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9" r:id="rId3"/>
    <p:sldId id="260" r:id="rId4"/>
    <p:sldId id="261" r:id="rId5"/>
    <p:sldId id="262" r:id="rId6"/>
    <p:sldId id="263" r:id="rId7"/>
    <p:sldId id="264" r:id="rId8"/>
    <p:sldId id="265" r:id="rId9"/>
    <p:sldId id="266" r:id="rId10"/>
    <p:sldId id="267" r:id="rId11"/>
    <p:sldId id="268" r:id="rId12"/>
    <p:sldId id="277" r:id="rId13"/>
    <p:sldId id="269" r:id="rId14"/>
    <p:sldId id="278"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snapToObjects="1">
      <p:cViewPr varScale="1">
        <p:scale>
          <a:sx n="100" d="100"/>
          <a:sy n="100" d="100"/>
        </p:scale>
        <p:origin x="186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BD238F-1651-2A40-83DD-E5277D645AE7}" type="datetimeFigureOut">
              <a:rPr lang="en-US" smtClean="0"/>
              <a:t>5/31/20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B15B6F-FA24-414E-B080-0D93109C83BD}" type="slidenum">
              <a:rPr lang="en-US" smtClean="0"/>
              <a:t>‹#›</a:t>
            </a:fld>
            <a:endParaRPr lang="en-US"/>
          </a:p>
        </p:txBody>
      </p:sp>
    </p:spTree>
    <p:extLst>
      <p:ext uri="{BB962C8B-B14F-4D97-AF65-F5344CB8AC3E}">
        <p14:creationId xmlns:p14="http://schemas.microsoft.com/office/powerpoint/2010/main" val="35148996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Pg</a:t>
            </a:r>
            <a:r>
              <a:rPr lang="en-US" dirty="0"/>
              <a:t> 88 </a:t>
            </a:r>
            <a:r>
              <a:rPr lang="en-US" dirty="0" err="1"/>
              <a:t>sattanspiel</a:t>
            </a:r>
            <a:r>
              <a:rPr lang="en-US" baseline="0" dirty="0"/>
              <a:t> The geographic spread of Infectious diseases – chapter 4</a:t>
            </a:r>
            <a:endParaRPr lang="en-US" dirty="0"/>
          </a:p>
        </p:txBody>
      </p:sp>
      <p:sp>
        <p:nvSpPr>
          <p:cNvPr id="4" name="Slide Number Placeholder 3"/>
          <p:cNvSpPr>
            <a:spLocks noGrp="1"/>
          </p:cNvSpPr>
          <p:nvPr>
            <p:ph type="sldNum" sz="quarter" idx="10"/>
          </p:nvPr>
        </p:nvSpPr>
        <p:spPr/>
        <p:txBody>
          <a:bodyPr/>
          <a:lstStyle/>
          <a:p>
            <a:fld id="{B3B15B6F-FA24-414E-B080-0D93109C83BD}" type="slidenum">
              <a:rPr lang="en-US" smtClean="0"/>
              <a:t>5</a:t>
            </a:fld>
            <a:endParaRPr lang="en-US"/>
          </a:p>
        </p:txBody>
      </p:sp>
    </p:spTree>
    <p:extLst>
      <p:ext uri="{BB962C8B-B14F-4D97-AF65-F5344CB8AC3E}">
        <p14:creationId xmlns:p14="http://schemas.microsoft.com/office/powerpoint/2010/main" val="255601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010AFC-C086-6F43-A7F2-04B9F9FEACEB}" type="slidenum">
              <a:rPr lang="en-US" smtClean="0"/>
              <a:t>15</a:t>
            </a:fld>
            <a:endParaRPr lang="en-US"/>
          </a:p>
        </p:txBody>
      </p:sp>
    </p:spTree>
    <p:extLst>
      <p:ext uri="{BB962C8B-B14F-4D97-AF65-F5344CB8AC3E}">
        <p14:creationId xmlns:p14="http://schemas.microsoft.com/office/powerpoint/2010/main" val="1418048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6BE299C-0739-1942-9313-82008D33CB73}" type="datetimeFigureOut">
              <a:rPr lang="en-US" smtClean="0"/>
              <a:t>5/31/20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3182715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BE299C-0739-1942-9313-82008D33CB73}" type="datetimeFigureOut">
              <a:rPr lang="en-US" smtClean="0"/>
              <a:t>5/31/20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2351752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BE299C-0739-1942-9313-82008D33CB73}" type="datetimeFigureOut">
              <a:rPr lang="en-US" smtClean="0"/>
              <a:t>5/31/20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381160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BE299C-0739-1942-9313-82008D33CB73}" type="datetimeFigureOut">
              <a:rPr lang="en-US" smtClean="0"/>
              <a:t>5/31/20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2866930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E299C-0739-1942-9313-82008D33CB73}" type="datetimeFigureOut">
              <a:rPr lang="en-US" smtClean="0"/>
              <a:t>5/31/20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2282935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BE299C-0739-1942-9313-82008D33CB73}" type="datetimeFigureOut">
              <a:rPr lang="en-US" smtClean="0"/>
              <a:t>5/31/20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1781128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BE299C-0739-1942-9313-82008D33CB73}" type="datetimeFigureOut">
              <a:rPr lang="en-US" smtClean="0"/>
              <a:t>5/31/20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2310762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BE299C-0739-1942-9313-82008D33CB73}" type="datetimeFigureOut">
              <a:rPr lang="en-US" smtClean="0"/>
              <a:t>5/31/20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281912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BE299C-0739-1942-9313-82008D33CB73}" type="datetimeFigureOut">
              <a:rPr lang="en-US" smtClean="0"/>
              <a:t>5/31/20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4079459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BE299C-0739-1942-9313-82008D33CB73}" type="datetimeFigureOut">
              <a:rPr lang="en-US" smtClean="0"/>
              <a:t>5/31/20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2036475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BE299C-0739-1942-9313-82008D33CB73}" type="datetimeFigureOut">
              <a:rPr lang="en-US" smtClean="0"/>
              <a:t>5/31/20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50946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BE299C-0739-1942-9313-82008D33CB73}" type="datetimeFigureOut">
              <a:rPr lang="en-US" smtClean="0"/>
              <a:t>5/31/20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46EB9-3133-794F-B81F-8C4931895855}" type="slidenum">
              <a:rPr lang="en-US" smtClean="0"/>
              <a:t>‹#›</a:t>
            </a:fld>
            <a:endParaRPr lang="en-US"/>
          </a:p>
        </p:txBody>
      </p:sp>
      <p:pic>
        <p:nvPicPr>
          <p:cNvPr id="7" name="Picture 6"/>
          <p:cNvPicPr>
            <a:picLocks noChangeAspect="1"/>
          </p:cNvPicPr>
          <p:nvPr/>
        </p:nvPicPr>
        <p:blipFill rotWithShape="1">
          <a:blip r:embed="rId13"/>
          <a:srcRect l="4938" r="6790"/>
          <a:stretch/>
        </p:blipFill>
        <p:spPr>
          <a:xfrm>
            <a:off x="8138114" y="1"/>
            <a:ext cx="1005885" cy="1043156"/>
          </a:xfrm>
          <a:prstGeom prst="rect">
            <a:avLst/>
          </a:prstGeom>
        </p:spPr>
      </p:pic>
      <p:sp>
        <p:nvSpPr>
          <p:cNvPr id="8" name="Rectangle 7"/>
          <p:cNvSpPr/>
          <p:nvPr/>
        </p:nvSpPr>
        <p:spPr>
          <a:xfrm>
            <a:off x="0" y="0"/>
            <a:ext cx="332647" cy="6858000"/>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8836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MMID: Spatial Models</a:t>
            </a:r>
          </a:p>
        </p:txBody>
      </p:sp>
      <p:sp>
        <p:nvSpPr>
          <p:cNvPr id="3" name="Subtitle 2"/>
          <p:cNvSpPr>
            <a:spLocks noGrp="1"/>
          </p:cNvSpPr>
          <p:nvPr>
            <p:ph type="subTitle" idx="1"/>
          </p:nvPr>
        </p:nvSpPr>
        <p:spPr/>
        <p:txBody>
          <a:bodyPr/>
          <a:lstStyle/>
          <a:p>
            <a:r>
              <a:rPr lang="en-US" dirty="0" err="1"/>
              <a:t>Dr</a:t>
            </a:r>
            <a:r>
              <a:rPr lang="en-US" dirty="0"/>
              <a:t> Sheetal Silal </a:t>
            </a:r>
          </a:p>
          <a:p>
            <a:endParaRPr lang="en-US" dirty="0"/>
          </a:p>
          <a:p>
            <a:endParaRPr lang="en-US" dirty="0"/>
          </a:p>
        </p:txBody>
      </p:sp>
      <p:sp>
        <p:nvSpPr>
          <p:cNvPr id="5" name="Rectangle 4"/>
          <p:cNvSpPr/>
          <p:nvPr/>
        </p:nvSpPr>
        <p:spPr>
          <a:xfrm>
            <a:off x="7941733" y="0"/>
            <a:ext cx="1202267" cy="1134533"/>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4191000" y="6060894"/>
            <a:ext cx="4953000" cy="797106"/>
          </a:xfrm>
          <a:prstGeom prst="rect">
            <a:avLst/>
          </a:prstGeom>
        </p:spPr>
      </p:pic>
      <p:pic>
        <p:nvPicPr>
          <p:cNvPr id="7" name="Picture 6"/>
          <p:cNvPicPr>
            <a:picLocks noChangeAspect="1"/>
          </p:cNvPicPr>
          <p:nvPr/>
        </p:nvPicPr>
        <p:blipFill rotWithShape="1">
          <a:blip r:embed="rId3"/>
          <a:srcRect l="4938" r="6790"/>
          <a:stretch/>
        </p:blipFill>
        <p:spPr>
          <a:xfrm>
            <a:off x="3860799" y="88205"/>
            <a:ext cx="1868311" cy="1937538"/>
          </a:xfrm>
          <a:prstGeom prst="rect">
            <a:avLst/>
          </a:prstGeom>
        </p:spPr>
      </p:pic>
    </p:spTree>
    <p:extLst>
      <p:ext uri="{BB962C8B-B14F-4D97-AF65-F5344CB8AC3E}">
        <p14:creationId xmlns:p14="http://schemas.microsoft.com/office/powerpoint/2010/main" val="2693365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274638"/>
            <a:ext cx="8229600" cy="1143000"/>
          </a:xfrm>
        </p:spPr>
        <p:txBody>
          <a:bodyPr/>
          <a:lstStyle/>
          <a:p>
            <a:r>
              <a:rPr lang="en-US" dirty="0"/>
              <a:t>Cellular Automata Models</a:t>
            </a:r>
          </a:p>
        </p:txBody>
      </p:sp>
      <p:pic>
        <p:nvPicPr>
          <p:cNvPr id="5" name="Picture 4"/>
          <p:cNvPicPr>
            <a:picLocks noChangeAspect="1"/>
          </p:cNvPicPr>
          <p:nvPr/>
        </p:nvPicPr>
        <p:blipFill rotWithShape="1">
          <a:blip r:embed="rId2"/>
          <a:srcRect b="7568"/>
          <a:stretch/>
        </p:blipFill>
        <p:spPr>
          <a:xfrm>
            <a:off x="2152176" y="1243013"/>
            <a:ext cx="4734067" cy="5429250"/>
          </a:xfrm>
          <a:prstGeom prst="rect">
            <a:avLst/>
          </a:prstGeom>
        </p:spPr>
      </p:pic>
      <p:sp>
        <p:nvSpPr>
          <p:cNvPr id="6" name="TextBox 5"/>
          <p:cNvSpPr txBox="1"/>
          <p:nvPr/>
        </p:nvSpPr>
        <p:spPr>
          <a:xfrm>
            <a:off x="6886243" y="5744807"/>
            <a:ext cx="2152176" cy="830997"/>
          </a:xfrm>
          <a:prstGeom prst="rect">
            <a:avLst/>
          </a:prstGeom>
          <a:noFill/>
        </p:spPr>
        <p:txBody>
          <a:bodyPr wrap="square" rtlCol="0">
            <a:spAutoFit/>
          </a:bodyPr>
          <a:lstStyle/>
          <a:p>
            <a:r>
              <a:rPr lang="en-US" b="1" baseline="30000" dirty="0"/>
              <a:t>Cellular Automata Model for Epidemics</a:t>
            </a:r>
          </a:p>
          <a:p>
            <a:r>
              <a:rPr lang="en-US" baseline="30000" dirty="0"/>
              <a:t>Sharon Chang</a:t>
            </a:r>
          </a:p>
          <a:p>
            <a:r>
              <a:rPr lang="en-US" baseline="30000" dirty="0"/>
              <a:t>UC Davis Physics</a:t>
            </a:r>
            <a:endParaRPr lang="en-US" dirty="0"/>
          </a:p>
        </p:txBody>
      </p:sp>
    </p:spTree>
    <p:extLst>
      <p:ext uri="{BB962C8B-B14F-4D97-AF65-F5344CB8AC3E}">
        <p14:creationId xmlns:p14="http://schemas.microsoft.com/office/powerpoint/2010/main" val="271545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274638"/>
            <a:ext cx="8229600" cy="1143000"/>
          </a:xfrm>
        </p:spPr>
        <p:txBody>
          <a:bodyPr/>
          <a:lstStyle/>
          <a:p>
            <a:r>
              <a:rPr lang="en-US" dirty="0" err="1"/>
              <a:t>Metapopulation</a:t>
            </a:r>
            <a:r>
              <a:rPr lang="en-US" dirty="0"/>
              <a:t> Models</a:t>
            </a:r>
          </a:p>
        </p:txBody>
      </p:sp>
      <p:sp>
        <p:nvSpPr>
          <p:cNvPr id="19" name="Content Placeholder 2"/>
          <p:cNvSpPr>
            <a:spLocks noGrp="1"/>
          </p:cNvSpPr>
          <p:nvPr>
            <p:ph idx="1"/>
          </p:nvPr>
        </p:nvSpPr>
        <p:spPr>
          <a:xfrm>
            <a:off x="457200" y="1600200"/>
            <a:ext cx="8229600" cy="4642853"/>
          </a:xfrm>
        </p:spPr>
        <p:txBody>
          <a:bodyPr>
            <a:normAutofit lnSpcReduction="10000"/>
          </a:bodyPr>
          <a:lstStyle/>
          <a:p>
            <a:r>
              <a:rPr lang="en-US" dirty="0"/>
              <a:t>Population is divided into n spatially explicit groups that are linked to each other </a:t>
            </a:r>
          </a:p>
          <a:p>
            <a:r>
              <a:rPr lang="en-US" dirty="0"/>
              <a:t>Groups called </a:t>
            </a:r>
            <a:r>
              <a:rPr lang="en-US" dirty="0" err="1"/>
              <a:t>Metapopulations</a:t>
            </a:r>
            <a:r>
              <a:rPr lang="en-US" dirty="0"/>
              <a:t>/patches/sub-populations</a:t>
            </a:r>
          </a:p>
          <a:p>
            <a:r>
              <a:rPr lang="en-US" dirty="0"/>
              <a:t>Individuals within a patch are homogenous or well mixed</a:t>
            </a:r>
          </a:p>
          <a:p>
            <a:r>
              <a:rPr lang="en-US" dirty="0"/>
              <a:t>Spatial scale depends on the context of the study</a:t>
            </a:r>
          </a:p>
          <a:p>
            <a:r>
              <a:rPr lang="en-US" dirty="0"/>
              <a:t>Cross coupled models</a:t>
            </a:r>
          </a:p>
          <a:p>
            <a:pPr marL="457200" lvl="1" indent="0">
              <a:buNone/>
            </a:pPr>
            <a:endParaRPr lang="en-US" dirty="0"/>
          </a:p>
        </p:txBody>
      </p:sp>
    </p:spTree>
    <p:extLst>
      <p:ext uri="{BB962C8B-B14F-4D97-AF65-F5344CB8AC3E}">
        <p14:creationId xmlns:p14="http://schemas.microsoft.com/office/powerpoint/2010/main" val="3521440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Metapopulation</a:t>
            </a:r>
            <a:r>
              <a:rPr lang="en-US" dirty="0"/>
              <a:t> Models</a:t>
            </a:r>
          </a:p>
        </p:txBody>
      </p:sp>
      <p:sp>
        <p:nvSpPr>
          <p:cNvPr id="3" name="Content Placeholder 2"/>
          <p:cNvSpPr>
            <a:spLocks noGrp="1"/>
          </p:cNvSpPr>
          <p:nvPr>
            <p:ph idx="1"/>
          </p:nvPr>
        </p:nvSpPr>
        <p:spPr/>
        <p:txBody>
          <a:bodyPr/>
          <a:lstStyle/>
          <a:p>
            <a:r>
              <a:rPr lang="en-US" dirty="0"/>
              <a:t>Cross-coupled models</a:t>
            </a:r>
          </a:p>
          <a:p>
            <a:pPr lvl="1"/>
            <a:r>
              <a:rPr lang="en-US" dirty="0"/>
              <a:t>No explicit movement</a:t>
            </a:r>
          </a:p>
          <a:p>
            <a:pPr lvl="1"/>
            <a:r>
              <a:rPr lang="en-US" dirty="0"/>
              <a:t>Movement effect is mimicked mathematically</a:t>
            </a:r>
          </a:p>
          <a:p>
            <a:pPr marL="457200" lvl="1" indent="0">
              <a:buNone/>
            </a:pPr>
            <a:endParaRPr lang="en-US" dirty="0"/>
          </a:p>
          <a:p>
            <a:r>
              <a:rPr lang="en-US" dirty="0"/>
              <a:t>Mobility models</a:t>
            </a:r>
          </a:p>
          <a:p>
            <a:pPr lvl="1"/>
            <a:r>
              <a:rPr lang="en-US" dirty="0"/>
              <a:t>Direct movement is modelled</a:t>
            </a:r>
          </a:p>
        </p:txBody>
      </p:sp>
    </p:spTree>
    <p:extLst>
      <p:ext uri="{BB962C8B-B14F-4D97-AF65-F5344CB8AC3E}">
        <p14:creationId xmlns:p14="http://schemas.microsoft.com/office/powerpoint/2010/main" val="3586691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274638"/>
            <a:ext cx="8229600" cy="1143000"/>
          </a:xfrm>
        </p:spPr>
        <p:txBody>
          <a:bodyPr/>
          <a:lstStyle/>
          <a:p>
            <a:r>
              <a:rPr lang="en-US" dirty="0" err="1"/>
              <a:t>Metapopulation</a:t>
            </a:r>
            <a:r>
              <a:rPr lang="en-US" dirty="0"/>
              <a:t> Models</a:t>
            </a:r>
          </a:p>
        </p:txBody>
      </p:sp>
      <p:sp>
        <p:nvSpPr>
          <p:cNvPr id="19" name="Content Placeholder 2"/>
          <p:cNvSpPr>
            <a:spLocks noGrp="1"/>
          </p:cNvSpPr>
          <p:nvPr>
            <p:ph idx="1"/>
          </p:nvPr>
        </p:nvSpPr>
        <p:spPr>
          <a:xfrm>
            <a:off x="457200" y="1600200"/>
            <a:ext cx="8229600" cy="4642853"/>
          </a:xfrm>
        </p:spPr>
        <p:txBody>
          <a:bodyPr>
            <a:normAutofit/>
          </a:bodyPr>
          <a:lstStyle/>
          <a:p>
            <a:r>
              <a:rPr lang="en-US" dirty="0"/>
              <a:t>Coupling Patterns</a:t>
            </a:r>
          </a:p>
          <a:p>
            <a:r>
              <a:rPr lang="en-US" dirty="0"/>
              <a:t>Strength of interactions designated by </a:t>
            </a:r>
            <a:r>
              <a:rPr lang="en-US" dirty="0" err="1"/>
              <a:t>modeller</a:t>
            </a:r>
            <a:endParaRPr lang="en-US" dirty="0"/>
          </a:p>
          <a:p>
            <a:r>
              <a:rPr lang="en-US" dirty="0"/>
              <a:t>Contact matrix</a:t>
            </a:r>
          </a:p>
          <a:p>
            <a:r>
              <a:rPr lang="en-US" dirty="0"/>
              <a:t>WAIFW (Who acquires </a:t>
            </a:r>
          </a:p>
          <a:p>
            <a:pPr marL="0" indent="0">
              <a:buNone/>
            </a:pPr>
            <a:r>
              <a:rPr lang="en-US" dirty="0"/>
              <a:t>	infection from whom)</a:t>
            </a:r>
          </a:p>
          <a:p>
            <a:r>
              <a:rPr lang="en-US" dirty="0"/>
              <a:t>E.g. equal between</a:t>
            </a:r>
          </a:p>
          <a:p>
            <a:pPr marL="0" indent="0">
              <a:buNone/>
            </a:pPr>
            <a:r>
              <a:rPr lang="en-US" dirty="0"/>
              <a:t>	group coupling</a:t>
            </a:r>
          </a:p>
          <a:p>
            <a:endParaRPr lang="en-US" dirty="0"/>
          </a:p>
          <a:p>
            <a:endParaRPr lang="en-US" dirty="0"/>
          </a:p>
          <a:p>
            <a:pPr marL="457200" lvl="1" indent="0">
              <a:buNone/>
            </a:pPr>
            <a:endParaRPr lang="en-US" dirty="0"/>
          </a:p>
        </p:txBody>
      </p:sp>
    </p:spTree>
    <p:extLst>
      <p:ext uri="{BB962C8B-B14F-4D97-AF65-F5344CB8AC3E}">
        <p14:creationId xmlns:p14="http://schemas.microsoft.com/office/powerpoint/2010/main" val="2618670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Equal between group coupling</a:t>
            </a:r>
          </a:p>
        </p:txBody>
      </p:sp>
      <p:sp>
        <p:nvSpPr>
          <p:cNvPr id="3" name="Content Placeholder 2"/>
          <p:cNvSpPr>
            <a:spLocks noGrp="1"/>
          </p:cNvSpPr>
          <p:nvPr>
            <p:ph idx="1"/>
          </p:nvPr>
        </p:nvSpPr>
        <p:spPr>
          <a:xfrm>
            <a:off x="457200" y="1600200"/>
            <a:ext cx="5360002" cy="4525963"/>
          </a:xfrm>
        </p:spPr>
        <p:txBody>
          <a:bodyPr/>
          <a:lstStyle/>
          <a:p>
            <a:r>
              <a:rPr lang="en-US" dirty="0"/>
              <a:t>Degree of interaction between groups &lt; interaction within groups</a:t>
            </a:r>
          </a:p>
          <a:p>
            <a:r>
              <a:rPr lang="en-US" dirty="0"/>
              <a:t>Interactions are symmetric</a:t>
            </a:r>
          </a:p>
          <a:p>
            <a:r>
              <a:rPr lang="en-US" dirty="0" err="1"/>
              <a:t>ε</a:t>
            </a:r>
            <a:r>
              <a:rPr lang="en-US" dirty="0"/>
              <a:t> – scaling factor</a:t>
            </a:r>
          </a:p>
          <a:p>
            <a:r>
              <a:rPr lang="en-US" dirty="0"/>
              <a:t>Transmission rate β is found:</a:t>
            </a:r>
          </a:p>
          <a:p>
            <a:pPr marL="0" indent="0">
              <a:buNone/>
            </a:pPr>
            <a:r>
              <a:rPr lang="en-US" dirty="0"/>
              <a:t>multiply β</a:t>
            </a:r>
            <a:r>
              <a:rPr lang="en-US" baseline="-25000" dirty="0"/>
              <a:t>n</a:t>
            </a:r>
            <a:r>
              <a:rPr lang="en-US" dirty="0"/>
              <a:t> by element in coupling matrix</a:t>
            </a:r>
          </a:p>
        </p:txBody>
      </p:sp>
      <p:pic>
        <p:nvPicPr>
          <p:cNvPr id="4" name="Picture 3"/>
          <p:cNvPicPr>
            <a:picLocks noChangeAspect="1"/>
          </p:cNvPicPr>
          <p:nvPr/>
        </p:nvPicPr>
        <p:blipFill>
          <a:blip r:embed="rId2"/>
          <a:stretch>
            <a:fillRect/>
          </a:stretch>
        </p:blipFill>
        <p:spPr>
          <a:xfrm>
            <a:off x="5694947" y="2234163"/>
            <a:ext cx="3449053" cy="3449053"/>
          </a:xfrm>
          <a:prstGeom prst="rect">
            <a:avLst/>
          </a:prstGeom>
        </p:spPr>
      </p:pic>
    </p:spTree>
    <p:extLst>
      <p:ext uri="{BB962C8B-B14F-4D97-AF65-F5344CB8AC3E}">
        <p14:creationId xmlns:p14="http://schemas.microsoft.com/office/powerpoint/2010/main" val="476378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274638"/>
            <a:ext cx="8229600" cy="1143000"/>
          </a:xfrm>
        </p:spPr>
        <p:txBody>
          <a:bodyPr/>
          <a:lstStyle/>
          <a:p>
            <a:r>
              <a:rPr lang="en-US" dirty="0" err="1"/>
              <a:t>Metapopulation</a:t>
            </a:r>
            <a:r>
              <a:rPr lang="en-US" dirty="0"/>
              <a:t> Models</a:t>
            </a:r>
          </a:p>
        </p:txBody>
      </p:sp>
      <p:sp>
        <p:nvSpPr>
          <p:cNvPr id="19" name="Content Placeholder 2"/>
          <p:cNvSpPr>
            <a:spLocks noGrp="1"/>
          </p:cNvSpPr>
          <p:nvPr>
            <p:ph idx="1"/>
          </p:nvPr>
        </p:nvSpPr>
        <p:spPr>
          <a:xfrm>
            <a:off x="457200" y="1600201"/>
            <a:ext cx="8229600" cy="876300"/>
          </a:xfrm>
        </p:spPr>
        <p:txBody>
          <a:bodyPr>
            <a:normAutofit/>
          </a:bodyPr>
          <a:lstStyle/>
          <a:p>
            <a:r>
              <a:rPr lang="en-US" dirty="0"/>
              <a:t>Coupling Patterns</a:t>
            </a:r>
          </a:p>
          <a:p>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508000" y="2476501"/>
            <a:ext cx="2892425" cy="2705145"/>
          </a:xfrm>
          <a:prstGeom prst="rect">
            <a:avLst/>
          </a:prstGeom>
        </p:spPr>
      </p:pic>
      <p:sp>
        <p:nvSpPr>
          <p:cNvPr id="6" name="TextBox 5"/>
          <p:cNvSpPr txBox="1"/>
          <p:nvPr/>
        </p:nvSpPr>
        <p:spPr>
          <a:xfrm>
            <a:off x="219075" y="5245146"/>
            <a:ext cx="3749676" cy="1200328"/>
          </a:xfrm>
          <a:prstGeom prst="rect">
            <a:avLst/>
          </a:prstGeom>
          <a:noFill/>
        </p:spPr>
        <p:txBody>
          <a:bodyPr wrap="square" rtlCol="0">
            <a:spAutoFit/>
          </a:bodyPr>
          <a:lstStyle/>
          <a:p>
            <a:pPr algn="ctr"/>
            <a:r>
              <a:rPr lang="en-US" sz="2400" dirty="0"/>
              <a:t>Nearest </a:t>
            </a:r>
            <a:r>
              <a:rPr lang="en-US" sz="2400" dirty="0" err="1"/>
              <a:t>Neighbour</a:t>
            </a:r>
            <a:r>
              <a:rPr lang="en-US" sz="2400" dirty="0"/>
              <a:t> coupling</a:t>
            </a:r>
          </a:p>
          <a:p>
            <a:pPr algn="ctr"/>
            <a:r>
              <a:rPr lang="en-US" sz="2400" dirty="0"/>
              <a:t>Groups arranged linear fashion </a:t>
            </a:r>
          </a:p>
        </p:txBody>
      </p:sp>
      <p:pic>
        <p:nvPicPr>
          <p:cNvPr id="9" name="Picture 8"/>
          <p:cNvPicPr>
            <a:picLocks noChangeAspect="1"/>
          </p:cNvPicPr>
          <p:nvPr/>
        </p:nvPicPr>
        <p:blipFill>
          <a:blip r:embed="rId4"/>
          <a:stretch>
            <a:fillRect/>
          </a:stretch>
        </p:blipFill>
        <p:spPr>
          <a:xfrm>
            <a:off x="5051424" y="2460238"/>
            <a:ext cx="2663825" cy="2784908"/>
          </a:xfrm>
          <a:prstGeom prst="rect">
            <a:avLst/>
          </a:prstGeom>
        </p:spPr>
      </p:pic>
      <p:sp>
        <p:nvSpPr>
          <p:cNvPr id="10" name="TextBox 9"/>
          <p:cNvSpPr txBox="1"/>
          <p:nvPr/>
        </p:nvSpPr>
        <p:spPr>
          <a:xfrm>
            <a:off x="4698999" y="5245146"/>
            <a:ext cx="3749676" cy="1200328"/>
          </a:xfrm>
          <a:prstGeom prst="rect">
            <a:avLst/>
          </a:prstGeom>
          <a:noFill/>
        </p:spPr>
        <p:txBody>
          <a:bodyPr wrap="square" rtlCol="0">
            <a:spAutoFit/>
          </a:bodyPr>
          <a:lstStyle/>
          <a:p>
            <a:pPr algn="ctr"/>
            <a:r>
              <a:rPr lang="en-US" sz="2400" dirty="0"/>
              <a:t>Nearest </a:t>
            </a:r>
            <a:r>
              <a:rPr lang="en-US" sz="2400" dirty="0" err="1"/>
              <a:t>Neighbour</a:t>
            </a:r>
            <a:r>
              <a:rPr lang="en-US" sz="2400" dirty="0"/>
              <a:t> coupling</a:t>
            </a:r>
          </a:p>
          <a:p>
            <a:pPr algn="ctr"/>
            <a:r>
              <a:rPr lang="en-US" sz="2400" dirty="0"/>
              <a:t>Groups arranged circular fashion </a:t>
            </a:r>
          </a:p>
        </p:txBody>
      </p:sp>
    </p:spTree>
    <p:extLst>
      <p:ext uri="{BB962C8B-B14F-4D97-AF65-F5344CB8AC3E}">
        <p14:creationId xmlns:p14="http://schemas.microsoft.com/office/powerpoint/2010/main" val="3656697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274638"/>
            <a:ext cx="8229600" cy="1143000"/>
          </a:xfrm>
        </p:spPr>
        <p:txBody>
          <a:bodyPr/>
          <a:lstStyle/>
          <a:p>
            <a:r>
              <a:rPr lang="en-US" dirty="0" err="1"/>
              <a:t>Metapopulation</a:t>
            </a:r>
            <a:r>
              <a:rPr lang="en-US" dirty="0"/>
              <a:t> Models</a:t>
            </a:r>
          </a:p>
        </p:txBody>
      </p:sp>
      <p:sp>
        <p:nvSpPr>
          <p:cNvPr id="19" name="Content Placeholder 2"/>
          <p:cNvSpPr>
            <a:spLocks noGrp="1"/>
          </p:cNvSpPr>
          <p:nvPr>
            <p:ph idx="1"/>
          </p:nvPr>
        </p:nvSpPr>
        <p:spPr>
          <a:xfrm>
            <a:off x="457200" y="1600200"/>
            <a:ext cx="8229600" cy="4642853"/>
          </a:xfrm>
        </p:spPr>
        <p:txBody>
          <a:bodyPr>
            <a:normAutofit/>
          </a:bodyPr>
          <a:lstStyle/>
          <a:p>
            <a:r>
              <a:rPr lang="en-US" dirty="0"/>
              <a:t>Coupling Patterns: SIR Model equations</a:t>
            </a:r>
          </a:p>
          <a:p>
            <a:endParaRPr lang="en-US" dirty="0"/>
          </a:p>
          <a:p>
            <a:pPr marL="0" indent="0">
              <a:buNone/>
            </a:pPr>
            <a:endParaRPr lang="en-US" dirty="0"/>
          </a:p>
          <a:p>
            <a:pPr marL="0" indent="0">
              <a:buNone/>
            </a:pPr>
            <a:endParaRPr lang="en-US" dirty="0"/>
          </a:p>
          <a:p>
            <a:r>
              <a:rPr lang="en-US" dirty="0"/>
              <a:t>Inverse distance weighted coupling</a:t>
            </a:r>
          </a:p>
          <a:p>
            <a:endParaRPr lang="en-US" dirty="0"/>
          </a:p>
          <a:p>
            <a:pPr marL="457200" lvl="1" indent="0">
              <a:buNone/>
            </a:pPr>
            <a:endParaRPr lang="en-US" dirty="0"/>
          </a:p>
        </p:txBody>
      </p:sp>
    </p:spTree>
    <p:extLst>
      <p:ext uri="{BB962C8B-B14F-4D97-AF65-F5344CB8AC3E}">
        <p14:creationId xmlns:p14="http://schemas.microsoft.com/office/powerpoint/2010/main" val="67489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274638"/>
            <a:ext cx="8229600" cy="1143000"/>
          </a:xfrm>
        </p:spPr>
        <p:txBody>
          <a:bodyPr/>
          <a:lstStyle/>
          <a:p>
            <a:r>
              <a:rPr lang="en-US" dirty="0" err="1"/>
              <a:t>Metapopulation</a:t>
            </a:r>
            <a:r>
              <a:rPr lang="en-US" dirty="0"/>
              <a:t> Models</a:t>
            </a:r>
          </a:p>
        </p:txBody>
      </p:sp>
      <p:sp>
        <p:nvSpPr>
          <p:cNvPr id="19" name="Content Placeholder 2"/>
          <p:cNvSpPr>
            <a:spLocks noGrp="1"/>
          </p:cNvSpPr>
          <p:nvPr>
            <p:ph idx="1"/>
          </p:nvPr>
        </p:nvSpPr>
        <p:spPr>
          <a:xfrm>
            <a:off x="457200" y="1600200"/>
            <a:ext cx="8229600" cy="4642853"/>
          </a:xfrm>
        </p:spPr>
        <p:txBody>
          <a:bodyPr>
            <a:normAutofit/>
          </a:bodyPr>
          <a:lstStyle/>
          <a:p>
            <a:r>
              <a:rPr lang="en-US" dirty="0"/>
              <a:t>Mobility models</a:t>
            </a:r>
          </a:p>
          <a:p>
            <a:r>
              <a:rPr lang="en-US" dirty="0"/>
              <a:t>Specify a per capita rate of movement</a:t>
            </a:r>
          </a:p>
          <a:p>
            <a:r>
              <a:rPr lang="en-US" dirty="0"/>
              <a:t>Temporary/permanent movement</a:t>
            </a:r>
          </a:p>
          <a:p>
            <a:r>
              <a:rPr lang="en-US" dirty="0"/>
              <a:t>n*(n-1) parameters! (1/2 if symmetric)</a:t>
            </a:r>
          </a:p>
          <a:p>
            <a:endParaRPr lang="en-US" dirty="0"/>
          </a:p>
          <a:p>
            <a:endParaRPr lang="en-US" dirty="0"/>
          </a:p>
          <a:p>
            <a:pPr marL="457200" lvl="1" indent="0">
              <a:buNone/>
            </a:pPr>
            <a:endParaRPr lang="en-US" dirty="0"/>
          </a:p>
        </p:txBody>
      </p:sp>
      <p:pic>
        <p:nvPicPr>
          <p:cNvPr id="3" name="Picture 2"/>
          <p:cNvPicPr>
            <a:picLocks noChangeAspect="1"/>
          </p:cNvPicPr>
          <p:nvPr/>
        </p:nvPicPr>
        <p:blipFill>
          <a:blip r:embed="rId2"/>
          <a:stretch>
            <a:fillRect/>
          </a:stretch>
        </p:blipFill>
        <p:spPr>
          <a:xfrm>
            <a:off x="1952625" y="4111625"/>
            <a:ext cx="5793576" cy="2368550"/>
          </a:xfrm>
          <a:prstGeom prst="rect">
            <a:avLst/>
          </a:prstGeom>
        </p:spPr>
      </p:pic>
    </p:spTree>
    <p:extLst>
      <p:ext uri="{BB962C8B-B14F-4D97-AF65-F5344CB8AC3E}">
        <p14:creationId xmlns:p14="http://schemas.microsoft.com/office/powerpoint/2010/main" val="1687622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914" y="274638"/>
            <a:ext cx="8229600" cy="1143000"/>
          </a:xfrm>
        </p:spPr>
        <p:txBody>
          <a:bodyPr/>
          <a:lstStyle/>
          <a:p>
            <a:r>
              <a:rPr lang="en-US" dirty="0"/>
              <a:t>Spread of Infectious Diseases</a:t>
            </a:r>
          </a:p>
        </p:txBody>
      </p:sp>
      <p:sp>
        <p:nvSpPr>
          <p:cNvPr id="19" name="Content Placeholder 2"/>
          <p:cNvSpPr>
            <a:spLocks noGrp="1"/>
          </p:cNvSpPr>
          <p:nvPr>
            <p:ph idx="1"/>
          </p:nvPr>
        </p:nvSpPr>
        <p:spPr>
          <a:xfrm>
            <a:off x="457200" y="1600200"/>
            <a:ext cx="8229600" cy="4646488"/>
          </a:xfrm>
        </p:spPr>
        <p:txBody>
          <a:bodyPr>
            <a:normAutofit fontScale="85000" lnSpcReduction="20000"/>
          </a:bodyPr>
          <a:lstStyle/>
          <a:p>
            <a:pPr marL="0" indent="0">
              <a:buNone/>
            </a:pPr>
            <a:endParaRPr lang="en-US" dirty="0"/>
          </a:p>
          <a:p>
            <a:pPr marL="0" indent="0">
              <a:buNone/>
            </a:pPr>
            <a:r>
              <a:rPr lang="en-US" dirty="0"/>
              <a:t>“</a:t>
            </a:r>
            <a:r>
              <a:rPr lang="en-ZA" dirty="0"/>
              <a:t>Globalization appears to be causing profound, sometimes unpredictable, changes in the ecological, biological and social conditions that shape the burden of infectious diseases in certain populations. There is accumulating evidence that changes in these conditions have led to alterations in the prevalence, spread, geographical range, and control of many infections, particularly those transmitted by vectors. </a:t>
            </a:r>
            <a:r>
              <a:rPr lang="en-US" dirty="0"/>
              <a:t>”</a:t>
            </a:r>
          </a:p>
          <a:p>
            <a:pPr marL="0" indent="0">
              <a:buNone/>
            </a:pPr>
            <a:endParaRPr lang="en-US" dirty="0"/>
          </a:p>
          <a:p>
            <a:pPr marL="0" indent="0">
              <a:buNone/>
            </a:pPr>
            <a:r>
              <a:rPr lang="en-US" dirty="0"/>
              <a:t>						-</a:t>
            </a:r>
            <a:r>
              <a:rPr lang="en-ZA" dirty="0"/>
              <a:t>Special Topics in Social, Economic 							and Behavioural (SEB) Research, WHO </a:t>
            </a:r>
          </a:p>
        </p:txBody>
      </p:sp>
      <p:sp>
        <p:nvSpPr>
          <p:cNvPr id="3" name="TextBox 2">
            <a:extLst>
              <a:ext uri="{FF2B5EF4-FFF2-40B4-BE49-F238E27FC236}">
                <a16:creationId xmlns:a16="http://schemas.microsoft.com/office/drawing/2014/main" id="{36D73950-D186-9F49-AC06-A6AB83AA0444}"/>
              </a:ext>
            </a:extLst>
          </p:cNvPr>
          <p:cNvSpPr txBox="1"/>
          <p:nvPr/>
        </p:nvSpPr>
        <p:spPr>
          <a:xfrm>
            <a:off x="1859623" y="6482993"/>
            <a:ext cx="7130265" cy="276999"/>
          </a:xfrm>
          <a:prstGeom prst="rect">
            <a:avLst/>
          </a:prstGeom>
          <a:noFill/>
        </p:spPr>
        <p:txBody>
          <a:bodyPr wrap="square" rtlCol="0">
            <a:spAutoFit/>
          </a:bodyPr>
          <a:lstStyle/>
          <a:p>
            <a:pPr algn="r"/>
            <a:r>
              <a:rPr lang="en-US" sz="1200" dirty="0"/>
              <a:t>http://</a:t>
            </a:r>
            <a:r>
              <a:rPr lang="en-US" sz="1200" dirty="0" err="1"/>
              <a:t>www.who.int</a:t>
            </a:r>
            <a:r>
              <a:rPr lang="en-US" sz="1200" dirty="0"/>
              <a:t>/</a:t>
            </a:r>
            <a:r>
              <a:rPr lang="en-US" sz="1200" dirty="0" err="1"/>
              <a:t>tdr</a:t>
            </a:r>
            <a:r>
              <a:rPr lang="en-US" sz="1200" dirty="0"/>
              <a:t>/publications/documents/seb_topic3.pdf</a:t>
            </a:r>
          </a:p>
        </p:txBody>
      </p:sp>
    </p:spTree>
    <p:extLst>
      <p:ext uri="{BB962C8B-B14F-4D97-AF65-F5344CB8AC3E}">
        <p14:creationId xmlns:p14="http://schemas.microsoft.com/office/powerpoint/2010/main" val="1395437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Spatial models</a:t>
            </a:r>
          </a:p>
        </p:txBody>
      </p:sp>
      <p:sp>
        <p:nvSpPr>
          <p:cNvPr id="19" name="Content Placeholder 2"/>
          <p:cNvSpPr>
            <a:spLocks noGrp="1"/>
          </p:cNvSpPr>
          <p:nvPr>
            <p:ph idx="1"/>
          </p:nvPr>
        </p:nvSpPr>
        <p:spPr>
          <a:xfrm>
            <a:off x="457200" y="1600200"/>
            <a:ext cx="8229600" cy="4767943"/>
          </a:xfrm>
        </p:spPr>
        <p:txBody>
          <a:bodyPr>
            <a:normAutofit/>
          </a:bodyPr>
          <a:lstStyle/>
          <a:p>
            <a:r>
              <a:rPr lang="en-US" dirty="0"/>
              <a:t>How can space affect the spread of disease?</a:t>
            </a:r>
          </a:p>
          <a:p>
            <a:pPr lvl="1"/>
            <a:r>
              <a:rPr lang="en-US" dirty="0" err="1"/>
              <a:t>Localised</a:t>
            </a:r>
            <a:r>
              <a:rPr lang="en-US" dirty="0"/>
              <a:t> transmission </a:t>
            </a:r>
            <a:r>
              <a:rPr lang="en-US" dirty="0">
                <a:sym typeface="Wingdings"/>
              </a:rPr>
              <a:t> most of the population is not exposed to infection immediately  upon its introduction</a:t>
            </a:r>
          </a:p>
          <a:p>
            <a:pPr lvl="1"/>
            <a:r>
              <a:rPr lang="en-US" dirty="0">
                <a:sym typeface="Wingdings"/>
              </a:rPr>
              <a:t>Clique </a:t>
            </a:r>
            <a:r>
              <a:rPr lang="en-US" dirty="0" err="1">
                <a:sym typeface="Wingdings"/>
              </a:rPr>
              <a:t>behaviour</a:t>
            </a:r>
            <a:r>
              <a:rPr lang="en-US" dirty="0">
                <a:sym typeface="Wingdings"/>
              </a:rPr>
              <a:t> – reduces the opportunity for secondary infections</a:t>
            </a:r>
          </a:p>
          <a:p>
            <a:pPr lvl="1"/>
            <a:r>
              <a:rPr lang="en-US" dirty="0">
                <a:sym typeface="Wingdings"/>
              </a:rPr>
              <a:t>Fadeouts are not permanent. Linkages may result in resurgence of infection</a:t>
            </a:r>
          </a:p>
          <a:p>
            <a:pPr lvl="2"/>
            <a:r>
              <a:rPr lang="en-US" dirty="0">
                <a:sym typeface="Wingdings"/>
              </a:rPr>
              <a:t>Particularly if epidemics occur at different times/rates in different locales</a:t>
            </a:r>
            <a:endParaRPr lang="en-US" dirty="0"/>
          </a:p>
        </p:txBody>
      </p:sp>
    </p:spTree>
    <p:extLst>
      <p:ext uri="{BB962C8B-B14F-4D97-AF65-F5344CB8AC3E}">
        <p14:creationId xmlns:p14="http://schemas.microsoft.com/office/powerpoint/2010/main" val="3793776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Spatial models</a:t>
            </a:r>
          </a:p>
        </p:txBody>
      </p:sp>
      <p:sp>
        <p:nvSpPr>
          <p:cNvPr id="19" name="Content Placeholder 2"/>
          <p:cNvSpPr>
            <a:spLocks noGrp="1"/>
          </p:cNvSpPr>
          <p:nvPr>
            <p:ph idx="1"/>
          </p:nvPr>
        </p:nvSpPr>
        <p:spPr>
          <a:xfrm>
            <a:off x="457200" y="1600200"/>
            <a:ext cx="8229600" cy="4350657"/>
          </a:xfrm>
        </p:spPr>
        <p:txBody>
          <a:bodyPr/>
          <a:lstStyle/>
          <a:p>
            <a:r>
              <a:rPr lang="en-US" dirty="0"/>
              <a:t>Is it necessary to include spatial variation?</a:t>
            </a:r>
          </a:p>
          <a:p>
            <a:pPr marL="0" indent="0">
              <a:buNone/>
            </a:pPr>
            <a:endParaRPr lang="en-US" dirty="0"/>
          </a:p>
          <a:p>
            <a:pPr lvl="1"/>
            <a:r>
              <a:rPr lang="en-US" dirty="0"/>
              <a:t>Demographic &amp; disease parameters may vary</a:t>
            </a:r>
          </a:p>
          <a:p>
            <a:pPr lvl="1"/>
            <a:r>
              <a:rPr lang="en-US" dirty="0"/>
              <a:t>Environmental/receptivity may vary</a:t>
            </a:r>
          </a:p>
          <a:p>
            <a:pPr lvl="1"/>
            <a:r>
              <a:rPr lang="en-US" dirty="0"/>
              <a:t>Ability to deploy interventions may vary </a:t>
            </a:r>
          </a:p>
          <a:p>
            <a:pPr lvl="1"/>
            <a:r>
              <a:rPr lang="en-US" dirty="0"/>
              <a:t>Mobility patterns (within and without) may vary</a:t>
            </a:r>
          </a:p>
          <a:p>
            <a:pPr marL="457200" lvl="1" indent="0">
              <a:buNone/>
            </a:pPr>
            <a:endParaRPr lang="en-US" dirty="0"/>
          </a:p>
        </p:txBody>
      </p:sp>
    </p:spTree>
    <p:extLst>
      <p:ext uri="{BB962C8B-B14F-4D97-AF65-F5344CB8AC3E}">
        <p14:creationId xmlns:p14="http://schemas.microsoft.com/office/powerpoint/2010/main" val="2520962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229600" cy="1143000"/>
          </a:xfrm>
        </p:spPr>
        <p:txBody>
          <a:bodyPr/>
          <a:lstStyle/>
          <a:p>
            <a:r>
              <a:rPr lang="en-US" dirty="0"/>
              <a:t>1854 London Cholera epidemic</a:t>
            </a:r>
          </a:p>
        </p:txBody>
      </p:sp>
      <p:pic>
        <p:nvPicPr>
          <p:cNvPr id="4" name="Picture 3"/>
          <p:cNvPicPr>
            <a:picLocks noChangeAspect="1"/>
          </p:cNvPicPr>
          <p:nvPr/>
        </p:nvPicPr>
        <p:blipFill>
          <a:blip r:embed="rId3"/>
          <a:stretch>
            <a:fillRect/>
          </a:stretch>
        </p:blipFill>
        <p:spPr>
          <a:xfrm>
            <a:off x="3606800" y="1635353"/>
            <a:ext cx="5283200" cy="4811084"/>
          </a:xfrm>
          <a:prstGeom prst="rect">
            <a:avLst/>
          </a:prstGeom>
        </p:spPr>
      </p:pic>
      <p:pic>
        <p:nvPicPr>
          <p:cNvPr id="5" name="Picture 4"/>
          <p:cNvPicPr>
            <a:picLocks noChangeAspect="1"/>
          </p:cNvPicPr>
          <p:nvPr/>
        </p:nvPicPr>
        <p:blipFill>
          <a:blip r:embed="rId4"/>
          <a:stretch>
            <a:fillRect/>
          </a:stretch>
        </p:blipFill>
        <p:spPr>
          <a:xfrm>
            <a:off x="181428" y="1417638"/>
            <a:ext cx="3120572" cy="5061178"/>
          </a:xfrm>
          <a:prstGeom prst="rect">
            <a:avLst/>
          </a:prstGeom>
        </p:spPr>
      </p:pic>
    </p:spTree>
    <p:extLst>
      <p:ext uri="{BB962C8B-B14F-4D97-AF65-F5344CB8AC3E}">
        <p14:creationId xmlns:p14="http://schemas.microsoft.com/office/powerpoint/2010/main" val="3155981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model space</a:t>
            </a:r>
          </a:p>
        </p:txBody>
      </p:sp>
      <p:sp>
        <p:nvSpPr>
          <p:cNvPr id="19" name="Content Placeholder 2"/>
          <p:cNvSpPr>
            <a:spLocks noGrp="1"/>
          </p:cNvSpPr>
          <p:nvPr>
            <p:ph idx="1"/>
          </p:nvPr>
        </p:nvSpPr>
        <p:spPr>
          <a:xfrm>
            <a:off x="457200" y="1600200"/>
            <a:ext cx="8229600" cy="4350657"/>
          </a:xfrm>
        </p:spPr>
        <p:txBody>
          <a:bodyPr/>
          <a:lstStyle/>
          <a:p>
            <a:r>
              <a:rPr lang="en-US" dirty="0"/>
              <a:t>Continuous Space</a:t>
            </a:r>
          </a:p>
          <a:p>
            <a:pPr lvl="1"/>
            <a:r>
              <a:rPr lang="en-US" dirty="0"/>
              <a:t>Reaction-diffusion equations (stochastic processes)</a:t>
            </a:r>
          </a:p>
          <a:p>
            <a:pPr lvl="1"/>
            <a:endParaRPr lang="en-US" dirty="0"/>
          </a:p>
          <a:p>
            <a:r>
              <a:rPr lang="en-US" dirty="0"/>
              <a:t>Discrete space </a:t>
            </a:r>
          </a:p>
          <a:p>
            <a:pPr lvl="1"/>
            <a:r>
              <a:rPr lang="en-US" dirty="0"/>
              <a:t>Coupled lattice/Cellular automata models</a:t>
            </a:r>
          </a:p>
          <a:p>
            <a:pPr lvl="1"/>
            <a:r>
              <a:rPr lang="en-US" dirty="0"/>
              <a:t>Coupled </a:t>
            </a:r>
            <a:r>
              <a:rPr lang="en-US" dirty="0" err="1"/>
              <a:t>metapopulation</a:t>
            </a:r>
            <a:r>
              <a:rPr lang="en-US" dirty="0"/>
              <a:t> models</a:t>
            </a:r>
          </a:p>
          <a:p>
            <a:pPr lvl="1"/>
            <a:r>
              <a:rPr lang="en-US" dirty="0"/>
              <a:t>Mobility models</a:t>
            </a:r>
          </a:p>
          <a:p>
            <a:pPr lvl="1"/>
            <a:endParaRPr lang="en-US" dirty="0"/>
          </a:p>
          <a:p>
            <a:pPr marL="457200" lvl="1" indent="0">
              <a:buNone/>
            </a:pPr>
            <a:endParaRPr lang="en-US" dirty="0"/>
          </a:p>
        </p:txBody>
      </p:sp>
    </p:spTree>
    <p:extLst>
      <p:ext uri="{BB962C8B-B14F-4D97-AF65-F5344CB8AC3E}">
        <p14:creationId xmlns:p14="http://schemas.microsoft.com/office/powerpoint/2010/main" val="448935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Spatially Continuous Models </a:t>
            </a:r>
          </a:p>
        </p:txBody>
      </p:sp>
      <p:sp>
        <p:nvSpPr>
          <p:cNvPr id="19" name="Content Placeholder 2"/>
          <p:cNvSpPr>
            <a:spLocks noGrp="1"/>
          </p:cNvSpPr>
          <p:nvPr>
            <p:ph idx="1"/>
          </p:nvPr>
        </p:nvSpPr>
        <p:spPr>
          <a:xfrm>
            <a:off x="457200" y="1600200"/>
            <a:ext cx="8229600" cy="4350657"/>
          </a:xfrm>
        </p:spPr>
        <p:txBody>
          <a:bodyPr>
            <a:normAutofit fontScale="92500"/>
          </a:bodyPr>
          <a:lstStyle/>
          <a:p>
            <a:r>
              <a:rPr lang="en-US" dirty="0"/>
              <a:t>Continuous time-Continuous space models</a:t>
            </a:r>
          </a:p>
          <a:p>
            <a:r>
              <a:rPr lang="en-US" dirty="0"/>
              <a:t>Assumption: Population is continuously distributed across space</a:t>
            </a:r>
          </a:p>
          <a:p>
            <a:r>
              <a:rPr lang="en-US" dirty="0"/>
              <a:t>Spatial location is represented by </a:t>
            </a:r>
            <a:r>
              <a:rPr lang="en-US" b="1" dirty="0"/>
              <a:t>x</a:t>
            </a:r>
            <a:r>
              <a:rPr lang="en-US" dirty="0"/>
              <a:t> and densities of S and I populations given by S(</a:t>
            </a:r>
            <a:r>
              <a:rPr lang="en-US" b="1" dirty="0" err="1"/>
              <a:t>x</a:t>
            </a:r>
            <a:r>
              <a:rPr lang="en-US" dirty="0" err="1"/>
              <a:t>,t</a:t>
            </a:r>
            <a:r>
              <a:rPr lang="en-US" dirty="0"/>
              <a:t>), and I(</a:t>
            </a:r>
            <a:r>
              <a:rPr lang="en-US" b="1" dirty="0" err="1"/>
              <a:t>x</a:t>
            </a:r>
            <a:r>
              <a:rPr lang="en-US" dirty="0" err="1"/>
              <a:t>,t</a:t>
            </a:r>
            <a:r>
              <a:rPr lang="en-US" dirty="0"/>
              <a:t>)</a:t>
            </a:r>
          </a:p>
          <a:p>
            <a:r>
              <a:rPr lang="en-US" dirty="0"/>
              <a:t>Mathematically amenable, but mostly theoretical use</a:t>
            </a:r>
          </a:p>
          <a:p>
            <a:r>
              <a:rPr lang="en-US" dirty="0"/>
              <a:t>Reaction-diffusion model</a:t>
            </a:r>
          </a:p>
          <a:p>
            <a:pPr marL="457200" lvl="1" indent="0">
              <a:buNone/>
            </a:pPr>
            <a:endParaRPr lang="en-US" dirty="0"/>
          </a:p>
        </p:txBody>
      </p:sp>
    </p:spTree>
    <p:extLst>
      <p:ext uri="{BB962C8B-B14F-4D97-AF65-F5344CB8AC3E}">
        <p14:creationId xmlns:p14="http://schemas.microsoft.com/office/powerpoint/2010/main" val="3865526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Spatially Continuous Models </a:t>
            </a:r>
          </a:p>
        </p:txBody>
      </p:sp>
      <p:sp>
        <p:nvSpPr>
          <p:cNvPr id="19" name="Content Placeholder 2"/>
          <p:cNvSpPr>
            <a:spLocks noGrp="1"/>
          </p:cNvSpPr>
          <p:nvPr>
            <p:ph idx="1"/>
          </p:nvPr>
        </p:nvSpPr>
        <p:spPr>
          <a:xfrm>
            <a:off x="457200" y="1600200"/>
            <a:ext cx="8229600" cy="4350657"/>
          </a:xfrm>
        </p:spPr>
        <p:txBody>
          <a:bodyPr>
            <a:normAutofit/>
          </a:bodyPr>
          <a:lstStyle/>
          <a:p>
            <a:r>
              <a:rPr lang="en-US" dirty="0"/>
              <a:t>Reaction Diffusion model</a:t>
            </a:r>
          </a:p>
          <a:p>
            <a:endParaRPr lang="en-US" dirty="0"/>
          </a:p>
          <a:p>
            <a:endParaRPr lang="en-US" dirty="0"/>
          </a:p>
          <a:p>
            <a:endParaRPr lang="en-US" dirty="0"/>
          </a:p>
          <a:p>
            <a:endParaRPr lang="en-US" dirty="0"/>
          </a:p>
          <a:p>
            <a:r>
              <a:rPr lang="en-US" dirty="0"/>
              <a:t>2</a:t>
            </a:r>
            <a:r>
              <a:rPr lang="en-US" baseline="30000" dirty="0"/>
              <a:t>nd</a:t>
            </a:r>
            <a:r>
              <a:rPr lang="en-US" dirty="0"/>
              <a:t> order partial differential equation system</a:t>
            </a:r>
          </a:p>
          <a:p>
            <a:r>
              <a:rPr lang="en-US" dirty="0"/>
              <a:t>Speed of diffusion governed by D</a:t>
            </a:r>
            <a:r>
              <a:rPr lang="en-US" baseline="-25000" dirty="0"/>
              <a:t>S</a:t>
            </a:r>
            <a:r>
              <a:rPr lang="en-US" dirty="0"/>
              <a:t> and D</a:t>
            </a:r>
            <a:r>
              <a:rPr lang="en-US" baseline="-25000" dirty="0"/>
              <a:t>I</a:t>
            </a:r>
            <a:endParaRPr lang="en-US" dirty="0"/>
          </a:p>
          <a:p>
            <a:endParaRPr lang="en-US" dirty="0"/>
          </a:p>
          <a:p>
            <a:pPr marL="457200" lvl="1" indent="0">
              <a:buNone/>
            </a:pPr>
            <a:endParaRPr lang="en-US" dirty="0"/>
          </a:p>
        </p:txBody>
      </p:sp>
      <p:pic>
        <p:nvPicPr>
          <p:cNvPr id="3" name="Picture 2"/>
          <p:cNvPicPr>
            <a:picLocks noChangeAspect="1"/>
          </p:cNvPicPr>
          <p:nvPr/>
        </p:nvPicPr>
        <p:blipFill>
          <a:blip r:embed="rId2"/>
          <a:stretch>
            <a:fillRect/>
          </a:stretch>
        </p:blipFill>
        <p:spPr>
          <a:xfrm>
            <a:off x="1171574" y="2222499"/>
            <a:ext cx="6689725" cy="1821687"/>
          </a:xfrm>
          <a:prstGeom prst="rect">
            <a:avLst/>
          </a:prstGeom>
        </p:spPr>
      </p:pic>
    </p:spTree>
    <p:extLst>
      <p:ext uri="{BB962C8B-B14F-4D97-AF65-F5344CB8AC3E}">
        <p14:creationId xmlns:p14="http://schemas.microsoft.com/office/powerpoint/2010/main" val="3331975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274638"/>
            <a:ext cx="8229600" cy="1143000"/>
          </a:xfrm>
        </p:spPr>
        <p:txBody>
          <a:bodyPr/>
          <a:lstStyle/>
          <a:p>
            <a:r>
              <a:rPr lang="en-US" dirty="0"/>
              <a:t>Discrete Time-Discrete Space</a:t>
            </a:r>
          </a:p>
        </p:txBody>
      </p:sp>
      <p:sp>
        <p:nvSpPr>
          <p:cNvPr id="19" name="Content Placeholder 2"/>
          <p:cNvSpPr>
            <a:spLocks noGrp="1"/>
          </p:cNvSpPr>
          <p:nvPr>
            <p:ph idx="1"/>
          </p:nvPr>
        </p:nvSpPr>
        <p:spPr>
          <a:xfrm>
            <a:off x="457200" y="1600200"/>
            <a:ext cx="8229600" cy="4642853"/>
          </a:xfrm>
        </p:spPr>
        <p:txBody>
          <a:bodyPr>
            <a:normAutofit/>
          </a:bodyPr>
          <a:lstStyle/>
          <a:p>
            <a:r>
              <a:rPr lang="en-US" dirty="0"/>
              <a:t>Cellular Automata Models</a:t>
            </a:r>
          </a:p>
          <a:p>
            <a:r>
              <a:rPr lang="en-US" dirty="0"/>
              <a:t>Consist of cells on a grid that may change </a:t>
            </a:r>
            <a:r>
              <a:rPr lang="en-US" dirty="0" err="1"/>
              <a:t>colours</a:t>
            </a:r>
            <a:r>
              <a:rPr lang="en-US" dirty="0"/>
              <a:t> at discrete times to represent different states. </a:t>
            </a:r>
          </a:p>
          <a:p>
            <a:r>
              <a:rPr lang="en-US" dirty="0"/>
              <a:t>A cell’s state is determined by a set of rules and the state of its </a:t>
            </a:r>
            <a:r>
              <a:rPr lang="en-US" dirty="0" err="1"/>
              <a:t>neighbours</a:t>
            </a:r>
            <a:r>
              <a:rPr lang="en-US" dirty="0"/>
              <a:t>, and therefore the </a:t>
            </a:r>
            <a:r>
              <a:rPr lang="en-US" dirty="0" err="1"/>
              <a:t>neighbourhood</a:t>
            </a:r>
            <a:r>
              <a:rPr lang="en-US" dirty="0"/>
              <a:t> of a cell must be specified. </a:t>
            </a:r>
          </a:p>
          <a:p>
            <a:r>
              <a:rPr lang="en-US" dirty="0"/>
              <a:t>SIR models can be set up in this manner</a:t>
            </a:r>
          </a:p>
          <a:p>
            <a:pPr marL="457200" lvl="1" indent="0">
              <a:buNone/>
            </a:pPr>
            <a:endParaRPr lang="en-US" dirty="0"/>
          </a:p>
        </p:txBody>
      </p:sp>
    </p:spTree>
    <p:extLst>
      <p:ext uri="{BB962C8B-B14F-4D97-AF65-F5344CB8AC3E}">
        <p14:creationId xmlns:p14="http://schemas.microsoft.com/office/powerpoint/2010/main" val="3962234761"/>
      </p:ext>
    </p:extLst>
  </p:cSld>
  <p:clrMapOvr>
    <a:masterClrMapping/>
  </p:clrMapOvr>
</p:sld>
</file>

<file path=ppt/theme/theme1.xml><?xml version="1.0" encoding="utf-8"?>
<a:theme xmlns:a="http://schemas.openxmlformats.org/drawingml/2006/main" name="ST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STA.potx</Template>
  <TotalTime>506</TotalTime>
  <Words>590</Words>
  <Application>Microsoft Macintosh PowerPoint</Application>
  <PresentationFormat>On-screen Show (4:3)</PresentationFormat>
  <Paragraphs>102</Paragraphs>
  <Slides>17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STA</vt:lpstr>
      <vt:lpstr>MMID: Spatial Models</vt:lpstr>
      <vt:lpstr>Spread of Infectious Diseases</vt:lpstr>
      <vt:lpstr>Spatial models</vt:lpstr>
      <vt:lpstr>Spatial models</vt:lpstr>
      <vt:lpstr>1854 London Cholera epidemic</vt:lpstr>
      <vt:lpstr>How to model space</vt:lpstr>
      <vt:lpstr>Spatially Continuous Models </vt:lpstr>
      <vt:lpstr>Spatially Continuous Models </vt:lpstr>
      <vt:lpstr>Discrete Time-Discrete Space</vt:lpstr>
      <vt:lpstr>Cellular Automata Models</vt:lpstr>
      <vt:lpstr>Metapopulation Models</vt:lpstr>
      <vt:lpstr>Metapopulation Models</vt:lpstr>
      <vt:lpstr>Metapopulation Models</vt:lpstr>
      <vt:lpstr>Equal between group coupling</vt:lpstr>
      <vt:lpstr>Metapopulation Models</vt:lpstr>
      <vt:lpstr>Metapopulation Models</vt:lpstr>
      <vt:lpstr>Metapopulation Models</vt:lpstr>
    </vt:vector>
  </TitlesOfParts>
  <Company>UCT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Sheetal Prakash Silal</dc:creator>
  <cp:lastModifiedBy>Sheetal Silal</cp:lastModifiedBy>
  <cp:revision>26</cp:revision>
  <dcterms:created xsi:type="dcterms:W3CDTF">2016-09-13T09:26:47Z</dcterms:created>
  <dcterms:modified xsi:type="dcterms:W3CDTF">2020-05-31T00:11:21Z</dcterms:modified>
</cp:coreProperties>
</file>