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3" r:id="rId4"/>
    <p:sldId id="275" r:id="rId5"/>
    <p:sldId id="274" r:id="rId6"/>
    <p:sldId id="276" r:id="rId7"/>
    <p:sldId id="27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1" d="100"/>
          <a:sy n="101" d="100"/>
        </p:scale>
        <p:origin x="18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D238F-1651-2A40-83DD-E5277D645AE7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15B6F-FA24-414E-B080-0D93109C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1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5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3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3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2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6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2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7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299C-0739-1942-9313-82008D33CB7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E299C-0739-1942-9313-82008D33CB73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6EB9-3133-794F-B81F-8C49318958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l="4938" r="6790"/>
          <a:stretch/>
        </p:blipFill>
        <p:spPr>
          <a:xfrm>
            <a:off x="8138114" y="1"/>
            <a:ext cx="1005885" cy="10431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332647" cy="685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3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MMID: Seasonality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Sheetal Silal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41733" y="0"/>
            <a:ext cx="1202267" cy="1134533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6060894"/>
            <a:ext cx="4953000" cy="797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938" r="6790"/>
          <a:stretch/>
        </p:blipFill>
        <p:spPr>
          <a:xfrm>
            <a:off x="3860799" y="88205"/>
            <a:ext cx="1868311" cy="19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6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incorporate seasonality?</a:t>
            </a:r>
          </a:p>
          <a:p>
            <a:pPr lvl="1"/>
            <a:r>
              <a:rPr lang="en-US" dirty="0"/>
              <a:t>Some diseases are highly seasonal</a:t>
            </a:r>
          </a:p>
          <a:p>
            <a:pPr lvl="1"/>
            <a:r>
              <a:rPr lang="en-US" dirty="0"/>
              <a:t>Influenza – winter months</a:t>
            </a:r>
          </a:p>
          <a:p>
            <a:pPr lvl="1"/>
            <a:r>
              <a:rPr lang="en-US" dirty="0"/>
              <a:t>Measles – school terms</a:t>
            </a:r>
          </a:p>
          <a:p>
            <a:pPr lvl="1"/>
            <a:r>
              <a:rPr lang="en-US" dirty="0"/>
              <a:t>Malaria – mosquito breeding dependent</a:t>
            </a:r>
          </a:p>
          <a:p>
            <a:pPr lvl="1"/>
            <a:r>
              <a:rPr lang="en-US" dirty="0"/>
              <a:t>HIV, TB </a:t>
            </a:r>
            <a:r>
              <a:rPr lang="en-US" dirty="0" err="1"/>
              <a:t>etc</a:t>
            </a:r>
            <a:r>
              <a:rPr lang="en-US" dirty="0"/>
              <a:t>??</a:t>
            </a:r>
          </a:p>
          <a:p>
            <a:pPr lvl="1"/>
            <a:endParaRPr lang="en-US" dirty="0"/>
          </a:p>
          <a:p>
            <a:r>
              <a:rPr lang="en-US" dirty="0"/>
              <a:t>Depends on seasonal influences</a:t>
            </a:r>
          </a:p>
        </p:txBody>
      </p:sp>
    </p:spTree>
    <p:extLst>
      <p:ext uri="{BB962C8B-B14F-4D97-AF65-F5344CB8AC3E}">
        <p14:creationId xmlns:p14="http://schemas.microsoft.com/office/powerpoint/2010/main" val="204036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Damped Oscillations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77" y="1308099"/>
            <a:ext cx="6895365" cy="51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7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Damped Oscillations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506668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1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27" y="274638"/>
            <a:ext cx="8229600" cy="1143000"/>
          </a:xfrm>
        </p:spPr>
        <p:txBody>
          <a:bodyPr/>
          <a:lstStyle/>
          <a:p>
            <a:r>
              <a:rPr lang="en-US" dirty="0"/>
              <a:t>Seasonal Forcing functional 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597" y="1245063"/>
            <a:ext cx="5333555" cy="5298581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69397" cy="4525963"/>
          </a:xfrm>
        </p:spPr>
        <p:txBody>
          <a:bodyPr>
            <a:normAutofit/>
          </a:bodyPr>
          <a:lstStyle/>
          <a:p>
            <a:r>
              <a:rPr lang="en-US" dirty="0"/>
              <a:t>Square Pulses</a:t>
            </a:r>
          </a:p>
          <a:p>
            <a:r>
              <a:rPr lang="en-US" dirty="0"/>
              <a:t>Step functions</a:t>
            </a:r>
          </a:p>
          <a:p>
            <a:r>
              <a:rPr lang="en-US" dirty="0"/>
              <a:t>Cosine functions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0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74" y="274638"/>
            <a:ext cx="780715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Cos function: </a:t>
            </a:r>
            <a:br>
              <a:rPr lang="en-US" dirty="0"/>
            </a:br>
            <a:r>
              <a:rPr lang="en-US" dirty="0"/>
              <a:t>β</a:t>
            </a:r>
            <a:r>
              <a:rPr lang="en-US" baseline="-25000" dirty="0"/>
              <a:t>t</a:t>
            </a:r>
            <a:r>
              <a:rPr lang="en-US" dirty="0"/>
              <a:t>= β</a:t>
            </a:r>
            <a:r>
              <a:rPr lang="en-US" baseline="-25000" dirty="0"/>
              <a:t>0</a:t>
            </a:r>
            <a:r>
              <a:rPr lang="en-US" dirty="0"/>
              <a:t>(1+β</a:t>
            </a:r>
            <a:r>
              <a:rPr lang="en-US" baseline="-25000" dirty="0"/>
              <a:t>1</a:t>
            </a:r>
            <a:r>
              <a:rPr lang="en-US" dirty="0"/>
              <a:t>cos(2πt))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81ADA-7D09-C04B-8312-7F6D5B329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25" y="1593630"/>
            <a:ext cx="7756990" cy="505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5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8D09-81B2-824E-B14D-6F6FC5F5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6B0B-2971-9948-B8D4-B71A6EF1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indices/functions to mimic environmental factors such as</a:t>
            </a:r>
          </a:p>
          <a:p>
            <a:pPr lvl="1"/>
            <a:r>
              <a:rPr lang="en-US" dirty="0"/>
              <a:t>Rainfall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Climatic indices (SOI, El </a:t>
            </a:r>
            <a:r>
              <a:rPr lang="en-US" dirty="0" err="1"/>
              <a:t>niño</a:t>
            </a:r>
            <a:r>
              <a:rPr lang="en-US" dirty="0"/>
              <a:t>)</a:t>
            </a:r>
          </a:p>
          <a:p>
            <a:r>
              <a:rPr lang="en-US" dirty="0"/>
              <a:t>Migration patterns</a:t>
            </a:r>
          </a:p>
          <a:p>
            <a:r>
              <a:rPr lang="en-US" dirty="0"/>
              <a:t>Consider most influential factors forcing seasonality</a:t>
            </a:r>
          </a:p>
        </p:txBody>
      </p:sp>
    </p:spTree>
    <p:extLst>
      <p:ext uri="{BB962C8B-B14F-4D97-AF65-F5344CB8AC3E}">
        <p14:creationId xmlns:p14="http://schemas.microsoft.com/office/powerpoint/2010/main" val="2860268682"/>
      </p:ext>
    </p:extLst>
  </p:cSld>
  <p:clrMapOvr>
    <a:masterClrMapping/>
  </p:clrMapOvr>
</p:sld>
</file>

<file path=ppt/theme/theme1.xml><?xml version="1.0" encoding="utf-8"?>
<a:theme xmlns:a="http://schemas.openxmlformats.org/drawingml/2006/main" name="S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STA.potx</Template>
  <TotalTime>497</TotalTime>
  <Words>94</Words>
  <Application>Microsoft Macintosh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STA</vt:lpstr>
      <vt:lpstr>MMID: Seasonality</vt:lpstr>
      <vt:lpstr>Seasonality </vt:lpstr>
      <vt:lpstr>Damped Oscillations</vt:lpstr>
      <vt:lpstr>Damped Oscillations</vt:lpstr>
      <vt:lpstr>Seasonal Forcing functional forms</vt:lpstr>
      <vt:lpstr>Cos function:  βt= β0(1+β1cos(2πt))</vt:lpstr>
      <vt:lpstr>Environmental factors</vt:lpstr>
    </vt:vector>
  </TitlesOfParts>
  <Company>UCT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Prakash Silal</dc:creator>
  <cp:lastModifiedBy>Sheetal Silal</cp:lastModifiedBy>
  <cp:revision>26</cp:revision>
  <dcterms:created xsi:type="dcterms:W3CDTF">2016-09-13T09:26:47Z</dcterms:created>
  <dcterms:modified xsi:type="dcterms:W3CDTF">2020-05-31T00:13:04Z</dcterms:modified>
</cp:coreProperties>
</file>