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91" r:id="rId6"/>
    <p:sldId id="292" r:id="rId7"/>
    <p:sldId id="262" r:id="rId8"/>
    <p:sldId id="293" r:id="rId9"/>
    <p:sldId id="294" r:id="rId10"/>
    <p:sldId id="295" r:id="rId11"/>
    <p:sldId id="296" r:id="rId12"/>
    <p:sldId id="263" r:id="rId13"/>
    <p:sldId id="270" r:id="rId14"/>
    <p:sldId id="275" r:id="rId15"/>
    <p:sldId id="297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/>
    <p:restoredTop sz="92626"/>
  </p:normalViewPr>
  <p:slideViewPr>
    <p:cSldViewPr snapToGrid="0" snapToObjects="1">
      <p:cViewPr varScale="1">
        <p:scale>
          <a:sx n="110" d="100"/>
          <a:sy n="110" d="100"/>
        </p:scale>
        <p:origin x="15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3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299C-0739-1942-9313-82008D33CB7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l="4938" r="6790"/>
          <a:stretch/>
        </p:blipFill>
        <p:spPr>
          <a:xfrm>
            <a:off x="8138114" y="1"/>
            <a:ext cx="1005885" cy="10431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332647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3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MMID: Introduction to Data Fitting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1733" y="0"/>
            <a:ext cx="1202267" cy="113453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060894"/>
            <a:ext cx="4953000" cy="797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38" r="6790"/>
          <a:stretch/>
        </p:blipFill>
        <p:spPr>
          <a:xfrm>
            <a:off x="3860799" y="88205"/>
            <a:ext cx="1868311" cy="19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3"/>
            <a:ext cx="8229600" cy="772119"/>
          </a:xfrm>
        </p:spPr>
        <p:txBody>
          <a:bodyPr/>
          <a:lstStyle/>
          <a:p>
            <a:r>
              <a:rPr lang="en-US" dirty="0"/>
              <a:t>Least Squares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851362"/>
            <a:ext cx="7507827" cy="60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9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Easy to implement 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 err="1"/>
              <a:t>Optimise</a:t>
            </a:r>
            <a:r>
              <a:rPr lang="en-US" dirty="0"/>
              <a:t> several parameters with no additional effort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Every residual is equally weighted</a:t>
            </a:r>
          </a:p>
          <a:p>
            <a:pPr lvl="1"/>
            <a:r>
              <a:rPr lang="en-US" dirty="0"/>
              <a:t>Undue effect of large residuals</a:t>
            </a:r>
          </a:p>
          <a:p>
            <a:pPr lvl="1"/>
            <a:r>
              <a:rPr lang="en-US" dirty="0"/>
              <a:t>Fit to log/square root data</a:t>
            </a:r>
          </a:p>
          <a:p>
            <a:pPr lvl="1"/>
            <a:r>
              <a:rPr lang="en-US" dirty="0"/>
              <a:t>No account of probability structure of data</a:t>
            </a:r>
          </a:p>
          <a:p>
            <a:pPr lvl="1"/>
            <a:r>
              <a:rPr lang="en-US" dirty="0"/>
              <a:t>No confidence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06" t="9050" r="6517"/>
          <a:stretch/>
        </p:blipFill>
        <p:spPr>
          <a:xfrm>
            <a:off x="663575" y="1020763"/>
            <a:ext cx="7429500" cy="544036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Method</a:t>
            </a:r>
          </a:p>
        </p:txBody>
      </p:sp>
    </p:spTree>
    <p:extLst>
      <p:ext uri="{BB962C8B-B14F-4D97-AF65-F5344CB8AC3E}">
        <p14:creationId xmlns:p14="http://schemas.microsoft.com/office/powerpoint/2010/main" val="257771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theory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78300"/>
          </a:xfrm>
        </p:spPr>
        <p:txBody>
          <a:bodyPr>
            <a:normAutofit/>
          </a:bodyPr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Efficiency </a:t>
            </a:r>
          </a:p>
          <a:p>
            <a:pPr lvl="1"/>
            <a:r>
              <a:rPr lang="en-US" dirty="0"/>
              <a:t>A deep and general theory </a:t>
            </a:r>
          </a:p>
          <a:p>
            <a:pPr lvl="1"/>
            <a:r>
              <a:rPr lang="en-US" dirty="0"/>
              <a:t>Sound theoretical basis for confidence intervals and model selection </a:t>
            </a:r>
          </a:p>
          <a:p>
            <a:pPr lvl="1"/>
            <a:r>
              <a:rPr lang="en-US" dirty="0"/>
              <a:t>Fidelity to model 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Can be very complicated to define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9" y="5572125"/>
            <a:ext cx="7032949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5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74799"/>
          </a:xfrm>
        </p:spPr>
        <p:txBody>
          <a:bodyPr>
            <a:normAutofit/>
          </a:bodyPr>
          <a:lstStyle/>
          <a:p>
            <a:r>
              <a:rPr lang="en-US" dirty="0"/>
              <a:t>Suppose you believe your model errors to be normally distributed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1" y="2972394"/>
            <a:ext cx="8498659" cy="31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17638"/>
            <a:ext cx="7507827" cy="5440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4887" y="5379383"/>
            <a:ext cx="87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en-US" dirty="0"/>
              <a:t>=1.44</a:t>
            </a:r>
          </a:p>
        </p:txBody>
      </p:sp>
    </p:spTree>
    <p:extLst>
      <p:ext uri="{BB962C8B-B14F-4D97-AF65-F5344CB8AC3E}">
        <p14:creationId xmlns:p14="http://schemas.microsoft.com/office/powerpoint/2010/main" val="314692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1320800"/>
          </a:xfrm>
        </p:spPr>
        <p:txBody>
          <a:bodyPr>
            <a:normAutofit fontScale="92500"/>
          </a:bodyPr>
          <a:lstStyle/>
          <a:p>
            <a:r>
              <a:rPr lang="en-US" dirty="0"/>
              <a:t>Data represent Poisson samples with expectation </a:t>
            </a:r>
            <a:r>
              <a:rPr lang="en-US" dirty="0" err="1"/>
              <a:t>pI</a:t>
            </a:r>
            <a:r>
              <a:rPr lang="en-US" dirty="0"/>
              <a:t>, where p is the reporting proportion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2" y="2920999"/>
            <a:ext cx="907520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4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40" y="1574800"/>
            <a:ext cx="630916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83" y="1417638"/>
            <a:ext cx="668271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7929"/>
            <a:ext cx="7099300" cy="55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2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409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6783" y="6615501"/>
            <a:ext cx="44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sherrytowers.com</a:t>
            </a:r>
            <a:r>
              <a:rPr lang="en-US" sz="1100" dirty="0"/>
              <a:t>/</a:t>
            </a:r>
            <a:r>
              <a:rPr lang="en-US" sz="1100" dirty="0" err="1"/>
              <a:t>wp</a:t>
            </a:r>
            <a:r>
              <a:rPr lang="en-US" sz="1100" dirty="0"/>
              <a:t>-content/uploads/2014/07/</a:t>
            </a:r>
            <a:r>
              <a:rPr lang="en-US" sz="1100" dirty="0" err="1"/>
              <a:t>sim_sir_harm.png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38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&amp; Practical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75"/>
          </a:xfrm>
        </p:spPr>
        <p:txBody>
          <a:bodyPr/>
          <a:lstStyle/>
          <a:p>
            <a:r>
              <a:rPr lang="en-US" dirty="0"/>
              <a:t>Improve routine by transforming bounded variables</a:t>
            </a:r>
          </a:p>
          <a:p>
            <a:r>
              <a:rPr lang="en-US" dirty="0"/>
              <a:t>Divide your data into a testing and training set</a:t>
            </a:r>
          </a:p>
          <a:p>
            <a:r>
              <a:rPr lang="en-US" dirty="0"/>
              <a:t>Use goodness of fit statistics</a:t>
            </a:r>
          </a:p>
          <a:p>
            <a:pPr lvl="1"/>
            <a:r>
              <a:rPr lang="en-US" dirty="0"/>
              <a:t>Root mean square error</a:t>
            </a:r>
          </a:p>
          <a:p>
            <a:pPr lvl="1"/>
            <a:r>
              <a:rPr lang="en-US" dirty="0"/>
              <a:t>Proportion captured in confidence interval 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Non parallelizable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2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</a:t>
            </a:r>
            <a:r>
              <a:rPr lang="en-US" dirty="0" err="1"/>
              <a:t>vs</a:t>
            </a:r>
            <a:r>
              <a:rPr lang="en-US" dirty="0"/>
              <a:t>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Likelihood can give</a:t>
            </a:r>
          </a:p>
          <a:p>
            <a:pPr lvl="1"/>
            <a:r>
              <a:rPr lang="en-US" dirty="0"/>
              <a:t>Probability structure</a:t>
            </a:r>
          </a:p>
          <a:p>
            <a:pPr lvl="1"/>
            <a:r>
              <a:rPr lang="en-US" dirty="0"/>
              <a:t>Efficiency</a:t>
            </a:r>
          </a:p>
          <a:p>
            <a:r>
              <a:rPr lang="en-US" dirty="0"/>
              <a:t>Both suffer from IDENTIFIABILITY</a:t>
            </a:r>
          </a:p>
          <a:p>
            <a:pPr lvl="1"/>
            <a:r>
              <a:rPr lang="en-US" dirty="0"/>
              <a:t>Several parameter sets </a:t>
            </a:r>
            <a:r>
              <a:rPr lang="en-US" dirty="0" err="1"/>
              <a:t>optimise</a:t>
            </a:r>
            <a:r>
              <a:rPr lang="en-US" dirty="0"/>
              <a:t> likelihood/SSE</a:t>
            </a:r>
          </a:p>
          <a:p>
            <a:pPr lvl="1"/>
            <a:r>
              <a:rPr lang="en-US" dirty="0"/>
              <a:t>Plausible for disease</a:t>
            </a:r>
          </a:p>
          <a:p>
            <a:r>
              <a:rPr lang="en-US" dirty="0"/>
              <a:t>Initial parameter bias</a:t>
            </a:r>
          </a:p>
          <a:p>
            <a:r>
              <a:rPr lang="en-US" dirty="0"/>
              <a:t>Local Optima</a:t>
            </a:r>
          </a:p>
          <a:p>
            <a:pPr lvl="1"/>
            <a:r>
              <a:rPr lang="en-US" dirty="0"/>
              <a:t>Run from several starting points</a:t>
            </a:r>
          </a:p>
          <a:p>
            <a:pPr lvl="1"/>
            <a:r>
              <a:rPr lang="en-US" dirty="0"/>
              <a:t>Find better </a:t>
            </a:r>
            <a:r>
              <a:rPr lang="en-US" dirty="0" err="1"/>
              <a:t>optimiser</a:t>
            </a:r>
            <a:r>
              <a:rPr lang="en-US" dirty="0"/>
              <a:t>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2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75"/>
          </a:xfrm>
        </p:spPr>
        <p:txBody>
          <a:bodyPr>
            <a:normAutofit/>
          </a:bodyPr>
          <a:lstStyle/>
          <a:p>
            <a:r>
              <a:rPr lang="en-US" dirty="0"/>
              <a:t>Posterior probability distribution </a:t>
            </a:r>
          </a:p>
          <a:p>
            <a:pPr lvl="1"/>
            <a:r>
              <a:rPr lang="en-US" dirty="0"/>
              <a:t>probability distribution of an unknown quantity, treated as a random variable, conditional on the evidence obtained from an experiment or survey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3857625"/>
            <a:ext cx="7770202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2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5019675"/>
          </a:xfrm>
        </p:spPr>
        <p:txBody>
          <a:bodyPr>
            <a:normAutofit/>
          </a:bodyPr>
          <a:lstStyle/>
          <a:p>
            <a:r>
              <a:rPr lang="en-US" dirty="0"/>
              <a:t>Given an Multivariate </a:t>
            </a:r>
            <a:r>
              <a:rPr lang="en-US" dirty="0" err="1"/>
              <a:t>distn</a:t>
            </a:r>
            <a:r>
              <a:rPr lang="en-US" dirty="0"/>
              <a:t>, it is easier to sample from a conditional </a:t>
            </a:r>
            <a:r>
              <a:rPr lang="en-US" dirty="0" err="1"/>
              <a:t>distn</a:t>
            </a:r>
            <a:r>
              <a:rPr lang="en-US" dirty="0"/>
              <a:t> than to </a:t>
            </a:r>
            <a:r>
              <a:rPr lang="en-US" dirty="0" err="1"/>
              <a:t>marginalise</a:t>
            </a:r>
            <a:r>
              <a:rPr lang="en-US" dirty="0"/>
              <a:t> by integrating over the whole distribution</a:t>
            </a:r>
          </a:p>
          <a:p>
            <a:endParaRPr lang="en-US" dirty="0"/>
          </a:p>
          <a:p>
            <a:r>
              <a:rPr lang="en-US" dirty="0"/>
              <a:t>Samples approximate joint </a:t>
            </a:r>
            <a:r>
              <a:rPr lang="en-US" dirty="0" err="1"/>
              <a:t>distn</a:t>
            </a:r>
            <a:r>
              <a:rPr lang="en-US" dirty="0"/>
              <a:t> of all variables</a:t>
            </a:r>
          </a:p>
          <a:p>
            <a:r>
              <a:rPr lang="en-US" dirty="0"/>
              <a:t>Approximate </a:t>
            </a:r>
            <a:r>
              <a:rPr lang="en-US" dirty="0" err="1"/>
              <a:t>marginals</a:t>
            </a:r>
            <a:r>
              <a:rPr lang="en-US" dirty="0"/>
              <a:t> by assessing subsets</a:t>
            </a:r>
          </a:p>
        </p:txBody>
      </p:sp>
    </p:spTree>
    <p:extLst>
      <p:ext uri="{BB962C8B-B14F-4D97-AF65-F5344CB8AC3E}">
        <p14:creationId xmlns:p14="http://schemas.microsoft.com/office/powerpoint/2010/main" val="299575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5019675"/>
          </a:xfrm>
        </p:spPr>
        <p:txBody>
          <a:bodyPr>
            <a:normAutofit/>
          </a:bodyPr>
          <a:lstStyle/>
          <a:p>
            <a:r>
              <a:rPr lang="en-US" dirty="0"/>
              <a:t>Class of algorithms for sampling from any distribution through constructing a Markov chain with the desired distribution as the equilibrium distribution. </a:t>
            </a:r>
          </a:p>
          <a:p>
            <a:endParaRPr lang="en-US" dirty="0"/>
          </a:p>
          <a:p>
            <a:r>
              <a:rPr lang="en-US" dirty="0"/>
              <a:t>Metropolis Algorithm </a:t>
            </a:r>
          </a:p>
          <a:p>
            <a:r>
              <a:rPr lang="en-US" dirty="0"/>
              <a:t>Metropolis Hastings Algorithm</a:t>
            </a:r>
          </a:p>
        </p:txBody>
      </p:sp>
    </p:spTree>
    <p:extLst>
      <p:ext uri="{BB962C8B-B14F-4D97-AF65-F5344CB8AC3E}">
        <p14:creationId xmlns:p14="http://schemas.microsoft.com/office/powerpoint/2010/main" val="220601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Markov chain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8" y="1698625"/>
            <a:ext cx="8787231" cy="48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6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5470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complex mathematical model calibration is uncommon</a:t>
            </a:r>
          </a:p>
          <a:p>
            <a:pPr lvl="1"/>
            <a:r>
              <a:rPr lang="en-US" dirty="0"/>
              <a:t>most formal methods (including distance-based and likelihood-based measures) require that models are run many times.  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poses a considerable problem for complex models as they may require many minutes or even hours for a single scenario.  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 simplification, although desirable, is not appropriate if a complex model is required to satisfactorily address the research question and it increases the probability of model inadequacy.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the number of model parameters increases, the number of runs required for an adequate exploration of the parameter space increases rapidly.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Robust fitting and uncertainty analysis of complex models with dozens of parameters is often impossible, even with increasing computer power and advances in </a:t>
            </a:r>
            <a:r>
              <a:rPr lang="en-US" dirty="0" err="1"/>
              <a:t>parallelisation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0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Bayesian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9720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Approximate Bayesian Computation </a:t>
            </a:r>
          </a:p>
          <a:p>
            <a:pPr lvl="1"/>
            <a:r>
              <a:rPr lang="en-US" dirty="0"/>
              <a:t>an analytical formula might be elusive or the likelihood function might be computationally very costly to evaluate.</a:t>
            </a:r>
          </a:p>
          <a:p>
            <a:pPr lvl="1"/>
            <a:r>
              <a:rPr lang="en-US" dirty="0"/>
              <a:t>bypass the evaluation of the likelihood function</a:t>
            </a:r>
          </a:p>
          <a:p>
            <a:pPr lvl="1"/>
            <a:endParaRPr lang="en-US" dirty="0"/>
          </a:p>
          <a:p>
            <a:r>
              <a:rPr lang="en-US" dirty="0"/>
              <a:t>Smith RL, </a:t>
            </a:r>
            <a:r>
              <a:rPr lang="en-US" dirty="0" err="1"/>
              <a:t>Gröhn</a:t>
            </a:r>
            <a:r>
              <a:rPr lang="en-US" dirty="0"/>
              <a:t> YT. Use of Approximate Bayesian Computation to Assess and Fit Models of </a:t>
            </a:r>
            <a:r>
              <a:rPr lang="en-US" i="1" dirty="0"/>
              <a:t>Mycobacterium </a:t>
            </a:r>
            <a:r>
              <a:rPr lang="en-US" i="1" dirty="0" err="1"/>
              <a:t>leprae</a:t>
            </a:r>
            <a:r>
              <a:rPr lang="en-US" dirty="0"/>
              <a:t> to Predict Outcomes of the Brazilian Control Program. Hsiao CK, ed. </a:t>
            </a:r>
            <a:r>
              <a:rPr lang="en-US" i="1" dirty="0"/>
              <a:t>PLoS ONE</a:t>
            </a:r>
            <a:r>
              <a:rPr lang="en-US" dirty="0"/>
              <a:t>. 2015;10(6):e0129535.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3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Bayesian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874882"/>
            <a:ext cx="5862527" cy="59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 to data: Why?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mimic the system you wish to model</a:t>
            </a:r>
          </a:p>
          <a:p>
            <a:r>
              <a:rPr lang="en-US" dirty="0"/>
              <a:t>Once you can “replicate reality” then you can use the model for prediction</a:t>
            </a:r>
          </a:p>
          <a:p>
            <a:r>
              <a:rPr lang="en-US" dirty="0"/>
              <a:t>Parameter estimates</a:t>
            </a:r>
          </a:p>
          <a:p>
            <a:pPr lvl="1"/>
            <a:r>
              <a:rPr lang="en-US" dirty="0"/>
              <a:t>Clinical trials and other studies</a:t>
            </a:r>
          </a:p>
          <a:p>
            <a:pPr lvl="1"/>
            <a:r>
              <a:rPr lang="en-US" dirty="0"/>
              <a:t>Existing literature</a:t>
            </a:r>
          </a:p>
          <a:p>
            <a:pPr lvl="1"/>
            <a:r>
              <a:rPr lang="en-US" dirty="0"/>
              <a:t>Guess?</a:t>
            </a:r>
          </a:p>
          <a:p>
            <a:r>
              <a:rPr lang="en-US" dirty="0"/>
              <a:t>Fit models to data to estimate parameter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9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Case 1</a:t>
            </a:r>
          </a:p>
          <a:p>
            <a:pPr lvl="1"/>
            <a:r>
              <a:rPr lang="en-US" dirty="0"/>
              <a:t>Know all parameter values</a:t>
            </a:r>
          </a:p>
          <a:p>
            <a:pPr lvl="1"/>
            <a:r>
              <a:rPr lang="en-US" dirty="0"/>
              <a:t>Validation </a:t>
            </a:r>
          </a:p>
          <a:p>
            <a:pPr lvl="2"/>
            <a:r>
              <a:rPr lang="en-US" dirty="0"/>
              <a:t>Visually</a:t>
            </a:r>
          </a:p>
          <a:p>
            <a:pPr lvl="2"/>
            <a:r>
              <a:rPr lang="en-US" dirty="0"/>
              <a:t>Known Goodness of fit metrics</a:t>
            </a:r>
          </a:p>
          <a:p>
            <a:pPr lvl="2"/>
            <a:r>
              <a:rPr lang="en-US" dirty="0"/>
              <a:t>Discuss later</a:t>
            </a:r>
          </a:p>
          <a:p>
            <a:r>
              <a:rPr lang="en-US" dirty="0"/>
              <a:t>Case 2</a:t>
            </a:r>
          </a:p>
          <a:p>
            <a:pPr lvl="1"/>
            <a:r>
              <a:rPr lang="en-US" dirty="0"/>
              <a:t>Unknown parameter values </a:t>
            </a:r>
          </a:p>
          <a:p>
            <a:pPr lvl="1"/>
            <a:r>
              <a:rPr lang="en-US" dirty="0"/>
              <a:t>Obtain best estimates for parameters conditional on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3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88" y="1228193"/>
            <a:ext cx="4106223" cy="5222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0" y="2168922"/>
            <a:ext cx="4692187" cy="34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4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84020"/>
            <a:ext cx="7507827" cy="55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4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9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Least squares Approach </a:t>
            </a:r>
          </a:p>
          <a:p>
            <a:pPr lvl="1"/>
            <a:r>
              <a:rPr lang="en-US" dirty="0"/>
              <a:t>What values for these parameters will </a:t>
            </a:r>
            <a:r>
              <a:rPr lang="en-US" dirty="0" err="1"/>
              <a:t>minimise</a:t>
            </a:r>
            <a:r>
              <a:rPr lang="en-US" dirty="0"/>
              <a:t> the sum of the squares of the model errors (difference between model predictions and data at each time point)</a:t>
            </a:r>
          </a:p>
          <a:p>
            <a:r>
              <a:rPr lang="en-US" dirty="0"/>
              <a:t>Likelihood Approach</a:t>
            </a:r>
          </a:p>
          <a:p>
            <a:pPr lvl="1"/>
            <a:r>
              <a:rPr lang="en-ZA"/>
              <a:t>Maximum likelihood estimation is a method that determines values for the parameters of a model. The parameter values are found such that they maximise the likelihood that the process described by the model produced the data that were actually observed.</a:t>
            </a:r>
          </a:p>
          <a:p>
            <a:pPr lvl="1"/>
            <a:r>
              <a:rPr lang="en-US" dirty="0"/>
              <a:t>What are the values of the parameters that lead to the most likely probability of observing the data?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18" y="1264841"/>
            <a:ext cx="7204083" cy="52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4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78" y="1417638"/>
            <a:ext cx="5362026" cy="49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2150"/>
      </p:ext>
    </p:extLst>
  </p:cSld>
  <p:clrMapOvr>
    <a:masterClrMapping/>
  </p:clrMapOvr>
</p:sld>
</file>

<file path=ppt/theme/theme1.xml><?xml version="1.0" encoding="utf-8"?>
<a:theme xmlns:a="http://schemas.openxmlformats.org/drawingml/2006/main" name="S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STA.potx</Template>
  <TotalTime>565</TotalTime>
  <Words>698</Words>
  <Application>Microsoft Macintosh PowerPoint</Application>
  <PresentationFormat>On-screen Show (4:3)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STA</vt:lpstr>
      <vt:lpstr>MMID: Introduction to Data Fitting</vt:lpstr>
      <vt:lpstr>PowerPoint Presentation</vt:lpstr>
      <vt:lpstr>Fitting models to data: Why?</vt:lpstr>
      <vt:lpstr>How?</vt:lpstr>
      <vt:lpstr>Case 1</vt:lpstr>
      <vt:lpstr>Case 1</vt:lpstr>
      <vt:lpstr>Case 2</vt:lpstr>
      <vt:lpstr>Least Squares </vt:lpstr>
      <vt:lpstr>Least squares</vt:lpstr>
      <vt:lpstr>Least Squares</vt:lpstr>
      <vt:lpstr>Least Squares </vt:lpstr>
      <vt:lpstr>Maximum Likelihood Method</vt:lpstr>
      <vt:lpstr>Likelihood theory</vt:lpstr>
      <vt:lpstr>SIR Model </vt:lpstr>
      <vt:lpstr>SIR Model</vt:lpstr>
      <vt:lpstr>SIR Model</vt:lpstr>
      <vt:lpstr>SIR Model </vt:lpstr>
      <vt:lpstr>SIR Model </vt:lpstr>
      <vt:lpstr>SIR Model </vt:lpstr>
      <vt:lpstr>Validation &amp; Practical Issues</vt:lpstr>
      <vt:lpstr>Likelihood vs Least Squares</vt:lpstr>
      <vt:lpstr>Bayesian Methods</vt:lpstr>
      <vt:lpstr>Gibbs Sampling</vt:lpstr>
      <vt:lpstr>Monte Carlo Markov chain</vt:lpstr>
      <vt:lpstr>Monte Carlo Markov chain</vt:lpstr>
      <vt:lpstr>Problems</vt:lpstr>
      <vt:lpstr>Other Bayesian Methods</vt:lpstr>
      <vt:lpstr>Other Bayesian Methods</vt:lpstr>
    </vt:vector>
  </TitlesOfParts>
  <Company>UCT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Prakash Silal</dc:creator>
  <cp:lastModifiedBy>Sheetal Silal</cp:lastModifiedBy>
  <cp:revision>20</cp:revision>
  <dcterms:created xsi:type="dcterms:W3CDTF">2016-09-13T09:26:47Z</dcterms:created>
  <dcterms:modified xsi:type="dcterms:W3CDTF">2020-06-14T23:30:47Z</dcterms:modified>
</cp:coreProperties>
</file>