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61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33"/>
  </p:normalViewPr>
  <p:slideViewPr>
    <p:cSldViewPr snapToGrid="0" snapToObjects="1">
      <p:cViewPr varScale="1">
        <p:scale>
          <a:sx n="112" d="100"/>
          <a:sy n="112" d="100"/>
        </p:scale>
        <p:origin x="13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43F9C-80AB-FD42-AB8E-8697B24D48E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86716-8AD4-FF40-A72F-B4E74D7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FCED4-528A-3A41-8345-A9816D99D6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299C-0739-1942-9313-82008D33CB73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l="4938" r="6790"/>
          <a:stretch/>
        </p:blipFill>
        <p:spPr>
          <a:xfrm>
            <a:off x="8138114" y="1"/>
            <a:ext cx="1005885" cy="1043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332647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MMID: </a:t>
            </a:r>
            <a:r>
              <a:rPr lang="en-US" dirty="0" err="1"/>
              <a:t>Modelling</a:t>
            </a:r>
            <a:r>
              <a:rPr lang="en-US" dirty="0"/>
              <a:t> Interventions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1733" y="0"/>
            <a:ext cx="1202267" cy="113453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060894"/>
            <a:ext cx="4953000" cy="79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38" r="6790"/>
          <a:stretch/>
        </p:blipFill>
        <p:spPr>
          <a:xfrm>
            <a:off x="3860799" y="88205"/>
            <a:ext cx="1868311" cy="19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&amp;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care improvements</a:t>
            </a:r>
          </a:p>
          <a:p>
            <a:r>
              <a:rPr lang="en-US" dirty="0"/>
              <a:t>Educational drives </a:t>
            </a:r>
          </a:p>
          <a:p>
            <a:r>
              <a:rPr lang="en-US" dirty="0"/>
              <a:t>Improved training </a:t>
            </a:r>
          </a:p>
          <a:p>
            <a:r>
              <a:rPr lang="en-US" dirty="0"/>
              <a:t>Improved hygiene</a:t>
            </a:r>
          </a:p>
          <a:p>
            <a:r>
              <a:rPr lang="en-US" dirty="0"/>
              <a:t>Improved reporting</a:t>
            </a:r>
          </a:p>
          <a:p>
            <a:pPr lvl="1"/>
            <a:r>
              <a:rPr lang="en-US" dirty="0"/>
              <a:t>difference between more treatment or better reporting</a:t>
            </a:r>
          </a:p>
        </p:txBody>
      </p:sp>
    </p:spTree>
    <p:extLst>
      <p:ext uri="{BB962C8B-B14F-4D97-AF65-F5344CB8AC3E}">
        <p14:creationId xmlns:p14="http://schemas.microsoft.com/office/powerpoint/2010/main" val="26409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Interventions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public health interventions</a:t>
            </a:r>
          </a:p>
          <a:p>
            <a:r>
              <a:rPr lang="en-US" dirty="0"/>
              <a:t>Particular to specific diseases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6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Grants protection against disease </a:t>
            </a:r>
          </a:p>
          <a:p>
            <a:pPr lvl="1"/>
            <a:r>
              <a:rPr lang="en-US" dirty="0"/>
              <a:t>permanent or temporary</a:t>
            </a:r>
          </a:p>
          <a:p>
            <a:pPr lvl="1"/>
            <a:r>
              <a:rPr lang="en-US" dirty="0"/>
              <a:t>regular boosting</a:t>
            </a:r>
          </a:p>
          <a:p>
            <a:pPr lvl="1"/>
            <a:r>
              <a:rPr lang="en-US" dirty="0"/>
              <a:t>coverage achieved </a:t>
            </a:r>
          </a:p>
          <a:p>
            <a:r>
              <a:rPr lang="en-US" dirty="0"/>
              <a:t>Advancing the use of vaccines</a:t>
            </a:r>
          </a:p>
          <a:p>
            <a:pPr lvl="1"/>
            <a:r>
              <a:rPr lang="en-US" dirty="0"/>
              <a:t>helping to ensure broad coverage, </a:t>
            </a:r>
          </a:p>
          <a:p>
            <a:pPr lvl="1"/>
            <a:r>
              <a:rPr lang="en-US" dirty="0"/>
              <a:t>monitoring the impact and safety of vaccines, </a:t>
            </a:r>
          </a:p>
          <a:p>
            <a:pPr lvl="1"/>
            <a:r>
              <a:rPr lang="en-US" dirty="0"/>
              <a:t>communicating their efficacy / education</a:t>
            </a:r>
          </a:p>
          <a:p>
            <a:pPr lvl="1"/>
            <a:r>
              <a:rPr lang="en-US" dirty="0"/>
              <a:t>public health significance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0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 Therapy</a:t>
            </a:r>
          </a:p>
          <a:p>
            <a:r>
              <a:rPr lang="en-US" dirty="0"/>
              <a:t>Mass interventions</a:t>
            </a:r>
          </a:p>
          <a:p>
            <a:r>
              <a:rPr lang="en-US" dirty="0"/>
              <a:t>Combination Therapy</a:t>
            </a:r>
          </a:p>
          <a:p>
            <a:r>
              <a:rPr lang="en-US" dirty="0"/>
              <a:t>Prophylactic Therapy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3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603"/>
          </a:xfrm>
        </p:spPr>
        <p:txBody>
          <a:bodyPr>
            <a:normAutofit/>
          </a:bodyPr>
          <a:lstStyle/>
          <a:p>
            <a:r>
              <a:rPr lang="en-US" dirty="0"/>
              <a:t>Passive case management</a:t>
            </a:r>
          </a:p>
          <a:p>
            <a:pPr lvl="1"/>
            <a:r>
              <a:rPr lang="en-US" dirty="0"/>
              <a:t>as introduced in the model </a:t>
            </a:r>
          </a:p>
          <a:p>
            <a:pPr lvl="1"/>
            <a:r>
              <a:rPr lang="en-US" dirty="0"/>
              <a:t>vary timing of introduction</a:t>
            </a:r>
          </a:p>
          <a:p>
            <a:pPr lvl="1"/>
            <a:r>
              <a:rPr lang="en-US" dirty="0"/>
              <a:t>vary doses, adherence, treatment failure</a:t>
            </a:r>
          </a:p>
          <a:p>
            <a:r>
              <a:rPr lang="en-US" dirty="0"/>
              <a:t>Active case management</a:t>
            </a:r>
          </a:p>
          <a:p>
            <a:pPr lvl="1"/>
            <a:r>
              <a:rPr lang="en-US" dirty="0"/>
              <a:t>response in local environment</a:t>
            </a:r>
          </a:p>
          <a:p>
            <a:pPr lvl="1"/>
            <a:r>
              <a:rPr lang="en-US" dirty="0"/>
              <a:t>need spatial aspect to model </a:t>
            </a:r>
          </a:p>
          <a:p>
            <a:pPr lvl="1"/>
            <a:r>
              <a:rPr lang="en-US" dirty="0"/>
              <a:t>individual based model</a:t>
            </a:r>
          </a:p>
          <a:p>
            <a:pPr lvl="1"/>
            <a:r>
              <a:rPr lang="en-US" dirty="0"/>
              <a:t>Adjust compartment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1E07-CF6C-4C49-B011-46CC0C02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819"/>
            <a:ext cx="8229600" cy="1143000"/>
          </a:xfrm>
        </p:spPr>
        <p:txBody>
          <a:bodyPr/>
          <a:lstStyle/>
          <a:p>
            <a:r>
              <a:rPr lang="en-US" dirty="0"/>
              <a:t>Routine therapy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0081E-37C1-1A42-B1FF-1B4B0714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538912"/>
            <a:ext cx="8790039" cy="365125"/>
          </a:xfrm>
        </p:spPr>
        <p:txBody>
          <a:bodyPr/>
          <a:lstStyle/>
          <a:p>
            <a:r>
              <a:rPr lang="en-ZA"/>
              <a:t>Figure: Larsen, D.A., Chisha, Z., Winters, B. et al. Malar J (2015) 14: 465. https://doi.org/10.1186/s12936-015-0895-9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3E747-8F46-5345-BCBB-C2BC0755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" y="1595380"/>
            <a:ext cx="8686800" cy="40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Drug Administration</a:t>
            </a:r>
          </a:p>
          <a:p>
            <a:pPr lvl="1"/>
            <a:r>
              <a:rPr lang="en-US" dirty="0"/>
              <a:t>vary coverage</a:t>
            </a:r>
          </a:p>
          <a:p>
            <a:pPr lvl="1"/>
            <a:r>
              <a:rPr lang="en-US" dirty="0"/>
              <a:t>timing of MDA</a:t>
            </a:r>
          </a:p>
          <a:p>
            <a:pPr lvl="1"/>
            <a:r>
              <a:rPr lang="en-US" dirty="0"/>
              <a:t>Geographic distribution</a:t>
            </a:r>
          </a:p>
          <a:p>
            <a:r>
              <a:rPr lang="en-US" dirty="0"/>
              <a:t>Mass Screen and Treat</a:t>
            </a:r>
          </a:p>
          <a:p>
            <a:pPr lvl="1"/>
            <a:r>
              <a:rPr lang="en-US" dirty="0"/>
              <a:t>diagnostic tools</a:t>
            </a:r>
          </a:p>
          <a:p>
            <a:pPr lvl="1"/>
            <a:r>
              <a:rPr lang="en-US" dirty="0"/>
              <a:t>cost implications</a:t>
            </a:r>
          </a:p>
        </p:txBody>
      </p:sp>
    </p:spTree>
    <p:extLst>
      <p:ext uri="{BB962C8B-B14F-4D97-AF65-F5344CB8AC3E}">
        <p14:creationId xmlns:p14="http://schemas.microsoft.com/office/powerpoint/2010/main" val="130712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Prophylactic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434" cy="4953986"/>
          </a:xfrm>
        </p:spPr>
        <p:txBody>
          <a:bodyPr>
            <a:normAutofit/>
          </a:bodyPr>
          <a:lstStyle/>
          <a:p>
            <a:r>
              <a:rPr lang="en-US" dirty="0"/>
              <a:t>“Action taken to prevent disease, especially by specified means or against a specified disease.”</a:t>
            </a:r>
          </a:p>
          <a:p>
            <a:r>
              <a:rPr lang="en-US" dirty="0"/>
              <a:t>E.g. Pre-exposure prophylaxis, or </a:t>
            </a:r>
            <a:r>
              <a:rPr lang="en-US" dirty="0" err="1"/>
              <a:t>PrEP</a:t>
            </a:r>
            <a:r>
              <a:rPr lang="en-US" dirty="0"/>
              <a:t>, is a way for people who do not have HIV but who are at substantial risk of getting it to prevent HIV infection by taking a pill every day.</a:t>
            </a:r>
          </a:p>
          <a:p>
            <a:r>
              <a:rPr lang="en-US" dirty="0"/>
              <a:t>Heterogeneity in risk behaviour</a:t>
            </a:r>
          </a:p>
          <a:p>
            <a:r>
              <a:rPr lang="en-US" dirty="0"/>
              <a:t>Adherence </a:t>
            </a:r>
          </a:p>
          <a:p>
            <a:r>
              <a:rPr lang="en-US" dirty="0"/>
              <a:t>Timing of intervention</a:t>
            </a:r>
          </a:p>
        </p:txBody>
      </p:sp>
    </p:spTree>
    <p:extLst>
      <p:ext uri="{BB962C8B-B14F-4D97-AF65-F5344CB8AC3E}">
        <p14:creationId xmlns:p14="http://schemas.microsoft.com/office/powerpoint/2010/main" val="7788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59"/>
          </a:xfrm>
        </p:spPr>
        <p:txBody>
          <a:bodyPr/>
          <a:lstStyle/>
          <a:p>
            <a:r>
              <a:rPr lang="en-US" dirty="0" err="1"/>
              <a:t>Larviciding</a:t>
            </a:r>
            <a:endParaRPr lang="en-US" dirty="0"/>
          </a:p>
          <a:p>
            <a:pPr lvl="1"/>
            <a:r>
              <a:rPr lang="en-US" dirty="0"/>
              <a:t>timing &amp; coverage</a:t>
            </a:r>
          </a:p>
          <a:p>
            <a:r>
              <a:rPr lang="en-US" dirty="0"/>
              <a:t>Indoor Residual Spraying</a:t>
            </a:r>
          </a:p>
          <a:p>
            <a:pPr lvl="1"/>
            <a:r>
              <a:rPr lang="en-US" dirty="0"/>
              <a:t>effectiveness</a:t>
            </a:r>
          </a:p>
          <a:p>
            <a:pPr lvl="1"/>
            <a:r>
              <a:rPr lang="en-US" dirty="0"/>
              <a:t>vector behaviour</a:t>
            </a:r>
          </a:p>
          <a:p>
            <a:r>
              <a:rPr lang="en-US" dirty="0"/>
              <a:t>Insecticide treated </a:t>
            </a:r>
            <a:r>
              <a:rPr lang="en-US" dirty="0" err="1"/>
              <a:t>Bednets</a:t>
            </a:r>
            <a:endParaRPr lang="en-US" dirty="0"/>
          </a:p>
          <a:p>
            <a:pPr lvl="1"/>
            <a:r>
              <a:rPr lang="en-US" dirty="0"/>
              <a:t>coverage and usage</a:t>
            </a:r>
          </a:p>
          <a:p>
            <a:pPr lvl="1"/>
            <a:r>
              <a:rPr lang="en-US" dirty="0"/>
              <a:t>Resistance</a:t>
            </a:r>
          </a:p>
          <a:p>
            <a:r>
              <a:rPr lang="en-US" dirty="0"/>
              <a:t>Genetic engineering</a:t>
            </a:r>
          </a:p>
        </p:txBody>
      </p:sp>
    </p:spTree>
    <p:extLst>
      <p:ext uri="{BB962C8B-B14F-4D97-AF65-F5344CB8AC3E}">
        <p14:creationId xmlns:p14="http://schemas.microsoft.com/office/powerpoint/2010/main" val="2152970629"/>
      </p:ext>
    </p:extLst>
  </p:cSld>
  <p:clrMapOvr>
    <a:masterClrMapping/>
  </p:clrMapOvr>
</p:sld>
</file>

<file path=ppt/theme/theme1.xml><?xml version="1.0" encoding="utf-8"?>
<a:theme xmlns:a="http://schemas.openxmlformats.org/drawingml/2006/main" name="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STA.potx</Template>
  <TotalTime>72</TotalTime>
  <Words>274</Words>
  <Application>Microsoft Macintosh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STA</vt:lpstr>
      <vt:lpstr>MMID: Modelling Interventions </vt:lpstr>
      <vt:lpstr>Policies and Interventions </vt:lpstr>
      <vt:lpstr>Vaccines</vt:lpstr>
      <vt:lpstr>Drug Therapy</vt:lpstr>
      <vt:lpstr>Routine Therapy</vt:lpstr>
      <vt:lpstr>Routine therapy</vt:lpstr>
      <vt:lpstr>Mass interventions</vt:lpstr>
      <vt:lpstr>Prophylactic Therapy</vt:lpstr>
      <vt:lpstr>Vector Control</vt:lpstr>
      <vt:lpstr>Infrastructure &amp; Education</vt:lpstr>
    </vt:vector>
  </TitlesOfParts>
  <Company>UCT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Prakash Silal</dc:creator>
  <cp:lastModifiedBy>Sheetal Silal</cp:lastModifiedBy>
  <cp:revision>13</cp:revision>
  <dcterms:created xsi:type="dcterms:W3CDTF">2016-09-13T09:26:47Z</dcterms:created>
  <dcterms:modified xsi:type="dcterms:W3CDTF">2020-06-21T23:24:41Z</dcterms:modified>
</cp:coreProperties>
</file>