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75"/>
    <p:restoredTop sz="94733"/>
  </p:normalViewPr>
  <p:slideViewPr>
    <p:cSldViewPr snapToGrid="0" snapToObjects="1">
      <p:cViewPr varScale="1">
        <p:scale>
          <a:sx n="112" d="100"/>
          <a:sy n="112" d="100"/>
        </p:scale>
        <p:origin x="1680"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6BE299C-0739-1942-9313-82008D33CB73}" type="datetimeFigureOut">
              <a:rPr lang="en-US" smtClean="0"/>
              <a:t>6/22/20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3182715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BE299C-0739-1942-9313-82008D33CB73}" type="datetimeFigureOut">
              <a:rPr lang="en-US" smtClean="0"/>
              <a:t>6/22/20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235175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BE299C-0739-1942-9313-82008D33CB73}" type="datetimeFigureOut">
              <a:rPr lang="en-US" smtClean="0"/>
              <a:t>6/22/20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381160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BE299C-0739-1942-9313-82008D33CB73}" type="datetimeFigureOut">
              <a:rPr lang="en-US" smtClean="0"/>
              <a:t>6/22/20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2866930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E299C-0739-1942-9313-82008D33CB73}" type="datetimeFigureOut">
              <a:rPr lang="en-US" smtClean="0"/>
              <a:t>6/22/20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228293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BE299C-0739-1942-9313-82008D33CB73}" type="datetimeFigureOut">
              <a:rPr lang="en-US" smtClean="0"/>
              <a:t>6/22/20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1781128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BE299C-0739-1942-9313-82008D33CB73}" type="datetimeFigureOut">
              <a:rPr lang="en-US" smtClean="0"/>
              <a:t>6/22/20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2310762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BE299C-0739-1942-9313-82008D33CB73}" type="datetimeFigureOut">
              <a:rPr lang="en-US" smtClean="0"/>
              <a:t>6/22/20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281912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BE299C-0739-1942-9313-82008D33CB73}" type="datetimeFigureOut">
              <a:rPr lang="en-US" smtClean="0"/>
              <a:t>6/22/20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4079459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E299C-0739-1942-9313-82008D33CB73}" type="datetimeFigureOut">
              <a:rPr lang="en-US" smtClean="0"/>
              <a:t>6/22/20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2036475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E299C-0739-1942-9313-82008D33CB73}" type="datetimeFigureOut">
              <a:rPr lang="en-US" smtClean="0"/>
              <a:t>6/22/20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46EB9-3133-794F-B81F-8C4931895855}" type="slidenum">
              <a:rPr lang="en-US" smtClean="0"/>
              <a:t>‹#›</a:t>
            </a:fld>
            <a:endParaRPr lang="en-US"/>
          </a:p>
        </p:txBody>
      </p:sp>
    </p:spTree>
    <p:extLst>
      <p:ext uri="{BB962C8B-B14F-4D97-AF65-F5344CB8AC3E}">
        <p14:creationId xmlns:p14="http://schemas.microsoft.com/office/powerpoint/2010/main" val="50946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BE299C-0739-1942-9313-82008D33CB73}" type="datetimeFigureOut">
              <a:rPr lang="en-US" smtClean="0"/>
              <a:t>6/22/20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46EB9-3133-794F-B81F-8C4931895855}" type="slidenum">
              <a:rPr lang="en-US" smtClean="0"/>
              <a:t>‹#›</a:t>
            </a:fld>
            <a:endParaRPr lang="en-US"/>
          </a:p>
        </p:txBody>
      </p:sp>
      <p:pic>
        <p:nvPicPr>
          <p:cNvPr id="7" name="Picture 6"/>
          <p:cNvPicPr>
            <a:picLocks noChangeAspect="1"/>
          </p:cNvPicPr>
          <p:nvPr/>
        </p:nvPicPr>
        <p:blipFill rotWithShape="1">
          <a:blip r:embed="rId13"/>
          <a:srcRect l="4938" r="6790"/>
          <a:stretch/>
        </p:blipFill>
        <p:spPr>
          <a:xfrm>
            <a:off x="8138114" y="1"/>
            <a:ext cx="1005885" cy="1043156"/>
          </a:xfrm>
          <a:prstGeom prst="rect">
            <a:avLst/>
          </a:prstGeom>
        </p:spPr>
      </p:pic>
      <p:sp>
        <p:nvSpPr>
          <p:cNvPr id="8" name="Rectangle 7"/>
          <p:cNvSpPr/>
          <p:nvPr/>
        </p:nvSpPr>
        <p:spPr>
          <a:xfrm>
            <a:off x="0" y="0"/>
            <a:ext cx="332647" cy="6858000"/>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8836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MMID: Prediction and Reporting</a:t>
            </a:r>
          </a:p>
        </p:txBody>
      </p:sp>
      <p:sp>
        <p:nvSpPr>
          <p:cNvPr id="3" name="Subtitle 2"/>
          <p:cNvSpPr>
            <a:spLocks noGrp="1"/>
          </p:cNvSpPr>
          <p:nvPr>
            <p:ph type="subTitle" idx="1"/>
          </p:nvPr>
        </p:nvSpPr>
        <p:spPr/>
        <p:txBody>
          <a:bodyPr/>
          <a:lstStyle/>
          <a:p>
            <a:endParaRPr lang="en-US" dirty="0"/>
          </a:p>
        </p:txBody>
      </p:sp>
      <p:sp>
        <p:nvSpPr>
          <p:cNvPr id="5" name="Rectangle 4"/>
          <p:cNvSpPr/>
          <p:nvPr/>
        </p:nvSpPr>
        <p:spPr>
          <a:xfrm>
            <a:off x="7941733" y="0"/>
            <a:ext cx="1202267" cy="1134533"/>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4191000" y="6060894"/>
            <a:ext cx="4953000" cy="797106"/>
          </a:xfrm>
          <a:prstGeom prst="rect">
            <a:avLst/>
          </a:prstGeom>
        </p:spPr>
      </p:pic>
      <p:pic>
        <p:nvPicPr>
          <p:cNvPr id="7" name="Picture 6"/>
          <p:cNvPicPr>
            <a:picLocks noChangeAspect="1"/>
          </p:cNvPicPr>
          <p:nvPr/>
        </p:nvPicPr>
        <p:blipFill rotWithShape="1">
          <a:blip r:embed="rId3"/>
          <a:srcRect l="4938" r="6790"/>
          <a:stretch/>
        </p:blipFill>
        <p:spPr>
          <a:xfrm>
            <a:off x="3860799" y="88205"/>
            <a:ext cx="1868311" cy="1937538"/>
          </a:xfrm>
          <a:prstGeom prst="rect">
            <a:avLst/>
          </a:prstGeom>
        </p:spPr>
      </p:pic>
    </p:spTree>
    <p:extLst>
      <p:ext uri="{BB962C8B-B14F-4D97-AF65-F5344CB8AC3E}">
        <p14:creationId xmlns:p14="http://schemas.microsoft.com/office/powerpoint/2010/main" val="2693365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practices</a:t>
            </a:r>
          </a:p>
        </p:txBody>
      </p:sp>
      <p:sp>
        <p:nvSpPr>
          <p:cNvPr id="3" name="Content Placeholder 2"/>
          <p:cNvSpPr>
            <a:spLocks noGrp="1"/>
          </p:cNvSpPr>
          <p:nvPr>
            <p:ph idx="1"/>
          </p:nvPr>
        </p:nvSpPr>
        <p:spPr/>
        <p:txBody>
          <a:bodyPr/>
          <a:lstStyle/>
          <a:p>
            <a:r>
              <a:rPr lang="en-US" dirty="0"/>
              <a:t>Treat parameter values as a sample from a distribution rather than having no variability</a:t>
            </a:r>
          </a:p>
          <a:p>
            <a:r>
              <a:rPr lang="en-US" u="sng" dirty="0"/>
              <a:t>Run model stochastically</a:t>
            </a:r>
          </a:p>
          <a:p>
            <a:endParaRPr lang="en-US" dirty="0"/>
          </a:p>
          <a:p>
            <a:r>
              <a:rPr lang="en-US" dirty="0"/>
              <a:t>Present results as confidence intervals, rather than a single line</a:t>
            </a:r>
          </a:p>
          <a:p>
            <a:r>
              <a:rPr lang="en-US" dirty="0"/>
              <a:t>Show effects of interventions of different values of most sensitive parameter values</a:t>
            </a:r>
          </a:p>
        </p:txBody>
      </p:sp>
    </p:spTree>
    <p:extLst>
      <p:ext uri="{BB962C8B-B14F-4D97-AF65-F5344CB8AC3E}">
        <p14:creationId xmlns:p14="http://schemas.microsoft.com/office/powerpoint/2010/main" val="2585958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a:t>
            </a:r>
          </a:p>
        </p:txBody>
      </p:sp>
      <p:sp>
        <p:nvSpPr>
          <p:cNvPr id="3" name="Content Placeholder 2"/>
          <p:cNvSpPr>
            <a:spLocks noGrp="1"/>
          </p:cNvSpPr>
          <p:nvPr>
            <p:ph idx="1"/>
          </p:nvPr>
        </p:nvSpPr>
        <p:spPr>
          <a:xfrm>
            <a:off x="457200" y="1600200"/>
            <a:ext cx="8229600" cy="5048624"/>
          </a:xfrm>
        </p:spPr>
        <p:txBody>
          <a:bodyPr>
            <a:normAutofit/>
          </a:bodyPr>
          <a:lstStyle/>
          <a:p>
            <a:r>
              <a:rPr lang="en-US" dirty="0"/>
              <a:t>Always keep model limitations in mind</a:t>
            </a:r>
          </a:p>
          <a:p>
            <a:r>
              <a:rPr lang="en-US" dirty="0"/>
              <a:t>Be very clear on what your model can and can</a:t>
            </a:r>
            <a:r>
              <a:rPr lang="fr-FR" dirty="0"/>
              <a:t>’</a:t>
            </a:r>
            <a:r>
              <a:rPr lang="en-US" dirty="0"/>
              <a:t>t estimate</a:t>
            </a:r>
          </a:p>
          <a:p>
            <a:r>
              <a:rPr lang="en-US" dirty="0"/>
              <a:t>State the assumptions of your model </a:t>
            </a:r>
          </a:p>
          <a:p>
            <a:r>
              <a:rPr lang="en-US" dirty="0"/>
              <a:t>Prepare a supplementary file of underlying model analysis and data fitting details</a:t>
            </a:r>
          </a:p>
          <a:p>
            <a:r>
              <a:rPr lang="en-US" dirty="0"/>
              <a:t>Reference existing models</a:t>
            </a:r>
          </a:p>
          <a:p>
            <a:r>
              <a:rPr lang="en-US" dirty="0"/>
              <a:t>Always justify why your model is appropriate for your problem</a:t>
            </a:r>
          </a:p>
        </p:txBody>
      </p:sp>
    </p:spTree>
    <p:extLst>
      <p:ext uri="{BB962C8B-B14F-4D97-AF65-F5344CB8AC3E}">
        <p14:creationId xmlns:p14="http://schemas.microsoft.com/office/powerpoint/2010/main" val="847400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Using our SIRS model of Vaccine deployment (Ex. 6), comment on the following:</a:t>
            </a:r>
          </a:p>
          <a:p>
            <a:pPr lvl="1"/>
            <a:r>
              <a:rPr lang="en-US" dirty="0"/>
              <a:t>Model limitations</a:t>
            </a:r>
          </a:p>
          <a:p>
            <a:pPr lvl="1"/>
            <a:r>
              <a:rPr lang="en-US" dirty="0"/>
              <a:t>Model assumptions</a:t>
            </a:r>
          </a:p>
          <a:p>
            <a:pPr lvl="1"/>
            <a:r>
              <a:rPr lang="en-US" dirty="0"/>
              <a:t>Appropriateness of predictions</a:t>
            </a:r>
          </a:p>
          <a:p>
            <a:pPr lvl="1"/>
            <a:r>
              <a:rPr lang="en-US" dirty="0"/>
              <a:t>Format to present output</a:t>
            </a:r>
          </a:p>
          <a:p>
            <a:pPr lvl="1"/>
            <a:r>
              <a:rPr lang="en-US" dirty="0" err="1"/>
              <a:t>etc</a:t>
            </a:r>
            <a:endParaRPr lang="en-US" dirty="0"/>
          </a:p>
        </p:txBody>
      </p:sp>
    </p:spTree>
    <p:extLst>
      <p:ext uri="{BB962C8B-B14F-4D97-AF65-F5344CB8AC3E}">
        <p14:creationId xmlns:p14="http://schemas.microsoft.com/office/powerpoint/2010/main" val="129511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a:t>Can mathematical models in the field of infectious diseases provide predictions? </a:t>
            </a:r>
          </a:p>
        </p:txBody>
      </p:sp>
    </p:spTree>
    <p:extLst>
      <p:ext uri="{BB962C8B-B14F-4D97-AF65-F5344CB8AC3E}">
        <p14:creationId xmlns:p14="http://schemas.microsoft.com/office/powerpoint/2010/main" val="204036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Predictions</a:t>
            </a:r>
          </a:p>
        </p:txBody>
      </p:sp>
      <p:sp>
        <p:nvSpPr>
          <p:cNvPr id="3" name="Content Placeholder 2"/>
          <p:cNvSpPr>
            <a:spLocks noGrp="1"/>
          </p:cNvSpPr>
          <p:nvPr>
            <p:ph idx="1"/>
          </p:nvPr>
        </p:nvSpPr>
        <p:spPr>
          <a:xfrm>
            <a:off x="457200" y="1600200"/>
            <a:ext cx="8345862" cy="4850144"/>
          </a:xfrm>
        </p:spPr>
        <p:txBody>
          <a:bodyPr>
            <a:normAutofit fontScale="92500" lnSpcReduction="20000"/>
          </a:bodyPr>
          <a:lstStyle/>
          <a:p>
            <a:r>
              <a:rPr lang="en-US" dirty="0"/>
              <a:t>What is a mathematical model?</a:t>
            </a:r>
          </a:p>
          <a:p>
            <a:pPr lvl="1"/>
            <a:r>
              <a:rPr lang="en-US" dirty="0"/>
              <a:t>imaginary </a:t>
            </a:r>
            <a:r>
              <a:rPr lang="en-US" dirty="0" err="1"/>
              <a:t>microworld</a:t>
            </a:r>
            <a:r>
              <a:rPr lang="en-US" dirty="0"/>
              <a:t> consisting of entities behaving according to precisely specified rules.</a:t>
            </a:r>
          </a:p>
          <a:p>
            <a:r>
              <a:rPr lang="en-US" dirty="0"/>
              <a:t>Mathematics provides us with a language for formulating these rules of behaviour in a concise and unambiguous way</a:t>
            </a:r>
          </a:p>
          <a:p>
            <a:r>
              <a:rPr lang="en-US" dirty="0"/>
              <a:t>Mathematical analysis with computer simulations, helps us to investigate the global behaviour of the model, drawing out the consequences of the assumptions that we have made.</a:t>
            </a:r>
          </a:p>
          <a:p>
            <a:r>
              <a:rPr lang="en-US" dirty="0"/>
              <a:t>Within the context of the model, we can make predictions of the future of our imaginary world</a:t>
            </a:r>
          </a:p>
        </p:txBody>
      </p:sp>
    </p:spTree>
    <p:extLst>
      <p:ext uri="{BB962C8B-B14F-4D97-AF65-F5344CB8AC3E}">
        <p14:creationId xmlns:p14="http://schemas.microsoft.com/office/powerpoint/2010/main" val="566403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Predictions</a:t>
            </a:r>
          </a:p>
        </p:txBody>
      </p:sp>
      <p:sp>
        <p:nvSpPr>
          <p:cNvPr id="3" name="Content Placeholder 2"/>
          <p:cNvSpPr>
            <a:spLocks noGrp="1"/>
          </p:cNvSpPr>
          <p:nvPr>
            <p:ph idx="1"/>
          </p:nvPr>
        </p:nvSpPr>
        <p:spPr/>
        <p:txBody>
          <a:bodyPr>
            <a:normAutofit lnSpcReduction="10000"/>
          </a:bodyPr>
          <a:lstStyle/>
          <a:p>
            <a:r>
              <a:rPr lang="en-US" dirty="0"/>
              <a:t>Precise predictions </a:t>
            </a:r>
            <a:r>
              <a:rPr lang="en-US" dirty="0">
                <a:sym typeface="Wingdings"/>
              </a:rPr>
              <a:t> </a:t>
            </a:r>
            <a:r>
              <a:rPr lang="en-US" dirty="0"/>
              <a:t>the model’s virtual world to be relevant to reality</a:t>
            </a:r>
          </a:p>
          <a:p>
            <a:r>
              <a:rPr lang="en-US" dirty="0"/>
              <a:t>‘Robustness thesis’: </a:t>
            </a:r>
          </a:p>
          <a:p>
            <a:pPr lvl="1"/>
            <a:r>
              <a:rPr lang="en-US" dirty="0"/>
              <a:t>a model whose assumptions approximately correspond to reality will make predictions that are approximately valid. </a:t>
            </a:r>
          </a:p>
          <a:p>
            <a:r>
              <a:rPr lang="en-US" dirty="0"/>
              <a:t>Test the robustness of predictions made by a mathematical model is to compare different models </a:t>
            </a:r>
          </a:p>
        </p:txBody>
      </p:sp>
    </p:spTree>
    <p:extLst>
      <p:ext uri="{BB962C8B-B14F-4D97-AF65-F5344CB8AC3E}">
        <p14:creationId xmlns:p14="http://schemas.microsoft.com/office/powerpoint/2010/main" val="409973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a:t>Would you use your SIR model for prediction?</a:t>
            </a:r>
          </a:p>
        </p:txBody>
      </p:sp>
    </p:spTree>
    <p:extLst>
      <p:ext uri="{BB962C8B-B14F-4D97-AF65-F5344CB8AC3E}">
        <p14:creationId xmlns:p14="http://schemas.microsoft.com/office/powerpoint/2010/main" val="322344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Predictions</a:t>
            </a:r>
          </a:p>
        </p:txBody>
      </p:sp>
      <p:sp>
        <p:nvSpPr>
          <p:cNvPr id="3" name="Content Placeholder 2"/>
          <p:cNvSpPr>
            <a:spLocks noGrp="1"/>
          </p:cNvSpPr>
          <p:nvPr>
            <p:ph idx="1"/>
          </p:nvPr>
        </p:nvSpPr>
        <p:spPr>
          <a:xfrm>
            <a:off x="457199" y="1600200"/>
            <a:ext cx="8547899" cy="4525963"/>
          </a:xfrm>
        </p:spPr>
        <p:txBody>
          <a:bodyPr/>
          <a:lstStyle/>
          <a:p>
            <a:r>
              <a:rPr lang="en-US" dirty="0"/>
              <a:t>Model too simple?</a:t>
            </a:r>
          </a:p>
          <a:p>
            <a:r>
              <a:rPr lang="en-US" dirty="0"/>
              <a:t>Replace simple assumptions with complex ones</a:t>
            </a:r>
          </a:p>
          <a:p>
            <a:r>
              <a:rPr lang="en-US" dirty="0"/>
              <a:t>Those predictions that remain unchanged, or only slightly changed, even for the more realistic model, are deemed to be robust</a:t>
            </a:r>
          </a:p>
          <a:p>
            <a:endParaRPr lang="en-US" dirty="0"/>
          </a:p>
        </p:txBody>
      </p:sp>
    </p:spTree>
    <p:extLst>
      <p:ext uri="{BB962C8B-B14F-4D97-AF65-F5344CB8AC3E}">
        <p14:creationId xmlns:p14="http://schemas.microsoft.com/office/powerpoint/2010/main" val="1384880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Predictions</a:t>
            </a:r>
          </a:p>
        </p:txBody>
      </p:sp>
      <p:sp>
        <p:nvSpPr>
          <p:cNvPr id="3" name="Content Placeholder 2"/>
          <p:cNvSpPr>
            <a:spLocks noGrp="1"/>
          </p:cNvSpPr>
          <p:nvPr>
            <p:ph idx="1"/>
          </p:nvPr>
        </p:nvSpPr>
        <p:spPr/>
        <p:txBody>
          <a:bodyPr/>
          <a:lstStyle/>
          <a:p>
            <a:r>
              <a:rPr lang="en-US" dirty="0"/>
              <a:t>Transmission models are based on the current understanding of the natural history of infection and immunity</a:t>
            </a:r>
          </a:p>
          <a:p>
            <a:r>
              <a:rPr lang="en-US" dirty="0"/>
              <a:t>Assumptions are made where such knowledge is lacking. </a:t>
            </a:r>
          </a:p>
          <a:p>
            <a:r>
              <a:rPr lang="en-US" dirty="0"/>
              <a:t>Wary: predictions can be produced by several different model assumption sets</a:t>
            </a:r>
          </a:p>
        </p:txBody>
      </p:sp>
    </p:spTree>
    <p:extLst>
      <p:ext uri="{BB962C8B-B14F-4D97-AF65-F5344CB8AC3E}">
        <p14:creationId xmlns:p14="http://schemas.microsoft.com/office/powerpoint/2010/main" val="1088732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Predictions</a:t>
            </a:r>
          </a:p>
        </p:txBody>
      </p:sp>
      <p:sp>
        <p:nvSpPr>
          <p:cNvPr id="3" name="Content Placeholder 2"/>
          <p:cNvSpPr>
            <a:spLocks noGrp="1"/>
          </p:cNvSpPr>
          <p:nvPr>
            <p:ph idx="1"/>
          </p:nvPr>
        </p:nvSpPr>
        <p:spPr/>
        <p:txBody>
          <a:bodyPr>
            <a:normAutofit/>
          </a:bodyPr>
          <a:lstStyle/>
          <a:p>
            <a:r>
              <a:rPr lang="en-US" dirty="0"/>
              <a:t>An important role of </a:t>
            </a:r>
            <a:r>
              <a:rPr lang="en-US" dirty="0" err="1"/>
              <a:t>modelling</a:t>
            </a:r>
            <a:r>
              <a:rPr lang="en-US" dirty="0"/>
              <a:t> is that it can alert us to the deficiencies in our current understanding of the epidemiology of various infectious diseases, and suggest crucial questions for investigation and data that need to be collected. </a:t>
            </a:r>
          </a:p>
        </p:txBody>
      </p:sp>
    </p:spTree>
    <p:extLst>
      <p:ext uri="{BB962C8B-B14F-4D97-AF65-F5344CB8AC3E}">
        <p14:creationId xmlns:p14="http://schemas.microsoft.com/office/powerpoint/2010/main" val="2657839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practices	</a:t>
            </a:r>
          </a:p>
        </p:txBody>
      </p:sp>
      <p:sp>
        <p:nvSpPr>
          <p:cNvPr id="3" name="Content Placeholder 2"/>
          <p:cNvSpPr>
            <a:spLocks noGrp="1"/>
          </p:cNvSpPr>
          <p:nvPr>
            <p:ph idx="1"/>
          </p:nvPr>
        </p:nvSpPr>
        <p:spPr/>
        <p:txBody>
          <a:bodyPr>
            <a:normAutofit lnSpcReduction="10000"/>
          </a:bodyPr>
          <a:lstStyle/>
          <a:p>
            <a:r>
              <a:rPr lang="en-US" dirty="0"/>
              <a:t>Models are not perfect</a:t>
            </a:r>
          </a:p>
          <a:p>
            <a:r>
              <a:rPr lang="en-US" dirty="0" err="1"/>
              <a:t>Identifiability</a:t>
            </a:r>
            <a:r>
              <a:rPr lang="en-US" dirty="0"/>
              <a:t> is a key issue</a:t>
            </a:r>
          </a:p>
          <a:p>
            <a:pPr lvl="1"/>
            <a:r>
              <a:rPr lang="en-US" dirty="0"/>
              <a:t>different combinations of input parameter values with give same outcome</a:t>
            </a:r>
          </a:p>
          <a:p>
            <a:r>
              <a:rPr lang="en-US" dirty="0"/>
              <a:t>Perform sensitivity tests on model to determine which parameters are the most impacting</a:t>
            </a:r>
          </a:p>
          <a:p>
            <a:r>
              <a:rPr lang="en-US" dirty="0"/>
              <a:t>Strive to get good data to estimate those parameters</a:t>
            </a:r>
          </a:p>
          <a:p>
            <a:endParaRPr lang="en-US" dirty="0"/>
          </a:p>
        </p:txBody>
      </p:sp>
    </p:spTree>
    <p:extLst>
      <p:ext uri="{BB962C8B-B14F-4D97-AF65-F5344CB8AC3E}">
        <p14:creationId xmlns:p14="http://schemas.microsoft.com/office/powerpoint/2010/main" val="3712732649"/>
      </p:ext>
    </p:extLst>
  </p:cSld>
  <p:clrMapOvr>
    <a:masterClrMapping/>
  </p:clrMapOvr>
</p:sld>
</file>

<file path=ppt/theme/theme1.xml><?xml version="1.0" encoding="utf-8"?>
<a:theme xmlns:a="http://schemas.openxmlformats.org/drawingml/2006/main" name="ST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STA.potx</Template>
  <TotalTime>140</TotalTime>
  <Words>438</Words>
  <Application>Microsoft Macintosh PowerPoint</Application>
  <PresentationFormat>On-screen Show (4:3)</PresentationFormat>
  <Paragraphs>50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STA</vt:lpstr>
      <vt:lpstr>MMID: Prediction and Reporting</vt:lpstr>
      <vt:lpstr>PowerPoint Presentation</vt:lpstr>
      <vt:lpstr>Predictions</vt:lpstr>
      <vt:lpstr>Predictions</vt:lpstr>
      <vt:lpstr>PowerPoint Presentation</vt:lpstr>
      <vt:lpstr>Predictions</vt:lpstr>
      <vt:lpstr>Predictions</vt:lpstr>
      <vt:lpstr>Predictions</vt:lpstr>
      <vt:lpstr>Good practices </vt:lpstr>
      <vt:lpstr>Good practices</vt:lpstr>
      <vt:lpstr>Reporting</vt:lpstr>
      <vt:lpstr>Exercise</vt:lpstr>
    </vt:vector>
  </TitlesOfParts>
  <Company>UCT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Sheetal Prakash Silal</dc:creator>
  <cp:lastModifiedBy>Sheetal Silal</cp:lastModifiedBy>
  <cp:revision>15</cp:revision>
  <dcterms:created xsi:type="dcterms:W3CDTF">2016-09-13T09:26:47Z</dcterms:created>
  <dcterms:modified xsi:type="dcterms:W3CDTF">2020-06-21T23:26:58Z</dcterms:modified>
</cp:coreProperties>
</file>