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61" r:id="rId4"/>
    <p:sldId id="262" r:id="rId5"/>
    <p:sldId id="258" r:id="rId6"/>
    <p:sldId id="259" r:id="rId7"/>
    <p:sldId id="260" r:id="rId8"/>
    <p:sldId id="270" r:id="rId9"/>
    <p:sldId id="271" r:id="rId10"/>
    <p:sldId id="273" r:id="rId11"/>
    <p:sldId id="264" r:id="rId12"/>
    <p:sldId id="263" r:id="rId13"/>
    <p:sldId id="265"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96" d="100"/>
          <a:sy n="96" d="100"/>
        </p:scale>
        <p:origin x="33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lma Munyuki" userId="ce9afa3d9583f9cc" providerId="LiveId" clId="{8E1AD973-E9A7-4A0F-8846-A34443856950}"/>
    <pc:docChg chg="undo redo custSel addSld delSld modSld sldOrd">
      <pc:chgData name="Thelma Munyuki" userId="ce9afa3d9583f9cc" providerId="LiveId" clId="{8E1AD973-E9A7-4A0F-8846-A34443856950}" dt="2024-04-14T17:01:33.391" v="2248" actId="20577"/>
      <pc:docMkLst>
        <pc:docMk/>
      </pc:docMkLst>
      <pc:sldChg chg="modSp mod">
        <pc:chgData name="Thelma Munyuki" userId="ce9afa3d9583f9cc" providerId="LiveId" clId="{8E1AD973-E9A7-4A0F-8846-A34443856950}" dt="2024-04-14T17:01:33.391" v="2248" actId="20577"/>
        <pc:sldMkLst>
          <pc:docMk/>
          <pc:sldMk cId="2058710042" sldId="259"/>
        </pc:sldMkLst>
        <pc:spChg chg="mod">
          <ac:chgData name="Thelma Munyuki" userId="ce9afa3d9583f9cc" providerId="LiveId" clId="{8E1AD973-E9A7-4A0F-8846-A34443856950}" dt="2024-04-14T17:01:33.391" v="2248" actId="20577"/>
          <ac:spMkLst>
            <pc:docMk/>
            <pc:sldMk cId="2058710042" sldId="259"/>
            <ac:spMk id="3" creationId="{2EE270A9-454D-1336-71D8-795249B54439}"/>
          </ac:spMkLst>
        </pc:spChg>
      </pc:sldChg>
      <pc:sldChg chg="modSp mod">
        <pc:chgData name="Thelma Munyuki" userId="ce9afa3d9583f9cc" providerId="LiveId" clId="{8E1AD973-E9A7-4A0F-8846-A34443856950}" dt="2023-12-18T23:33:34.926" v="2154" actId="20577"/>
        <pc:sldMkLst>
          <pc:docMk/>
          <pc:sldMk cId="177565430" sldId="260"/>
        </pc:sldMkLst>
        <pc:spChg chg="mod">
          <ac:chgData name="Thelma Munyuki" userId="ce9afa3d9583f9cc" providerId="LiveId" clId="{8E1AD973-E9A7-4A0F-8846-A34443856950}" dt="2023-12-18T23:33:34.926" v="2154" actId="20577"/>
          <ac:spMkLst>
            <pc:docMk/>
            <pc:sldMk cId="177565430" sldId="260"/>
            <ac:spMk id="3" creationId="{1EC78D52-38A7-1B04-D798-8DBAE7CD639F}"/>
          </ac:spMkLst>
        </pc:spChg>
      </pc:sldChg>
      <pc:sldChg chg="addSp delSp modSp mod">
        <pc:chgData name="Thelma Munyuki" userId="ce9afa3d9583f9cc" providerId="LiveId" clId="{8E1AD973-E9A7-4A0F-8846-A34443856950}" dt="2023-12-18T23:57:08.981" v="2240" actId="5793"/>
        <pc:sldMkLst>
          <pc:docMk/>
          <pc:sldMk cId="4221596545" sldId="262"/>
        </pc:sldMkLst>
        <pc:spChg chg="mod">
          <ac:chgData name="Thelma Munyuki" userId="ce9afa3d9583f9cc" providerId="LiveId" clId="{8E1AD973-E9A7-4A0F-8846-A34443856950}" dt="2023-12-18T23:57:08.981" v="2240" actId="5793"/>
          <ac:spMkLst>
            <pc:docMk/>
            <pc:sldMk cId="4221596545" sldId="262"/>
            <ac:spMk id="3" creationId="{F38EBB2A-C999-7DFE-F3BD-84D5122C063C}"/>
          </ac:spMkLst>
        </pc:spChg>
        <pc:spChg chg="add del">
          <ac:chgData name="Thelma Munyuki" userId="ce9afa3d9583f9cc" providerId="LiveId" clId="{8E1AD973-E9A7-4A0F-8846-A34443856950}" dt="2023-12-17T13:44:15.243" v="291" actId="478"/>
          <ac:spMkLst>
            <pc:docMk/>
            <pc:sldMk cId="4221596545" sldId="262"/>
            <ac:spMk id="4" creationId="{613C5646-0339-211C-0987-EC73136A7903}"/>
          </ac:spMkLst>
        </pc:spChg>
      </pc:sldChg>
      <pc:sldChg chg="delSp modSp mod">
        <pc:chgData name="Thelma Munyuki" userId="ce9afa3d9583f9cc" providerId="LiveId" clId="{8E1AD973-E9A7-4A0F-8846-A34443856950}" dt="2024-02-20T08:18:55.941" v="2247" actId="27636"/>
        <pc:sldMkLst>
          <pc:docMk/>
          <pc:sldMk cId="2539350966" sldId="264"/>
        </pc:sldMkLst>
        <pc:spChg chg="mod">
          <ac:chgData name="Thelma Munyuki" userId="ce9afa3d9583f9cc" providerId="LiveId" clId="{8E1AD973-E9A7-4A0F-8846-A34443856950}" dt="2023-12-18T16:31:47.569" v="1344" actId="20577"/>
          <ac:spMkLst>
            <pc:docMk/>
            <pc:sldMk cId="2539350966" sldId="264"/>
            <ac:spMk id="2" creationId="{2E996B4E-1AA6-5CA6-553A-FA7BC40BEB67}"/>
          </ac:spMkLst>
        </pc:spChg>
        <pc:spChg chg="mod">
          <ac:chgData name="Thelma Munyuki" userId="ce9afa3d9583f9cc" providerId="LiveId" clId="{8E1AD973-E9A7-4A0F-8846-A34443856950}" dt="2024-02-20T08:18:55.941" v="2247" actId="27636"/>
          <ac:spMkLst>
            <pc:docMk/>
            <pc:sldMk cId="2539350966" sldId="264"/>
            <ac:spMk id="3" creationId="{7A4C37E6-B992-210A-5F26-754806A9EAC5}"/>
          </ac:spMkLst>
        </pc:spChg>
        <pc:picChg chg="del">
          <ac:chgData name="Thelma Munyuki" userId="ce9afa3d9583f9cc" providerId="LiveId" clId="{8E1AD973-E9A7-4A0F-8846-A34443856950}" dt="2023-12-18T15:28:35.458" v="502" actId="21"/>
          <ac:picMkLst>
            <pc:docMk/>
            <pc:sldMk cId="2539350966" sldId="264"/>
            <ac:picMk id="5" creationId="{710EB38D-6840-E724-1158-CA92BBEC09D8}"/>
          </ac:picMkLst>
        </pc:picChg>
      </pc:sldChg>
      <pc:sldChg chg="modSp mod">
        <pc:chgData name="Thelma Munyuki" userId="ce9afa3d9583f9cc" providerId="LiveId" clId="{8E1AD973-E9A7-4A0F-8846-A34443856950}" dt="2023-12-18T23:47:42.741" v="2155" actId="20577"/>
        <pc:sldMkLst>
          <pc:docMk/>
          <pc:sldMk cId="1521001635" sldId="265"/>
        </pc:sldMkLst>
        <pc:spChg chg="mod">
          <ac:chgData name="Thelma Munyuki" userId="ce9afa3d9583f9cc" providerId="LiveId" clId="{8E1AD973-E9A7-4A0F-8846-A34443856950}" dt="2023-12-18T23:47:42.741" v="2155" actId="20577"/>
          <ac:spMkLst>
            <pc:docMk/>
            <pc:sldMk cId="1521001635" sldId="265"/>
            <ac:spMk id="3" creationId="{2B39DE22-A486-D3C3-D93B-DAF3667220AD}"/>
          </ac:spMkLst>
        </pc:spChg>
      </pc:sldChg>
      <pc:sldChg chg="del">
        <pc:chgData name="Thelma Munyuki" userId="ce9afa3d9583f9cc" providerId="LiveId" clId="{8E1AD973-E9A7-4A0F-8846-A34443856950}" dt="2023-12-13T18:49:21.016" v="1" actId="2696"/>
        <pc:sldMkLst>
          <pc:docMk/>
          <pc:sldMk cId="2080894454" sldId="266"/>
        </pc:sldMkLst>
      </pc:sldChg>
      <pc:sldChg chg="modSp del mod">
        <pc:chgData name="Thelma Munyuki" userId="ce9afa3d9583f9cc" providerId="LiveId" clId="{8E1AD973-E9A7-4A0F-8846-A34443856950}" dt="2023-12-18T15:24:02.359" v="474" actId="2696"/>
        <pc:sldMkLst>
          <pc:docMk/>
          <pc:sldMk cId="1823446840" sldId="268"/>
        </pc:sldMkLst>
        <pc:spChg chg="mod">
          <ac:chgData name="Thelma Munyuki" userId="ce9afa3d9583f9cc" providerId="LiveId" clId="{8E1AD973-E9A7-4A0F-8846-A34443856950}" dt="2023-12-18T15:22:51.952" v="473" actId="27636"/>
          <ac:spMkLst>
            <pc:docMk/>
            <pc:sldMk cId="1823446840" sldId="268"/>
            <ac:spMk id="3" creationId="{6D2D75EF-F3FF-8E61-CEA7-F35D0C3C15D8}"/>
          </ac:spMkLst>
        </pc:spChg>
      </pc:sldChg>
      <pc:sldChg chg="modSp del mod ord">
        <pc:chgData name="Thelma Munyuki" userId="ce9afa3d9583f9cc" providerId="LiveId" clId="{8E1AD973-E9A7-4A0F-8846-A34443856950}" dt="2023-12-18T15:22:37.068" v="471" actId="2696"/>
        <pc:sldMkLst>
          <pc:docMk/>
          <pc:sldMk cId="1277563680" sldId="269"/>
        </pc:sldMkLst>
        <pc:spChg chg="mod">
          <ac:chgData name="Thelma Munyuki" userId="ce9afa3d9583f9cc" providerId="LiveId" clId="{8E1AD973-E9A7-4A0F-8846-A34443856950}" dt="2023-12-18T15:22:34.332" v="470" actId="20577"/>
          <ac:spMkLst>
            <pc:docMk/>
            <pc:sldMk cId="1277563680" sldId="269"/>
            <ac:spMk id="2" creationId="{20C2A63C-495B-52E7-6879-E88A67ED946C}"/>
          </ac:spMkLst>
        </pc:spChg>
        <pc:spChg chg="mod">
          <ac:chgData name="Thelma Munyuki" userId="ce9afa3d9583f9cc" providerId="LiveId" clId="{8E1AD973-E9A7-4A0F-8846-A34443856950}" dt="2023-12-18T15:22:28.117" v="469" actId="27636"/>
          <ac:spMkLst>
            <pc:docMk/>
            <pc:sldMk cId="1277563680" sldId="269"/>
            <ac:spMk id="3" creationId="{EF430FD5-FD5E-44B7-915C-9C1C69FFFA51}"/>
          </ac:spMkLst>
        </pc:spChg>
      </pc:sldChg>
      <pc:sldChg chg="modSp mod">
        <pc:chgData name="Thelma Munyuki" userId="ce9afa3d9583f9cc" providerId="LiveId" clId="{8E1AD973-E9A7-4A0F-8846-A34443856950}" dt="2023-12-18T00:00:25.619" v="356" actId="20577"/>
        <pc:sldMkLst>
          <pc:docMk/>
          <pc:sldMk cId="3701942136" sldId="270"/>
        </pc:sldMkLst>
        <pc:graphicFrameChg chg="modGraphic">
          <ac:chgData name="Thelma Munyuki" userId="ce9afa3d9583f9cc" providerId="LiveId" clId="{8E1AD973-E9A7-4A0F-8846-A34443856950}" dt="2023-12-18T00:00:25.619" v="356" actId="20577"/>
          <ac:graphicFrameMkLst>
            <pc:docMk/>
            <pc:sldMk cId="3701942136" sldId="270"/>
            <ac:graphicFrameMk id="8" creationId="{943C7858-9E89-85DF-BBDD-B3E349980720}"/>
          </ac:graphicFrameMkLst>
        </pc:graphicFrameChg>
      </pc:sldChg>
      <pc:sldChg chg="addSp delSp modSp new mod">
        <pc:chgData name="Thelma Munyuki" userId="ce9afa3d9583f9cc" providerId="LiveId" clId="{8E1AD973-E9A7-4A0F-8846-A34443856950}" dt="2023-12-18T01:07:28.571" v="465" actId="255"/>
        <pc:sldMkLst>
          <pc:docMk/>
          <pc:sldMk cId="1010492068" sldId="271"/>
        </pc:sldMkLst>
        <pc:spChg chg="mod">
          <ac:chgData name="Thelma Munyuki" userId="ce9afa3d9583f9cc" providerId="LiveId" clId="{8E1AD973-E9A7-4A0F-8846-A34443856950}" dt="2023-12-17T23:44:44.048" v="327" actId="20577"/>
          <ac:spMkLst>
            <pc:docMk/>
            <pc:sldMk cId="1010492068" sldId="271"/>
            <ac:spMk id="2" creationId="{A441918A-F442-4CF6-7F9E-BA950C7BE8D7}"/>
          </ac:spMkLst>
        </pc:spChg>
        <pc:spChg chg="del">
          <ac:chgData name="Thelma Munyuki" userId="ce9afa3d9583f9cc" providerId="LiveId" clId="{8E1AD973-E9A7-4A0F-8846-A34443856950}" dt="2023-12-17T23:44:58.258" v="328" actId="3680"/>
          <ac:spMkLst>
            <pc:docMk/>
            <pc:sldMk cId="1010492068" sldId="271"/>
            <ac:spMk id="3" creationId="{0ADAAB92-3924-64CE-F525-F399333B5C0A}"/>
          </ac:spMkLst>
        </pc:spChg>
        <pc:graphicFrameChg chg="add mod ord modGraphic">
          <ac:chgData name="Thelma Munyuki" userId="ce9afa3d9583f9cc" providerId="LiveId" clId="{8E1AD973-E9A7-4A0F-8846-A34443856950}" dt="2023-12-18T01:07:28.571" v="465" actId="255"/>
          <ac:graphicFrameMkLst>
            <pc:docMk/>
            <pc:sldMk cId="1010492068" sldId="271"/>
            <ac:graphicFrameMk id="4" creationId="{B84F3F88-9EC1-3808-F8BE-4F5CD4A78938}"/>
          </ac:graphicFrameMkLst>
        </pc:graphicFrameChg>
      </pc:sldChg>
      <pc:sldChg chg="addSp delSp modSp new del mod">
        <pc:chgData name="Thelma Munyuki" userId="ce9afa3d9583f9cc" providerId="LiveId" clId="{8E1AD973-E9A7-4A0F-8846-A34443856950}" dt="2023-12-18T16:31:35.559" v="1335" actId="2696"/>
        <pc:sldMkLst>
          <pc:docMk/>
          <pc:sldMk cId="1036741016" sldId="272"/>
        </pc:sldMkLst>
        <pc:spChg chg="mod">
          <ac:chgData name="Thelma Munyuki" userId="ce9afa3d9583f9cc" providerId="LiveId" clId="{8E1AD973-E9A7-4A0F-8846-A34443856950}" dt="2023-12-18T15:28:29.428" v="501" actId="255"/>
          <ac:spMkLst>
            <pc:docMk/>
            <pc:sldMk cId="1036741016" sldId="272"/>
            <ac:spMk id="2" creationId="{37805CC4-D3F4-4CB6-B961-8BE1B1921CE1}"/>
          </ac:spMkLst>
        </pc:spChg>
        <pc:spChg chg="del">
          <ac:chgData name="Thelma Munyuki" userId="ce9afa3d9583f9cc" providerId="LiveId" clId="{8E1AD973-E9A7-4A0F-8846-A34443856950}" dt="2023-12-18T15:28:41.779" v="503"/>
          <ac:spMkLst>
            <pc:docMk/>
            <pc:sldMk cId="1036741016" sldId="272"/>
            <ac:spMk id="3" creationId="{6C81B7CE-7A06-55E7-34D5-3900DC42D546}"/>
          </ac:spMkLst>
        </pc:spChg>
        <pc:spChg chg="add mod">
          <ac:chgData name="Thelma Munyuki" userId="ce9afa3d9583f9cc" providerId="LiveId" clId="{8E1AD973-E9A7-4A0F-8846-A34443856950}" dt="2023-12-18T16:30:46.955" v="1323" actId="21"/>
          <ac:spMkLst>
            <pc:docMk/>
            <pc:sldMk cId="1036741016" sldId="272"/>
            <ac:spMk id="6" creationId="{CC1AF787-6AD0-A17C-22E6-B0C7560E07AD}"/>
          </ac:spMkLst>
        </pc:spChg>
        <pc:picChg chg="add del mod">
          <ac:chgData name="Thelma Munyuki" userId="ce9afa3d9583f9cc" providerId="LiveId" clId="{8E1AD973-E9A7-4A0F-8846-A34443856950}" dt="2023-12-18T16:30:46.955" v="1323" actId="21"/>
          <ac:picMkLst>
            <pc:docMk/>
            <pc:sldMk cId="1036741016" sldId="272"/>
            <ac:picMk id="4" creationId="{1EA5FE37-2A54-B634-5FA2-1F62F694F2BA}"/>
          </ac:picMkLst>
        </pc:picChg>
      </pc:sldChg>
      <pc:sldChg chg="addSp delSp modSp new mod">
        <pc:chgData name="Thelma Munyuki" userId="ce9afa3d9583f9cc" providerId="LiveId" clId="{8E1AD973-E9A7-4A0F-8846-A34443856950}" dt="2023-12-19T00:04:47.726" v="2245" actId="20577"/>
        <pc:sldMkLst>
          <pc:docMk/>
          <pc:sldMk cId="952204518" sldId="273"/>
        </pc:sldMkLst>
        <pc:spChg chg="mod">
          <ac:chgData name="Thelma Munyuki" userId="ce9afa3d9583f9cc" providerId="LiveId" clId="{8E1AD973-E9A7-4A0F-8846-A34443856950}" dt="2023-12-18T15:29:57.747" v="515" actId="255"/>
          <ac:spMkLst>
            <pc:docMk/>
            <pc:sldMk cId="952204518" sldId="273"/>
            <ac:spMk id="2" creationId="{50D4E8F7-A4A4-233E-B1FA-90BC010E276C}"/>
          </ac:spMkLst>
        </pc:spChg>
        <pc:spChg chg="del">
          <ac:chgData name="Thelma Munyuki" userId="ce9afa3d9583f9cc" providerId="LiveId" clId="{8E1AD973-E9A7-4A0F-8846-A34443856950}" dt="2023-12-18T15:29:24.718" v="508"/>
          <ac:spMkLst>
            <pc:docMk/>
            <pc:sldMk cId="952204518" sldId="273"/>
            <ac:spMk id="3" creationId="{C336B0A5-890D-DEB1-3C7C-98E01AFFFC42}"/>
          </ac:spMkLst>
        </pc:spChg>
        <pc:spChg chg="add mod">
          <ac:chgData name="Thelma Munyuki" userId="ce9afa3d9583f9cc" providerId="LiveId" clId="{8E1AD973-E9A7-4A0F-8846-A34443856950}" dt="2023-12-19T00:04:47.726" v="2245" actId="20577"/>
          <ac:spMkLst>
            <pc:docMk/>
            <pc:sldMk cId="952204518" sldId="273"/>
            <ac:spMk id="6" creationId="{EA0D66DA-24C0-D675-ED65-714EB748F4D6}"/>
          </ac:spMkLst>
        </pc:spChg>
        <pc:picChg chg="add del mod">
          <ac:chgData name="Thelma Munyuki" userId="ce9afa3d9583f9cc" providerId="LiveId" clId="{8E1AD973-E9A7-4A0F-8846-A34443856950}" dt="2023-12-18T15:29:29.193" v="509" actId="478"/>
          <ac:picMkLst>
            <pc:docMk/>
            <pc:sldMk cId="952204518" sldId="273"/>
            <ac:picMk id="4" creationId="{A71778DE-DE0C-796B-9CAA-D36106F798AF}"/>
          </ac:picMkLst>
        </pc:picChg>
        <pc:picChg chg="add mod">
          <ac:chgData name="Thelma Munyuki" userId="ce9afa3d9583f9cc" providerId="LiveId" clId="{8E1AD973-E9A7-4A0F-8846-A34443856950}" dt="2023-12-18T16:31:25.515" v="1334" actId="14100"/>
          <ac:picMkLst>
            <pc:docMk/>
            <pc:sldMk cId="952204518" sldId="273"/>
            <ac:picMk id="7" creationId="{A9F4DCD9-12BA-2E1E-0C87-82D5F962B2B0}"/>
          </ac:picMkLst>
        </pc:picChg>
      </pc:sldChg>
    </pc:docChg>
  </pc:docChgLst>
  <pc:docChgLst>
    <pc:chgData name="Thelma Munyuki" userId="ce9afa3d9583f9cc" providerId="LiveId" clId="{1F039976-7F61-43B0-91F4-3E63B73E2EE4}"/>
    <pc:docChg chg="custSel modSld">
      <pc:chgData name="Thelma Munyuki" userId="ce9afa3d9583f9cc" providerId="LiveId" clId="{1F039976-7F61-43B0-91F4-3E63B73E2EE4}" dt="2024-05-22T12:42:06.096" v="198" actId="20577"/>
      <pc:docMkLst>
        <pc:docMk/>
      </pc:docMkLst>
      <pc:sldChg chg="modSp mod">
        <pc:chgData name="Thelma Munyuki" userId="ce9afa3d9583f9cc" providerId="LiveId" clId="{1F039976-7F61-43B0-91F4-3E63B73E2EE4}" dt="2024-05-22T12:40:41.498" v="104" actId="20577"/>
        <pc:sldMkLst>
          <pc:docMk/>
          <pc:sldMk cId="4221596545" sldId="262"/>
        </pc:sldMkLst>
        <pc:spChg chg="mod">
          <ac:chgData name="Thelma Munyuki" userId="ce9afa3d9583f9cc" providerId="LiveId" clId="{1F039976-7F61-43B0-91F4-3E63B73E2EE4}" dt="2024-05-22T12:40:41.498" v="104" actId="20577"/>
          <ac:spMkLst>
            <pc:docMk/>
            <pc:sldMk cId="4221596545" sldId="262"/>
            <ac:spMk id="3" creationId="{F38EBB2A-C999-7DFE-F3BD-84D5122C063C}"/>
          </ac:spMkLst>
        </pc:spChg>
      </pc:sldChg>
      <pc:sldChg chg="modSp mod">
        <pc:chgData name="Thelma Munyuki" userId="ce9afa3d9583f9cc" providerId="LiveId" clId="{1F039976-7F61-43B0-91F4-3E63B73E2EE4}" dt="2024-05-22T12:42:06.096" v="198" actId="20577"/>
        <pc:sldMkLst>
          <pc:docMk/>
          <pc:sldMk cId="2539350966" sldId="264"/>
        </pc:sldMkLst>
        <pc:spChg chg="mod">
          <ac:chgData name="Thelma Munyuki" userId="ce9afa3d9583f9cc" providerId="LiveId" clId="{1F039976-7F61-43B0-91F4-3E63B73E2EE4}" dt="2024-05-22T12:42:06.096" v="198" actId="20577"/>
          <ac:spMkLst>
            <pc:docMk/>
            <pc:sldMk cId="2539350966" sldId="264"/>
            <ac:spMk id="3" creationId="{7A4C37E6-B992-210A-5F26-754806A9EAC5}"/>
          </ac:spMkLst>
        </pc:spChg>
      </pc:sldChg>
      <pc:sldChg chg="modSp mod">
        <pc:chgData name="Thelma Munyuki" userId="ce9afa3d9583f9cc" providerId="LiveId" clId="{1F039976-7F61-43B0-91F4-3E63B73E2EE4}" dt="2024-05-10T13:19:39.109" v="1" actId="14100"/>
        <pc:sldMkLst>
          <pc:docMk/>
          <pc:sldMk cId="952204518" sldId="273"/>
        </pc:sldMkLst>
        <pc:picChg chg="mod">
          <ac:chgData name="Thelma Munyuki" userId="ce9afa3d9583f9cc" providerId="LiveId" clId="{1F039976-7F61-43B0-91F4-3E63B73E2EE4}" dt="2024-05-10T13:19:39.109" v="1" actId="14100"/>
          <ac:picMkLst>
            <pc:docMk/>
            <pc:sldMk cId="952204518" sldId="273"/>
            <ac:picMk id="7" creationId="{A9F4DCD9-12BA-2E1E-0C87-82D5F962B2B0}"/>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CDEFAA-E453-42C3-9FA6-CA98FA7A538A}" type="datetimeFigureOut">
              <a:rPr lang="en-US" smtClean="0"/>
              <a:t>5/22/2024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21BE98F-6EF6-4BED-8ADD-A847DDB91C60}"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8755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ACDEFAA-E453-42C3-9FA6-CA98FA7A538A}"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BE98F-6EF6-4BED-8ADD-A847DDB91C60}" type="slidenum">
              <a:rPr lang="en-US" smtClean="0"/>
              <a:t>‹#›</a:t>
            </a:fld>
            <a:endParaRPr lang="en-US"/>
          </a:p>
        </p:txBody>
      </p:sp>
    </p:spTree>
    <p:extLst>
      <p:ext uri="{BB962C8B-B14F-4D97-AF65-F5344CB8AC3E}">
        <p14:creationId xmlns:p14="http://schemas.microsoft.com/office/powerpoint/2010/main" val="125350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ACDEFAA-E453-42C3-9FA6-CA98FA7A538A}"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BE98F-6EF6-4BED-8ADD-A847DDB91C6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4964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ACDEFAA-E453-42C3-9FA6-CA98FA7A538A}"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BE98F-6EF6-4BED-8ADD-A847DDB91C6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538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ACDEFAA-E453-42C3-9FA6-CA98FA7A538A}"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BE98F-6EF6-4BED-8ADD-A847DDB91C60}" type="slidenum">
              <a:rPr lang="en-US" smtClean="0"/>
              <a:t>‹#›</a:t>
            </a:fld>
            <a:endParaRPr lang="en-US"/>
          </a:p>
        </p:txBody>
      </p:sp>
    </p:spTree>
    <p:extLst>
      <p:ext uri="{BB962C8B-B14F-4D97-AF65-F5344CB8AC3E}">
        <p14:creationId xmlns:p14="http://schemas.microsoft.com/office/powerpoint/2010/main" val="3452101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ACDEFAA-E453-42C3-9FA6-CA98FA7A538A}"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BE98F-6EF6-4BED-8ADD-A847DDB91C6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9686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ACDEFAA-E453-42C3-9FA6-CA98FA7A538A}"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BE98F-6EF6-4BED-8ADD-A847DDB91C6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7898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ACDEFAA-E453-42C3-9FA6-CA98FA7A538A}"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BE98F-6EF6-4BED-8ADD-A847DDB91C6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9300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ACDEFAA-E453-42C3-9FA6-CA98FA7A538A}"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BE98F-6EF6-4BED-8ADD-A847DDB91C6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607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ACDEFAA-E453-42C3-9FA6-CA98FA7A538A}"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BE98F-6EF6-4BED-8ADD-A847DDB91C60}" type="slidenum">
              <a:rPr lang="en-US" smtClean="0"/>
              <a:t>‹#›</a:t>
            </a:fld>
            <a:endParaRPr lang="en-US"/>
          </a:p>
        </p:txBody>
      </p:sp>
    </p:spTree>
    <p:extLst>
      <p:ext uri="{BB962C8B-B14F-4D97-AF65-F5344CB8AC3E}">
        <p14:creationId xmlns:p14="http://schemas.microsoft.com/office/powerpoint/2010/main" val="3647159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ACDEFAA-E453-42C3-9FA6-CA98FA7A538A}"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BE98F-6EF6-4BED-8ADD-A847DDB91C6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917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ACDEFAA-E453-42C3-9FA6-CA98FA7A538A}"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BE98F-6EF6-4BED-8ADD-A847DDB91C60}" type="slidenum">
              <a:rPr lang="en-US" smtClean="0"/>
              <a:t>‹#›</a:t>
            </a:fld>
            <a:endParaRPr lang="en-US"/>
          </a:p>
        </p:txBody>
      </p:sp>
    </p:spTree>
    <p:extLst>
      <p:ext uri="{BB962C8B-B14F-4D97-AF65-F5344CB8AC3E}">
        <p14:creationId xmlns:p14="http://schemas.microsoft.com/office/powerpoint/2010/main" val="354634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ACDEFAA-E453-42C3-9FA6-CA98FA7A538A}" type="datetimeFigureOut">
              <a:rPr lang="en-US" smtClean="0"/>
              <a:t>5/22/2024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1BE98F-6EF6-4BED-8ADD-A847DDB91C6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9054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ACDEFAA-E453-42C3-9FA6-CA98FA7A538A}" type="datetimeFigureOut">
              <a:rPr lang="en-US" smtClean="0"/>
              <a:t>5/22/2024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1BE98F-6EF6-4BED-8ADD-A847DDB91C6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9247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CDEFAA-E453-42C3-9FA6-CA98FA7A538A}" type="datetimeFigureOut">
              <a:rPr lang="en-US" smtClean="0"/>
              <a:t>5/22/2024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1BE98F-6EF6-4BED-8ADD-A847DDB91C60}" type="slidenum">
              <a:rPr lang="en-US" smtClean="0"/>
              <a:t>‹#›</a:t>
            </a:fld>
            <a:endParaRPr lang="en-US"/>
          </a:p>
        </p:txBody>
      </p:sp>
    </p:spTree>
    <p:extLst>
      <p:ext uri="{BB962C8B-B14F-4D97-AF65-F5344CB8AC3E}">
        <p14:creationId xmlns:p14="http://schemas.microsoft.com/office/powerpoint/2010/main" val="297471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ACDEFAA-E453-42C3-9FA6-CA98FA7A538A}"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BE98F-6EF6-4BED-8ADD-A847DDB91C6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7548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ACDEFAA-E453-42C3-9FA6-CA98FA7A538A}"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BE98F-6EF6-4BED-8ADD-A847DDB91C60}" type="slidenum">
              <a:rPr lang="en-US" smtClean="0"/>
              <a:t>‹#›</a:t>
            </a:fld>
            <a:endParaRPr lang="en-US"/>
          </a:p>
        </p:txBody>
      </p:sp>
    </p:spTree>
    <p:extLst>
      <p:ext uri="{BB962C8B-B14F-4D97-AF65-F5344CB8AC3E}">
        <p14:creationId xmlns:p14="http://schemas.microsoft.com/office/powerpoint/2010/main" val="4148514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CDEFAA-E453-42C3-9FA6-CA98FA7A538A}" type="datetimeFigureOut">
              <a:rPr lang="en-US" smtClean="0"/>
              <a:t>5/22/2024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1BE98F-6EF6-4BED-8ADD-A847DDB91C60}" type="slidenum">
              <a:rPr lang="en-US" smtClean="0"/>
              <a:t>‹#›</a:t>
            </a:fld>
            <a:endParaRPr lang="en-US"/>
          </a:p>
        </p:txBody>
      </p:sp>
    </p:spTree>
    <p:extLst>
      <p:ext uri="{BB962C8B-B14F-4D97-AF65-F5344CB8AC3E}">
        <p14:creationId xmlns:p14="http://schemas.microsoft.com/office/powerpoint/2010/main" val="39829196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latin typeface="Times New Roman" panose="02020603050405020304" pitchFamily="18" charset="0"/>
                <a:cs typeface="Times New Roman" panose="02020603050405020304" pitchFamily="18" charset="0"/>
              </a:rPr>
              <a:t>Large language models for sentiment analysis</a:t>
            </a:r>
          </a:p>
        </p:txBody>
      </p:sp>
      <p:sp>
        <p:nvSpPr>
          <p:cNvPr id="3" name="Subtitle 2"/>
          <p:cNvSpPr>
            <a:spLocks noGrp="1"/>
          </p:cNvSpPr>
          <p:nvPr>
            <p:ph type="subTitle" idx="1"/>
          </p:nvPr>
        </p:nvSpPr>
        <p:spPr/>
        <p:txBody>
          <a:bodyPr>
            <a:noAutofit/>
          </a:bodyPr>
          <a:lstStyle/>
          <a:p>
            <a:pPr algn="l"/>
            <a:r>
              <a:rPr lang="en-US" sz="1600" dirty="0">
                <a:latin typeface="Times New Roman" panose="02020603050405020304" pitchFamily="18" charset="0"/>
                <a:cs typeface="Times New Roman" panose="02020603050405020304" pitchFamily="18" charset="0"/>
              </a:rPr>
              <a:t>Student Name: Thelma Munyuki</a:t>
            </a:r>
          </a:p>
          <a:p>
            <a:pPr algn="l"/>
            <a:r>
              <a:rPr lang="en-US" sz="1600" dirty="0">
                <a:latin typeface="Times New Roman" panose="02020603050405020304" pitchFamily="18" charset="0"/>
                <a:cs typeface="Times New Roman" panose="02020603050405020304" pitchFamily="18" charset="0"/>
              </a:rPr>
              <a:t>Registration Number:R204582G</a:t>
            </a:r>
          </a:p>
          <a:p>
            <a:pPr algn="l"/>
            <a:r>
              <a:rPr lang="en-US" sz="1600" dirty="0">
                <a:latin typeface="Times New Roman" panose="02020603050405020304" pitchFamily="18" charset="0"/>
                <a:cs typeface="Times New Roman" panose="02020603050405020304" pitchFamily="18" charset="0"/>
              </a:rPr>
              <a:t>Supervisor: </a:t>
            </a:r>
            <a:r>
              <a:rPr lang="en-US" sz="1600" dirty="0" err="1">
                <a:latin typeface="Times New Roman" panose="02020603050405020304" pitchFamily="18" charset="0"/>
                <a:cs typeface="Times New Roman" panose="02020603050405020304" pitchFamily="18" charset="0"/>
              </a:rPr>
              <a:t>Mr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Njera</a:t>
            </a:r>
            <a:endParaRPr lang="en-US"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Degree </a:t>
            </a:r>
            <a:r>
              <a:rPr lang="en-US" sz="1600" dirty="0" err="1">
                <a:latin typeface="Times New Roman" panose="02020603050405020304" pitchFamily="18" charset="0"/>
                <a:cs typeface="Times New Roman" panose="02020603050405020304" pitchFamily="18" charset="0"/>
              </a:rPr>
              <a:t>Programme</a:t>
            </a:r>
            <a:r>
              <a:rPr lang="en-US" sz="1600" dirty="0">
                <a:latin typeface="Times New Roman" panose="02020603050405020304" pitchFamily="18" charset="0"/>
                <a:cs typeface="Times New Roman" panose="02020603050405020304" pitchFamily="18" charset="0"/>
              </a:rPr>
              <a:t>: Data Science and Informatics</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002416" y="12917"/>
            <a:ext cx="2037184" cy="26159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4E8F7-A4A4-233E-B1FA-90BC010E276C}"/>
              </a:ext>
            </a:extLst>
          </p:cNvPr>
          <p:cNvSpPr>
            <a:spLocks noGrp="1"/>
          </p:cNvSpPr>
          <p:nvPr>
            <p:ph type="title"/>
          </p:nvPr>
        </p:nvSpPr>
        <p:spPr/>
        <p:txBody>
          <a:bodyPr>
            <a:normAutofit/>
          </a:bodyPr>
          <a:lstStyle/>
          <a:p>
            <a:r>
              <a:rPr lang="en-ZW" sz="1800" dirty="0"/>
              <a:t>Methodology CRISP-DM</a:t>
            </a:r>
          </a:p>
        </p:txBody>
      </p:sp>
      <p:sp>
        <p:nvSpPr>
          <p:cNvPr id="6" name="Content Placeholder 5">
            <a:extLst>
              <a:ext uri="{FF2B5EF4-FFF2-40B4-BE49-F238E27FC236}">
                <a16:creationId xmlns:a16="http://schemas.microsoft.com/office/drawing/2014/main" id="{EA0D66DA-24C0-D675-ED65-714EB748F4D6}"/>
              </a:ext>
            </a:extLst>
          </p:cNvPr>
          <p:cNvSpPr>
            <a:spLocks noGrp="1"/>
          </p:cNvSpPr>
          <p:nvPr>
            <p:ph idx="1"/>
          </p:nvPr>
        </p:nvSpPr>
        <p:spPr/>
        <p:txBody>
          <a:bodyPr>
            <a:normAutofit fontScale="92500" lnSpcReduction="10000"/>
          </a:bodyPr>
          <a:lstStyle/>
          <a:p>
            <a:endParaRPr lang="en-ZW" sz="1800" dirty="0">
              <a:effectLst/>
              <a:latin typeface="Calibri" panose="020F0502020204030204" pitchFamily="34" charset="0"/>
              <a:ea typeface="Calibri" panose="020F0502020204030204" pitchFamily="34" charset="0"/>
              <a:cs typeface="Times New Roman" panose="02020603050405020304" pitchFamily="18" charset="0"/>
            </a:endParaRPr>
          </a:p>
          <a:p>
            <a:r>
              <a:rPr lang="en-ZW" sz="1800" dirty="0">
                <a:effectLst/>
                <a:latin typeface="Calibri" panose="020F0502020204030204" pitchFamily="34" charset="0"/>
                <a:ea typeface="Calibri" panose="020F0502020204030204" pitchFamily="34" charset="0"/>
                <a:cs typeface="Times New Roman" panose="02020603050405020304" pitchFamily="18" charset="0"/>
              </a:rPr>
              <a:t>Cross Industry Standard Process for Data Mining is iterative and allows you to go back to previous stages to fix errors or makes improvements.</a:t>
            </a:r>
          </a:p>
          <a:p>
            <a:r>
              <a:rPr lang="en-ZW" sz="1800" dirty="0">
                <a:effectLst/>
                <a:latin typeface="Calibri" panose="020F0502020204030204" pitchFamily="34" charset="0"/>
                <a:ea typeface="Calibri" panose="020F0502020204030204" pitchFamily="34" charset="0"/>
                <a:cs typeface="Times New Roman" panose="02020603050405020304" pitchFamily="18" charset="0"/>
              </a:rPr>
              <a:t>CRISP-DM has a strong focus on business goals, which is important for this project since I’m looking to provide recommendations for real-world applications.</a:t>
            </a:r>
          </a:p>
          <a:p>
            <a:r>
              <a:rPr lang="en-ZW" sz="1800" dirty="0">
                <a:latin typeface="Calibri" panose="020F0502020204030204" pitchFamily="34" charset="0"/>
                <a:ea typeface="Calibri" panose="020F0502020204030204" pitchFamily="34" charset="0"/>
                <a:cs typeface="Times New Roman" panose="02020603050405020304" pitchFamily="18" charset="0"/>
              </a:rPr>
              <a:t>It is useful for ensemble models because it provides a structure way to combine the results of multiple models.</a:t>
            </a:r>
          </a:p>
          <a:p>
            <a:r>
              <a:rPr lang="en-ZW" sz="1800" dirty="0">
                <a:latin typeface="Calibri" panose="020F0502020204030204" pitchFamily="34" charset="0"/>
                <a:ea typeface="Calibri" panose="020F0502020204030204" pitchFamily="34" charset="0"/>
                <a:cs typeface="Times New Roman" panose="02020603050405020304" pitchFamily="18" charset="0"/>
              </a:rPr>
              <a:t>It also ensures that the individual models are evaluated and tested properly before there are combined into ensemble model.</a:t>
            </a:r>
          </a:p>
          <a:p>
            <a:r>
              <a:rPr lang="en-ZW" sz="1800" dirty="0">
                <a:latin typeface="Calibri" panose="020F0502020204030204" pitchFamily="34" charset="0"/>
                <a:ea typeface="Calibri" panose="020F0502020204030204" pitchFamily="34" charset="0"/>
                <a:cs typeface="Times New Roman" panose="02020603050405020304" pitchFamily="18" charset="0"/>
              </a:rPr>
              <a:t>It ensure that the individuals models are compatible with each other and that there are trained on similar datasets which helps to maximise the accuracy and performance of the ensemble model.</a:t>
            </a:r>
            <a:endParaRPr lang="en-ZW" dirty="0"/>
          </a:p>
        </p:txBody>
      </p:sp>
      <p:pic>
        <p:nvPicPr>
          <p:cNvPr id="7" name="Picture 6">
            <a:extLst>
              <a:ext uri="{FF2B5EF4-FFF2-40B4-BE49-F238E27FC236}">
                <a16:creationId xmlns:a16="http://schemas.microsoft.com/office/drawing/2014/main" id="{A9F4DCD9-12BA-2E1E-0C87-82D5F962B2B0}"/>
              </a:ext>
            </a:extLst>
          </p:cNvPr>
          <p:cNvPicPr>
            <a:picLocks noChangeAspect="1"/>
          </p:cNvPicPr>
          <p:nvPr/>
        </p:nvPicPr>
        <p:blipFill>
          <a:blip r:embed="rId2"/>
          <a:stretch>
            <a:fillRect/>
          </a:stretch>
        </p:blipFill>
        <p:spPr>
          <a:xfrm>
            <a:off x="7521935" y="620201"/>
            <a:ext cx="4047214" cy="3689406"/>
          </a:xfrm>
          <a:prstGeom prst="rect">
            <a:avLst/>
          </a:prstGeom>
        </p:spPr>
      </p:pic>
    </p:spTree>
    <p:extLst>
      <p:ext uri="{BB962C8B-B14F-4D97-AF65-F5344CB8AC3E}">
        <p14:creationId xmlns:p14="http://schemas.microsoft.com/office/powerpoint/2010/main" val="952204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6B4E-1AA6-5CA6-553A-FA7BC40BEB67}"/>
              </a:ext>
            </a:extLst>
          </p:cNvPr>
          <p:cNvSpPr>
            <a:spLocks noGrp="1"/>
          </p:cNvSpPr>
          <p:nvPr>
            <p:ph type="title"/>
          </p:nvPr>
        </p:nvSpPr>
        <p:spPr/>
        <p:txBody>
          <a:bodyPr>
            <a:normAutofit/>
          </a:bodyPr>
          <a:lstStyle/>
          <a:p>
            <a:r>
              <a:rPr lang="en-ZW" sz="2000" b="1" dirty="0">
                <a:latin typeface="Times New Roman" panose="02020603050405020304" pitchFamily="18" charset="0"/>
                <a:cs typeface="Times New Roman" panose="02020603050405020304" pitchFamily="18" charset="0"/>
              </a:rPr>
              <a:t>Methodology</a:t>
            </a:r>
            <a:br>
              <a:rPr lang="en-ZW" sz="2000" b="1" dirty="0">
                <a:latin typeface="Times New Roman" panose="02020603050405020304" pitchFamily="18" charset="0"/>
                <a:cs typeface="Times New Roman" panose="02020603050405020304" pitchFamily="18" charset="0"/>
              </a:rPr>
            </a:br>
            <a:endParaRPr lang="en-ZW"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4C37E6-B992-210A-5F26-754806A9EAC5}"/>
              </a:ext>
            </a:extLst>
          </p:cNvPr>
          <p:cNvSpPr>
            <a:spLocks noGrp="1"/>
          </p:cNvSpPr>
          <p:nvPr>
            <p:ph idx="1"/>
          </p:nvPr>
        </p:nvSpPr>
        <p:spPr/>
        <p:txBody>
          <a:bodyPr>
            <a:normAutofit fontScale="62500" lnSpcReduction="20000"/>
          </a:bodyPr>
          <a:lstStyle/>
          <a:p>
            <a:r>
              <a:rPr lang="en-GB" dirty="0">
                <a:latin typeface="Times New Roman" panose="02020603050405020304" pitchFamily="18" charset="0"/>
                <a:cs typeface="Times New Roman" panose="02020603050405020304" pitchFamily="18" charset="0"/>
              </a:rPr>
              <a:t>Data Collection: Collected customer reviews data from Kaggle.</a:t>
            </a:r>
          </a:p>
          <a:p>
            <a:r>
              <a:rPr lang="en-GB" dirty="0">
                <a:latin typeface="Times New Roman" panose="02020603050405020304" pitchFamily="18" charset="0"/>
                <a:cs typeface="Times New Roman" panose="02020603050405020304" pitchFamily="18" charset="0"/>
              </a:rPr>
              <a:t>Data preprocessing: cleaning, tokenizing and </a:t>
            </a:r>
            <a:r>
              <a:rPr lang="en-GB" sz="2400" b="0" i="0" dirty="0">
                <a:solidFill>
                  <a:srgbClr val="1F1F1F"/>
                </a:solidFill>
                <a:effectLst/>
                <a:latin typeface="Google Sans"/>
              </a:rPr>
              <a:t>normalization.</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Split the data into training and testing sets. </a:t>
            </a:r>
          </a:p>
          <a:p>
            <a:r>
              <a:rPr lang="en-GB" dirty="0">
                <a:latin typeface="Times New Roman" panose="02020603050405020304" pitchFamily="18" charset="0"/>
                <a:cs typeface="Times New Roman" panose="02020603050405020304" pitchFamily="18" charset="0"/>
              </a:rPr>
              <a:t>Fine-tune the BERT model on the training set </a:t>
            </a:r>
          </a:p>
          <a:p>
            <a:r>
              <a:rPr lang="en-GB" dirty="0">
                <a:latin typeface="Times New Roman" panose="02020603050405020304" pitchFamily="18" charset="0"/>
                <a:cs typeface="Times New Roman" panose="02020603050405020304" pitchFamily="18" charset="0"/>
              </a:rPr>
              <a:t>Fine-tune the </a:t>
            </a:r>
            <a:r>
              <a:rPr lang="en-GB" dirty="0" err="1">
                <a:latin typeface="Times New Roman" panose="02020603050405020304" pitchFamily="18" charset="0"/>
                <a:cs typeface="Times New Roman" panose="02020603050405020304" pitchFamily="18" charset="0"/>
              </a:rPr>
              <a:t>RoBERT</a:t>
            </a:r>
            <a:r>
              <a:rPr lang="en-GB" dirty="0">
                <a:latin typeface="Times New Roman" panose="02020603050405020304" pitchFamily="18" charset="0"/>
                <a:cs typeface="Times New Roman" panose="02020603050405020304" pitchFamily="18" charset="0"/>
              </a:rPr>
              <a:t> model on the training set.</a:t>
            </a:r>
          </a:p>
          <a:p>
            <a:r>
              <a:rPr lang="en-GB" dirty="0">
                <a:latin typeface="Times New Roman" panose="02020603050405020304" pitchFamily="18" charset="0"/>
                <a:cs typeface="Times New Roman" panose="02020603050405020304" pitchFamily="18" charset="0"/>
              </a:rPr>
              <a:t>Evaluate the performance of the BERT and RoBERTa models on the testing set using accuracy, recall, precision , f1 and confusion matrix.</a:t>
            </a:r>
          </a:p>
          <a:p>
            <a:r>
              <a:rPr lang="en-GB" dirty="0">
                <a:latin typeface="Times New Roman" panose="02020603050405020304" pitchFamily="18" charset="0"/>
                <a:cs typeface="Times New Roman" panose="02020603050405020304" pitchFamily="18" charset="0"/>
              </a:rPr>
              <a:t>Combine the BERT and RoBERTa into an ensemble model using ensemble methods such </a:t>
            </a:r>
            <a:r>
              <a:rPr lang="en-GB">
                <a:latin typeface="Times New Roman" panose="02020603050405020304" pitchFamily="18" charset="0"/>
                <a:cs typeface="Times New Roman" panose="02020603050405020304" pitchFamily="18" charset="0"/>
              </a:rPr>
              <a:t>as stacking.</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Evaluate the performance of the ensemble model on the testing set using accuracy, recall, precision , f1 and confusion matrix.</a:t>
            </a:r>
          </a:p>
          <a:p>
            <a:r>
              <a:rPr lang="en-GB" dirty="0">
                <a:latin typeface="Times New Roman" panose="02020603050405020304" pitchFamily="18" charset="0"/>
                <a:cs typeface="Times New Roman" panose="02020603050405020304" pitchFamily="18" charset="0"/>
              </a:rPr>
              <a:t>Analyse results </a:t>
            </a:r>
            <a:r>
              <a:rPr lang="en-ZW"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3935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B0C96-5C01-1357-1273-E2C0194D02C4}"/>
              </a:ext>
            </a:extLst>
          </p:cNvPr>
          <p:cNvSpPr>
            <a:spLocks noGrp="1"/>
          </p:cNvSpPr>
          <p:nvPr>
            <p:ph type="title"/>
          </p:nvPr>
        </p:nvSpPr>
        <p:spPr/>
        <p:txBody>
          <a:bodyPr>
            <a:normAutofit/>
          </a:bodyPr>
          <a:lstStyle/>
          <a:p>
            <a:r>
              <a:rPr lang="en-GB" sz="2000" dirty="0">
                <a:latin typeface="Times New Roman" panose="02020603050405020304" pitchFamily="18" charset="0"/>
                <a:cs typeface="Times New Roman" panose="02020603050405020304" pitchFamily="18" charset="0"/>
              </a:rPr>
              <a:t>Functionality </a:t>
            </a:r>
            <a:endParaRPr lang="en-ZW" dirty="0"/>
          </a:p>
        </p:txBody>
      </p:sp>
      <p:pic>
        <p:nvPicPr>
          <p:cNvPr id="9" name="Content Placeholder 8">
            <a:extLst>
              <a:ext uri="{FF2B5EF4-FFF2-40B4-BE49-F238E27FC236}">
                <a16:creationId xmlns:a16="http://schemas.microsoft.com/office/drawing/2014/main" id="{0C37D3BD-8120-ECC1-AD62-EE96CFECAA53}"/>
              </a:ext>
            </a:extLst>
          </p:cNvPr>
          <p:cNvPicPr>
            <a:picLocks noGrp="1" noChangeAspect="1"/>
          </p:cNvPicPr>
          <p:nvPr>
            <p:ph idx="1"/>
          </p:nvPr>
        </p:nvPicPr>
        <p:blipFill>
          <a:blip r:embed="rId2"/>
          <a:stretch>
            <a:fillRect/>
          </a:stretch>
        </p:blipFill>
        <p:spPr>
          <a:xfrm>
            <a:off x="1458828" y="2416630"/>
            <a:ext cx="9364682" cy="3610946"/>
          </a:xfrm>
        </p:spPr>
      </p:pic>
    </p:spTree>
    <p:extLst>
      <p:ext uri="{BB962C8B-B14F-4D97-AF65-F5344CB8AC3E}">
        <p14:creationId xmlns:p14="http://schemas.microsoft.com/office/powerpoint/2010/main" val="3176767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69F48-B1E7-27BC-23DD-42F628D71404}"/>
              </a:ext>
            </a:extLst>
          </p:cNvPr>
          <p:cNvSpPr>
            <a:spLocks noGrp="1"/>
          </p:cNvSpPr>
          <p:nvPr>
            <p:ph type="title"/>
          </p:nvPr>
        </p:nvSpPr>
        <p:spPr/>
        <p:txBody>
          <a:bodyPr>
            <a:normAutofit fontScale="90000"/>
          </a:bodyPr>
          <a:lstStyle/>
          <a:p>
            <a:r>
              <a:rPr lang="en-ZW" dirty="0">
                <a:latin typeface="Times New Roman" panose="02020603050405020304" pitchFamily="18" charset="0"/>
                <a:cs typeface="Times New Roman" panose="02020603050405020304" pitchFamily="18" charset="0"/>
              </a:rPr>
              <a:t>Progress Made</a:t>
            </a:r>
            <a:br>
              <a:rPr lang="en-ZW" dirty="0"/>
            </a:br>
            <a:endParaRPr lang="en-ZW" dirty="0"/>
          </a:p>
        </p:txBody>
      </p:sp>
      <p:sp>
        <p:nvSpPr>
          <p:cNvPr id="3" name="Content Placeholder 2">
            <a:extLst>
              <a:ext uri="{FF2B5EF4-FFF2-40B4-BE49-F238E27FC236}">
                <a16:creationId xmlns:a16="http://schemas.microsoft.com/office/drawing/2014/main" id="{2B39DE22-A486-D3C3-D93B-DAF3667220AD}"/>
              </a:ext>
            </a:extLst>
          </p:cNvPr>
          <p:cNvSpPr>
            <a:spLocks noGrp="1"/>
          </p:cNvSpPr>
          <p:nvPr>
            <p:ph idx="1"/>
          </p:nvPr>
        </p:nvSpPr>
        <p:spPr/>
        <p:txBody>
          <a:bodyPr>
            <a:normAutofit lnSpcReduction="10000"/>
          </a:bodyPr>
          <a:lstStyle/>
          <a:p>
            <a:r>
              <a:rPr lang="en-ZW" dirty="0">
                <a:latin typeface="Times New Roman" panose="02020603050405020304" pitchFamily="18" charset="0"/>
                <a:cs typeface="Times New Roman" panose="02020603050405020304" pitchFamily="18" charset="0"/>
              </a:rPr>
              <a:t>Collected e-commerce dataset of customer reviews from Kaggle with 23000 rows and 11 columns</a:t>
            </a:r>
          </a:p>
          <a:p>
            <a:r>
              <a:rPr lang="en-ZW" dirty="0">
                <a:latin typeface="Times New Roman" panose="02020603050405020304" pitchFamily="18" charset="0"/>
                <a:cs typeface="Times New Roman" panose="02020603050405020304" pitchFamily="18" charset="0"/>
              </a:rPr>
              <a:t>Research available literature review about LLMs</a:t>
            </a:r>
          </a:p>
          <a:p>
            <a:r>
              <a:rPr lang="en-ZW" dirty="0">
                <a:latin typeface="Times New Roman" panose="02020603050405020304" pitchFamily="18" charset="0"/>
                <a:cs typeface="Times New Roman" panose="02020603050405020304" pitchFamily="18" charset="0"/>
              </a:rPr>
              <a:t>Documented chapter one and two</a:t>
            </a:r>
          </a:p>
          <a:p>
            <a:r>
              <a:rPr lang="en-ZW" dirty="0">
                <a:latin typeface="Times New Roman" panose="02020603050405020304" pitchFamily="18" charset="0"/>
                <a:cs typeface="Times New Roman" panose="02020603050405020304" pitchFamily="18" charset="0"/>
              </a:rPr>
              <a:t>Imported the required libraries in jupyter notebook</a:t>
            </a:r>
          </a:p>
          <a:p>
            <a:r>
              <a:rPr lang="en-ZW" dirty="0">
                <a:latin typeface="Times New Roman" panose="02020603050405020304" pitchFamily="18" charset="0"/>
                <a:cs typeface="Times New Roman" panose="02020603050405020304" pitchFamily="18" charset="0"/>
              </a:rPr>
              <a:t>Uploaded customer reviews dataset in jupyter notebook</a:t>
            </a:r>
          </a:p>
          <a:p>
            <a:r>
              <a:rPr lang="en-ZW" dirty="0">
                <a:latin typeface="Times New Roman" panose="02020603050405020304" pitchFamily="18" charset="0"/>
                <a:cs typeface="Times New Roman" panose="02020603050405020304" pitchFamily="18" charset="0"/>
              </a:rPr>
              <a:t> preprocesses data </a:t>
            </a:r>
          </a:p>
          <a:p>
            <a:endParaRPr lang="en-ZW" dirty="0"/>
          </a:p>
          <a:p>
            <a:endParaRPr lang="en-ZW" dirty="0"/>
          </a:p>
          <a:p>
            <a:endParaRPr lang="en-ZW" dirty="0"/>
          </a:p>
        </p:txBody>
      </p:sp>
    </p:spTree>
    <p:extLst>
      <p:ext uri="{BB962C8B-B14F-4D97-AF65-F5344CB8AC3E}">
        <p14:creationId xmlns:p14="http://schemas.microsoft.com/office/powerpoint/2010/main" val="1521001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0EB09-BFD0-BF41-CC93-F72E025285EC}"/>
              </a:ext>
            </a:extLst>
          </p:cNvPr>
          <p:cNvSpPr>
            <a:spLocks noGrp="1"/>
          </p:cNvSpPr>
          <p:nvPr>
            <p:ph type="title"/>
          </p:nvPr>
        </p:nvSpPr>
        <p:spPr/>
        <p:txBody>
          <a:bodyPr/>
          <a:lstStyle/>
          <a:p>
            <a:r>
              <a:rPr lang="en-ZW" dirty="0"/>
              <a:t>References </a:t>
            </a:r>
          </a:p>
        </p:txBody>
      </p:sp>
      <p:sp>
        <p:nvSpPr>
          <p:cNvPr id="3" name="Content Placeholder 2">
            <a:extLst>
              <a:ext uri="{FF2B5EF4-FFF2-40B4-BE49-F238E27FC236}">
                <a16:creationId xmlns:a16="http://schemas.microsoft.com/office/drawing/2014/main" id="{EF1AA16E-96B1-3320-46A6-C80501E6012B}"/>
              </a:ext>
            </a:extLst>
          </p:cNvPr>
          <p:cNvSpPr>
            <a:spLocks noGrp="1"/>
          </p:cNvSpPr>
          <p:nvPr>
            <p:ph idx="1"/>
          </p:nvPr>
        </p:nvSpPr>
        <p:spPr/>
        <p:txBody>
          <a:bodyPr>
            <a:noAutofit/>
          </a:bodyPr>
          <a:lstStyle/>
          <a:p>
            <a:r>
              <a:rPr lang="en-ZW" sz="800" dirty="0">
                <a:latin typeface="Times New Roman" panose="02020603050405020304" pitchFamily="18" charset="0"/>
                <a:cs typeface="Times New Roman" panose="02020603050405020304" pitchFamily="18" charset="0"/>
              </a:rPr>
              <a:t>[1]	SCAD Institute of Technology, IEEE Electron Devices Society, and Institute of Electrical and Electronics Engineers, Proceedings of the International Conference on IoT in Social, Mobile, Analytics and Cloud (I-SMAC 2017) : 10-11, February 2017. </a:t>
            </a:r>
          </a:p>
          <a:p>
            <a:r>
              <a:rPr lang="en-ZW" sz="800" dirty="0">
                <a:latin typeface="Times New Roman" panose="02020603050405020304" pitchFamily="18" charset="0"/>
                <a:cs typeface="Times New Roman" panose="02020603050405020304" pitchFamily="18" charset="0"/>
              </a:rPr>
              <a:t>[2]	S. I. Ross, F. Martinez, S. </a:t>
            </a:r>
            <a:r>
              <a:rPr lang="en-ZW" sz="800" dirty="0" err="1">
                <a:latin typeface="Times New Roman" panose="02020603050405020304" pitchFamily="18" charset="0"/>
                <a:cs typeface="Times New Roman" panose="02020603050405020304" pitchFamily="18" charset="0"/>
              </a:rPr>
              <a:t>Houde</a:t>
            </a:r>
            <a:r>
              <a:rPr lang="en-ZW" sz="800" dirty="0">
                <a:latin typeface="Times New Roman" panose="02020603050405020304" pitchFamily="18" charset="0"/>
                <a:cs typeface="Times New Roman" panose="02020603050405020304" pitchFamily="18" charset="0"/>
              </a:rPr>
              <a:t>, M. Muller, and J. D. Weisz, “The Programmer’s Assistant: Conversational Interaction with a Large Language Model for Software Development,” in International Conference on Intelligent User Interfaces, Proceedings IUI, Association for Computing Machinery, Mar. 2023, pp. 491–514. </a:t>
            </a:r>
            <a:r>
              <a:rPr lang="en-ZW" sz="800" dirty="0" err="1">
                <a:latin typeface="Times New Roman" panose="02020603050405020304" pitchFamily="18" charset="0"/>
                <a:cs typeface="Times New Roman" panose="02020603050405020304" pitchFamily="18" charset="0"/>
              </a:rPr>
              <a:t>doi</a:t>
            </a:r>
            <a:r>
              <a:rPr lang="en-ZW" sz="800" dirty="0">
                <a:latin typeface="Times New Roman" panose="02020603050405020304" pitchFamily="18" charset="0"/>
                <a:cs typeface="Times New Roman" panose="02020603050405020304" pitchFamily="18" charset="0"/>
              </a:rPr>
              <a:t>: 10.1145/3581641.3584037.</a:t>
            </a:r>
          </a:p>
          <a:p>
            <a:r>
              <a:rPr lang="en-ZW" sz="800" dirty="0">
                <a:latin typeface="Times New Roman" panose="02020603050405020304" pitchFamily="18" charset="0"/>
                <a:cs typeface="Times New Roman" panose="02020603050405020304" pitchFamily="18" charset="0"/>
              </a:rPr>
              <a:t>[3]	H. </a:t>
            </a:r>
            <a:r>
              <a:rPr lang="en-ZW" sz="800" dirty="0" err="1">
                <a:latin typeface="Times New Roman" panose="02020603050405020304" pitchFamily="18" charset="0"/>
                <a:cs typeface="Times New Roman" panose="02020603050405020304" pitchFamily="18" charset="0"/>
              </a:rPr>
              <a:t>Taherdoost</a:t>
            </a:r>
            <a:r>
              <a:rPr lang="en-ZW" sz="800" dirty="0">
                <a:latin typeface="Times New Roman" panose="02020603050405020304" pitchFamily="18" charset="0"/>
                <a:cs typeface="Times New Roman" panose="02020603050405020304" pitchFamily="18" charset="0"/>
              </a:rPr>
              <a:t> and M. </a:t>
            </a:r>
            <a:r>
              <a:rPr lang="en-ZW" sz="800" dirty="0" err="1">
                <a:latin typeface="Times New Roman" panose="02020603050405020304" pitchFamily="18" charset="0"/>
                <a:cs typeface="Times New Roman" panose="02020603050405020304" pitchFamily="18" charset="0"/>
              </a:rPr>
              <a:t>Madanchian</a:t>
            </a:r>
            <a:r>
              <a:rPr lang="en-ZW" sz="800" dirty="0">
                <a:latin typeface="Times New Roman" panose="02020603050405020304" pitchFamily="18" charset="0"/>
                <a:cs typeface="Times New Roman" panose="02020603050405020304" pitchFamily="18" charset="0"/>
              </a:rPr>
              <a:t>, “Artificial Intelligence and Sentiment Analysis: A Review in Competitive Research,” Computers, vol. 12, no. 2. MDPI, Feb. 01, 2023. </a:t>
            </a:r>
            <a:r>
              <a:rPr lang="en-ZW" sz="800" dirty="0" err="1">
                <a:latin typeface="Times New Roman" panose="02020603050405020304" pitchFamily="18" charset="0"/>
                <a:cs typeface="Times New Roman" panose="02020603050405020304" pitchFamily="18" charset="0"/>
              </a:rPr>
              <a:t>doi</a:t>
            </a:r>
            <a:r>
              <a:rPr lang="en-ZW" sz="800" dirty="0">
                <a:latin typeface="Times New Roman" panose="02020603050405020304" pitchFamily="18" charset="0"/>
                <a:cs typeface="Times New Roman" panose="02020603050405020304" pitchFamily="18" charset="0"/>
              </a:rPr>
              <a:t>: 10.3390/computers12020037.</a:t>
            </a:r>
          </a:p>
          <a:p>
            <a:r>
              <a:rPr lang="en-ZW" sz="800" dirty="0">
                <a:latin typeface="Times New Roman" panose="02020603050405020304" pitchFamily="18" charset="0"/>
                <a:cs typeface="Times New Roman" panose="02020603050405020304" pitchFamily="18" charset="0"/>
              </a:rPr>
              <a:t>[4]	K. </a:t>
            </a:r>
            <a:r>
              <a:rPr lang="en-ZW" sz="800" dirty="0" err="1">
                <a:latin typeface="Times New Roman" panose="02020603050405020304" pitchFamily="18" charset="0"/>
                <a:cs typeface="Times New Roman" panose="02020603050405020304" pitchFamily="18" charset="0"/>
              </a:rPr>
              <a:t>Zvarevashe</a:t>
            </a:r>
            <a:r>
              <a:rPr lang="en-ZW" sz="800" dirty="0">
                <a:latin typeface="Times New Roman" panose="02020603050405020304" pitchFamily="18" charset="0"/>
                <a:cs typeface="Times New Roman" panose="02020603050405020304" pitchFamily="18" charset="0"/>
              </a:rPr>
              <a:t> and O. O. </a:t>
            </a:r>
            <a:r>
              <a:rPr lang="en-ZW" sz="800" dirty="0" err="1">
                <a:latin typeface="Times New Roman" panose="02020603050405020304" pitchFamily="18" charset="0"/>
                <a:cs typeface="Times New Roman" panose="02020603050405020304" pitchFamily="18" charset="0"/>
              </a:rPr>
              <a:t>Olugbara</a:t>
            </a:r>
            <a:r>
              <a:rPr lang="en-ZW" sz="800" dirty="0">
                <a:latin typeface="Times New Roman" panose="02020603050405020304" pitchFamily="18" charset="0"/>
                <a:cs typeface="Times New Roman" panose="02020603050405020304" pitchFamily="18" charset="0"/>
              </a:rPr>
              <a:t>, “Recognition of Cross-Language Acoustic Emotional Valence Using Stacked Ensemble Learning,” Algorithms, vol. 13, no. 10, Oct. 2020, </a:t>
            </a:r>
            <a:r>
              <a:rPr lang="en-ZW" sz="800" dirty="0" err="1">
                <a:latin typeface="Times New Roman" panose="02020603050405020304" pitchFamily="18" charset="0"/>
                <a:cs typeface="Times New Roman" panose="02020603050405020304" pitchFamily="18" charset="0"/>
              </a:rPr>
              <a:t>doi</a:t>
            </a:r>
            <a:r>
              <a:rPr lang="en-ZW" sz="800" dirty="0">
                <a:latin typeface="Times New Roman" panose="02020603050405020304" pitchFamily="18" charset="0"/>
                <a:cs typeface="Times New Roman" panose="02020603050405020304" pitchFamily="18" charset="0"/>
              </a:rPr>
              <a:t>: 10.3390/A13100246.</a:t>
            </a:r>
          </a:p>
          <a:p>
            <a:r>
              <a:rPr lang="en-ZW" sz="800" dirty="0">
                <a:latin typeface="Times New Roman" panose="02020603050405020304" pitchFamily="18" charset="0"/>
                <a:cs typeface="Times New Roman" panose="02020603050405020304" pitchFamily="18" charset="0"/>
              </a:rPr>
              <a:t>[5]	K. </a:t>
            </a:r>
            <a:r>
              <a:rPr lang="en-ZW" sz="800" dirty="0" err="1">
                <a:latin typeface="Times New Roman" panose="02020603050405020304" pitchFamily="18" charset="0"/>
                <a:cs typeface="Times New Roman" panose="02020603050405020304" pitchFamily="18" charset="0"/>
              </a:rPr>
              <a:t>Zvarevashe</a:t>
            </a:r>
            <a:r>
              <a:rPr lang="en-ZW" sz="800" dirty="0">
                <a:latin typeface="Times New Roman" panose="02020603050405020304" pitchFamily="18" charset="0"/>
                <a:cs typeface="Times New Roman" panose="02020603050405020304" pitchFamily="18" charset="0"/>
              </a:rPr>
              <a:t> and O. </a:t>
            </a:r>
            <a:r>
              <a:rPr lang="en-ZW" sz="800" dirty="0" err="1">
                <a:latin typeface="Times New Roman" panose="02020603050405020304" pitchFamily="18" charset="0"/>
                <a:cs typeface="Times New Roman" panose="02020603050405020304" pitchFamily="18" charset="0"/>
              </a:rPr>
              <a:t>Olugbara</a:t>
            </a:r>
            <a:r>
              <a:rPr lang="en-ZW" sz="800" dirty="0">
                <a:latin typeface="Times New Roman" panose="02020603050405020304" pitchFamily="18" charset="0"/>
                <a:cs typeface="Times New Roman" panose="02020603050405020304" pitchFamily="18" charset="0"/>
              </a:rPr>
              <a:t>, “Ensemble learning of hybrid acoustic features for speech emotion recognition,” Algorithms, vol. 13, no. 3, Mar. 2020, </a:t>
            </a:r>
            <a:r>
              <a:rPr lang="en-ZW" sz="800" dirty="0" err="1">
                <a:latin typeface="Times New Roman" panose="02020603050405020304" pitchFamily="18" charset="0"/>
                <a:cs typeface="Times New Roman" panose="02020603050405020304" pitchFamily="18" charset="0"/>
              </a:rPr>
              <a:t>doi</a:t>
            </a:r>
            <a:r>
              <a:rPr lang="en-ZW" sz="800" dirty="0">
                <a:latin typeface="Times New Roman" panose="02020603050405020304" pitchFamily="18" charset="0"/>
                <a:cs typeface="Times New Roman" panose="02020603050405020304" pitchFamily="18" charset="0"/>
              </a:rPr>
              <a:t>: 10.3390/a13030070.</a:t>
            </a:r>
          </a:p>
          <a:p>
            <a:r>
              <a:rPr lang="en-ZW" sz="800" dirty="0">
                <a:latin typeface="Times New Roman" panose="02020603050405020304" pitchFamily="18" charset="0"/>
                <a:cs typeface="Times New Roman" panose="02020603050405020304" pitchFamily="18" charset="0"/>
              </a:rPr>
              <a:t>[6]	J. </a:t>
            </a:r>
            <a:r>
              <a:rPr lang="en-ZW" sz="800" dirty="0" err="1">
                <a:latin typeface="Times New Roman" panose="02020603050405020304" pitchFamily="18" charset="0"/>
                <a:cs typeface="Times New Roman" panose="02020603050405020304" pitchFamily="18" charset="0"/>
              </a:rPr>
              <a:t>Pebrianto</a:t>
            </a:r>
            <a:r>
              <a:rPr lang="en-ZW" sz="800" dirty="0">
                <a:latin typeface="Times New Roman" panose="02020603050405020304" pitchFamily="18" charset="0"/>
                <a:cs typeface="Times New Roman" panose="02020603050405020304" pitchFamily="18" charset="0"/>
              </a:rPr>
              <a:t>, J. Surya, K. No, and T. Selatan, “SENTIMENT ANALYSIS OF SERVICE PROVIDER ON TWITTER TWEET USING NAIVE BAYES CLASSIFIER WITH PHP,” </a:t>
            </a:r>
            <a:r>
              <a:rPr lang="en-ZW" sz="800" dirty="0" err="1">
                <a:latin typeface="Times New Roman" panose="02020603050405020304" pitchFamily="18" charset="0"/>
                <a:cs typeface="Times New Roman" panose="02020603050405020304" pitchFamily="18" charset="0"/>
              </a:rPr>
              <a:t>Jurnal</a:t>
            </a:r>
            <a:r>
              <a:rPr lang="en-ZW" sz="800" dirty="0">
                <a:latin typeface="Times New Roman" panose="02020603050405020304" pitchFamily="18" charset="0"/>
                <a:cs typeface="Times New Roman" panose="02020603050405020304" pitchFamily="18" charset="0"/>
              </a:rPr>
              <a:t> Innovation and Future Technology (IFTECH) P-ISSN, vol. 5, pp. 2656–1719, 2023.</a:t>
            </a:r>
          </a:p>
          <a:p>
            <a:r>
              <a:rPr lang="en-ZW" sz="800" dirty="0">
                <a:latin typeface="Times New Roman" panose="02020603050405020304" pitchFamily="18" charset="0"/>
                <a:cs typeface="Times New Roman" panose="02020603050405020304" pitchFamily="18" charset="0"/>
              </a:rPr>
              <a:t>[7]	P. </a:t>
            </a:r>
            <a:r>
              <a:rPr lang="en-ZW" sz="800" dirty="0" err="1">
                <a:latin typeface="Times New Roman" panose="02020603050405020304" pitchFamily="18" charset="0"/>
                <a:cs typeface="Times New Roman" panose="02020603050405020304" pitchFamily="18" charset="0"/>
              </a:rPr>
              <a:t>Törnberg</a:t>
            </a:r>
            <a:r>
              <a:rPr lang="en-ZW" sz="800" dirty="0">
                <a:latin typeface="Times New Roman" panose="02020603050405020304" pitchFamily="18" charset="0"/>
                <a:cs typeface="Times New Roman" panose="02020603050405020304" pitchFamily="18" charset="0"/>
              </a:rPr>
              <a:t>, “How to use LLMs for Text Analysis,” Jul. 2023, [Online]. Available: http://arxiv.org/abs/2307.13106</a:t>
            </a:r>
          </a:p>
          <a:p>
            <a:r>
              <a:rPr lang="en-ZW" sz="800" dirty="0">
                <a:latin typeface="Times New Roman" panose="02020603050405020304" pitchFamily="18" charset="0"/>
                <a:cs typeface="Times New Roman" panose="02020603050405020304" pitchFamily="18" charset="0"/>
              </a:rPr>
              <a:t>[8]	J. Zhou, J. Tian, R. Wang, Y. Wu, W. Xiao, and L. He, “SENTIX: A Sentiment-Aware Pre-Trained Model for Cross-Domain Sentiment Analysis,” Online. [Online]. Available: https://github.com/12190143/SentiX.</a:t>
            </a:r>
          </a:p>
          <a:p>
            <a:r>
              <a:rPr lang="en-ZW" sz="800" dirty="0">
                <a:latin typeface="Times New Roman" panose="02020603050405020304" pitchFamily="18" charset="0"/>
                <a:cs typeface="Times New Roman" panose="02020603050405020304" pitchFamily="18" charset="0"/>
              </a:rPr>
              <a:t>[9]	E. Hosseini-Asl, W. Liu, and C. Xiong, “A Generative Language Model for Few-shot Aspect-Based Sentiment Analysis,” Apr. 2022, [Online]. Available: http://arxiv.org/abs/2204.05356</a:t>
            </a:r>
          </a:p>
          <a:p>
            <a:r>
              <a:rPr lang="en-ZW" sz="800" dirty="0">
                <a:latin typeface="Times New Roman" panose="02020603050405020304" pitchFamily="18" charset="0"/>
                <a:cs typeface="Times New Roman" panose="02020603050405020304" pitchFamily="18" charset="0"/>
              </a:rPr>
              <a:t>[10]	A. Bello, S. C. Ng, and M. F. Leung, “A BERT Framework to Sentiment Analysis of Tweets,” Sensors, vol. 23, no. 1, Jan. 2023, </a:t>
            </a:r>
            <a:r>
              <a:rPr lang="en-ZW" sz="800" dirty="0" err="1">
                <a:latin typeface="Times New Roman" panose="02020603050405020304" pitchFamily="18" charset="0"/>
                <a:cs typeface="Times New Roman" panose="02020603050405020304" pitchFamily="18" charset="0"/>
              </a:rPr>
              <a:t>doi</a:t>
            </a:r>
            <a:r>
              <a:rPr lang="en-ZW" sz="800" dirty="0">
                <a:latin typeface="Times New Roman" panose="02020603050405020304" pitchFamily="18" charset="0"/>
                <a:cs typeface="Times New Roman" panose="02020603050405020304" pitchFamily="18" charset="0"/>
              </a:rPr>
              <a:t>: 10.3390/s23010506.</a:t>
            </a:r>
          </a:p>
          <a:p>
            <a:r>
              <a:rPr lang="en-ZW" sz="800" dirty="0">
                <a:latin typeface="Times New Roman" panose="02020603050405020304" pitchFamily="18" charset="0"/>
                <a:cs typeface="Times New Roman" panose="02020603050405020304" pitchFamily="18" charset="0"/>
              </a:rPr>
              <a:t>[11]	U. C. Harish and N. M. </a:t>
            </a:r>
            <a:r>
              <a:rPr lang="en-ZW" sz="800" dirty="0" err="1">
                <a:latin typeface="Times New Roman" panose="02020603050405020304" pitchFamily="18" charset="0"/>
                <a:cs typeface="Times New Roman" panose="02020603050405020304" pitchFamily="18" charset="0"/>
              </a:rPr>
              <a:t>Dhanya</a:t>
            </a:r>
            <a:r>
              <a:rPr lang="en-ZW" sz="800" dirty="0">
                <a:latin typeface="Times New Roman" panose="02020603050405020304" pitchFamily="18" charset="0"/>
                <a:cs typeface="Times New Roman" panose="02020603050405020304" pitchFamily="18" charset="0"/>
              </a:rPr>
              <a:t>, “Deciphering Voice of </a:t>
            </a:r>
            <a:r>
              <a:rPr lang="en-ZW" sz="800" dirty="0" err="1">
                <a:latin typeface="Times New Roman" panose="02020603050405020304" pitchFamily="18" charset="0"/>
                <a:cs typeface="Times New Roman" panose="02020603050405020304" pitchFamily="18" charset="0"/>
              </a:rPr>
              <a:t>t`he</a:t>
            </a:r>
            <a:r>
              <a:rPr lang="en-ZW" sz="800" dirty="0">
                <a:latin typeface="Times New Roman" panose="02020603050405020304" pitchFamily="18" charset="0"/>
                <a:cs typeface="Times New Roman" panose="02020603050405020304" pitchFamily="18" charset="0"/>
              </a:rPr>
              <a:t> Customer using Text Analytics and Sentiment Analysis: An Interpretable Review Rating Prediction using </a:t>
            </a:r>
            <a:r>
              <a:rPr lang="en-ZW" sz="800" dirty="0" err="1">
                <a:latin typeface="Times New Roman" panose="02020603050405020304" pitchFamily="18" charset="0"/>
                <a:cs typeface="Times New Roman" panose="02020603050405020304" pitchFamily="18" charset="0"/>
              </a:rPr>
              <a:t>RoBERTa</a:t>
            </a:r>
            <a:r>
              <a:rPr lang="en-ZW" sz="800" dirty="0">
                <a:latin typeface="Times New Roman" panose="02020603050405020304" pitchFamily="18" charset="0"/>
                <a:cs typeface="Times New Roman" panose="02020603050405020304" pitchFamily="18" charset="0"/>
              </a:rPr>
              <a:t>,” International Journal on Recent and Innovation Trends in Computing and Communication, vol. 10, no. 12, pp. 44–50, Dec. 2022, </a:t>
            </a:r>
            <a:r>
              <a:rPr lang="en-ZW" sz="800" dirty="0" err="1">
                <a:latin typeface="Times New Roman" panose="02020603050405020304" pitchFamily="18" charset="0"/>
                <a:cs typeface="Times New Roman" panose="02020603050405020304" pitchFamily="18" charset="0"/>
              </a:rPr>
              <a:t>doi</a:t>
            </a:r>
            <a:r>
              <a:rPr lang="en-ZW" sz="800" dirty="0">
                <a:latin typeface="Times New Roman" panose="02020603050405020304" pitchFamily="18" charset="0"/>
                <a:cs typeface="Times New Roman" panose="02020603050405020304" pitchFamily="18" charset="0"/>
              </a:rPr>
              <a:t>: 10.17762/ijritcc.v10i12.5840.</a:t>
            </a:r>
          </a:p>
          <a:p>
            <a:r>
              <a:rPr lang="en-ZW" sz="800" dirty="0">
                <a:latin typeface="Times New Roman" panose="02020603050405020304" pitchFamily="18" charset="0"/>
                <a:cs typeface="Times New Roman" panose="02020603050405020304" pitchFamily="18" charset="0"/>
              </a:rPr>
              <a:t>[12]	E. Dang, Z. Hu, and T. Li, “Enhancing Collaborative Filtering Recommender with Prompt-Based Sentiment Analysis,” Jul. 2022, [Online]. Available: http://arxiv.org/abs/2207.12883</a:t>
            </a:r>
          </a:p>
          <a:p>
            <a:r>
              <a:rPr lang="en-ZW" sz="800" dirty="0">
                <a:latin typeface="Times New Roman" panose="02020603050405020304" pitchFamily="18" charset="0"/>
                <a:cs typeface="Times New Roman" panose="02020603050405020304" pitchFamily="18" charset="0"/>
              </a:rPr>
              <a:t>[13]	Mr. L. Kadu, </a:t>
            </a:r>
            <a:r>
              <a:rPr lang="en-ZW" sz="800" dirty="0" err="1">
                <a:latin typeface="Times New Roman" panose="02020603050405020304" pitchFamily="18" charset="0"/>
                <a:cs typeface="Times New Roman" panose="02020603050405020304" pitchFamily="18" charset="0"/>
              </a:rPr>
              <a:t>Dr.</a:t>
            </a:r>
            <a:r>
              <a:rPr lang="en-ZW" sz="800" dirty="0">
                <a:latin typeface="Times New Roman" panose="02020603050405020304" pitchFamily="18" charset="0"/>
                <a:cs typeface="Times New Roman" panose="02020603050405020304" pitchFamily="18" charset="0"/>
              </a:rPr>
              <a:t> M. Deshpande, and </a:t>
            </a:r>
            <a:r>
              <a:rPr lang="en-ZW" sz="800" dirty="0" err="1">
                <a:latin typeface="Times New Roman" panose="02020603050405020304" pitchFamily="18" charset="0"/>
                <a:cs typeface="Times New Roman" panose="02020603050405020304" pitchFamily="18" charset="0"/>
              </a:rPr>
              <a:t>Dr.</a:t>
            </a:r>
            <a:r>
              <a:rPr lang="en-ZW" sz="800" dirty="0">
                <a:latin typeface="Times New Roman" panose="02020603050405020304" pitchFamily="18" charset="0"/>
                <a:cs typeface="Times New Roman" panose="02020603050405020304" pitchFamily="18" charset="0"/>
              </a:rPr>
              <a:t> V. Pawar, “Survey of Deep Learning Approaches for Twitter Text Classification,” International Journal of Advanced Engineering Research and Science, vol. 9, no. 12, pp. 106–112, 2022, </a:t>
            </a:r>
            <a:r>
              <a:rPr lang="en-ZW" sz="800" dirty="0" err="1">
                <a:latin typeface="Times New Roman" panose="02020603050405020304" pitchFamily="18" charset="0"/>
                <a:cs typeface="Times New Roman" panose="02020603050405020304" pitchFamily="18" charset="0"/>
              </a:rPr>
              <a:t>doi</a:t>
            </a:r>
            <a:r>
              <a:rPr lang="en-ZW" sz="800" dirty="0">
                <a:latin typeface="Times New Roman" panose="02020603050405020304" pitchFamily="18" charset="0"/>
                <a:cs typeface="Times New Roman" panose="02020603050405020304" pitchFamily="18" charset="0"/>
              </a:rPr>
              <a:t>: 10.22161/ijaers.912.12.</a:t>
            </a:r>
          </a:p>
          <a:p>
            <a:endParaRPr lang="en-ZW"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691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Introduction and Background</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GB" sz="2100" dirty="0">
                <a:latin typeface="Times New Roman" panose="02020603050405020304" pitchFamily="18" charset="0"/>
                <a:cs typeface="Times New Roman" panose="02020603050405020304" pitchFamily="18" charset="0"/>
              </a:rPr>
              <a:t>Sentiment analysis, also known as opinion mining, is a vital technique in the field of natural language processing that focuses on understanding and classifying the sentiment or emotional tone expressed in textual data. It plays a crucial role in various domains, including market research, social media monitoring, customer feedback analysis, reputation management, and brand perception[1].</a:t>
            </a:r>
          </a:p>
          <a:p>
            <a:pPr marL="0" indent="0">
              <a:buNone/>
            </a:pPr>
            <a:r>
              <a:rPr lang="en-GB" sz="2100" dirty="0">
                <a:latin typeface="Times New Roman" panose="02020603050405020304" pitchFamily="18" charset="0"/>
                <a:cs typeface="Times New Roman" panose="02020603050405020304" pitchFamily="18" charset="0"/>
              </a:rPr>
              <a:t>With the advent of large language models (LLMs) like BERT and RoBERTa, there is a significant opportunity to enhance the capabilities of sentiment analysis. LLMs are advanced artificial intelligence models that have been trained on vast amounts of text data, enabling them to understand and generate human-like language. These models possess a deep contextual understanding of language, making them well-suited for sentiment analysis tasks[2].</a:t>
            </a:r>
          </a:p>
          <a:p>
            <a:pPr marL="0" lvl="0" indent="0">
              <a:buNone/>
            </a:pPr>
            <a:r>
              <a:rPr lang="en-GB" sz="2100" dirty="0">
                <a:latin typeface="Times New Roman" panose="02020603050405020304" pitchFamily="18" charset="0"/>
                <a:cs typeface="Times New Roman" panose="02020603050405020304" pitchFamily="18" charset="0"/>
              </a:rPr>
              <a:t>The rise of e-commerce and online platforms has led to an abundance of customer reviews, providing valuable insights into product perception and customer satisfaction. However, manually analysing large volumes of reviews can be time-consuming and subjective. This project aims to address this challenge by developing an ensemble model based on BERT (Bidirectional Encoder Representations from Transformers) and RoBERTa (Robustly Optimized BERT Pretraining Approach) for automated sentiment analysis of customer reviews. By combining the strengths of these two large language models, the ensemble model is expected to achieve good accuracy and robustness in identifying the sentiment (positive, negative, or neutral) expressed in customer reviews.</a:t>
            </a:r>
            <a:endParaRPr lang="en-US" sz="21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B5658-01F9-8404-4569-8A6F16DB7207}"/>
              </a:ext>
            </a:extLst>
          </p:cNvPr>
          <p:cNvSpPr>
            <a:spLocks noGrp="1"/>
          </p:cNvSpPr>
          <p:nvPr>
            <p:ph type="title"/>
          </p:nvPr>
        </p:nvSpPr>
        <p:spPr/>
        <p:txBody>
          <a:bodyPr>
            <a:normAutofit fontScale="90000"/>
          </a:bodyPr>
          <a:lstStyle/>
          <a:p>
            <a:r>
              <a:rPr lang="en-ZW" dirty="0">
                <a:latin typeface="Times New Roman" panose="02020603050405020304" pitchFamily="18" charset="0"/>
                <a:cs typeface="Times New Roman" panose="02020603050405020304" pitchFamily="18" charset="0"/>
              </a:rPr>
              <a:t>Problem Statement</a:t>
            </a:r>
            <a:br>
              <a:rPr lang="en-ZW" dirty="0">
                <a:latin typeface="Times New Roman" panose="02020603050405020304" pitchFamily="18" charset="0"/>
                <a:cs typeface="Times New Roman" panose="02020603050405020304" pitchFamily="18" charset="0"/>
              </a:rPr>
            </a:br>
            <a:endParaRPr lang="en-ZW"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73ADA6-B8A2-7EFE-3712-6DA96DE5E6C5}"/>
              </a:ext>
            </a:extLst>
          </p:cNvPr>
          <p:cNvSpPr>
            <a:spLocks noGrp="1"/>
          </p:cNvSpPr>
          <p:nvPr>
            <p:ph idx="1"/>
          </p:nvPr>
        </p:nvSpPr>
        <p:spPr/>
        <p:txBody>
          <a:bodyPr>
            <a:normAutofit/>
          </a:bodyPr>
          <a:lstStyle/>
          <a:p>
            <a:pPr marL="0" indent="0">
              <a:buNone/>
            </a:pPr>
            <a:r>
              <a:rPr lang="en-GB" sz="1800" dirty="0">
                <a:latin typeface="Times New Roman" panose="02020603050405020304" pitchFamily="18" charset="0"/>
                <a:cs typeface="Times New Roman" panose="02020603050405020304" pitchFamily="18" charset="0"/>
              </a:rPr>
              <a:t>Despite the advancements in sentiment analysis techniques, there are still challenges in accurately analysing sentiment in textual data. Traditional methods often struggle with understanding context, sarcasm, and domain-specific language. This study aims to address these challenges by utilizing large language models, which have the potential to capture intricate nuances of language and improve sentiment analysis accuracy.</a:t>
            </a:r>
            <a:endParaRPr lang="en-US" sz="1800" dirty="0">
              <a:latin typeface="Times New Roman" panose="02020603050405020304" pitchFamily="18" charset="0"/>
              <a:cs typeface="Times New Roman" panose="02020603050405020304" pitchFamily="18" charset="0"/>
            </a:endParaRPr>
          </a:p>
          <a:p>
            <a:endParaRPr lang="en-Z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189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FAFE-BEBF-A539-4DC3-C98DA86E1461}"/>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Gap</a:t>
            </a:r>
            <a:br>
              <a:rPr lang="en-US" dirty="0"/>
            </a:br>
            <a:endParaRPr lang="en-ZW" dirty="0"/>
          </a:p>
        </p:txBody>
      </p:sp>
      <p:sp>
        <p:nvSpPr>
          <p:cNvPr id="3" name="Content Placeholder 2">
            <a:extLst>
              <a:ext uri="{FF2B5EF4-FFF2-40B4-BE49-F238E27FC236}">
                <a16:creationId xmlns:a16="http://schemas.microsoft.com/office/drawing/2014/main" id="{F38EBB2A-C999-7DFE-F3BD-84D5122C063C}"/>
              </a:ext>
            </a:extLst>
          </p:cNvPr>
          <p:cNvSpPr>
            <a:spLocks noGrp="1"/>
          </p:cNvSpPr>
          <p:nvPr>
            <p:ph idx="1"/>
          </p:nvPr>
        </p:nvSpPr>
        <p:spPr/>
        <p:txBody>
          <a:bodyPr>
            <a:normAutofit/>
          </a:bodyPr>
          <a:lstStyle/>
          <a:p>
            <a:r>
              <a:rPr lang="en-GB" sz="1800" dirty="0">
                <a:latin typeface="Times New Roman" panose="02020603050405020304" pitchFamily="18" charset="0"/>
                <a:cs typeface="Times New Roman" panose="02020603050405020304" pitchFamily="18" charset="0"/>
              </a:rPr>
              <a:t>While traditional machine learning approaches can classify sentiment with some success, they have difficulty with more complex data, like sarcasm and irony.</a:t>
            </a:r>
          </a:p>
          <a:p>
            <a:r>
              <a:rPr lang="en-GB" sz="1800" dirty="0">
                <a:latin typeface="Times New Roman" panose="02020603050405020304" pitchFamily="18" charset="0"/>
                <a:cs typeface="Times New Roman" panose="02020603050405020304" pitchFamily="18" charset="0"/>
              </a:rPr>
              <a:t>large language models address these limitations by , firstly they can use context to understand the meaning of a piece of text.  They can look at the words before and after a given word to get a better understanding of its meaning. Secondly, they can learn from unstructured data, like text, instead of just structured data, like numbers.  This allows them to understand more complex language patterns. Thirdly, they can learn on their own, without being programmed for specific tasks.</a:t>
            </a:r>
            <a:endParaRPr lang="en-ZW"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This project aims to combine BERT with </a:t>
            </a:r>
            <a:r>
              <a:rPr lang="en-GB" sz="1800" dirty="0" err="1">
                <a:latin typeface="Times New Roman" panose="02020603050405020304" pitchFamily="18" charset="0"/>
                <a:cs typeface="Times New Roman" panose="02020603050405020304" pitchFamily="18" charset="0"/>
              </a:rPr>
              <a:t>RoBERTa</a:t>
            </a:r>
            <a:r>
              <a:rPr lang="en-GB" sz="1800" dirty="0">
                <a:latin typeface="Times New Roman" panose="02020603050405020304" pitchFamily="18" charset="0"/>
                <a:cs typeface="Times New Roman" panose="02020603050405020304" pitchFamily="18" charset="0"/>
              </a:rPr>
              <a:t> using stacking ensemble approach for sentiment analysis on customer review dataset.</a:t>
            </a:r>
            <a:endParaRPr lang="en-ZW"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159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9C109-5175-EE60-5257-6980DD64E3CE}"/>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Research Question(s) </a:t>
            </a:r>
            <a:br>
              <a:rPr lang="en-US" dirty="0"/>
            </a:br>
            <a:endParaRPr lang="en-ZW" dirty="0"/>
          </a:p>
        </p:txBody>
      </p:sp>
      <p:sp>
        <p:nvSpPr>
          <p:cNvPr id="3" name="Content Placeholder 2">
            <a:extLst>
              <a:ext uri="{FF2B5EF4-FFF2-40B4-BE49-F238E27FC236}">
                <a16:creationId xmlns:a16="http://schemas.microsoft.com/office/drawing/2014/main" id="{86306A84-0571-F11C-1312-4D4EA09A0A46}"/>
              </a:ext>
            </a:extLst>
          </p:cNvPr>
          <p:cNvSpPr>
            <a:spLocks noGrp="1"/>
          </p:cNvSpPr>
          <p:nvPr>
            <p:ph idx="1"/>
          </p:nvPr>
        </p:nvSpPr>
        <p:spPr/>
        <p:txBody>
          <a:bodyPr>
            <a:normAutofit/>
          </a:bodyPr>
          <a:lstStyle/>
          <a:p>
            <a:r>
              <a:rPr lang="en-GB" sz="1800" dirty="0">
                <a:latin typeface="Times New Roman" panose="02020603050405020304" pitchFamily="18" charset="0"/>
                <a:cs typeface="Times New Roman" panose="02020603050405020304" pitchFamily="18" charset="0"/>
              </a:rPr>
              <a:t>How can the capabilities of sentiment analysis be enhanced using large language models (LLMs) like BERT and RoBERTa?</a:t>
            </a:r>
          </a:p>
          <a:p>
            <a:r>
              <a:rPr lang="en-GB" sz="1800" dirty="0">
                <a:latin typeface="Times New Roman" panose="02020603050405020304" pitchFamily="18" charset="0"/>
                <a:cs typeface="Times New Roman" panose="02020603050405020304" pitchFamily="18" charset="0"/>
              </a:rPr>
              <a:t>What are the advantages of using an ensemble model based on BERT and RoBERTa for automated sentiment analysis of customer reviews?</a:t>
            </a:r>
          </a:p>
          <a:p>
            <a:r>
              <a:rPr lang="en-GB" sz="1800" dirty="0">
                <a:latin typeface="Times New Roman" panose="02020603050405020304" pitchFamily="18" charset="0"/>
                <a:cs typeface="Times New Roman" panose="02020603050405020304" pitchFamily="18" charset="0"/>
              </a:rPr>
              <a:t>How does the ensemble model compare to individual models (BERT and RoBERTa) in terms of accuracy and robustness in identifying sentiment in customer reviews?</a:t>
            </a:r>
            <a:endParaRPr lang="en-ZW" dirty="0"/>
          </a:p>
        </p:txBody>
      </p:sp>
    </p:spTree>
    <p:extLst>
      <p:ext uri="{BB962C8B-B14F-4D97-AF65-F5344CB8AC3E}">
        <p14:creationId xmlns:p14="http://schemas.microsoft.com/office/powerpoint/2010/main" val="1249201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4EB1E-D053-17DA-1590-946884DDAEC8}"/>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Research Objectives </a:t>
            </a:r>
            <a:br>
              <a:rPr lang="en-US" dirty="0"/>
            </a:br>
            <a:endParaRPr lang="en-ZW" dirty="0"/>
          </a:p>
        </p:txBody>
      </p:sp>
      <p:sp>
        <p:nvSpPr>
          <p:cNvPr id="3" name="Content Placeholder 2">
            <a:extLst>
              <a:ext uri="{FF2B5EF4-FFF2-40B4-BE49-F238E27FC236}">
                <a16:creationId xmlns:a16="http://schemas.microsoft.com/office/drawing/2014/main" id="{2EE270A9-454D-1336-71D8-795249B54439}"/>
              </a:ext>
            </a:extLst>
          </p:cNvPr>
          <p:cNvSpPr>
            <a:spLocks noGrp="1"/>
          </p:cNvSpPr>
          <p:nvPr>
            <p:ph idx="1"/>
          </p:nvPr>
        </p:nvSpPr>
        <p:spPr/>
        <p:txBody>
          <a:bodyPr>
            <a:normAutofit/>
          </a:bodyPr>
          <a:lstStyle/>
          <a:p>
            <a:pPr>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To develop an ensemble model that combines the strengths of BERT and RoBERTa for improved sentiment analysis accuracy.</a:t>
            </a:r>
          </a:p>
          <a:p>
            <a:pPr>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To evaluate the performance of the ensemble model in terms of accuracy, robustness, and efficiency compared to individual models</a:t>
            </a:r>
            <a:r>
              <a:rPr lang="en-GB" sz="18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8710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63C2-8A4B-FDBB-EE7D-1136C99A6982}"/>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Literature Review</a:t>
            </a:r>
            <a:br>
              <a:rPr lang="en-US" dirty="0"/>
            </a:br>
            <a:endParaRPr lang="en-ZW" dirty="0"/>
          </a:p>
        </p:txBody>
      </p:sp>
      <p:sp>
        <p:nvSpPr>
          <p:cNvPr id="3" name="Content Placeholder 2">
            <a:extLst>
              <a:ext uri="{FF2B5EF4-FFF2-40B4-BE49-F238E27FC236}">
                <a16:creationId xmlns:a16="http://schemas.microsoft.com/office/drawing/2014/main" id="{1EC78D52-38A7-1B04-D798-8DBAE7CD639F}"/>
              </a:ext>
            </a:extLst>
          </p:cNvPr>
          <p:cNvSpPr>
            <a:spLocks noGrp="1"/>
          </p:cNvSpPr>
          <p:nvPr>
            <p:ph idx="1"/>
          </p:nvPr>
        </p:nvSpPr>
        <p:spPr/>
        <p:txBody>
          <a:bodyPr>
            <a:normAutofit fontScale="92500" lnSpcReduction="20000"/>
          </a:bodyPr>
          <a:lstStyle/>
          <a:p>
            <a:r>
              <a:rPr lang="en-ZW" sz="1300" dirty="0">
                <a:latin typeface="Times New Roman" panose="02020603050405020304" pitchFamily="18" charset="0"/>
                <a:cs typeface="Times New Roman" panose="02020603050405020304" pitchFamily="18" charset="0"/>
              </a:rPr>
              <a:t>Many studies have been conducted on sentiment analysis using large language models , machine learning algorithms and deep learning models . On many research papers large language models has performed well.</a:t>
            </a:r>
          </a:p>
          <a:p>
            <a:r>
              <a:rPr lang="en-ZW" sz="1300" dirty="0">
                <a:latin typeface="Times New Roman" panose="02020603050405020304" pitchFamily="18" charset="0"/>
                <a:cs typeface="Times New Roman" panose="02020603050405020304" pitchFamily="18" charset="0"/>
              </a:rPr>
              <a:t>Looking on my base paper the author said </a:t>
            </a:r>
            <a:r>
              <a:rPr lang="en-GB" sz="1300" dirty="0">
                <a:latin typeface="Times New Roman" panose="02020603050405020304" pitchFamily="18" charset="0"/>
                <a:cs typeface="Times New Roman" panose="02020603050405020304" pitchFamily="18" charset="0"/>
              </a:rPr>
              <a:t>sentiment analysis is a natural language processing (NLP) technique that identifies the attitude or opinion of a writer in a text[10]. It is a widely used technique in social media analysis, customer service, and marketing. Traditional sentiment analysis methods use bag-of-words (</a:t>
            </a:r>
            <a:r>
              <a:rPr lang="en-GB" sz="1300" dirty="0" err="1">
                <a:latin typeface="Times New Roman" panose="02020603050405020304" pitchFamily="18" charset="0"/>
                <a:cs typeface="Times New Roman" panose="02020603050405020304" pitchFamily="18" charset="0"/>
              </a:rPr>
              <a:t>BoW</a:t>
            </a:r>
            <a:r>
              <a:rPr lang="en-GB" sz="1300" dirty="0">
                <a:latin typeface="Times New Roman" panose="02020603050405020304" pitchFamily="18" charset="0"/>
                <a:cs typeface="Times New Roman" panose="02020603050405020304" pitchFamily="18" charset="0"/>
              </a:rPr>
              <a:t>) or word embedding models. However, these methods have limitations in capturing the context of words and sentences. BERT is a transformer-based language model that has been shown to achieve state-of-the-art results on a variety of NLP tasks, including sentiment analysis. BERT models are pre-trained on a massive dataset of text and code, which allows them to learn the contextual meaning of words. The authors discussed the use of BERT for sentiment analysis in Twitter. The authors proposed a method that combines BERT with convolutional neural networks (CNNs), recurrent neural networks (RNNs), and bidirectional long short-term memory (</a:t>
            </a:r>
            <a:r>
              <a:rPr lang="en-GB" sz="1300" dirty="0" err="1">
                <a:latin typeface="Times New Roman" panose="02020603050405020304" pitchFamily="18" charset="0"/>
                <a:cs typeface="Times New Roman" panose="02020603050405020304" pitchFamily="18" charset="0"/>
              </a:rPr>
              <a:t>BiLSTMs</a:t>
            </a:r>
            <a:r>
              <a:rPr lang="en-GB" sz="1300" dirty="0">
                <a:latin typeface="Times New Roman" panose="02020603050405020304" pitchFamily="18" charset="0"/>
                <a:cs typeface="Times New Roman" panose="02020603050405020304" pitchFamily="18" charset="0"/>
              </a:rPr>
              <a:t>) to achieve state-of-the-art results on a variety of sentiment analysis tasks.</a:t>
            </a:r>
          </a:p>
          <a:p>
            <a:r>
              <a:rPr lang="en-GB" sz="1300" dirty="0">
                <a:latin typeface="Times New Roman" panose="02020603050405020304" pitchFamily="18" charset="0"/>
                <a:cs typeface="Times New Roman" panose="02020603050405020304" pitchFamily="18" charset="0"/>
              </a:rPr>
              <a:t>The authors [10]combined BERT with deep learning classifiers, which gives their model better performance than using machine learning classifiers alone. They used a dynamic vector generation method that considers the context of words in a sentence. [10]experiments showed that their approach achieves an accuracy of 93% and F-measure of 95% on a sentiment analysis task on Twitter data. This is a significant improvement over previous studies, which have achieved accuracies of around 80%. The authors[10] concluded that their approach is a promising new method for sentiment analysis on Twitter. They suggested that future work could explore the use of BERT for sentiment analysis on other social media platforms and on text data that is not sourced online.</a:t>
            </a:r>
          </a:p>
          <a:p>
            <a:r>
              <a:rPr lang="en-GB" sz="1300" dirty="0">
                <a:latin typeface="Times New Roman" panose="02020603050405020304" pitchFamily="18" charset="0"/>
                <a:cs typeface="Times New Roman" panose="02020603050405020304" pitchFamily="18" charset="0"/>
              </a:rPr>
              <a:t>Therefor my research project is going to focus on combining two large language models BERT and </a:t>
            </a:r>
            <a:r>
              <a:rPr lang="en-GB" sz="1300" dirty="0" err="1">
                <a:latin typeface="Times New Roman" panose="02020603050405020304" pitchFamily="18" charset="0"/>
                <a:cs typeface="Times New Roman" panose="02020603050405020304" pitchFamily="18" charset="0"/>
              </a:rPr>
              <a:t>RoBERTa</a:t>
            </a:r>
            <a:r>
              <a:rPr lang="en-GB" sz="1300" dirty="0">
                <a:latin typeface="Times New Roman" panose="02020603050405020304" pitchFamily="18" charset="0"/>
                <a:cs typeface="Times New Roman" panose="02020603050405020304" pitchFamily="18" charset="0"/>
              </a:rPr>
              <a:t> using ensemble approach as they have shown to achieve best accuracy in previous studies .</a:t>
            </a:r>
            <a:endParaRPr lang="en-ZW" sz="1300" dirty="0">
              <a:latin typeface="Times New Roman" panose="02020603050405020304" pitchFamily="18" charset="0"/>
              <a:cs typeface="Times New Roman" panose="02020603050405020304" pitchFamily="18" charset="0"/>
            </a:endParaRPr>
          </a:p>
          <a:p>
            <a:endParaRPr lang="en-ZW"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565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943C7858-9E89-85DF-BBDD-B3E349980720}"/>
              </a:ext>
            </a:extLst>
          </p:cNvPr>
          <p:cNvGraphicFramePr>
            <a:graphicFrameLocks noGrp="1"/>
          </p:cNvGraphicFramePr>
          <p:nvPr>
            <p:ph idx="1"/>
            <p:extLst>
              <p:ext uri="{D42A27DB-BD31-4B8C-83A1-F6EECF244321}">
                <p14:modId xmlns:p14="http://schemas.microsoft.com/office/powerpoint/2010/main" val="1326263746"/>
              </p:ext>
            </p:extLst>
          </p:nvPr>
        </p:nvGraphicFramePr>
        <p:xfrm>
          <a:off x="464975" y="193145"/>
          <a:ext cx="11262045" cy="3108960"/>
        </p:xfrm>
        <a:graphic>
          <a:graphicData uri="http://schemas.openxmlformats.org/drawingml/2006/table">
            <a:tbl>
              <a:tblPr firstRow="1" bandRow="1">
                <a:tableStyleId>{5C22544A-7EE6-4342-B048-85BDC9FD1C3A}</a:tableStyleId>
              </a:tblPr>
              <a:tblGrid>
                <a:gridCol w="2252409">
                  <a:extLst>
                    <a:ext uri="{9D8B030D-6E8A-4147-A177-3AD203B41FA5}">
                      <a16:colId xmlns:a16="http://schemas.microsoft.com/office/drawing/2014/main" val="945862989"/>
                    </a:ext>
                  </a:extLst>
                </a:gridCol>
                <a:gridCol w="2252409">
                  <a:extLst>
                    <a:ext uri="{9D8B030D-6E8A-4147-A177-3AD203B41FA5}">
                      <a16:colId xmlns:a16="http://schemas.microsoft.com/office/drawing/2014/main" val="2677794790"/>
                    </a:ext>
                  </a:extLst>
                </a:gridCol>
                <a:gridCol w="2252409">
                  <a:extLst>
                    <a:ext uri="{9D8B030D-6E8A-4147-A177-3AD203B41FA5}">
                      <a16:colId xmlns:a16="http://schemas.microsoft.com/office/drawing/2014/main" val="2798412484"/>
                    </a:ext>
                  </a:extLst>
                </a:gridCol>
                <a:gridCol w="2252409">
                  <a:extLst>
                    <a:ext uri="{9D8B030D-6E8A-4147-A177-3AD203B41FA5}">
                      <a16:colId xmlns:a16="http://schemas.microsoft.com/office/drawing/2014/main" val="807149413"/>
                    </a:ext>
                  </a:extLst>
                </a:gridCol>
                <a:gridCol w="2252409">
                  <a:extLst>
                    <a:ext uri="{9D8B030D-6E8A-4147-A177-3AD203B41FA5}">
                      <a16:colId xmlns:a16="http://schemas.microsoft.com/office/drawing/2014/main" val="690623612"/>
                    </a:ext>
                  </a:extLst>
                </a:gridCol>
              </a:tblGrid>
              <a:tr h="351421">
                <a:tc>
                  <a:txBody>
                    <a:bodyPr/>
                    <a:lstStyle/>
                    <a:p>
                      <a:r>
                        <a:rPr lang="en-ZW" dirty="0"/>
                        <a:t>year</a:t>
                      </a:r>
                    </a:p>
                  </a:txBody>
                  <a:tcPr/>
                </a:tc>
                <a:tc>
                  <a:txBody>
                    <a:bodyPr/>
                    <a:lstStyle/>
                    <a:p>
                      <a:r>
                        <a:rPr lang="en-ZW" dirty="0"/>
                        <a:t>Author</a:t>
                      </a:r>
                    </a:p>
                  </a:txBody>
                  <a:tcPr/>
                </a:tc>
                <a:tc>
                  <a:txBody>
                    <a:bodyPr/>
                    <a:lstStyle/>
                    <a:p>
                      <a:r>
                        <a:rPr lang="en-ZW" dirty="0"/>
                        <a:t>Models </a:t>
                      </a:r>
                    </a:p>
                  </a:txBody>
                  <a:tcPr/>
                </a:tc>
                <a:tc>
                  <a:txBody>
                    <a:bodyPr/>
                    <a:lstStyle/>
                    <a:p>
                      <a:r>
                        <a:rPr lang="en-ZW" dirty="0"/>
                        <a:t>Results </a:t>
                      </a:r>
                    </a:p>
                  </a:txBody>
                  <a:tcPr/>
                </a:tc>
                <a:tc>
                  <a:txBody>
                    <a:bodyPr/>
                    <a:lstStyle/>
                    <a:p>
                      <a:r>
                        <a:rPr lang="en-ZW" dirty="0"/>
                        <a:t>Research gap </a:t>
                      </a:r>
                    </a:p>
                  </a:txBody>
                  <a:tcPr/>
                </a:tc>
                <a:extLst>
                  <a:ext uri="{0D108BD9-81ED-4DB2-BD59-A6C34878D82A}">
                    <a16:rowId xmlns:a16="http://schemas.microsoft.com/office/drawing/2014/main" val="2613267073"/>
                  </a:ext>
                </a:extLst>
              </a:tr>
              <a:tr h="1367587">
                <a:tc>
                  <a:txBody>
                    <a:bodyPr/>
                    <a:lstStyle/>
                    <a:p>
                      <a:r>
                        <a:rPr lang="en-ZW" sz="1050" dirty="0">
                          <a:latin typeface="Times New Roman" panose="02020603050405020304" pitchFamily="18" charset="0"/>
                          <a:cs typeface="Times New Roman" panose="02020603050405020304" pitchFamily="18" charset="0"/>
                        </a:rPr>
                        <a:t>2023</a:t>
                      </a:r>
                    </a:p>
                  </a:txBody>
                  <a:tcPr/>
                </a:tc>
                <a:tc>
                  <a:txBody>
                    <a:bodyPr/>
                    <a:lstStyle/>
                    <a:p>
                      <a:r>
                        <a:rPr lang="en-ZW" sz="1050" kern="1200" dirty="0">
                          <a:solidFill>
                            <a:schemeClr val="dk1"/>
                          </a:solidFill>
                          <a:effectLst/>
                          <a:latin typeface="Times New Roman" panose="02020603050405020304" pitchFamily="18" charset="0"/>
                          <a:ea typeface="+mn-ea"/>
                          <a:cs typeface="Times New Roman" panose="02020603050405020304" pitchFamily="18" charset="0"/>
                        </a:rPr>
                        <a:t>A. Bello, S. C. Ng, and M. F. Leung</a:t>
                      </a:r>
                      <a:endParaRPr lang="en-ZW"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ZW" sz="1050" kern="1200" dirty="0">
                          <a:solidFill>
                            <a:schemeClr val="dk1"/>
                          </a:solidFill>
                          <a:effectLst/>
                          <a:latin typeface="Times New Roman" panose="02020603050405020304" pitchFamily="18" charset="0"/>
                          <a:ea typeface="+mn-ea"/>
                          <a:cs typeface="Times New Roman" panose="02020603050405020304" pitchFamily="18" charset="0"/>
                        </a:rPr>
                        <a:t>BERT combined with CNNs, RNNs, </a:t>
                      </a:r>
                      <a:r>
                        <a:rPr lang="en-ZW" sz="1050" kern="1200" dirty="0" err="1">
                          <a:solidFill>
                            <a:schemeClr val="dk1"/>
                          </a:solidFill>
                          <a:effectLst/>
                          <a:latin typeface="Times New Roman" panose="02020603050405020304" pitchFamily="18" charset="0"/>
                          <a:ea typeface="+mn-ea"/>
                          <a:cs typeface="Times New Roman" panose="02020603050405020304" pitchFamily="18" charset="0"/>
                        </a:rPr>
                        <a:t>BiLSTMs</a:t>
                      </a:r>
                      <a:endParaRPr lang="en-ZW" sz="105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ZW" sz="1050" dirty="0">
                        <a:latin typeface="Times New Roman" panose="02020603050405020304" pitchFamily="18" charset="0"/>
                        <a:cs typeface="Times New Roman" panose="02020603050405020304" pitchFamily="18" charset="0"/>
                      </a:endParaRPr>
                    </a:p>
                  </a:txBody>
                  <a:tcPr/>
                </a:tc>
                <a:tc>
                  <a:txBody>
                    <a:bodyPr/>
                    <a:lstStyle/>
                    <a:p>
                      <a:r>
                        <a:rPr lang="en-ZW" sz="1050" kern="1200" dirty="0">
                          <a:solidFill>
                            <a:schemeClr val="dk1"/>
                          </a:solidFill>
                          <a:effectLst/>
                          <a:latin typeface="Times New Roman" panose="02020603050405020304" pitchFamily="18" charset="0"/>
                          <a:ea typeface="+mn-ea"/>
                          <a:cs typeface="Times New Roman" panose="02020603050405020304" pitchFamily="18" charset="0"/>
                        </a:rPr>
                        <a:t>Accuracy of 93% which is higher than previous studies at 80%)</a:t>
                      </a:r>
                    </a:p>
                    <a:p>
                      <a:r>
                        <a:rPr lang="en-ZW" sz="1050" kern="1200" dirty="0">
                          <a:solidFill>
                            <a:schemeClr val="dk1"/>
                          </a:solidFill>
                          <a:effectLst/>
                          <a:latin typeface="Times New Roman" panose="02020603050405020304" pitchFamily="18" charset="0"/>
                          <a:ea typeface="+mn-ea"/>
                          <a:cs typeface="Times New Roman" panose="02020603050405020304" pitchFamily="18" charset="0"/>
                        </a:rPr>
                        <a:t>F-measure of 95% </a:t>
                      </a:r>
                    </a:p>
                    <a:p>
                      <a:r>
                        <a:rPr lang="en-ZW" sz="1050" kern="1200" dirty="0">
                          <a:solidFill>
                            <a:schemeClr val="dk1"/>
                          </a:solidFill>
                          <a:effectLst/>
                          <a:latin typeface="Times New Roman" panose="02020603050405020304" pitchFamily="18" charset="0"/>
                          <a:ea typeface="+mn-ea"/>
                          <a:cs typeface="Times New Roman" panose="02020603050405020304" pitchFamily="18" charset="0"/>
                        </a:rPr>
                        <a:t>State-of-the-art performance achieved by combining BERT with CNNs, RNNs, and </a:t>
                      </a:r>
                      <a:r>
                        <a:rPr lang="en-ZW" sz="1050" kern="1200" dirty="0" err="1">
                          <a:solidFill>
                            <a:schemeClr val="dk1"/>
                          </a:solidFill>
                          <a:effectLst/>
                          <a:latin typeface="Times New Roman" panose="02020603050405020304" pitchFamily="18" charset="0"/>
                          <a:ea typeface="+mn-ea"/>
                          <a:cs typeface="Times New Roman" panose="02020603050405020304" pitchFamily="18" charset="0"/>
                        </a:rPr>
                        <a:t>BiLSTMs</a:t>
                      </a:r>
                      <a:r>
                        <a:rPr lang="en-ZW" sz="1050" kern="1200" dirty="0">
                          <a:solidFill>
                            <a:schemeClr val="dk1"/>
                          </a:solidFill>
                          <a:effectLst/>
                          <a:latin typeface="Times New Roman" panose="02020603050405020304" pitchFamily="18" charset="0"/>
                          <a:ea typeface="+mn-ea"/>
                          <a:cs typeface="Times New Roman" panose="02020603050405020304" pitchFamily="18" charset="0"/>
                        </a:rPr>
                        <a:t> and dynamic vector generation.</a:t>
                      </a:r>
                    </a:p>
                    <a:p>
                      <a:endParaRPr lang="en-ZW" sz="1050" dirty="0">
                        <a:latin typeface="Times New Roman" panose="02020603050405020304" pitchFamily="18" charset="0"/>
                        <a:cs typeface="Times New Roman" panose="02020603050405020304" pitchFamily="18" charset="0"/>
                      </a:endParaRPr>
                    </a:p>
                  </a:txBody>
                  <a:tcPr/>
                </a:tc>
                <a:tc>
                  <a:txBody>
                    <a:bodyPr/>
                    <a:lstStyle/>
                    <a:p>
                      <a:r>
                        <a:rPr lang="en-GB" sz="1050" kern="1200" dirty="0">
                          <a:solidFill>
                            <a:schemeClr val="dk1"/>
                          </a:solidFill>
                          <a:effectLst/>
                          <a:latin typeface="Times New Roman" panose="02020603050405020304" pitchFamily="18" charset="0"/>
                          <a:ea typeface="+mn-ea"/>
                          <a:cs typeface="Times New Roman" panose="02020603050405020304" pitchFamily="18" charset="0"/>
                        </a:rPr>
                        <a:t>Limited to Twitter data</a:t>
                      </a:r>
                      <a:endParaRPr lang="en-ZW" sz="1050" kern="1200" dirty="0">
                        <a:solidFill>
                          <a:schemeClr val="dk1"/>
                        </a:solidFill>
                        <a:effectLst/>
                        <a:latin typeface="Times New Roman" panose="02020603050405020304" pitchFamily="18" charset="0"/>
                        <a:ea typeface="+mn-ea"/>
                        <a:cs typeface="Times New Roman" panose="02020603050405020304" pitchFamily="18" charset="0"/>
                      </a:endParaRPr>
                    </a:p>
                    <a:p>
                      <a:r>
                        <a:rPr lang="en-GB" sz="1050" kern="1200" dirty="0">
                          <a:solidFill>
                            <a:schemeClr val="dk1"/>
                          </a:solidFill>
                          <a:effectLst/>
                          <a:latin typeface="Times New Roman" panose="02020603050405020304" pitchFamily="18" charset="0"/>
                          <a:ea typeface="+mn-ea"/>
                          <a:cs typeface="Times New Roman" panose="02020603050405020304" pitchFamily="18" charset="0"/>
                        </a:rPr>
                        <a:t>Interpretability</a:t>
                      </a:r>
                      <a:endParaRPr lang="en-ZW" sz="1050" kern="1200" dirty="0">
                        <a:solidFill>
                          <a:schemeClr val="dk1"/>
                        </a:solidFill>
                        <a:effectLst/>
                        <a:latin typeface="Times New Roman" panose="02020603050405020304" pitchFamily="18" charset="0"/>
                        <a:ea typeface="+mn-ea"/>
                        <a:cs typeface="Times New Roman" panose="02020603050405020304" pitchFamily="18" charset="0"/>
                      </a:endParaRPr>
                    </a:p>
                    <a:p>
                      <a:r>
                        <a:rPr lang="en-GB" sz="1050" kern="1200" dirty="0">
                          <a:solidFill>
                            <a:schemeClr val="dk1"/>
                          </a:solidFill>
                          <a:effectLst/>
                          <a:latin typeface="Times New Roman" panose="02020603050405020304" pitchFamily="18" charset="0"/>
                          <a:ea typeface="+mn-ea"/>
                          <a:cs typeface="Times New Roman" panose="02020603050405020304" pitchFamily="18" charset="0"/>
                        </a:rPr>
                        <a:t>Domain adaptation</a:t>
                      </a:r>
                      <a:endParaRPr lang="en-ZW" sz="1050" kern="1200" dirty="0">
                        <a:solidFill>
                          <a:schemeClr val="dk1"/>
                        </a:solidFill>
                        <a:effectLst/>
                        <a:latin typeface="Times New Roman" panose="02020603050405020304" pitchFamily="18" charset="0"/>
                        <a:ea typeface="+mn-ea"/>
                        <a:cs typeface="Times New Roman" panose="02020603050405020304" pitchFamily="18" charset="0"/>
                      </a:endParaRPr>
                    </a:p>
                    <a:p>
                      <a:r>
                        <a:rPr lang="en-GB" sz="1050" kern="1200" dirty="0">
                          <a:solidFill>
                            <a:schemeClr val="dk1"/>
                          </a:solidFill>
                          <a:effectLst/>
                          <a:latin typeface="Times New Roman" panose="02020603050405020304" pitchFamily="18" charset="0"/>
                          <a:ea typeface="+mn-ea"/>
                          <a:cs typeface="Times New Roman" panose="02020603050405020304" pitchFamily="18" charset="0"/>
                        </a:rPr>
                        <a:t>Bias and fairness</a:t>
                      </a:r>
                      <a:endParaRPr lang="en-ZW" sz="105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ZW"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3824295"/>
                  </a:ext>
                </a:extLst>
              </a:tr>
              <a:tr h="1112834">
                <a:tc>
                  <a:txBody>
                    <a:bodyPr/>
                    <a:lstStyle/>
                    <a:p>
                      <a:r>
                        <a:rPr lang="en-ZW" sz="1050" dirty="0">
                          <a:latin typeface="Times New Roman" panose="02020603050405020304" pitchFamily="18" charset="0"/>
                          <a:cs typeface="Times New Roman" panose="02020603050405020304" pitchFamily="18" charset="0"/>
                        </a:rPr>
                        <a:t>2022</a:t>
                      </a:r>
                    </a:p>
                  </a:txBody>
                  <a:tcPr/>
                </a:tc>
                <a:tc>
                  <a:txBody>
                    <a:bodyPr/>
                    <a:lstStyle/>
                    <a:p>
                      <a:r>
                        <a:rPr lang="en-ZW" sz="1050" kern="1200" dirty="0">
                          <a:solidFill>
                            <a:schemeClr val="dk1"/>
                          </a:solidFill>
                          <a:effectLst/>
                          <a:latin typeface="Times New Roman" panose="02020603050405020304" pitchFamily="18" charset="0"/>
                          <a:ea typeface="+mn-ea"/>
                          <a:cs typeface="Times New Roman" panose="02020603050405020304" pitchFamily="18" charset="0"/>
                        </a:rPr>
                        <a:t>Harish U</a:t>
                      </a:r>
                    </a:p>
                    <a:p>
                      <a:r>
                        <a:rPr lang="en-ZW" sz="1050" kern="1200" dirty="0">
                          <a:solidFill>
                            <a:schemeClr val="dk1"/>
                          </a:solidFill>
                          <a:effectLst/>
                          <a:latin typeface="Times New Roman" panose="02020603050405020304" pitchFamily="18" charset="0"/>
                          <a:ea typeface="+mn-ea"/>
                          <a:cs typeface="Times New Roman" panose="02020603050405020304" pitchFamily="18" charset="0"/>
                        </a:rPr>
                        <a:t>, </a:t>
                      </a:r>
                      <a:r>
                        <a:rPr lang="en-ZW" sz="1050" kern="1200" dirty="0" err="1">
                          <a:solidFill>
                            <a:schemeClr val="dk1"/>
                          </a:solidFill>
                          <a:effectLst/>
                          <a:latin typeface="Times New Roman" panose="02020603050405020304" pitchFamily="18" charset="0"/>
                          <a:ea typeface="+mn-ea"/>
                          <a:cs typeface="Times New Roman" panose="02020603050405020304" pitchFamily="18" charset="0"/>
                        </a:rPr>
                        <a:t>Dhanya</a:t>
                      </a:r>
                      <a:r>
                        <a:rPr lang="en-ZW" sz="1050" kern="1200" dirty="0">
                          <a:solidFill>
                            <a:schemeClr val="dk1"/>
                          </a:solidFill>
                          <a:effectLst/>
                          <a:latin typeface="Times New Roman" panose="02020603050405020304" pitchFamily="18" charset="0"/>
                          <a:ea typeface="+mn-ea"/>
                          <a:cs typeface="Times New Roman" panose="02020603050405020304" pitchFamily="18" charset="0"/>
                        </a:rPr>
                        <a:t> N</a:t>
                      </a:r>
                    </a:p>
                    <a:p>
                      <a:endParaRPr lang="en-ZW" sz="1050" dirty="0">
                        <a:latin typeface="Times New Roman" panose="02020603050405020304" pitchFamily="18" charset="0"/>
                        <a:cs typeface="Times New Roman" panose="02020603050405020304" pitchFamily="18" charset="0"/>
                      </a:endParaRPr>
                    </a:p>
                  </a:txBody>
                  <a:tcPr/>
                </a:tc>
                <a:tc>
                  <a:txBody>
                    <a:bodyPr/>
                    <a:lstStyle/>
                    <a:p>
                      <a:r>
                        <a:rPr lang="en-ZW" sz="1050" kern="1200" dirty="0">
                          <a:solidFill>
                            <a:schemeClr val="dk1"/>
                          </a:solidFill>
                          <a:effectLst/>
                          <a:latin typeface="Times New Roman" panose="02020603050405020304" pitchFamily="18" charset="0"/>
                          <a:ea typeface="+mn-ea"/>
                          <a:cs typeface="Times New Roman" panose="02020603050405020304" pitchFamily="18" charset="0"/>
                        </a:rPr>
                        <a:t>Pre-trained and prompt based for </a:t>
                      </a:r>
                      <a:r>
                        <a:rPr lang="en-ZW" sz="1050" kern="1200" dirty="0" err="1">
                          <a:solidFill>
                            <a:schemeClr val="dk1"/>
                          </a:solidFill>
                          <a:effectLst/>
                          <a:latin typeface="Times New Roman" panose="02020603050405020304" pitchFamily="18" charset="0"/>
                          <a:ea typeface="+mn-ea"/>
                          <a:cs typeface="Times New Roman" panose="02020603050405020304" pitchFamily="18" charset="0"/>
                        </a:rPr>
                        <a:t>RoBERTa</a:t>
                      </a:r>
                      <a:r>
                        <a:rPr lang="en-ZW" sz="1050" kern="1200" dirty="0">
                          <a:solidFill>
                            <a:schemeClr val="dk1"/>
                          </a:solidFill>
                          <a:effectLst/>
                          <a:latin typeface="Times New Roman" panose="02020603050405020304" pitchFamily="18" charset="0"/>
                          <a:ea typeface="+mn-ea"/>
                          <a:cs typeface="Times New Roman" panose="02020603050405020304" pitchFamily="18" charset="0"/>
                        </a:rPr>
                        <a:t>, BERT </a:t>
                      </a:r>
                      <a:endParaRPr lang="en-ZW" sz="1050" dirty="0">
                        <a:latin typeface="Times New Roman" panose="02020603050405020304" pitchFamily="18" charset="0"/>
                        <a:cs typeface="Times New Roman" panose="02020603050405020304" pitchFamily="18" charset="0"/>
                      </a:endParaRPr>
                    </a:p>
                  </a:txBody>
                  <a:tcPr/>
                </a:tc>
                <a:tc>
                  <a:txBody>
                    <a:bodyPr/>
                    <a:lstStyle/>
                    <a:p>
                      <a:r>
                        <a:rPr lang="en-ZW" sz="1050" kern="1200" dirty="0">
                          <a:solidFill>
                            <a:schemeClr val="dk1"/>
                          </a:solidFill>
                          <a:effectLst/>
                          <a:latin typeface="Times New Roman" panose="02020603050405020304" pitchFamily="18" charset="0"/>
                          <a:ea typeface="+mn-ea"/>
                          <a:cs typeface="Times New Roman" panose="02020603050405020304" pitchFamily="18" charset="0"/>
                        </a:rPr>
                        <a:t>BERT accuracy of 74,18% F1 of 72,68%</a:t>
                      </a:r>
                    </a:p>
                    <a:p>
                      <a:r>
                        <a:rPr lang="en-ZW" sz="1050" kern="1200" dirty="0" err="1">
                          <a:solidFill>
                            <a:schemeClr val="dk1"/>
                          </a:solidFill>
                          <a:effectLst/>
                          <a:latin typeface="Times New Roman" panose="02020603050405020304" pitchFamily="18" charset="0"/>
                          <a:ea typeface="+mn-ea"/>
                          <a:cs typeface="Times New Roman" panose="02020603050405020304" pitchFamily="18" charset="0"/>
                        </a:rPr>
                        <a:t>RoBERTa</a:t>
                      </a:r>
                      <a:r>
                        <a:rPr lang="en-ZW" sz="1050" kern="1200" dirty="0">
                          <a:solidFill>
                            <a:schemeClr val="dk1"/>
                          </a:solidFill>
                          <a:effectLst/>
                          <a:latin typeface="Times New Roman" panose="02020603050405020304" pitchFamily="18" charset="0"/>
                          <a:ea typeface="+mn-ea"/>
                          <a:cs typeface="Times New Roman" panose="02020603050405020304" pitchFamily="18" charset="0"/>
                        </a:rPr>
                        <a:t> accuracy of 76,62% F1 of 75,51%</a:t>
                      </a:r>
                    </a:p>
                    <a:p>
                      <a:r>
                        <a:rPr lang="en-ZW" sz="1050" kern="1200" dirty="0">
                          <a:solidFill>
                            <a:schemeClr val="dk1"/>
                          </a:solidFill>
                          <a:effectLst/>
                          <a:latin typeface="Times New Roman" panose="02020603050405020304" pitchFamily="18" charset="0"/>
                          <a:ea typeface="+mn-ea"/>
                          <a:cs typeface="Times New Roman" panose="02020603050405020304" pitchFamily="18" charset="0"/>
                        </a:rPr>
                        <a:t>BERT-Prompt accuracy of  76% F1 of 76,41%</a:t>
                      </a:r>
                    </a:p>
                    <a:p>
                      <a:r>
                        <a:rPr lang="en-ZW" sz="1050" kern="1200" dirty="0" err="1">
                          <a:solidFill>
                            <a:schemeClr val="dk1"/>
                          </a:solidFill>
                          <a:effectLst/>
                          <a:latin typeface="Times New Roman" panose="02020603050405020304" pitchFamily="18" charset="0"/>
                          <a:ea typeface="+mn-ea"/>
                          <a:cs typeface="Times New Roman" panose="02020603050405020304" pitchFamily="18" charset="0"/>
                        </a:rPr>
                        <a:t>RoBERTa</a:t>
                      </a:r>
                      <a:r>
                        <a:rPr lang="en-ZW" sz="1050" kern="1200" dirty="0">
                          <a:solidFill>
                            <a:schemeClr val="dk1"/>
                          </a:solidFill>
                          <a:effectLst/>
                          <a:latin typeface="Times New Roman" panose="02020603050405020304" pitchFamily="18" charset="0"/>
                          <a:ea typeface="+mn-ea"/>
                          <a:cs typeface="Times New Roman" panose="02020603050405020304" pitchFamily="18" charset="0"/>
                        </a:rPr>
                        <a:t>-Prompt accuracy of 78,32% F1 of  76,58%</a:t>
                      </a:r>
                      <a:endParaRPr lang="en-ZW" sz="1050" dirty="0">
                        <a:latin typeface="Times New Roman" panose="02020603050405020304" pitchFamily="18" charset="0"/>
                        <a:cs typeface="Times New Roman" panose="02020603050405020304" pitchFamily="18" charset="0"/>
                      </a:endParaRPr>
                    </a:p>
                  </a:txBody>
                  <a:tcPr/>
                </a:tc>
                <a:tc>
                  <a:txBody>
                    <a:bodyPr/>
                    <a:lstStyle/>
                    <a:p>
                      <a:r>
                        <a:rPr lang="en-ZW" sz="1050" kern="1200" dirty="0">
                          <a:solidFill>
                            <a:schemeClr val="dk1"/>
                          </a:solidFill>
                          <a:effectLst/>
                          <a:latin typeface="Times New Roman" panose="02020603050405020304" pitchFamily="18" charset="0"/>
                          <a:ea typeface="+mn-ea"/>
                          <a:cs typeface="Times New Roman" panose="02020603050405020304" pitchFamily="18" charset="0"/>
                        </a:rPr>
                        <a:t>Generalizability of findings</a:t>
                      </a:r>
                    </a:p>
                    <a:p>
                      <a:r>
                        <a:rPr lang="en-ZW" sz="1050" kern="1200" dirty="0">
                          <a:solidFill>
                            <a:schemeClr val="dk1"/>
                          </a:solidFill>
                          <a:effectLst/>
                          <a:latin typeface="Times New Roman" panose="02020603050405020304" pitchFamily="18" charset="0"/>
                          <a:ea typeface="+mn-ea"/>
                          <a:cs typeface="Times New Roman" panose="02020603050405020304" pitchFamily="18" charset="0"/>
                        </a:rPr>
                        <a:t>Lack of in-depth analysis of performance</a:t>
                      </a:r>
                    </a:p>
                    <a:p>
                      <a:r>
                        <a:rPr lang="en-ZW" sz="1050" kern="1200" dirty="0">
                          <a:solidFill>
                            <a:schemeClr val="dk1"/>
                          </a:solidFill>
                          <a:effectLst/>
                          <a:latin typeface="Times New Roman" panose="02020603050405020304" pitchFamily="18" charset="0"/>
                          <a:ea typeface="+mn-ea"/>
                          <a:cs typeface="Times New Roman" panose="02020603050405020304" pitchFamily="18" charset="0"/>
                        </a:rPr>
                        <a:t>Lack of discussion on limitations </a:t>
                      </a:r>
                      <a:endParaRPr lang="en-ZW"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55849632"/>
                  </a:ext>
                </a:extLst>
              </a:tr>
            </a:tbl>
          </a:graphicData>
        </a:graphic>
      </p:graphicFrame>
      <p:graphicFrame>
        <p:nvGraphicFramePr>
          <p:cNvPr id="10" name="Table 9">
            <a:extLst>
              <a:ext uri="{FF2B5EF4-FFF2-40B4-BE49-F238E27FC236}">
                <a16:creationId xmlns:a16="http://schemas.microsoft.com/office/drawing/2014/main" id="{3BE9AB49-1ACE-FE00-9F96-72A51261EAC4}"/>
              </a:ext>
            </a:extLst>
          </p:cNvPr>
          <p:cNvGraphicFramePr>
            <a:graphicFrameLocks noGrp="1"/>
          </p:cNvGraphicFramePr>
          <p:nvPr>
            <p:extLst>
              <p:ext uri="{D42A27DB-BD31-4B8C-83A1-F6EECF244321}">
                <p14:modId xmlns:p14="http://schemas.microsoft.com/office/powerpoint/2010/main" val="1283334337"/>
              </p:ext>
            </p:extLst>
          </p:nvPr>
        </p:nvGraphicFramePr>
        <p:xfrm>
          <a:off x="464975" y="3286241"/>
          <a:ext cx="11262045" cy="1531620"/>
        </p:xfrm>
        <a:graphic>
          <a:graphicData uri="http://schemas.openxmlformats.org/drawingml/2006/table">
            <a:tbl>
              <a:tblPr firstRow="1" bandRow="1">
                <a:tableStyleId>{5C22544A-7EE6-4342-B048-85BDC9FD1C3A}</a:tableStyleId>
              </a:tblPr>
              <a:tblGrid>
                <a:gridCol w="2252409">
                  <a:extLst>
                    <a:ext uri="{9D8B030D-6E8A-4147-A177-3AD203B41FA5}">
                      <a16:colId xmlns:a16="http://schemas.microsoft.com/office/drawing/2014/main" val="3181928032"/>
                    </a:ext>
                  </a:extLst>
                </a:gridCol>
                <a:gridCol w="2252409">
                  <a:extLst>
                    <a:ext uri="{9D8B030D-6E8A-4147-A177-3AD203B41FA5}">
                      <a16:colId xmlns:a16="http://schemas.microsoft.com/office/drawing/2014/main" val="1015788680"/>
                    </a:ext>
                  </a:extLst>
                </a:gridCol>
                <a:gridCol w="2252409">
                  <a:extLst>
                    <a:ext uri="{9D8B030D-6E8A-4147-A177-3AD203B41FA5}">
                      <a16:colId xmlns:a16="http://schemas.microsoft.com/office/drawing/2014/main" val="1741584311"/>
                    </a:ext>
                  </a:extLst>
                </a:gridCol>
                <a:gridCol w="2252409">
                  <a:extLst>
                    <a:ext uri="{9D8B030D-6E8A-4147-A177-3AD203B41FA5}">
                      <a16:colId xmlns:a16="http://schemas.microsoft.com/office/drawing/2014/main" val="1524763104"/>
                    </a:ext>
                  </a:extLst>
                </a:gridCol>
                <a:gridCol w="2252409">
                  <a:extLst>
                    <a:ext uri="{9D8B030D-6E8A-4147-A177-3AD203B41FA5}">
                      <a16:colId xmlns:a16="http://schemas.microsoft.com/office/drawing/2014/main" val="4201002755"/>
                    </a:ext>
                  </a:extLst>
                </a:gridCol>
              </a:tblGrid>
              <a:tr h="1447176">
                <a:tc>
                  <a:txBody>
                    <a:bodyPr/>
                    <a:lstStyle/>
                    <a:p>
                      <a:r>
                        <a:rPr lang="en-ZW" sz="1000" b="0" dirty="0">
                          <a:latin typeface="Times New Roman" panose="02020603050405020304" pitchFamily="18" charset="0"/>
                          <a:cs typeface="Times New Roman" panose="02020603050405020304" pitchFamily="18" charset="0"/>
                        </a:rPr>
                        <a:t>2022</a:t>
                      </a:r>
                    </a:p>
                  </a:txBody>
                  <a:tcPr/>
                </a:tc>
                <a:tc>
                  <a:txBody>
                    <a:bodyPr/>
                    <a:lstStyle/>
                    <a:p>
                      <a:r>
                        <a:rPr lang="en-ZW" sz="1050" b="0" dirty="0">
                          <a:latin typeface="Times New Roman" panose="02020603050405020304" pitchFamily="18" charset="0"/>
                          <a:cs typeface="Times New Roman" panose="02020603050405020304" pitchFamily="18" charset="0"/>
                        </a:rPr>
                        <a:t>Harish U.C.1</a:t>
                      </a:r>
                    </a:p>
                    <a:p>
                      <a:r>
                        <a:rPr lang="en-ZW" sz="1050" b="0" dirty="0">
                          <a:latin typeface="Times New Roman" panose="02020603050405020304" pitchFamily="18" charset="0"/>
                          <a:cs typeface="Times New Roman" panose="02020603050405020304" pitchFamily="18" charset="0"/>
                        </a:rPr>
                        <a:t>, </a:t>
                      </a:r>
                      <a:r>
                        <a:rPr lang="en-ZW" sz="1050" b="0" dirty="0" err="1">
                          <a:latin typeface="Times New Roman" panose="02020603050405020304" pitchFamily="18" charset="0"/>
                          <a:cs typeface="Times New Roman" panose="02020603050405020304" pitchFamily="18" charset="0"/>
                        </a:rPr>
                        <a:t>Dhanya</a:t>
                      </a:r>
                      <a:r>
                        <a:rPr lang="en-ZW" sz="1050" b="0" dirty="0">
                          <a:latin typeface="Times New Roman" panose="02020603050405020304" pitchFamily="18" charset="0"/>
                          <a:cs typeface="Times New Roman" panose="02020603050405020304" pitchFamily="18" charset="0"/>
                        </a:rPr>
                        <a:t> N.M</a:t>
                      </a:r>
                    </a:p>
                    <a:p>
                      <a:r>
                        <a:rPr lang="en-ZW" sz="1050" dirty="0">
                          <a:latin typeface="Times New Roman" panose="02020603050405020304" pitchFamily="18" charset="0"/>
                          <a:cs typeface="Times New Roman" panose="02020603050405020304" pitchFamily="18" charset="0"/>
                        </a:rPr>
                        <a:t>`</a:t>
                      </a:r>
                    </a:p>
                  </a:txBody>
                  <a:tcPr/>
                </a:tc>
                <a:tc>
                  <a:txBody>
                    <a:bodyPr/>
                    <a:lstStyle/>
                    <a:p>
                      <a:r>
                        <a:rPr lang="en-ZW" sz="1050" b="0" dirty="0">
                          <a:latin typeface="Times New Roman" panose="02020603050405020304" pitchFamily="18" charset="0"/>
                          <a:cs typeface="Times New Roman" panose="02020603050405020304" pitchFamily="18" charset="0"/>
                        </a:rPr>
                        <a:t>Naive Bayes, Random Forest, AdaBoost</a:t>
                      </a:r>
                    </a:p>
                    <a:p>
                      <a:r>
                        <a:rPr lang="en-ZW" sz="1050" b="0" dirty="0">
                          <a:latin typeface="Times New Roman" panose="02020603050405020304" pitchFamily="18" charset="0"/>
                          <a:cs typeface="Times New Roman" panose="02020603050405020304" pitchFamily="18" charset="0"/>
                        </a:rPr>
                        <a:t>CNN, RNN, Bi-LSTM</a:t>
                      </a:r>
                    </a:p>
                    <a:p>
                      <a:r>
                        <a:rPr lang="en-ZW" sz="1050" b="0" dirty="0">
                          <a:latin typeface="Times New Roman" panose="02020603050405020304" pitchFamily="18" charset="0"/>
                          <a:cs typeface="Times New Roman" panose="02020603050405020304" pitchFamily="18" charset="0"/>
                        </a:rPr>
                        <a:t>BERT, </a:t>
                      </a:r>
                      <a:r>
                        <a:rPr lang="en-ZW" sz="1050" b="0" dirty="0" err="1">
                          <a:latin typeface="Times New Roman" panose="02020603050405020304" pitchFamily="18" charset="0"/>
                          <a:cs typeface="Times New Roman" panose="02020603050405020304" pitchFamily="18" charset="0"/>
                        </a:rPr>
                        <a:t>DistilBERT</a:t>
                      </a:r>
                      <a:r>
                        <a:rPr lang="en-ZW" sz="1050" b="0" dirty="0">
                          <a:latin typeface="Times New Roman" panose="02020603050405020304" pitchFamily="18" charset="0"/>
                          <a:cs typeface="Times New Roman" panose="02020603050405020304" pitchFamily="18" charset="0"/>
                        </a:rPr>
                        <a:t>, </a:t>
                      </a:r>
                      <a:r>
                        <a:rPr lang="en-ZW" sz="1050" b="0" dirty="0" err="1">
                          <a:latin typeface="Times New Roman" panose="02020603050405020304" pitchFamily="18" charset="0"/>
                          <a:cs typeface="Times New Roman" panose="02020603050405020304" pitchFamily="18" charset="0"/>
                        </a:rPr>
                        <a:t>RoBERTa</a:t>
                      </a:r>
                      <a:r>
                        <a:rPr lang="en-ZW" sz="1050" b="0" dirty="0">
                          <a:latin typeface="Times New Roman" panose="02020603050405020304" pitchFamily="18" charset="0"/>
                          <a:cs typeface="Times New Roman" panose="02020603050405020304" pitchFamily="18" charset="0"/>
                        </a:rPr>
                        <a:t>.</a:t>
                      </a:r>
                    </a:p>
                    <a:p>
                      <a:endParaRPr lang="en-ZW" sz="1050" dirty="0">
                        <a:latin typeface="Times New Roman" panose="02020603050405020304" pitchFamily="18" charset="0"/>
                        <a:cs typeface="Times New Roman" panose="02020603050405020304" pitchFamily="18" charset="0"/>
                      </a:endParaRPr>
                    </a:p>
                  </a:txBody>
                  <a:tcPr/>
                </a:tc>
                <a:tc>
                  <a:txBody>
                    <a:bodyPr/>
                    <a:lstStyle/>
                    <a:p>
                      <a:r>
                        <a:rPr lang="en-GB" sz="1050" b="0" dirty="0">
                          <a:latin typeface="Times New Roman" panose="02020603050405020304" pitchFamily="18" charset="0"/>
                          <a:cs typeface="Times New Roman" panose="02020603050405020304" pitchFamily="18" charset="0"/>
                        </a:rPr>
                        <a:t>RoBERTa achieved the highest accuracy (92.45%) in predicting customer sentiment compared to other machine learning and deep learning models.</a:t>
                      </a:r>
                    </a:p>
                    <a:p>
                      <a:r>
                        <a:rPr lang="en-GB" sz="1050" b="0" dirty="0">
                          <a:latin typeface="Times New Roman" panose="02020603050405020304" pitchFamily="18" charset="0"/>
                          <a:cs typeface="Times New Roman" panose="02020603050405020304" pitchFamily="18" charset="0"/>
                        </a:rPr>
                        <a:t>Traditional machine learning models performed well, but not as well as RoBERTa.</a:t>
                      </a:r>
                    </a:p>
                    <a:p>
                      <a:endParaRPr lang="en-ZW" sz="1050" dirty="0">
                        <a:latin typeface="Times New Roman" panose="02020603050405020304" pitchFamily="18" charset="0"/>
                        <a:cs typeface="Times New Roman" panose="02020603050405020304" pitchFamily="18" charset="0"/>
                      </a:endParaRPr>
                    </a:p>
                  </a:txBody>
                  <a:tcPr/>
                </a:tc>
                <a:tc>
                  <a:txBody>
                    <a:bodyPr/>
                    <a:lstStyle/>
                    <a:p>
                      <a:r>
                        <a:rPr lang="en-GB" sz="1050" b="0" dirty="0">
                          <a:latin typeface="Times New Roman" panose="02020603050405020304" pitchFamily="18" charset="0"/>
                          <a:cs typeface="Times New Roman" panose="02020603050405020304" pitchFamily="18" charset="0"/>
                        </a:rPr>
                        <a:t>Improving prediction accuracy and relevance</a:t>
                      </a:r>
                    </a:p>
                    <a:p>
                      <a:r>
                        <a:rPr lang="en-GB" sz="1050" b="0" dirty="0">
                          <a:latin typeface="Times New Roman" panose="02020603050405020304" pitchFamily="18" charset="0"/>
                          <a:cs typeface="Times New Roman" panose="02020603050405020304" pitchFamily="18" charset="0"/>
                        </a:rPr>
                        <a:t>Review authenticity verification</a:t>
                      </a:r>
                    </a:p>
                    <a:p>
                      <a:endParaRPr lang="en-ZW"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77477307"/>
                  </a:ext>
                </a:extLst>
              </a:tr>
            </a:tbl>
          </a:graphicData>
        </a:graphic>
      </p:graphicFrame>
      <p:graphicFrame>
        <p:nvGraphicFramePr>
          <p:cNvPr id="11" name="Table 10">
            <a:extLst>
              <a:ext uri="{FF2B5EF4-FFF2-40B4-BE49-F238E27FC236}">
                <a16:creationId xmlns:a16="http://schemas.microsoft.com/office/drawing/2014/main" id="{465D744C-71A2-8356-E3C6-31F5B0E719C5}"/>
              </a:ext>
            </a:extLst>
          </p:cNvPr>
          <p:cNvGraphicFramePr>
            <a:graphicFrameLocks noGrp="1"/>
          </p:cNvGraphicFramePr>
          <p:nvPr>
            <p:extLst>
              <p:ext uri="{D42A27DB-BD31-4B8C-83A1-F6EECF244321}">
                <p14:modId xmlns:p14="http://schemas.microsoft.com/office/powerpoint/2010/main" val="759631316"/>
              </p:ext>
            </p:extLst>
          </p:nvPr>
        </p:nvGraphicFramePr>
        <p:xfrm>
          <a:off x="464974" y="4735752"/>
          <a:ext cx="11262045" cy="1851660"/>
        </p:xfrm>
        <a:graphic>
          <a:graphicData uri="http://schemas.openxmlformats.org/drawingml/2006/table">
            <a:tbl>
              <a:tblPr firstRow="1" bandRow="1">
                <a:tableStyleId>{5C22544A-7EE6-4342-B048-85BDC9FD1C3A}</a:tableStyleId>
              </a:tblPr>
              <a:tblGrid>
                <a:gridCol w="2252409">
                  <a:extLst>
                    <a:ext uri="{9D8B030D-6E8A-4147-A177-3AD203B41FA5}">
                      <a16:colId xmlns:a16="http://schemas.microsoft.com/office/drawing/2014/main" val="3453290435"/>
                    </a:ext>
                  </a:extLst>
                </a:gridCol>
                <a:gridCol w="2252409">
                  <a:extLst>
                    <a:ext uri="{9D8B030D-6E8A-4147-A177-3AD203B41FA5}">
                      <a16:colId xmlns:a16="http://schemas.microsoft.com/office/drawing/2014/main" val="686528386"/>
                    </a:ext>
                  </a:extLst>
                </a:gridCol>
                <a:gridCol w="2252409">
                  <a:extLst>
                    <a:ext uri="{9D8B030D-6E8A-4147-A177-3AD203B41FA5}">
                      <a16:colId xmlns:a16="http://schemas.microsoft.com/office/drawing/2014/main" val="950884179"/>
                    </a:ext>
                  </a:extLst>
                </a:gridCol>
                <a:gridCol w="2252409">
                  <a:extLst>
                    <a:ext uri="{9D8B030D-6E8A-4147-A177-3AD203B41FA5}">
                      <a16:colId xmlns:a16="http://schemas.microsoft.com/office/drawing/2014/main" val="3094896112"/>
                    </a:ext>
                  </a:extLst>
                </a:gridCol>
                <a:gridCol w="2252409">
                  <a:extLst>
                    <a:ext uri="{9D8B030D-6E8A-4147-A177-3AD203B41FA5}">
                      <a16:colId xmlns:a16="http://schemas.microsoft.com/office/drawing/2014/main" val="816346984"/>
                    </a:ext>
                  </a:extLst>
                </a:gridCol>
              </a:tblGrid>
              <a:tr h="1838131">
                <a:tc>
                  <a:txBody>
                    <a:bodyPr/>
                    <a:lstStyle/>
                    <a:p>
                      <a:r>
                        <a:rPr lang="en-ZW" sz="1050" dirty="0">
                          <a:latin typeface="Times New Roman" panose="02020603050405020304" pitchFamily="18" charset="0"/>
                          <a:cs typeface="Times New Roman" panose="02020603050405020304" pitchFamily="18" charset="0"/>
                        </a:rPr>
                        <a:t>2020</a:t>
                      </a:r>
                    </a:p>
                  </a:txBody>
                  <a:tcPr/>
                </a:tc>
                <a:tc>
                  <a:txBody>
                    <a:bodyPr/>
                    <a:lstStyle/>
                    <a:p>
                      <a:r>
                        <a:rPr lang="en-ZW" sz="1050" b="0" dirty="0" err="1">
                          <a:latin typeface="Times New Roman" panose="02020603050405020304" pitchFamily="18" charset="0"/>
                          <a:cs typeface="Times New Roman" panose="02020603050405020304" pitchFamily="18" charset="0"/>
                        </a:rPr>
                        <a:t>Zvarevashe</a:t>
                      </a:r>
                      <a:r>
                        <a:rPr lang="en-ZW" sz="1050" b="0" dirty="0">
                          <a:latin typeface="Times New Roman" panose="02020603050405020304" pitchFamily="18" charset="0"/>
                          <a:cs typeface="Times New Roman" panose="02020603050405020304" pitchFamily="18" charset="0"/>
                        </a:rPr>
                        <a:t> K, </a:t>
                      </a:r>
                      <a:r>
                        <a:rPr lang="en-ZW" sz="1050" b="0" dirty="0" err="1">
                          <a:latin typeface="Times New Roman" panose="02020603050405020304" pitchFamily="18" charset="0"/>
                          <a:cs typeface="Times New Roman" panose="02020603050405020304" pitchFamily="18" charset="0"/>
                        </a:rPr>
                        <a:t>Olugbara</a:t>
                      </a:r>
                      <a:r>
                        <a:rPr lang="en-ZW" sz="1050" b="0" dirty="0">
                          <a:latin typeface="Times New Roman" panose="02020603050405020304" pitchFamily="18" charset="0"/>
                          <a:cs typeface="Times New Roman" panose="02020603050405020304" pitchFamily="18" charset="0"/>
                        </a:rPr>
                        <a:t> O</a:t>
                      </a:r>
                    </a:p>
                  </a:txBody>
                  <a:tcPr/>
                </a:tc>
                <a:tc>
                  <a:txBody>
                    <a:bodyPr/>
                    <a:lstStyle/>
                    <a:p>
                      <a:r>
                        <a:rPr lang="en-ZW" sz="1050" b="0" kern="1200" dirty="0">
                          <a:solidFill>
                            <a:schemeClr val="lt1"/>
                          </a:solidFill>
                          <a:effectLst/>
                          <a:latin typeface="Times New Roman" panose="02020603050405020304" pitchFamily="18" charset="0"/>
                          <a:ea typeface="+mn-ea"/>
                          <a:cs typeface="Times New Roman" panose="02020603050405020304" pitchFamily="18" charset="0"/>
                        </a:rPr>
                        <a:t>RALOG , </a:t>
                      </a:r>
                      <a:r>
                        <a:rPr lang="en-ZW" sz="1050" b="0" kern="1200" dirty="0" err="1">
                          <a:solidFill>
                            <a:schemeClr val="lt1"/>
                          </a:solidFill>
                          <a:effectLst/>
                          <a:latin typeface="Times New Roman" panose="02020603050405020304" pitchFamily="18" charset="0"/>
                          <a:ea typeface="+mn-ea"/>
                          <a:cs typeface="Times New Roman" panose="02020603050405020304" pitchFamily="18" charset="0"/>
                        </a:rPr>
                        <a:t>XGBoost</a:t>
                      </a:r>
                      <a:r>
                        <a:rPr lang="en-ZW" sz="1050" b="0" kern="1200" dirty="0">
                          <a:solidFill>
                            <a:schemeClr val="lt1"/>
                          </a:solidFill>
                          <a:effectLst/>
                          <a:latin typeface="Times New Roman" panose="02020603050405020304" pitchFamily="18" charset="0"/>
                          <a:ea typeface="+mn-ea"/>
                          <a:cs typeface="Times New Roman" panose="02020603050405020304" pitchFamily="18" charset="0"/>
                        </a:rPr>
                        <a:t>, </a:t>
                      </a:r>
                      <a:r>
                        <a:rPr lang="en-ZW" sz="1050" b="0" kern="1200" dirty="0" err="1">
                          <a:solidFill>
                            <a:schemeClr val="lt1"/>
                          </a:solidFill>
                          <a:effectLst/>
                          <a:latin typeface="Times New Roman" panose="02020603050405020304" pitchFamily="18" charset="0"/>
                          <a:ea typeface="+mn-ea"/>
                          <a:cs typeface="Times New Roman" panose="02020603050405020304" pitchFamily="18" charset="0"/>
                        </a:rPr>
                        <a:t>LightGBM</a:t>
                      </a:r>
                      <a:r>
                        <a:rPr lang="en-ZW" sz="1050" b="0" kern="1200" dirty="0">
                          <a:solidFill>
                            <a:schemeClr val="lt1"/>
                          </a:solidFill>
                          <a:effectLst/>
                          <a:latin typeface="Times New Roman" panose="02020603050405020304" pitchFamily="18" charset="0"/>
                          <a:ea typeface="+mn-ea"/>
                          <a:cs typeface="Times New Roman" panose="02020603050405020304" pitchFamily="18" charset="0"/>
                        </a:rPr>
                        <a:t>, random forest, AdaBoost, logistic regression</a:t>
                      </a:r>
                    </a:p>
                    <a:p>
                      <a:r>
                        <a:rPr lang="en-ZW" sz="1050" b="0" kern="1200" dirty="0">
                          <a:solidFill>
                            <a:schemeClr val="lt1"/>
                          </a:solidFill>
                          <a:effectLst/>
                          <a:latin typeface="Times New Roman" panose="02020603050405020304" pitchFamily="18" charset="0"/>
                          <a:ea typeface="+mn-ea"/>
                          <a:cs typeface="Times New Roman" panose="02020603050405020304" pitchFamily="18" charset="0"/>
                        </a:rPr>
                        <a:t>RF-RFE algorithm</a:t>
                      </a:r>
                      <a:endParaRPr lang="en-ZW" sz="1050" b="0" dirty="0">
                        <a:latin typeface="Times New Roman" panose="02020603050405020304" pitchFamily="18" charset="0"/>
                        <a:cs typeface="Times New Roman" panose="02020603050405020304" pitchFamily="18" charset="0"/>
                      </a:endParaRPr>
                    </a:p>
                  </a:txBody>
                  <a:tcPr/>
                </a:tc>
                <a:tc>
                  <a:txBody>
                    <a:bodyPr/>
                    <a:lstStyle/>
                    <a:p>
                      <a:r>
                        <a:rPr lang="en-ZW" sz="1050" b="0" kern="1200" dirty="0">
                          <a:solidFill>
                            <a:schemeClr val="lt1"/>
                          </a:solidFill>
                          <a:effectLst/>
                          <a:latin typeface="Times New Roman" panose="02020603050405020304" pitchFamily="18" charset="0"/>
                          <a:ea typeface="+mn-ea"/>
                          <a:cs typeface="Times New Roman" panose="02020603050405020304" pitchFamily="18" charset="0"/>
                        </a:rPr>
                        <a:t>RALOG achieved high precision, recall, F1 score, and accuracy.</a:t>
                      </a:r>
                    </a:p>
                    <a:p>
                      <a:r>
                        <a:rPr lang="en-ZW" sz="1050" b="0" kern="1200" dirty="0">
                          <a:solidFill>
                            <a:schemeClr val="lt1"/>
                          </a:solidFill>
                          <a:effectLst/>
                          <a:latin typeface="Times New Roman" panose="02020603050405020304" pitchFamily="18" charset="0"/>
                          <a:ea typeface="+mn-ea"/>
                          <a:cs typeface="Times New Roman" panose="02020603050405020304" pitchFamily="18" charset="0"/>
                        </a:rPr>
                        <a:t>(RF-RFE) significantly improves performance.</a:t>
                      </a:r>
                    </a:p>
                    <a:p>
                      <a:r>
                        <a:rPr lang="en-ZW" sz="1050" b="0" kern="1200" dirty="0">
                          <a:solidFill>
                            <a:schemeClr val="lt1"/>
                          </a:solidFill>
                          <a:effectLst/>
                          <a:latin typeface="Times New Roman" panose="02020603050405020304" pitchFamily="18" charset="0"/>
                          <a:ea typeface="+mn-ea"/>
                          <a:cs typeface="Times New Roman" panose="02020603050405020304" pitchFamily="18" charset="0"/>
                        </a:rPr>
                        <a:t>RALOG demonstrates its effectiveness in recognizing valence emotions across different languages and accents</a:t>
                      </a:r>
                      <a:r>
                        <a:rPr lang="en-ZW" sz="1050" b="1" kern="1200" dirty="0">
                          <a:solidFill>
                            <a:schemeClr val="lt1"/>
                          </a:solidFill>
                          <a:effectLst/>
                          <a:latin typeface="Times New Roman" panose="02020603050405020304" pitchFamily="18" charset="0"/>
                          <a:ea typeface="+mn-ea"/>
                          <a:cs typeface="Times New Roman" panose="02020603050405020304" pitchFamily="18" charset="0"/>
                        </a:rPr>
                        <a:t>.</a:t>
                      </a:r>
                    </a:p>
                  </a:txBody>
                  <a:tcPr/>
                </a:tc>
                <a:tc>
                  <a:txBody>
                    <a:bodyPr/>
                    <a:lstStyle/>
                    <a:p>
                      <a:r>
                        <a:rPr lang="en-GB" sz="1050" b="0" dirty="0">
                          <a:latin typeface="Times New Roman" panose="02020603050405020304" pitchFamily="18" charset="0"/>
                          <a:cs typeface="Times New Roman" panose="02020603050405020304" pitchFamily="18" charset="0"/>
                        </a:rPr>
                        <a:t>Lack of conversational data in the study: The evaluation used isolated sentences rather than natural conversations, limiting the generalizability of findings.</a:t>
                      </a:r>
                    </a:p>
                    <a:p>
                      <a:r>
                        <a:rPr lang="en-GB" sz="1050" b="0" dirty="0">
                          <a:latin typeface="Times New Roman" panose="02020603050405020304" pitchFamily="18" charset="0"/>
                          <a:cs typeface="Times New Roman" panose="02020603050405020304" pitchFamily="18" charset="0"/>
                        </a:rPr>
                        <a:t>Absence of data with real-world challenges: The study doesn't include data with noise, physiological speech impairments, or other real-world complexities.</a:t>
                      </a:r>
                    </a:p>
                    <a:p>
                      <a:endParaRPr lang="en-ZW"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14611674"/>
                  </a:ext>
                </a:extLst>
              </a:tr>
            </a:tbl>
          </a:graphicData>
        </a:graphic>
      </p:graphicFrame>
    </p:spTree>
    <p:extLst>
      <p:ext uri="{BB962C8B-B14F-4D97-AF65-F5344CB8AC3E}">
        <p14:creationId xmlns:p14="http://schemas.microsoft.com/office/powerpoint/2010/main" val="3701942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1918A-F442-4CF6-7F9E-BA950C7BE8D7}"/>
              </a:ext>
            </a:extLst>
          </p:cNvPr>
          <p:cNvSpPr>
            <a:spLocks noGrp="1"/>
          </p:cNvSpPr>
          <p:nvPr>
            <p:ph type="title"/>
          </p:nvPr>
        </p:nvSpPr>
        <p:spPr/>
        <p:txBody>
          <a:bodyPr/>
          <a:lstStyle/>
          <a:p>
            <a:r>
              <a:rPr lang="en-ZW" dirty="0"/>
              <a:t>Literature review </a:t>
            </a:r>
          </a:p>
        </p:txBody>
      </p:sp>
      <p:graphicFrame>
        <p:nvGraphicFramePr>
          <p:cNvPr id="4" name="Content Placeholder 3">
            <a:extLst>
              <a:ext uri="{FF2B5EF4-FFF2-40B4-BE49-F238E27FC236}">
                <a16:creationId xmlns:a16="http://schemas.microsoft.com/office/drawing/2014/main" id="{B84F3F88-9EC1-3808-F8BE-4F5CD4A78938}"/>
              </a:ext>
            </a:extLst>
          </p:cNvPr>
          <p:cNvGraphicFramePr>
            <a:graphicFrameLocks noGrp="1"/>
          </p:cNvGraphicFramePr>
          <p:nvPr>
            <p:ph idx="1"/>
            <p:extLst>
              <p:ext uri="{D42A27DB-BD31-4B8C-83A1-F6EECF244321}">
                <p14:modId xmlns:p14="http://schemas.microsoft.com/office/powerpoint/2010/main" val="58635689"/>
              </p:ext>
            </p:extLst>
          </p:nvPr>
        </p:nvGraphicFramePr>
        <p:xfrm>
          <a:off x="605625" y="2436173"/>
          <a:ext cx="10980750" cy="3383280"/>
        </p:xfrm>
        <a:graphic>
          <a:graphicData uri="http://schemas.openxmlformats.org/drawingml/2006/table">
            <a:tbl>
              <a:tblPr firstRow="1" bandRow="1">
                <a:tableStyleId>{5C22544A-7EE6-4342-B048-85BDC9FD1C3A}</a:tableStyleId>
              </a:tblPr>
              <a:tblGrid>
                <a:gridCol w="883202">
                  <a:extLst>
                    <a:ext uri="{9D8B030D-6E8A-4147-A177-3AD203B41FA5}">
                      <a16:colId xmlns:a16="http://schemas.microsoft.com/office/drawing/2014/main" val="1944198260"/>
                    </a:ext>
                  </a:extLst>
                </a:gridCol>
                <a:gridCol w="2524387">
                  <a:extLst>
                    <a:ext uri="{9D8B030D-6E8A-4147-A177-3AD203B41FA5}">
                      <a16:colId xmlns:a16="http://schemas.microsoft.com/office/drawing/2014/main" val="2641195346"/>
                    </a:ext>
                  </a:extLst>
                </a:gridCol>
                <a:gridCol w="2524387">
                  <a:extLst>
                    <a:ext uri="{9D8B030D-6E8A-4147-A177-3AD203B41FA5}">
                      <a16:colId xmlns:a16="http://schemas.microsoft.com/office/drawing/2014/main" val="1655652395"/>
                    </a:ext>
                  </a:extLst>
                </a:gridCol>
                <a:gridCol w="2524387">
                  <a:extLst>
                    <a:ext uri="{9D8B030D-6E8A-4147-A177-3AD203B41FA5}">
                      <a16:colId xmlns:a16="http://schemas.microsoft.com/office/drawing/2014/main" val="1284481479"/>
                    </a:ext>
                  </a:extLst>
                </a:gridCol>
                <a:gridCol w="2524387">
                  <a:extLst>
                    <a:ext uri="{9D8B030D-6E8A-4147-A177-3AD203B41FA5}">
                      <a16:colId xmlns:a16="http://schemas.microsoft.com/office/drawing/2014/main" val="1743848060"/>
                    </a:ext>
                  </a:extLst>
                </a:gridCol>
              </a:tblGrid>
              <a:tr h="1619893">
                <a:tc>
                  <a:txBody>
                    <a:bodyPr/>
                    <a:lstStyle/>
                    <a:p>
                      <a:r>
                        <a:rPr lang="en-ZW" sz="1050" b="0" dirty="0">
                          <a:latin typeface="Times New Roman" panose="02020603050405020304" pitchFamily="18" charset="0"/>
                          <a:cs typeface="Times New Roman" panose="02020603050405020304" pitchFamily="18" charset="0"/>
                        </a:rPr>
                        <a:t>2023</a:t>
                      </a:r>
                    </a:p>
                  </a:txBody>
                  <a:tcPr/>
                </a:tc>
                <a:tc>
                  <a:txBody>
                    <a:bodyPr/>
                    <a:lstStyle/>
                    <a:p>
                      <a:r>
                        <a:rPr lang="fi-FI" sz="1050" b="0" dirty="0">
                          <a:latin typeface="Times New Roman" panose="02020603050405020304" pitchFamily="18" charset="0"/>
                          <a:cs typeface="Times New Roman" panose="02020603050405020304" pitchFamily="18" charset="0"/>
                        </a:rPr>
                        <a:t>Hossain J,Abdullah S, Barkatullah M et al.</a:t>
                      </a:r>
                      <a:endParaRPr lang="en-ZW" sz="1050" b="0" dirty="0">
                        <a:latin typeface="Times New Roman" panose="02020603050405020304" pitchFamily="18" charset="0"/>
                        <a:cs typeface="Times New Roman" panose="02020603050405020304" pitchFamily="18" charset="0"/>
                      </a:endParaRPr>
                    </a:p>
                  </a:txBody>
                  <a:tcPr/>
                </a:tc>
                <a:tc>
                  <a:txBody>
                    <a:bodyPr/>
                    <a:lstStyle/>
                    <a:p>
                      <a:r>
                        <a:rPr lang="en-GB" sz="1050" b="0" dirty="0">
                          <a:latin typeface="Times New Roman" panose="02020603050405020304" pitchFamily="18" charset="0"/>
                          <a:cs typeface="Times New Roman" panose="02020603050405020304" pitchFamily="18" charset="0"/>
                        </a:rPr>
                        <a:t>BERT, </a:t>
                      </a:r>
                      <a:r>
                        <a:rPr lang="en-ZW" sz="1050" b="0" dirty="0">
                          <a:latin typeface="Times New Roman" panose="02020603050405020304" pitchFamily="18" charset="0"/>
                          <a:cs typeface="Times New Roman" panose="02020603050405020304" pitchFamily="18" charset="0"/>
                        </a:rPr>
                        <a:t>Bi-LSTM, LSTM, and GRU </a:t>
                      </a:r>
                    </a:p>
                  </a:txBody>
                  <a:tcPr/>
                </a:tc>
                <a:tc>
                  <a:txBody>
                    <a:bodyPr/>
                    <a:lstStyle/>
                    <a:p>
                      <a:pPr marL="285750" indent="-285750">
                        <a:buFont typeface="Arial" panose="020B0604020202020204" pitchFamily="34" charset="0"/>
                        <a:buChar char="•"/>
                      </a:pPr>
                      <a:r>
                        <a:rPr lang="en-GB" sz="1050" b="0" dirty="0">
                          <a:latin typeface="Times New Roman" panose="02020603050405020304" pitchFamily="18" charset="0"/>
                          <a:cs typeface="Times New Roman" panose="02020603050405020304" pitchFamily="18" charset="0"/>
                        </a:rPr>
                        <a:t>Bi-LSTM, LSTM, and GRU models in both sentiment analysis (92.5% accuracy) and aspect detection (90.4% accuracy).</a:t>
                      </a:r>
                    </a:p>
                    <a:p>
                      <a:pPr marL="285750" indent="-285750">
                        <a:buFont typeface="Arial" panose="020B0604020202020204" pitchFamily="34" charset="0"/>
                        <a:buChar char="•"/>
                      </a:pPr>
                      <a:r>
                        <a:rPr lang="en-GB" sz="1050" b="0" dirty="0">
                          <a:latin typeface="Times New Roman" panose="02020603050405020304" pitchFamily="18" charset="0"/>
                          <a:cs typeface="Times New Roman" panose="02020603050405020304" pitchFamily="18" charset="0"/>
                        </a:rPr>
                        <a:t>GRU achieves (91.5%) for sentiment analysis and aspect detection (91.4%).</a:t>
                      </a:r>
                    </a:p>
                    <a:p>
                      <a:pPr marL="285750" indent="-285750">
                        <a:buFont typeface="Arial" panose="020B0604020202020204" pitchFamily="34" charset="0"/>
                        <a:buChar char="•"/>
                      </a:pPr>
                      <a:r>
                        <a:rPr lang="en-GB" sz="1050" b="0" dirty="0">
                          <a:latin typeface="Times New Roman" panose="02020603050405020304" pitchFamily="18" charset="0"/>
                          <a:cs typeface="Times New Roman" panose="02020603050405020304" pitchFamily="18" charset="0"/>
                        </a:rPr>
                        <a:t>All models perform well with BERT and GRU achieving the highest overall scores.</a:t>
                      </a:r>
                      <a:endParaRPr lang="en-ZW" sz="1050" b="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GB" sz="1050" b="0" dirty="0">
                          <a:latin typeface="Times New Roman" panose="02020603050405020304" pitchFamily="18" charset="0"/>
                          <a:cs typeface="Times New Roman" panose="02020603050405020304" pitchFamily="18" charset="0"/>
                        </a:rPr>
                        <a:t>Explore other pre-trained models: like RoBERTa, ALBERT</a:t>
                      </a:r>
                    </a:p>
                    <a:p>
                      <a:pPr marL="285750" indent="-285750">
                        <a:buFont typeface="Arial" panose="020B0604020202020204" pitchFamily="34" charset="0"/>
                        <a:buChar char="•"/>
                      </a:pPr>
                      <a:r>
                        <a:rPr lang="en-GB" sz="1050" b="0" dirty="0">
                          <a:latin typeface="Times New Roman" panose="02020603050405020304" pitchFamily="18" charset="0"/>
                          <a:cs typeface="Times New Roman" panose="02020603050405020304" pitchFamily="18" charset="0"/>
                        </a:rPr>
                        <a:t>Extend the study to other languages and domains</a:t>
                      </a:r>
                    </a:p>
                    <a:p>
                      <a:pPr marL="285750" indent="-285750">
                        <a:buFont typeface="Arial" panose="020B0604020202020204" pitchFamily="34" charset="0"/>
                        <a:buChar char="•"/>
                      </a:pPr>
                      <a:r>
                        <a:rPr lang="en-GB" sz="1050" b="0" dirty="0">
                          <a:latin typeface="Times New Roman" panose="02020603050405020304" pitchFamily="18" charset="0"/>
                          <a:cs typeface="Times New Roman" panose="02020603050405020304" pitchFamily="18" charset="0"/>
                        </a:rPr>
                        <a:t>Investigate different attention mechanisms and fine-tuning techniques</a:t>
                      </a:r>
                    </a:p>
                    <a:p>
                      <a:pPr marL="285750" indent="-285750">
                        <a:buFont typeface="Arial" panose="020B0604020202020204" pitchFamily="34" charset="0"/>
                        <a:buChar char="•"/>
                      </a:pPr>
                      <a:r>
                        <a:rPr lang="en-GB" sz="1050" b="0" dirty="0">
                          <a:latin typeface="Times New Roman" panose="02020603050405020304" pitchFamily="18" charset="0"/>
                          <a:cs typeface="Times New Roman" panose="02020603050405020304" pitchFamily="18" charset="0"/>
                        </a:rPr>
                        <a:t>Further research can improve performance and expand applications to other languages and domains</a:t>
                      </a:r>
                      <a:endParaRPr lang="en-ZW"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8078997"/>
                  </a:ext>
                </a:extLst>
              </a:tr>
              <a:tr h="354343">
                <a:tc>
                  <a:txBody>
                    <a:bodyPr/>
                    <a:lstStyle/>
                    <a:p>
                      <a:r>
                        <a:rPr lang="en-ZW" sz="1050" b="0" dirty="0">
                          <a:latin typeface="Times New Roman" panose="02020603050405020304" pitchFamily="18" charset="0"/>
                          <a:cs typeface="Times New Roman" panose="02020603050405020304" pitchFamily="18" charset="0"/>
                        </a:rPr>
                        <a:t>2022</a:t>
                      </a:r>
                    </a:p>
                  </a:txBody>
                  <a:tcPr/>
                </a:tc>
                <a:tc>
                  <a:txBody>
                    <a:bodyPr/>
                    <a:lstStyle/>
                    <a:p>
                      <a:r>
                        <a:rPr lang="en-ZW" sz="1050" b="0" dirty="0">
                          <a:latin typeface="Times New Roman" panose="02020603050405020304" pitchFamily="18" charset="0"/>
                          <a:cs typeface="Times New Roman" panose="02020603050405020304" pitchFamily="18" charset="0"/>
                        </a:rPr>
                        <a:t>Xin Zhang , Jing Fan and </a:t>
                      </a:r>
                      <a:r>
                        <a:rPr lang="en-ZW" sz="1050" b="0" dirty="0" err="1">
                          <a:latin typeface="Times New Roman" panose="02020603050405020304" pitchFamily="18" charset="0"/>
                          <a:cs typeface="Times New Roman" panose="02020603050405020304" pitchFamily="18" charset="0"/>
                        </a:rPr>
                        <a:t>Mengzhe</a:t>
                      </a:r>
                      <a:r>
                        <a:rPr lang="en-ZW" sz="1050" b="0" dirty="0">
                          <a:latin typeface="Times New Roman" panose="02020603050405020304" pitchFamily="18" charset="0"/>
                          <a:cs typeface="Times New Roman" panose="02020603050405020304" pitchFamily="18" charset="0"/>
                        </a:rPr>
                        <a:t> Hei</a:t>
                      </a:r>
                    </a:p>
                  </a:txBody>
                  <a:tcPr/>
                </a:tc>
                <a:tc>
                  <a:txBody>
                    <a:bodyPr/>
                    <a:lstStyle/>
                    <a:p>
                      <a:r>
                        <a:rPr lang="en-ZW" sz="1050" b="0" dirty="0">
                          <a:latin typeface="Times New Roman" panose="02020603050405020304" pitchFamily="18" charset="0"/>
                          <a:cs typeface="Times New Roman" panose="02020603050405020304" pitchFamily="18" charset="0"/>
                        </a:rPr>
                        <a:t>BERT,</a:t>
                      </a:r>
                    </a:p>
                  </a:txBody>
                  <a:tcPr/>
                </a:tc>
                <a:tc>
                  <a:txBody>
                    <a:bodyPr/>
                    <a:lstStyle/>
                    <a:p>
                      <a:pPr marL="285750" indent="-285750">
                        <a:buFont typeface="Arial" panose="020B0604020202020204" pitchFamily="34" charset="0"/>
                        <a:buChar char="•"/>
                      </a:pPr>
                      <a:r>
                        <a:rPr lang="en-GB" sz="1050" b="0" i="0" kern="1200" dirty="0">
                          <a:solidFill>
                            <a:schemeClr val="dk1"/>
                          </a:solidFill>
                          <a:effectLst/>
                          <a:latin typeface="Times New Roman" panose="02020603050405020304" pitchFamily="18" charset="0"/>
                          <a:ea typeface="+mn-ea"/>
                          <a:cs typeface="Times New Roman" panose="02020603050405020304" pitchFamily="18" charset="0"/>
                        </a:rPr>
                        <a:t>Reduces fine-tuning time by 78% and memory by 31.7% on average.</a:t>
                      </a:r>
                    </a:p>
                    <a:p>
                      <a:pPr marL="285750" indent="-285750">
                        <a:buFont typeface="Arial" panose="020B0604020202020204" pitchFamily="34" charset="0"/>
                        <a:buChar char="•"/>
                      </a:pPr>
                      <a:r>
                        <a:rPr lang="en-GB" sz="1050" b="0" i="0" kern="1200" dirty="0">
                          <a:solidFill>
                            <a:schemeClr val="dk1"/>
                          </a:solidFill>
                          <a:effectLst/>
                          <a:latin typeface="Times New Roman" panose="02020603050405020304" pitchFamily="18" charset="0"/>
                          <a:ea typeface="+mn-ea"/>
                          <a:cs typeface="Times New Roman" panose="02020603050405020304" pitchFamily="18" charset="0"/>
                        </a:rPr>
                        <a:t>Up to 86.7% and 48% reduction in fine-tuning time and memory in extreme cases.</a:t>
                      </a:r>
                    </a:p>
                    <a:p>
                      <a:pPr marL="285750" indent="-285750">
                        <a:buFont typeface="Arial" panose="020B0604020202020204" pitchFamily="34" charset="0"/>
                        <a:buChar char="•"/>
                      </a:pPr>
                      <a:r>
                        <a:rPr lang="en-GB" sz="1050" b="0" i="0" kern="1200" dirty="0">
                          <a:solidFill>
                            <a:schemeClr val="dk1"/>
                          </a:solidFill>
                          <a:effectLst/>
                          <a:latin typeface="Times New Roman" panose="02020603050405020304" pitchFamily="18" charset="0"/>
                          <a:ea typeface="+mn-ea"/>
                          <a:cs typeface="Times New Roman" panose="02020603050405020304" pitchFamily="18" charset="0"/>
                        </a:rPr>
                        <a:t>Accuracy surpasses baselines on 6/8 tasks and full BERT on 5/8 tasks.</a:t>
                      </a:r>
                    </a:p>
                    <a:p>
                      <a:pPr marL="285750" indent="-285750">
                        <a:buFont typeface="Arial" panose="020B0604020202020204" pitchFamily="34" charset="0"/>
                        <a:buChar char="•"/>
                      </a:pPr>
                      <a:r>
                        <a:rPr lang="en-GB" sz="1050" b="0" i="0" kern="1200" dirty="0">
                          <a:solidFill>
                            <a:schemeClr val="dk1"/>
                          </a:solidFill>
                          <a:effectLst/>
                          <a:latin typeface="Times New Roman" panose="02020603050405020304" pitchFamily="18" charset="0"/>
                          <a:ea typeface="+mn-ea"/>
                          <a:cs typeface="Times New Roman" panose="02020603050405020304" pitchFamily="18" charset="0"/>
                        </a:rPr>
                        <a:t>Saves 39.6% storage compared to original BERT models.</a:t>
                      </a:r>
                    </a:p>
                    <a:p>
                      <a:endParaRPr lang="en-ZW" sz="1050" b="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GB" sz="1050" b="0" i="0" kern="1200" dirty="0">
                          <a:solidFill>
                            <a:schemeClr val="dk1"/>
                          </a:solidFill>
                          <a:effectLst/>
                          <a:latin typeface="Times New Roman" panose="02020603050405020304" pitchFamily="18" charset="0"/>
                          <a:ea typeface="+mn-ea"/>
                          <a:cs typeface="Times New Roman" panose="02020603050405020304" pitchFamily="18" charset="0"/>
                        </a:rPr>
                        <a:t>Extend experiments to more complex NLP tasks and other language models.</a:t>
                      </a:r>
                    </a:p>
                    <a:p>
                      <a:pPr marL="285750" indent="-285750">
                        <a:buFont typeface="Arial" panose="020B0604020202020204" pitchFamily="34" charset="0"/>
                        <a:buChar char="•"/>
                      </a:pPr>
                      <a:r>
                        <a:rPr lang="en-GB" sz="1050" b="0" i="0" kern="1200" dirty="0">
                          <a:solidFill>
                            <a:schemeClr val="dk1"/>
                          </a:solidFill>
                          <a:effectLst/>
                          <a:latin typeface="Times New Roman" panose="02020603050405020304" pitchFamily="18" charset="0"/>
                          <a:ea typeface="+mn-ea"/>
                          <a:cs typeface="Times New Roman" panose="02020603050405020304" pitchFamily="18" charset="0"/>
                        </a:rPr>
                        <a:t>Find indicators more closely correlated with accuracy than current index.</a:t>
                      </a:r>
                    </a:p>
                    <a:p>
                      <a:pPr marL="285750" indent="-285750">
                        <a:buFont typeface="Arial" panose="020B0604020202020204" pitchFamily="34" charset="0"/>
                        <a:buChar char="•"/>
                      </a:pPr>
                      <a:r>
                        <a:rPr lang="en-GB" sz="1050" b="0" i="0" kern="1200" dirty="0">
                          <a:solidFill>
                            <a:schemeClr val="dk1"/>
                          </a:solidFill>
                          <a:effectLst/>
                          <a:latin typeface="Times New Roman" panose="02020603050405020304" pitchFamily="18" charset="0"/>
                          <a:ea typeface="+mn-ea"/>
                          <a:cs typeface="Times New Roman" panose="02020603050405020304" pitchFamily="18" charset="0"/>
                        </a:rPr>
                        <a:t>Improve performance on difficult datasets.</a:t>
                      </a:r>
                    </a:p>
                    <a:p>
                      <a:br>
                        <a:rPr lang="en-GB" sz="1050" b="0" dirty="0">
                          <a:latin typeface="Times New Roman" panose="02020603050405020304" pitchFamily="18" charset="0"/>
                          <a:cs typeface="Times New Roman" panose="02020603050405020304" pitchFamily="18" charset="0"/>
                        </a:rPr>
                      </a:br>
                      <a:endParaRPr lang="en-ZW"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7389176"/>
                  </a:ext>
                </a:extLst>
              </a:tr>
            </a:tbl>
          </a:graphicData>
        </a:graphic>
      </p:graphicFrame>
    </p:spTree>
    <p:extLst>
      <p:ext uri="{BB962C8B-B14F-4D97-AF65-F5344CB8AC3E}">
        <p14:creationId xmlns:p14="http://schemas.microsoft.com/office/powerpoint/2010/main" val="10104920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5651</TotalTime>
  <Words>2497</Words>
  <Application>Microsoft Office PowerPoint</Application>
  <PresentationFormat>Widescreen</PresentationFormat>
  <Paragraphs>135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Garamond</vt:lpstr>
      <vt:lpstr>Google Sans</vt:lpstr>
      <vt:lpstr>Times New Roman</vt:lpstr>
      <vt:lpstr>Organic</vt:lpstr>
      <vt:lpstr>Large language models for sentiment analysis</vt:lpstr>
      <vt:lpstr>Introduction and Background </vt:lpstr>
      <vt:lpstr>Problem Statement </vt:lpstr>
      <vt:lpstr>Gap </vt:lpstr>
      <vt:lpstr>Research Question(s)  </vt:lpstr>
      <vt:lpstr>Research Objectives  </vt:lpstr>
      <vt:lpstr>Literature Review </vt:lpstr>
      <vt:lpstr>PowerPoint Presentation</vt:lpstr>
      <vt:lpstr>Literature review </vt:lpstr>
      <vt:lpstr>Methodology CRISP-DM</vt:lpstr>
      <vt:lpstr>Methodology </vt:lpstr>
      <vt:lpstr>Functionality </vt:lpstr>
      <vt:lpstr>Progress Made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 Proposal Powerpoint Template</dc:title>
  <dc:creator>P Kanduro</dc:creator>
  <cp:lastModifiedBy>Thelma Munyuki</cp:lastModifiedBy>
  <cp:revision>14</cp:revision>
  <dcterms:created xsi:type="dcterms:W3CDTF">2023-09-27T11:01:58Z</dcterms:created>
  <dcterms:modified xsi:type="dcterms:W3CDTF">2024-05-22T12:42:06Z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1033-5.3.0.7932</vt:lpwstr>
  </property>
</Properties>
</file>