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C69C07-6347-4ADA-8FA3-F1C7EB513625}" type="datetimeFigureOut">
              <a:rPr lang="en-US" smtClean="0"/>
              <a:t>12/13/2020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420685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C69C07-6347-4ADA-8FA3-F1C7EB513625}"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248218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C69C07-6347-4ADA-8FA3-F1C7EB513625}"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1410842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C69C07-6347-4ADA-8FA3-F1C7EB513625}"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3404625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C69C07-6347-4ADA-8FA3-F1C7EB513625}"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956969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C69C07-6347-4ADA-8FA3-F1C7EB513625}"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2254435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C69C07-6347-4ADA-8FA3-F1C7EB513625}"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97353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69C07-6347-4ADA-8FA3-F1C7EB513625}"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1938367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69C07-6347-4ADA-8FA3-F1C7EB513625}"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3806697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69C07-6347-4ADA-8FA3-F1C7EB513625}"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338483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C69C07-6347-4ADA-8FA3-F1C7EB513625}"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400753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C69C07-6347-4ADA-8FA3-F1C7EB513625}"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2275853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C69C07-6347-4ADA-8FA3-F1C7EB513625}"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423049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C69C07-6347-4ADA-8FA3-F1C7EB513625}"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81714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C69C07-6347-4ADA-8FA3-F1C7EB513625}" type="datetimeFigureOut">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299164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C69C07-6347-4ADA-8FA3-F1C7EB513625}"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3879914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C69C07-6347-4ADA-8FA3-F1C7EB513625}"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0BE24-B67A-4D00-8D7B-3E9906B2BC7E}" type="slidenum">
              <a:rPr lang="en-US" smtClean="0"/>
              <a:t>‹#›</a:t>
            </a:fld>
            <a:endParaRPr lang="en-US"/>
          </a:p>
        </p:txBody>
      </p:sp>
    </p:spTree>
    <p:extLst>
      <p:ext uri="{BB962C8B-B14F-4D97-AF65-F5344CB8AC3E}">
        <p14:creationId xmlns:p14="http://schemas.microsoft.com/office/powerpoint/2010/main" val="269846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C69C07-6347-4ADA-8FA3-F1C7EB513625}" type="datetimeFigureOut">
              <a:rPr lang="en-US" smtClean="0"/>
              <a:t>12/13/2020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B0BE24-B67A-4D00-8D7B-3E9906B2BC7E}" type="slidenum">
              <a:rPr lang="en-US" smtClean="0"/>
              <a:t>‹#›</a:t>
            </a:fld>
            <a:endParaRPr lang="en-US"/>
          </a:p>
        </p:txBody>
      </p:sp>
    </p:spTree>
    <p:extLst>
      <p:ext uri="{BB962C8B-B14F-4D97-AF65-F5344CB8AC3E}">
        <p14:creationId xmlns:p14="http://schemas.microsoft.com/office/powerpoint/2010/main" val="9931727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1"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7581D36D-9330-427B-B3BE-F11F11716310}"/>
              </a:ext>
            </a:extLst>
          </p:cNvPr>
          <p:cNvSpPr>
            <a:spLocks noGrp="1"/>
          </p:cNvSpPr>
          <p:nvPr>
            <p:ph type="ctrTitle"/>
          </p:nvPr>
        </p:nvSpPr>
        <p:spPr>
          <a:xfrm>
            <a:off x="568569" y="1470581"/>
            <a:ext cx="9367283" cy="1219950"/>
          </a:xfrm>
        </p:spPr>
        <p:txBody>
          <a:bodyPr>
            <a:normAutofit fontScale="90000"/>
          </a:bodyPr>
          <a:lstStyle/>
          <a:p>
            <a:pPr algn="l"/>
            <a:r>
              <a:rPr lang="en-US" sz="6200" b="1" dirty="0"/>
              <a:t>Data Bootcamp Final Project</a:t>
            </a:r>
          </a:p>
        </p:txBody>
      </p:sp>
      <p:sp>
        <p:nvSpPr>
          <p:cNvPr id="3" name="Subtitle 2">
            <a:extLst>
              <a:ext uri="{FF2B5EF4-FFF2-40B4-BE49-F238E27FC236}">
                <a16:creationId xmlns:a16="http://schemas.microsoft.com/office/drawing/2014/main" id="{5D60B2B6-8013-4678-8D7E-21B3159CB988}"/>
              </a:ext>
            </a:extLst>
          </p:cNvPr>
          <p:cNvSpPr>
            <a:spLocks noGrp="1"/>
          </p:cNvSpPr>
          <p:nvPr>
            <p:ph type="subTitle" idx="1"/>
          </p:nvPr>
        </p:nvSpPr>
        <p:spPr>
          <a:xfrm>
            <a:off x="568569" y="4167470"/>
            <a:ext cx="6851641" cy="694803"/>
          </a:xfrm>
        </p:spPr>
        <p:txBody>
          <a:bodyPr>
            <a:normAutofit/>
          </a:bodyPr>
          <a:lstStyle/>
          <a:p>
            <a:pPr algn="l"/>
            <a:r>
              <a:rPr lang="en-US" sz="3000" b="1" dirty="0"/>
              <a:t>Presented By: </a:t>
            </a:r>
            <a:r>
              <a:rPr lang="en-US" sz="3000" b="1" dirty="0" err="1"/>
              <a:t>Jok</a:t>
            </a:r>
            <a:r>
              <a:rPr lang="en-US" sz="3000" b="1" dirty="0"/>
              <a:t> </a:t>
            </a:r>
            <a:r>
              <a:rPr lang="en-US" sz="3000" b="1" dirty="0" err="1"/>
              <a:t>Aleu</a:t>
            </a:r>
            <a:r>
              <a:rPr lang="en-US" sz="3000" b="1" dirty="0"/>
              <a:t> and Zachary Xue </a:t>
            </a:r>
          </a:p>
        </p:txBody>
      </p:sp>
    </p:spTree>
    <p:extLst>
      <p:ext uri="{BB962C8B-B14F-4D97-AF65-F5344CB8AC3E}">
        <p14:creationId xmlns:p14="http://schemas.microsoft.com/office/powerpoint/2010/main" val="43806454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C5A5477-C7EA-42F5-B07E-F0078F6DFDD6}"/>
              </a:ext>
            </a:extLst>
          </p:cNvPr>
          <p:cNvSpPr>
            <a:spLocks noGrp="1"/>
          </p:cNvSpPr>
          <p:nvPr>
            <p:ph type="title"/>
          </p:nvPr>
        </p:nvSpPr>
        <p:spPr>
          <a:xfrm>
            <a:off x="936009" y="704850"/>
            <a:ext cx="4848840" cy="1752599"/>
          </a:xfrm>
        </p:spPr>
        <p:txBody>
          <a:bodyPr vert="horz" lIns="91440" tIns="45720" rIns="91440" bIns="45720" rtlCol="0" anchor="ctr">
            <a:normAutofit/>
          </a:bodyPr>
          <a:lstStyle/>
          <a:p>
            <a:r>
              <a:rPr lang="en-US" b="1" dirty="0"/>
              <a:t>The Pitfalls of Coronavirus</a:t>
            </a:r>
          </a:p>
        </p:txBody>
      </p:sp>
      <p:sp>
        <p:nvSpPr>
          <p:cNvPr id="4" name="TextBox 3">
            <a:extLst>
              <a:ext uri="{FF2B5EF4-FFF2-40B4-BE49-F238E27FC236}">
                <a16:creationId xmlns:a16="http://schemas.microsoft.com/office/drawing/2014/main" id="{01F81913-237B-4461-9BFA-01E4CEB24795}"/>
              </a:ext>
            </a:extLst>
          </p:cNvPr>
          <p:cNvSpPr txBox="1"/>
          <p:nvPr/>
        </p:nvSpPr>
        <p:spPr>
          <a:xfrm>
            <a:off x="998537" y="2253005"/>
            <a:ext cx="4586231" cy="3538195"/>
          </a:xfrm>
          <a:prstGeom prst="rect">
            <a:avLst/>
          </a:prstGeom>
        </p:spPr>
        <p:txBody>
          <a:bodyPr vert="horz" lIns="91440" tIns="45720" rIns="91440" bIns="45720" rtlCol="0" anchor="ctr">
            <a:normAutofit/>
          </a:bodyPr>
          <a:lstStyle/>
          <a:p>
            <a:pPr marL="742950" lvl="1" indent="-285750">
              <a:spcBef>
                <a:spcPct val="20000"/>
              </a:spcBef>
              <a:spcAft>
                <a:spcPts val="600"/>
              </a:spcAft>
              <a:buClr>
                <a:schemeClr val="accent1">
                  <a:lumMod val="75000"/>
                </a:schemeClr>
              </a:buClr>
              <a:buSzPct val="145000"/>
              <a:buFont typeface="Arial" panose="020B0604020202020204" pitchFamily="34" charset="0"/>
              <a:buChar char="•"/>
            </a:pPr>
            <a:r>
              <a:rPr lang="en-US" dirty="0"/>
              <a:t>Coronavirus has affected society politically, economically, and socially throughout all of 2020.</a:t>
            </a:r>
          </a:p>
          <a:p>
            <a:pPr marL="742950" lvl="1" indent="-285750">
              <a:spcBef>
                <a:spcPct val="20000"/>
              </a:spcBef>
              <a:spcAft>
                <a:spcPts val="600"/>
              </a:spcAft>
              <a:buClr>
                <a:schemeClr val="accent1">
                  <a:lumMod val="75000"/>
                </a:schemeClr>
              </a:buClr>
              <a:buSzPct val="145000"/>
              <a:buFont typeface="Arial" panose="020B0604020202020204" pitchFamily="34" charset="0"/>
              <a:buChar char="•"/>
            </a:pPr>
            <a:r>
              <a:rPr lang="en-US" dirty="0"/>
              <a:t>Many corporations faced financial setbacks, the graph here shows the economic pitfalls in the time period between 2019 and 2020.</a:t>
            </a:r>
          </a:p>
          <a:p>
            <a:pPr marL="742950" lvl="1" indent="-285750">
              <a:spcBef>
                <a:spcPct val="20000"/>
              </a:spcBef>
              <a:spcAft>
                <a:spcPts val="600"/>
              </a:spcAft>
              <a:buClr>
                <a:schemeClr val="accent1">
                  <a:lumMod val="75000"/>
                </a:schemeClr>
              </a:buClr>
              <a:buSzPct val="145000"/>
              <a:buFont typeface="Arial" panose="020B0604020202020204" pitchFamily="34" charset="0"/>
              <a:buChar char="•"/>
            </a:pPr>
            <a:r>
              <a:rPr lang="en-US" dirty="0"/>
              <a:t> Some of the indices changed more than others, such as the S&amp;P 500 for example. </a:t>
            </a:r>
          </a:p>
        </p:txBody>
      </p:sp>
      <p:sp>
        <p:nvSpPr>
          <p:cNvPr id="1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07B6DC16-F0A9-4DB8-AD19-DEC6D28936BD}"/>
              </a:ext>
            </a:extLst>
          </p:cNvPr>
          <p:cNvPicPr>
            <a:picLocks noChangeAspect="1"/>
          </p:cNvPicPr>
          <p:nvPr/>
        </p:nvPicPr>
        <p:blipFill>
          <a:blip r:embed="rId3"/>
          <a:stretch>
            <a:fillRect/>
          </a:stretch>
        </p:blipFill>
        <p:spPr>
          <a:xfrm>
            <a:off x="6450677" y="1011765"/>
            <a:ext cx="4711614" cy="4546708"/>
          </a:xfrm>
          <a:prstGeom prst="rect">
            <a:avLst/>
          </a:prstGeom>
        </p:spPr>
      </p:pic>
    </p:spTree>
    <p:extLst>
      <p:ext uri="{BB962C8B-B14F-4D97-AF65-F5344CB8AC3E}">
        <p14:creationId xmlns:p14="http://schemas.microsoft.com/office/powerpoint/2010/main" val="1659427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813BB59-4ED6-4CAC-A255-9F4F4688EE20}"/>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b="1" dirty="0"/>
              <a:t>How Does GDP Contribute?</a:t>
            </a:r>
          </a:p>
        </p:txBody>
      </p:sp>
      <p:sp>
        <p:nvSpPr>
          <p:cNvPr id="4" name="TextBox 3">
            <a:extLst>
              <a:ext uri="{FF2B5EF4-FFF2-40B4-BE49-F238E27FC236}">
                <a16:creationId xmlns:a16="http://schemas.microsoft.com/office/drawing/2014/main" id="{9197743B-73B7-4632-BBFE-FDF711E726E1}"/>
              </a:ext>
            </a:extLst>
          </p:cNvPr>
          <p:cNvSpPr txBox="1"/>
          <p:nvPr/>
        </p:nvSpPr>
        <p:spPr>
          <a:xfrm>
            <a:off x="1484311" y="2666999"/>
            <a:ext cx="4033840" cy="3124201"/>
          </a:xfrm>
          <a:prstGeom prst="rect">
            <a:avLst/>
          </a:prstGeom>
        </p:spPr>
        <p:txBody>
          <a:bodyPr vert="horz" lIns="91440" tIns="45720" rIns="91440" bIns="45720" rtlCol="0" anchor="ctr">
            <a:normAutofit lnSpcReduction="10000"/>
          </a:bodyPr>
          <a:lstStyle/>
          <a:p>
            <a:pPr marL="285750" indent="-285750">
              <a:spcBef>
                <a:spcPct val="20000"/>
              </a:spcBef>
              <a:spcAft>
                <a:spcPts val="600"/>
              </a:spcAft>
              <a:buClr>
                <a:schemeClr val="accent1">
                  <a:lumMod val="75000"/>
                </a:schemeClr>
              </a:buClr>
              <a:buSzPct val="145000"/>
              <a:buFont typeface="Arial"/>
              <a:buChar char="•"/>
            </a:pPr>
            <a:r>
              <a:rPr lang="en-US" dirty="0"/>
              <a:t>Coronavirus had an adamant impact on which were the most profitable industries and sectors in terms of gross output</a:t>
            </a:r>
          </a:p>
          <a:p>
            <a:pPr marL="285750" indent="-285750">
              <a:spcBef>
                <a:spcPct val="20000"/>
              </a:spcBef>
              <a:spcAft>
                <a:spcPts val="600"/>
              </a:spcAft>
              <a:buClr>
                <a:schemeClr val="accent1">
                  <a:lumMod val="75000"/>
                </a:schemeClr>
              </a:buClr>
              <a:buSzPct val="145000"/>
              <a:buFont typeface="Arial"/>
              <a:buChar char="•"/>
            </a:pPr>
            <a:r>
              <a:rPr lang="en-US" dirty="0"/>
              <a:t>The graph shows us that the Federal Reserve banks and credit intermediation jumped to the top sector in 2020, likely because of its stimulus packages to help the stock market and the overall economy as a whole </a:t>
            </a:r>
          </a:p>
        </p:txBody>
      </p:sp>
      <p:sp>
        <p:nvSpPr>
          <p:cNvPr id="1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BE89889D-4942-4CEA-B9B0-E507D9671411}"/>
              </a:ext>
            </a:extLst>
          </p:cNvPr>
          <p:cNvPicPr>
            <a:picLocks noChangeAspect="1"/>
          </p:cNvPicPr>
          <p:nvPr/>
        </p:nvPicPr>
        <p:blipFill>
          <a:blip r:embed="rId3"/>
          <a:stretch>
            <a:fillRect/>
          </a:stretch>
        </p:blipFill>
        <p:spPr>
          <a:xfrm>
            <a:off x="6434407" y="1393388"/>
            <a:ext cx="4744154" cy="3783462"/>
          </a:xfrm>
          <a:prstGeom prst="rect">
            <a:avLst/>
          </a:prstGeom>
        </p:spPr>
      </p:pic>
    </p:spTree>
    <p:extLst>
      <p:ext uri="{BB962C8B-B14F-4D97-AF65-F5344CB8AC3E}">
        <p14:creationId xmlns:p14="http://schemas.microsoft.com/office/powerpoint/2010/main" val="378585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54E1-C259-49A8-97F5-4E7E42D9BF3A}"/>
              </a:ext>
            </a:extLst>
          </p:cNvPr>
          <p:cNvSpPr>
            <a:spLocks noGrp="1"/>
          </p:cNvSpPr>
          <p:nvPr>
            <p:ph type="title"/>
          </p:nvPr>
        </p:nvSpPr>
        <p:spPr>
          <a:xfrm>
            <a:off x="1484312" y="685800"/>
            <a:ext cx="5747778" cy="1752599"/>
          </a:xfrm>
        </p:spPr>
        <p:txBody>
          <a:bodyPr vert="horz" lIns="91440" tIns="45720" rIns="91440" bIns="45720" rtlCol="0" anchor="ctr">
            <a:normAutofit/>
          </a:bodyPr>
          <a:lstStyle/>
          <a:p>
            <a:r>
              <a:rPr lang="en-US" b="1" dirty="0"/>
              <a:t>The Factors Affecting Stock Market Growth</a:t>
            </a:r>
            <a:endParaRPr lang="en-US" b="1"/>
          </a:p>
        </p:txBody>
      </p:sp>
      <p:sp>
        <p:nvSpPr>
          <p:cNvPr id="5" name="TextBox 4">
            <a:extLst>
              <a:ext uri="{FF2B5EF4-FFF2-40B4-BE49-F238E27FC236}">
                <a16:creationId xmlns:a16="http://schemas.microsoft.com/office/drawing/2014/main" id="{B61D8C8E-CBED-4AA6-852C-463B80B96B0F}"/>
              </a:ext>
            </a:extLst>
          </p:cNvPr>
          <p:cNvSpPr txBox="1"/>
          <p:nvPr/>
        </p:nvSpPr>
        <p:spPr>
          <a:xfrm>
            <a:off x="1484311" y="2666999"/>
            <a:ext cx="5747778" cy="3124201"/>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lumMod val="75000"/>
                </a:schemeClr>
              </a:buClr>
              <a:buSzPct val="145000"/>
              <a:buFont typeface="Arial"/>
              <a:buChar char="•"/>
            </a:pPr>
            <a:r>
              <a:rPr lang="en-US"/>
              <a:t>Now that we understood how coronavirus and GDP affected one another, we now look to see how GDP and other potential factors might have an influence on stock market growth. </a:t>
            </a:r>
          </a:p>
          <a:p>
            <a:pPr marL="285750" indent="-285750">
              <a:spcBef>
                <a:spcPct val="20000"/>
              </a:spcBef>
              <a:spcAft>
                <a:spcPts val="600"/>
              </a:spcAft>
              <a:buClr>
                <a:schemeClr val="accent1">
                  <a:lumMod val="75000"/>
                </a:schemeClr>
              </a:buClr>
              <a:buSzPct val="145000"/>
              <a:buFont typeface="Arial"/>
              <a:buChar char="•"/>
            </a:pPr>
            <a:r>
              <a:rPr lang="en-US"/>
              <a:t>We decided to investigate several independent variables, including estimated earnings per share (EPS) and company dividends rates</a:t>
            </a:r>
          </a:p>
          <a:p>
            <a:pPr marL="285750" indent="-285750">
              <a:spcBef>
                <a:spcPct val="20000"/>
              </a:spcBef>
              <a:spcAft>
                <a:spcPts val="600"/>
              </a:spcAft>
              <a:buClr>
                <a:schemeClr val="accent1">
                  <a:lumMod val="75000"/>
                </a:schemeClr>
              </a:buClr>
              <a:buSzPct val="145000"/>
              <a:buFont typeface="Arial"/>
              <a:buChar char="•"/>
            </a:pPr>
            <a:r>
              <a:rPr lang="en-US"/>
              <a:t>These variables exhibited a slight positive trend. However, the statistical analyses showed insignificant correlations in the data. </a:t>
            </a:r>
          </a:p>
        </p:txBody>
      </p:sp>
      <p:sp>
        <p:nvSpPr>
          <p:cNvPr id="24" name="Rounded Rectangle 6">
            <a:extLst>
              <a:ext uri="{FF2B5EF4-FFF2-40B4-BE49-F238E27FC236}">
                <a16:creationId xmlns:a16="http://schemas.microsoft.com/office/drawing/2014/main" id="{93C4D4C4-585F-43C1-BF44-268A79A025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E774D826-5530-4E1D-A360-A56844D58500}"/>
              </a:ext>
            </a:extLst>
          </p:cNvPr>
          <p:cNvPicPr>
            <a:picLocks noChangeAspect="1"/>
          </p:cNvPicPr>
          <p:nvPr/>
        </p:nvPicPr>
        <p:blipFill rotWithShape="1">
          <a:blip r:embed="rId3"/>
          <a:srcRect b="5645"/>
          <a:stretch/>
        </p:blipFill>
        <p:spPr>
          <a:xfrm>
            <a:off x="7873801" y="1011765"/>
            <a:ext cx="3341190" cy="2191058"/>
          </a:xfrm>
          <a:prstGeom prst="rect">
            <a:avLst/>
          </a:prstGeom>
        </p:spPr>
      </p:pic>
      <p:pic>
        <p:nvPicPr>
          <p:cNvPr id="6" name="Picture 5" descr="Chart, line chart&#10;&#10;Description automatically generated">
            <a:extLst>
              <a:ext uri="{FF2B5EF4-FFF2-40B4-BE49-F238E27FC236}">
                <a16:creationId xmlns:a16="http://schemas.microsoft.com/office/drawing/2014/main" id="{B323EC68-0B30-4EDA-B228-951C39E0EECD}"/>
              </a:ext>
            </a:extLst>
          </p:cNvPr>
          <p:cNvPicPr>
            <a:picLocks noChangeAspect="1"/>
          </p:cNvPicPr>
          <p:nvPr/>
        </p:nvPicPr>
        <p:blipFill rotWithShape="1">
          <a:blip r:embed="rId4"/>
          <a:srcRect b="2488"/>
          <a:stretch/>
        </p:blipFill>
        <p:spPr>
          <a:xfrm>
            <a:off x="7873801" y="3367415"/>
            <a:ext cx="3341190" cy="2191058"/>
          </a:xfrm>
          <a:prstGeom prst="rect">
            <a:avLst/>
          </a:prstGeom>
        </p:spPr>
      </p:pic>
    </p:spTree>
    <p:extLst>
      <p:ext uri="{BB962C8B-B14F-4D97-AF65-F5344CB8AC3E}">
        <p14:creationId xmlns:p14="http://schemas.microsoft.com/office/powerpoint/2010/main" val="212324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CF65-4715-4D40-AEC8-467554437D98}"/>
              </a:ext>
            </a:extLst>
          </p:cNvPr>
          <p:cNvSpPr>
            <a:spLocks noGrp="1"/>
          </p:cNvSpPr>
          <p:nvPr>
            <p:ph type="title"/>
          </p:nvPr>
        </p:nvSpPr>
        <p:spPr>
          <a:xfrm>
            <a:off x="1484311" y="349231"/>
            <a:ext cx="2812386" cy="1752599"/>
          </a:xfrm>
        </p:spPr>
        <p:txBody>
          <a:bodyPr vert="horz" lIns="91440" tIns="45720" rIns="91440" bIns="45720" rtlCol="0" anchor="ctr">
            <a:normAutofit/>
          </a:bodyPr>
          <a:lstStyle/>
          <a:p>
            <a:r>
              <a:rPr lang="en-US" sz="3000" b="1" dirty="0"/>
              <a:t>The Factors Affecting Stock Market Growth</a:t>
            </a:r>
          </a:p>
        </p:txBody>
      </p:sp>
      <p:sp>
        <p:nvSpPr>
          <p:cNvPr id="4" name="TextBox 3">
            <a:extLst>
              <a:ext uri="{FF2B5EF4-FFF2-40B4-BE49-F238E27FC236}">
                <a16:creationId xmlns:a16="http://schemas.microsoft.com/office/drawing/2014/main" id="{F267435E-1668-4168-BE36-4C9E45050E15}"/>
              </a:ext>
            </a:extLst>
          </p:cNvPr>
          <p:cNvSpPr txBox="1"/>
          <p:nvPr/>
        </p:nvSpPr>
        <p:spPr>
          <a:xfrm>
            <a:off x="1137436" y="2101830"/>
            <a:ext cx="3480116" cy="4612411"/>
          </a:xfrm>
          <a:prstGeom prst="rect">
            <a:avLst/>
          </a:prstGeom>
        </p:spPr>
        <p:txBody>
          <a:bodyPr vert="horz" lIns="91440" tIns="45720" rIns="91440" bIns="45720" rtlCol="0" anchor="ctr">
            <a:noAutofit/>
          </a:bodyPr>
          <a:lstStyle/>
          <a:p>
            <a:pPr marL="285750" indent="-285750">
              <a:lnSpc>
                <a:spcPct val="90000"/>
              </a:lnSpc>
              <a:spcBef>
                <a:spcPct val="20000"/>
              </a:spcBef>
              <a:spcAft>
                <a:spcPts val="600"/>
              </a:spcAft>
              <a:buClr>
                <a:schemeClr val="accent1">
                  <a:lumMod val="75000"/>
                </a:schemeClr>
              </a:buClr>
              <a:buSzPct val="145000"/>
              <a:buFont typeface="Arial"/>
              <a:buChar char="•"/>
            </a:pPr>
            <a:r>
              <a:rPr lang="en-US" sz="1400" dirty="0"/>
              <a:t>The other factors we decided to investigate were specific sectors in the economy sorted by percent change in the annual GDP vs the percent change in the Dow’s stock prices. </a:t>
            </a:r>
          </a:p>
          <a:p>
            <a:pPr marL="285750" indent="-285750">
              <a:lnSpc>
                <a:spcPct val="90000"/>
              </a:lnSpc>
              <a:spcBef>
                <a:spcPct val="20000"/>
              </a:spcBef>
              <a:spcAft>
                <a:spcPts val="600"/>
              </a:spcAft>
              <a:buClr>
                <a:schemeClr val="accent1">
                  <a:lumMod val="75000"/>
                </a:schemeClr>
              </a:buClr>
              <a:buSzPct val="145000"/>
              <a:buFont typeface="Arial"/>
              <a:buChar char="•"/>
            </a:pPr>
            <a:r>
              <a:rPr lang="en-US" sz="1400" dirty="0"/>
              <a:t>All the selected sectors had a slight, negative relationship in their regression analyses. But very few of the sectors provided any significant correlations.</a:t>
            </a:r>
          </a:p>
          <a:p>
            <a:pPr marL="285750" indent="-285750">
              <a:lnSpc>
                <a:spcPct val="90000"/>
              </a:lnSpc>
              <a:spcBef>
                <a:spcPct val="20000"/>
              </a:spcBef>
              <a:spcAft>
                <a:spcPts val="600"/>
              </a:spcAft>
              <a:buClr>
                <a:schemeClr val="accent1">
                  <a:lumMod val="75000"/>
                </a:schemeClr>
              </a:buClr>
              <a:buSzPct val="145000"/>
              <a:buFont typeface="Arial"/>
              <a:buChar char="•"/>
            </a:pPr>
            <a:r>
              <a:rPr lang="en-US" sz="1400" b="1" dirty="0"/>
              <a:t>In conclusion:</a:t>
            </a:r>
          </a:p>
          <a:p>
            <a:pPr marL="742950" lvl="1" indent="-285750">
              <a:lnSpc>
                <a:spcPct val="90000"/>
              </a:lnSpc>
              <a:spcBef>
                <a:spcPct val="20000"/>
              </a:spcBef>
              <a:spcAft>
                <a:spcPts val="600"/>
              </a:spcAft>
              <a:buClr>
                <a:schemeClr val="accent1">
                  <a:lumMod val="75000"/>
                </a:schemeClr>
              </a:buClr>
              <a:buSzPct val="145000"/>
              <a:buFont typeface="Arial"/>
              <a:buChar char="•"/>
            </a:pPr>
            <a:r>
              <a:rPr lang="en-US" sz="1400" dirty="0"/>
              <a:t>The coronavirus had a major impact on the world economy, in terms of its GDP and the stock market.</a:t>
            </a:r>
          </a:p>
          <a:p>
            <a:pPr marL="742950" lvl="1" indent="-285750">
              <a:lnSpc>
                <a:spcPct val="90000"/>
              </a:lnSpc>
              <a:spcBef>
                <a:spcPct val="20000"/>
              </a:spcBef>
              <a:spcAft>
                <a:spcPts val="600"/>
              </a:spcAft>
              <a:buClr>
                <a:schemeClr val="accent1">
                  <a:lumMod val="75000"/>
                </a:schemeClr>
              </a:buClr>
              <a:buSzPct val="145000"/>
              <a:buFont typeface="Arial"/>
              <a:buChar char="•"/>
            </a:pPr>
            <a:r>
              <a:rPr lang="en-US" sz="1400" dirty="0"/>
              <a:t>When looking at how specific GDP sectors affected the stock market, there was not much correlation to be found between these two variables. </a:t>
            </a:r>
          </a:p>
          <a:p>
            <a:pPr>
              <a:lnSpc>
                <a:spcPct val="90000"/>
              </a:lnSpc>
              <a:spcBef>
                <a:spcPct val="20000"/>
              </a:spcBef>
              <a:spcAft>
                <a:spcPts val="600"/>
              </a:spcAft>
              <a:buClr>
                <a:schemeClr val="accent1">
                  <a:lumMod val="75000"/>
                </a:schemeClr>
              </a:buClr>
              <a:buSzPct val="145000"/>
              <a:buFont typeface="Arial"/>
              <a:buChar char="•"/>
            </a:pPr>
            <a:endParaRPr lang="en-US" sz="1400" dirty="0"/>
          </a:p>
        </p:txBody>
      </p:sp>
      <p:sp>
        <p:nvSpPr>
          <p:cNvPr id="14" name="Rounded Rectangle 6">
            <a:extLst>
              <a:ext uri="{FF2B5EF4-FFF2-40B4-BE49-F238E27FC236}">
                <a16:creationId xmlns:a16="http://schemas.microsoft.com/office/drawing/2014/main" id="{1FAB06A6-6842-49E6-97F0-0E9D039E8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7552" y="648931"/>
            <a:ext cx="6917478"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8813F123-33E6-4E93-858F-7DFD03830E63}"/>
              </a:ext>
            </a:extLst>
          </p:cNvPr>
          <p:cNvPicPr>
            <a:picLocks noChangeAspect="1"/>
          </p:cNvPicPr>
          <p:nvPr/>
        </p:nvPicPr>
        <p:blipFill rotWithShape="1">
          <a:blip r:embed="rId3"/>
          <a:srcRect l="5134" r="1773" b="2"/>
          <a:stretch/>
        </p:blipFill>
        <p:spPr>
          <a:xfrm>
            <a:off x="4938000" y="1006085"/>
            <a:ext cx="3056428" cy="2191490"/>
          </a:xfrm>
          <a:prstGeom prst="rect">
            <a:avLst/>
          </a:prstGeom>
        </p:spPr>
      </p:pic>
      <p:pic>
        <p:nvPicPr>
          <p:cNvPr id="9" name="Picture 8" descr="Chart, line chart&#10;&#10;Description automatically generated">
            <a:extLst>
              <a:ext uri="{FF2B5EF4-FFF2-40B4-BE49-F238E27FC236}">
                <a16:creationId xmlns:a16="http://schemas.microsoft.com/office/drawing/2014/main" id="{C047A788-DAE8-48D0-A385-8F3FCF4DA4A2}"/>
              </a:ext>
            </a:extLst>
          </p:cNvPr>
          <p:cNvPicPr>
            <a:picLocks noChangeAspect="1"/>
          </p:cNvPicPr>
          <p:nvPr/>
        </p:nvPicPr>
        <p:blipFill rotWithShape="1">
          <a:blip r:embed="rId4"/>
          <a:srcRect l="4710" r="11943" b="-5"/>
          <a:stretch/>
        </p:blipFill>
        <p:spPr>
          <a:xfrm>
            <a:off x="8158154" y="1006085"/>
            <a:ext cx="3056838" cy="2191490"/>
          </a:xfrm>
          <a:prstGeom prst="rect">
            <a:avLst/>
          </a:prstGeom>
        </p:spPr>
      </p:pic>
      <p:pic>
        <p:nvPicPr>
          <p:cNvPr id="7" name="Picture 6" descr="Chart, scatter chart&#10;&#10;Description automatically generated">
            <a:extLst>
              <a:ext uri="{FF2B5EF4-FFF2-40B4-BE49-F238E27FC236}">
                <a16:creationId xmlns:a16="http://schemas.microsoft.com/office/drawing/2014/main" id="{37DC0327-6736-4F73-A9F7-72727A67E2A6}"/>
              </a:ext>
            </a:extLst>
          </p:cNvPr>
          <p:cNvPicPr>
            <a:picLocks noChangeAspect="1"/>
          </p:cNvPicPr>
          <p:nvPr/>
        </p:nvPicPr>
        <p:blipFill rotWithShape="1">
          <a:blip r:embed="rId5"/>
          <a:srcRect l="5859" r="5" b="5"/>
          <a:stretch/>
        </p:blipFill>
        <p:spPr>
          <a:xfrm>
            <a:off x="4938000" y="3366983"/>
            <a:ext cx="3056428" cy="2191490"/>
          </a:xfrm>
          <a:prstGeom prst="rect">
            <a:avLst/>
          </a:prstGeom>
        </p:spPr>
      </p:pic>
      <p:pic>
        <p:nvPicPr>
          <p:cNvPr id="6" name="Picture 5" descr="Chart, line chart, scatter chart&#10;&#10;Description automatically generated">
            <a:extLst>
              <a:ext uri="{FF2B5EF4-FFF2-40B4-BE49-F238E27FC236}">
                <a16:creationId xmlns:a16="http://schemas.microsoft.com/office/drawing/2014/main" id="{7B674008-18AF-4AE3-A5E3-89A7B1CED7A2}"/>
              </a:ext>
            </a:extLst>
          </p:cNvPr>
          <p:cNvPicPr>
            <a:picLocks noChangeAspect="1"/>
          </p:cNvPicPr>
          <p:nvPr/>
        </p:nvPicPr>
        <p:blipFill rotWithShape="1">
          <a:blip r:embed="rId6"/>
          <a:srcRect r="5150" b="1"/>
          <a:stretch/>
        </p:blipFill>
        <p:spPr>
          <a:xfrm>
            <a:off x="8158154" y="3366983"/>
            <a:ext cx="3056838" cy="2191490"/>
          </a:xfrm>
          <a:prstGeom prst="rect">
            <a:avLst/>
          </a:prstGeom>
        </p:spPr>
      </p:pic>
    </p:spTree>
    <p:extLst>
      <p:ext uri="{BB962C8B-B14F-4D97-AF65-F5344CB8AC3E}">
        <p14:creationId xmlns:p14="http://schemas.microsoft.com/office/powerpoint/2010/main" val="2082230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TotalTime>
  <Words>325</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Corbel</vt:lpstr>
      <vt:lpstr>Parallax</vt:lpstr>
      <vt:lpstr>Data Bootcamp Final Project</vt:lpstr>
      <vt:lpstr>The Pitfalls of Coronavirus</vt:lpstr>
      <vt:lpstr>How Does GDP Contribute?</vt:lpstr>
      <vt:lpstr>The Factors Affecting Stock Market Growth</vt:lpstr>
      <vt:lpstr>The Factors Affecting Stock Market Growth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Bootcamp Final Project</dc:title>
  <dc:creator>Zach Xue</dc:creator>
  <cp:lastModifiedBy>Zach Xue</cp:lastModifiedBy>
  <cp:revision>1</cp:revision>
  <dcterms:created xsi:type="dcterms:W3CDTF">2020-12-13T15:08:52Z</dcterms:created>
  <dcterms:modified xsi:type="dcterms:W3CDTF">2020-12-13T15:10:14Z</dcterms:modified>
</cp:coreProperties>
</file>