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dbddb9a11_2_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dbddb9a1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369943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369943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Server</a:t>
            </a:r>
            <a:endParaRPr/>
          </a:p>
          <a:p>
            <a:pPr indent="-298450" lvl="1" marL="914400" rtl="0" algn="l">
              <a:spcBef>
                <a:spcPts val="0"/>
              </a:spcBef>
              <a:spcAft>
                <a:spcPts val="0"/>
              </a:spcAft>
              <a:buSzPts val="1100"/>
              <a:buChar char="○"/>
            </a:pPr>
            <a:r>
              <a:rPr lang="en"/>
              <a:t>Finish comprehensive implementation; wherein, the server is sending a message to the clients, receiving an ack from the clients, primarily being the GPS coordinates, then sending these GPS coordinates just to the digital twin application. Also, being able to receive data from the digital twin application in risk scale updating.</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App:</a:t>
            </a:r>
            <a:endParaRPr/>
          </a:p>
          <a:p>
            <a:pPr indent="-298450" lvl="1" marL="914400" rtl="0" algn="l">
              <a:spcBef>
                <a:spcPts val="0"/>
              </a:spcBef>
              <a:spcAft>
                <a:spcPts val="0"/>
              </a:spcAft>
              <a:buSzPts val="1100"/>
              <a:buChar char="○"/>
            </a:pPr>
            <a:r>
              <a:rPr lang="en"/>
              <a:t>Database will be used to store some of the more important information that is collected within the digital twin to be analyzed from a managerial standpoint later. For example, with the previously seen GPS markers and boundary checking we are able to see when a user leaves the boundary. Using this information, the digital twin could store not the GPS coordinates of the user when they exited the work zone, but a simple boolean for the fact that they were out of the work zone at all and this data could be used to see potentially more prone to danger users.</a:t>
            </a:r>
            <a:endParaRPr/>
          </a:p>
          <a:p>
            <a:pPr indent="-298450" lvl="1" marL="914400" rtl="0" algn="l">
              <a:spcBef>
                <a:spcPts val="0"/>
              </a:spcBef>
              <a:spcAft>
                <a:spcPts val="0"/>
              </a:spcAft>
              <a:buSzPts val="1100"/>
              <a:buChar char="○"/>
            </a:pPr>
            <a:r>
              <a:rPr lang="en"/>
              <a:t>Use Tizen to request heart rate or stress level and display any levels above the alert level on the homepage.</a:t>
            </a:r>
            <a:endParaRPr/>
          </a:p>
          <a:p>
            <a:pPr indent="-298450" lvl="1" marL="914400" rtl="0" algn="l">
              <a:spcBef>
                <a:spcPts val="0"/>
              </a:spcBef>
              <a:spcAft>
                <a:spcPts val="0"/>
              </a:spcAft>
              <a:buSzPts val="1100"/>
              <a:buChar char="○"/>
            </a:pPr>
            <a:r>
              <a:rPr lang="en"/>
              <a:t>Set up communication between twin and server so that it is aggregating and displaying the data we need it to</a:t>
            </a:r>
            <a:endParaRPr/>
          </a:p>
          <a:p>
            <a:pPr indent="-298450" lvl="1" marL="914400" rtl="0" algn="l">
              <a:spcBef>
                <a:spcPts val="0"/>
              </a:spcBef>
              <a:spcAft>
                <a:spcPts val="0"/>
              </a:spcAft>
              <a:buSzPts val="1100"/>
              <a:buChar char="○"/>
            </a:pPr>
            <a:r>
              <a:rPr lang="en"/>
              <a:t>Final prototype set up and app implementation that we will test outside with the goggles to </a:t>
            </a:r>
            <a:r>
              <a:rPr lang="en"/>
              <a:t>receive</a:t>
            </a:r>
            <a:r>
              <a:rPr lang="en"/>
              <a:t> latency data and accurate display of haptic information with gps location</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352f5376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352f5376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Damian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352f537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352f537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the current project plan. Note: This project plan is actually one update behind as posting the last couple updates to the project plan has not been possible as attempts have been made to login to varying mosaic anywhere devices but they do not have microsoft project installed it appears.</a:t>
            </a:r>
            <a:endParaRPr/>
          </a:p>
          <a:p>
            <a:pPr indent="-298450" lvl="0" marL="457200" rtl="0" algn="l">
              <a:lnSpc>
                <a:spcPct val="90000"/>
              </a:lnSpc>
              <a:spcBef>
                <a:spcPts val="0"/>
              </a:spcBef>
              <a:spcAft>
                <a:spcPts val="0"/>
              </a:spcAft>
              <a:buSzPts val="1100"/>
              <a:buChar char="●"/>
            </a:pPr>
            <a:r>
              <a:rPr lang="en" sz="1300">
                <a:latin typeface="Calibri"/>
                <a:ea typeface="Calibri"/>
                <a:cs typeface="Calibri"/>
                <a:sym typeface="Calibri"/>
              </a:rPr>
              <a:t>What we may not be able to complete by the expo and video deliverables, but ideally by the end (probably AI stuff). Also, what things we will likely struggle with finishing implementation. (I definitely think sending messages to individual clients within our multithreaded server may be tough.) </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We think that these things may be difficult to complete by Project Video and Expo time, but will be completed by the end of this course.</a:t>
            </a:r>
            <a:endParaRPr sz="1300">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352f5376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352f5376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352f5376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352f5376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52f537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352f537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dbddb9a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dbddb9a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a:p>
            <a:pPr indent="0" lvl="0" marL="0" rtl="0" algn="l">
              <a:spcBef>
                <a:spcPts val="0"/>
              </a:spcBef>
              <a:spcAft>
                <a:spcPts val="0"/>
              </a:spcAft>
              <a:buNone/>
            </a:pPr>
            <a:r>
              <a:rPr lang="en"/>
              <a:t>Here is a </a:t>
            </a:r>
            <a:r>
              <a:rPr lang="en"/>
              <a:t>quick</a:t>
            </a:r>
            <a:r>
              <a:rPr lang="en"/>
              <a:t> summary of the overall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two main objectives involved in the development of this project:</a:t>
            </a:r>
            <a:endParaRPr/>
          </a:p>
          <a:p>
            <a:pPr indent="0" lvl="0" marL="0" rtl="0" algn="l">
              <a:spcBef>
                <a:spcPts val="0"/>
              </a:spcBef>
              <a:spcAft>
                <a:spcPts val="0"/>
              </a:spcAft>
              <a:buNone/>
            </a:pPr>
            <a:r>
              <a:rPr lang="en"/>
              <a:t>The first part is for the team to develop a scalable backend communication system that will send an alert message to workers. The alerts will change based on a risk-score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part being the team will develop a digital twin, mobile </a:t>
            </a:r>
            <a:r>
              <a:rPr lang="en"/>
              <a:t>application</a:t>
            </a:r>
            <a:r>
              <a:rPr lang="en"/>
              <a:t> that will collect the GPS data from each of the workers. Weather data, heart rate, and alert history will also be included in the app development. This data will be summarized for analysis and stored in a database in </a:t>
            </a:r>
            <a:r>
              <a:rPr lang="en"/>
              <a:t>order</a:t>
            </a:r>
            <a:r>
              <a:rPr lang="en"/>
              <a:t> to update the risk-score generation criteria.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dbddb9a11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dbddb9a11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a:p>
            <a:pPr indent="0" lvl="0" marL="0" rtl="0" algn="l">
              <a:spcBef>
                <a:spcPts val="0"/>
              </a:spcBef>
              <a:spcAft>
                <a:spcPts val="0"/>
              </a:spcAft>
              <a:buNone/>
            </a:pPr>
            <a:r>
              <a:rPr lang="en"/>
              <a:t>Digital twin application is still currently in progress. The team has the application updating the map in real-time with a number of markers (representing clients). Furthermore, as shown in the following demo, a boundary box is drawn across the workzone and the markers are being handled to determine if they are outside of the boundary. The team is still in the process of implementing a weather API to display short-term weather warnings, to update the server’s risk score generation, risk score alert history, and implementation of the heart rate API on the smart watch to communicate with the application. (</a:t>
            </a:r>
            <a:r>
              <a:rPr b="1" lang="en"/>
              <a:t>PROBABLY WANT TO CLEAN THIS UP</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Server side: Implementing error handling, through way of signaling to ensure seamless communication. Furthermore, improve the robustness of the server to not just be sending risk scores, but to be sending risk scores to the clients,</a:t>
            </a:r>
            <a:endParaRPr/>
          </a:p>
          <a:p>
            <a:pPr indent="0" lvl="0" marL="0" rtl="0" algn="l">
              <a:spcBef>
                <a:spcPts val="0"/>
              </a:spcBef>
              <a:spcAft>
                <a:spcPts val="0"/>
              </a:spcAft>
              <a:buNone/>
            </a:pPr>
            <a:r>
              <a:rPr lang="en"/>
              <a:t>r</a:t>
            </a:r>
            <a:r>
              <a:rPr lang="en"/>
              <a:t>eceiving</a:t>
            </a:r>
            <a:r>
              <a:rPr lang="en"/>
              <a:t> GPS coordinates back from the clients as an ack</a:t>
            </a:r>
            <a:r>
              <a:rPr lang="en"/>
              <a:t>nowledgement, then sending these GPS coordinates to the digital twin to be displayed on the map in real time. Nathan will touch more on this when discussing the topology.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Camera AI detection is in progress as in </a:t>
            </a:r>
            <a:r>
              <a:rPr lang="en"/>
              <a:t>accordance</a:t>
            </a:r>
            <a:r>
              <a:rPr lang="en"/>
              <a:t> with the Real-Time Machine Learning course which is taught by Dr. Tabkhi. We will be developing a vehicle detection system that will identify vehicles and group them into certain classes based on they’re shape and size (sedan, van, suv, truck, bus, etc.) and use that information to generate a risk score. We will also be implementing vehicle reidentifaction and trajectory calculation which will also be taken into account to generate the risk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 next is Nathan to discuss the design schematics of our prototype.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dbddb9a11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dbddb9a11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Stress that multi-threaded server is working, want to implement error handling going forward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352f5376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352f5376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on the how this is not a full representation of the functionality of each of the clients. (such as heartbeat data from the watch not represented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Benefit of </a:t>
            </a:r>
            <a:r>
              <a:rPr lang="en"/>
              <a:t>right</a:t>
            </a:r>
            <a:r>
              <a:rPr lang="en"/>
              <a:t> being GPS coords act as an </a:t>
            </a:r>
            <a:r>
              <a:rPr lang="en"/>
              <a:t>acknowledgement, while also not having to instantiate any new connections.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dbddb9a11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dbddb9a11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(Cole damian, duncan)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Pause at homepage to discuss that the homepage we see here will likely act as a login screen where a manager can enter the IP address and port one time and connect to the server, then will go into the main homepage which we see here -&gt; unpause show gps stuff.</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current buttons for the alerts and the heart rate monitoring will likely be included as fragments on the application UI to ensure that the end-user can visualize all pertinent </a:t>
            </a:r>
            <a:r>
              <a:rPr lang="en"/>
              <a:t>information</a:t>
            </a:r>
            <a:r>
              <a:rPr lang="en"/>
              <a:t> on one screen. Internally, the team is discussing what information these fragments will be display, but as a baseline the alerts will display the average alerts received of every/individual (unsure) client, and any increased </a:t>
            </a:r>
            <a:r>
              <a:rPr lang="en"/>
              <a:t>heart rate</a:t>
            </a:r>
            <a:r>
              <a:rPr lang="en"/>
              <a:t> anomalies of any of the clients.</a:t>
            </a:r>
            <a:endParaRPr/>
          </a:p>
          <a:p>
            <a:pPr indent="-298450" lvl="0" marL="457200" rtl="0" algn="l">
              <a:lnSpc>
                <a:spcPct val="90000"/>
              </a:lnSpc>
              <a:spcBef>
                <a:spcPts val="0"/>
              </a:spcBef>
              <a:spcAft>
                <a:spcPts val="0"/>
              </a:spcAft>
              <a:buSzPts val="1100"/>
              <a:buChar char="●"/>
            </a:pPr>
            <a:r>
              <a:rPr lang="en" sz="1300">
                <a:solidFill>
                  <a:schemeClr val="dk1"/>
                </a:solidFill>
                <a:latin typeface="Calibri"/>
                <a:ea typeface="Calibri"/>
                <a:cs typeface="Calibri"/>
                <a:sym typeface="Calibri"/>
              </a:rPr>
              <a:t>Discussion into what the GPS boundary checking will be doing for us. (Used to update the scale of the risk score generation) and if possible, modifying the scale for an INDIVIDUAL client and sending to an INDIVIDUAL client.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dbddb9a1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dbddb9a1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 Nathan, Damian)</a:t>
            </a:r>
            <a:endParaRPr/>
          </a:p>
          <a:p>
            <a:pPr indent="0" lvl="0" marL="457200" rtl="0" algn="l">
              <a:lnSpc>
                <a:spcPct val="90000"/>
              </a:lnSpc>
              <a:spcBef>
                <a:spcPts val="0"/>
              </a:spcBef>
              <a:spcAft>
                <a:spcPts val="0"/>
              </a:spcAft>
              <a:buNone/>
            </a:pPr>
            <a:r>
              <a:t/>
            </a:r>
            <a:endParaRPr/>
          </a:p>
          <a:p>
            <a:pPr indent="-298450" lvl="0" marL="457200" rtl="0" algn="l">
              <a:lnSpc>
                <a:spcPct val="90000"/>
              </a:lnSpc>
              <a:spcBef>
                <a:spcPts val="0"/>
              </a:spcBef>
              <a:spcAft>
                <a:spcPts val="0"/>
              </a:spcAft>
              <a:buSzPts val="1100"/>
              <a:buChar char="●"/>
            </a:pPr>
            <a:r>
              <a:rPr lang="en"/>
              <a:t>As we can see that the two clients are </a:t>
            </a:r>
            <a:r>
              <a:rPr lang="en"/>
              <a:t>receiving</a:t>
            </a:r>
            <a:r>
              <a:rPr lang="en"/>
              <a:t> messages at very nearly the same time, this shows the multithreaded-concurrent approach we want to have with our server</a:t>
            </a:r>
            <a:endParaRPr/>
          </a:p>
          <a:p>
            <a:pPr indent="-298450" lvl="0" marL="457200" rtl="0" algn="l">
              <a:lnSpc>
                <a:spcPct val="90000"/>
              </a:lnSpc>
              <a:spcBef>
                <a:spcPts val="0"/>
              </a:spcBef>
              <a:spcAft>
                <a:spcPts val="0"/>
              </a:spcAft>
              <a:buSzPts val="1100"/>
              <a:buChar char="●"/>
            </a:pPr>
            <a:r>
              <a:rPr lang="en"/>
              <a:t>This can be scaled to many more clients, only two are shown here for ease of demonstration. Furthermore, this is just showing the concurrently sending </a:t>
            </a:r>
            <a:r>
              <a:rPr lang="en"/>
              <a:t>messages</a:t>
            </a:r>
            <a:r>
              <a:rPr lang="en"/>
              <a:t> to our clients, but now the final approach with multiple </a:t>
            </a:r>
            <a:r>
              <a:rPr lang="en"/>
              <a:t>receives</a:t>
            </a:r>
            <a:r>
              <a:rPr lang="en"/>
              <a:t>/sends going to varying clients.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dbddb9a11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dbddb9a11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(Damian)</a:t>
            </a:r>
            <a:endParaRPr/>
          </a:p>
          <a:p>
            <a:pPr indent="-298450" lvl="0" marL="457200" rtl="0" algn="l">
              <a:spcBef>
                <a:spcPts val="0"/>
              </a:spcBef>
              <a:spcAft>
                <a:spcPts val="0"/>
              </a:spcAft>
              <a:buSzPts val="1100"/>
              <a:buChar char="●"/>
            </a:pPr>
            <a:r>
              <a:rPr lang="en"/>
              <a:t>Issue is with passing the correct connection argument between </a:t>
            </a:r>
            <a:r>
              <a:rPr lang="en"/>
              <a:t>functions, currently only the most recent client will receive messages while the original clients do not operate as intended.</a:t>
            </a:r>
            <a:endParaRPr/>
          </a:p>
          <a:p>
            <a:pPr indent="-298450" lvl="0" marL="457200" rtl="0" algn="l">
              <a:spcBef>
                <a:spcPts val="0"/>
              </a:spcBef>
              <a:spcAft>
                <a:spcPts val="0"/>
              </a:spcAft>
              <a:buSzPts val="1100"/>
              <a:buChar char="●"/>
            </a:pPr>
            <a:r>
              <a:rPr lang="en"/>
              <a:t>We know we want to close/end/kill threads, but we aren’t entirely sure where we will go from there -&gt; probably just try to send again. We need a </a:t>
            </a:r>
            <a:r>
              <a:rPr b="1" lang="en"/>
              <a:t>topological handshake</a:t>
            </a:r>
            <a:r>
              <a:rPr lang="en"/>
              <a:t> between the server and the client structure to ensure either end is not hanging on a thread that is closed .</a:t>
            </a:r>
            <a:endParaRPr/>
          </a:p>
          <a:p>
            <a:pPr indent="-298450" lvl="0" marL="457200" rtl="0" algn="l">
              <a:spcBef>
                <a:spcPts val="0"/>
              </a:spcBef>
              <a:spcAft>
                <a:spcPts val="0"/>
              </a:spcAft>
              <a:buSzPts val="1100"/>
              <a:buChar char="●"/>
            </a:pPr>
            <a:r>
              <a:rPr lang="en"/>
              <a:t>Internal discussion as to how the server will handle specific message transmission between certain clients. For example, if a client is out of the workzone as reported from the digital twin application the server may want to just send an updated risk score to this individual client.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dbddb9a11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dbddb9a1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as real time fragment :</a:t>
            </a:r>
            <a:endParaRPr/>
          </a:p>
          <a:p>
            <a:pPr indent="-298450" lvl="0" marL="457200" rtl="0" algn="l">
              <a:spcBef>
                <a:spcPts val="0"/>
              </a:spcBef>
              <a:spcAft>
                <a:spcPts val="0"/>
              </a:spcAft>
              <a:buSzPts val="1100"/>
              <a:buChar char="●"/>
            </a:pPr>
            <a:r>
              <a:rPr lang="en"/>
              <a:t>first implementation was map on a second activity but instead used a fragment to optimize efficiency in app. </a:t>
            </a:r>
            <a:endParaRPr/>
          </a:p>
          <a:p>
            <a:pPr indent="-298450" lvl="0" marL="457200" rtl="0" algn="l">
              <a:spcBef>
                <a:spcPts val="0"/>
              </a:spcBef>
              <a:spcAft>
                <a:spcPts val="0"/>
              </a:spcAft>
              <a:buSzPts val="1100"/>
              <a:buChar char="●"/>
            </a:pPr>
            <a:r>
              <a:rPr lang="en"/>
              <a:t>Solved using </a:t>
            </a:r>
            <a:r>
              <a:rPr lang="en"/>
              <a:t>android</a:t>
            </a:r>
            <a:r>
              <a:rPr lang="en"/>
              <a:t> documentation for google api once </a:t>
            </a:r>
            <a:r>
              <a:rPr lang="en"/>
              <a:t>fragment</a:t>
            </a:r>
            <a:r>
              <a:rPr lang="en"/>
              <a:t> was created successfully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Updating map markers:  </a:t>
            </a:r>
            <a:endParaRPr/>
          </a:p>
          <a:p>
            <a:pPr indent="-298450" lvl="0" marL="457200" rtl="0" algn="l">
              <a:spcBef>
                <a:spcPts val="0"/>
              </a:spcBef>
              <a:spcAft>
                <a:spcPts val="0"/>
              </a:spcAft>
              <a:buSzPts val="1100"/>
              <a:buChar char="●"/>
            </a:pPr>
            <a:r>
              <a:rPr lang="en"/>
              <a:t>map markers were able to be added if an individual marker was used with a known latitude and longitude</a:t>
            </a:r>
            <a:endParaRPr/>
          </a:p>
          <a:p>
            <a:pPr indent="-298450" lvl="0" marL="457200" rtl="0" algn="l">
              <a:spcBef>
                <a:spcPts val="0"/>
              </a:spcBef>
              <a:spcAft>
                <a:spcPts val="0"/>
              </a:spcAft>
              <a:buSzPts val="1100"/>
              <a:buChar char="●"/>
            </a:pPr>
            <a:r>
              <a:rPr lang="en"/>
              <a:t>Placing </a:t>
            </a:r>
            <a:r>
              <a:rPr lang="en"/>
              <a:t>more</a:t>
            </a:r>
            <a:r>
              <a:rPr lang="en"/>
              <a:t> than one proved to be an issue as trying to run any loop in our onMapReady function that created the map caused the main UI thread to be blocked until all markers were placed and updated.</a:t>
            </a:r>
            <a:endParaRPr/>
          </a:p>
          <a:p>
            <a:pPr indent="-298450" lvl="0" marL="457200" rtl="0" algn="l">
              <a:spcBef>
                <a:spcPts val="0"/>
              </a:spcBef>
              <a:spcAft>
                <a:spcPts val="0"/>
              </a:spcAft>
              <a:buSzPts val="1100"/>
              <a:buChar char="●"/>
            </a:pPr>
            <a:r>
              <a:rPr lang="en"/>
              <a:t>Wasn’t providing current location as UI was blocked until loop finished. With this implementation they needed to be added when the map was created because we had no On</a:t>
            </a:r>
            <a:r>
              <a:rPr lang="en"/>
              <a:t>progress or doInBackground</a:t>
            </a:r>
            <a:endParaRPr/>
          </a:p>
          <a:p>
            <a:pPr indent="-298450" lvl="0" marL="457200" rtl="0" algn="l">
              <a:spcBef>
                <a:spcPts val="0"/>
              </a:spcBef>
              <a:spcAft>
                <a:spcPts val="0"/>
              </a:spcAft>
              <a:buSzPts val="1100"/>
              <a:buChar char="●"/>
            </a:pPr>
            <a:r>
              <a:rPr lang="en"/>
              <a:t>Feeds into learning variable and data passing. Help from Sep in understanding how Android Studios runs data continuously using onPreExecute, doInBackground, onProgressUpdate, onPostExecute</a:t>
            </a:r>
            <a:endParaRPr/>
          </a:p>
          <a:p>
            <a:pPr indent="-298450" lvl="0" marL="457200" rtl="0" algn="l">
              <a:spcBef>
                <a:spcPts val="0"/>
              </a:spcBef>
              <a:spcAft>
                <a:spcPts val="0"/>
              </a:spcAft>
              <a:buSzPts val="1100"/>
              <a:buChar char="●"/>
            </a:pPr>
            <a:r>
              <a:rPr lang="en"/>
              <a:t>Asynctask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Allowing user defined work area:</a:t>
            </a:r>
            <a:endParaRPr/>
          </a:p>
          <a:p>
            <a:pPr indent="-298450" lvl="0" marL="457200" rtl="0" algn="l">
              <a:spcBef>
                <a:spcPts val="0"/>
              </a:spcBef>
              <a:spcAft>
                <a:spcPts val="0"/>
              </a:spcAft>
              <a:buSzPts val="1100"/>
              <a:buChar char="●"/>
            </a:pPr>
            <a:r>
              <a:rPr lang="en"/>
              <a:t>Issue is how to easily let users define an area on google maps that can be used with gps location to see if workers are leaving the work site.</a:t>
            </a:r>
            <a:endParaRPr/>
          </a:p>
          <a:p>
            <a:pPr indent="-298450" lvl="0" marL="457200" rtl="0" algn="l">
              <a:spcBef>
                <a:spcPts val="0"/>
              </a:spcBef>
              <a:spcAft>
                <a:spcPts val="0"/>
              </a:spcAft>
              <a:buSzPts val="1100"/>
              <a:buChar char="●"/>
            </a:pPr>
            <a:r>
              <a:rPr lang="en"/>
              <a:t>Current </a:t>
            </a:r>
            <a:r>
              <a:rPr lang="en"/>
              <a:t>implementation</a:t>
            </a:r>
            <a:r>
              <a:rPr lang="en"/>
              <a:t> uses polygon in the google map api to define coordinates of a polygon to show work area.</a:t>
            </a:r>
            <a:endParaRPr/>
          </a:p>
          <a:p>
            <a:pPr indent="-298450" lvl="0" marL="457200" rtl="0" algn="l">
              <a:spcBef>
                <a:spcPts val="0"/>
              </a:spcBef>
              <a:spcAft>
                <a:spcPts val="0"/>
              </a:spcAft>
              <a:buSzPts val="1100"/>
              <a:buChar char="●"/>
            </a:pPr>
            <a:r>
              <a:rPr lang="en"/>
              <a:t>Only in java code solution at moment is to allow user to click on map to select points for polygon to draw. </a:t>
            </a:r>
            <a:endParaRPr/>
          </a:p>
          <a:p>
            <a:pPr indent="-298450" lvl="0" marL="457200" rtl="0" algn="l">
              <a:spcBef>
                <a:spcPts val="0"/>
              </a:spcBef>
              <a:spcAft>
                <a:spcPts val="0"/>
              </a:spcAft>
              <a:buSzPts val="1100"/>
              <a:buChar char="●"/>
            </a:pPr>
            <a:r>
              <a:rPr lang="en"/>
              <a:t>Open for discussion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3.png"/><Relationship Id="rId4" Type="http://schemas.openxmlformats.org/officeDocument/2006/relationships/image" Target="../media/image1.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730250" y="1428750"/>
            <a:ext cx="7681800" cy="11427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FFFFB9"/>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idx="1" type="subTitle"/>
          </p:nvPr>
        </p:nvSpPr>
        <p:spPr>
          <a:xfrm>
            <a:off x="730249" y="3258741"/>
            <a:ext cx="7681800" cy="346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pic>
        <p:nvPicPr>
          <p:cNvPr descr="UNCC_WSL_Logo_WHT.gif" id="56" name="Google Shape;56;p14"/>
          <p:cNvPicPr preferRelativeResize="0"/>
          <p:nvPr/>
        </p:nvPicPr>
        <p:blipFill rotWithShape="1">
          <a:blip r:embed="rId3">
            <a:alphaModFix/>
          </a:blip>
          <a:srcRect b="0" l="0" r="0" t="0"/>
          <a:stretch/>
        </p:blipFill>
        <p:spPr>
          <a:xfrm>
            <a:off x="5943600" y="4447857"/>
            <a:ext cx="2343150" cy="581343"/>
          </a:xfrm>
          <a:prstGeom prst="rect">
            <a:avLst/>
          </a:prstGeom>
          <a:noFill/>
          <a:ln>
            <a:noFill/>
          </a:ln>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7" name="Shape 57"/>
        <p:cNvGrpSpPr/>
        <p:nvPr/>
      </p:nvGrpSpPr>
      <p:grpSpPr>
        <a:xfrm>
          <a:off x="0" y="0"/>
          <a:ext cx="0" cy="0"/>
          <a:chOff x="0" y="0"/>
          <a:chExt cx="0" cy="0"/>
        </a:xfrm>
      </p:grpSpPr>
      <p:sp>
        <p:nvSpPr>
          <p:cNvPr id="58" name="Google Shape;58;p15"/>
          <p:cNvSpPr txBox="1"/>
          <p:nvPr>
            <p:ph type="title"/>
          </p:nvPr>
        </p:nvSpPr>
        <p:spPr>
          <a:xfrm>
            <a:off x="381000" y="172641"/>
            <a:ext cx="8382000" cy="4986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FFFF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5"/>
          <p:cNvSpPr txBox="1"/>
          <p:nvPr>
            <p:ph idx="1" type="body"/>
          </p:nvPr>
        </p:nvSpPr>
        <p:spPr>
          <a:xfrm>
            <a:off x="381000" y="1058664"/>
            <a:ext cx="8382000" cy="1658100"/>
          </a:xfrm>
          <a:prstGeom prst="rect">
            <a:avLst/>
          </a:prstGeom>
          <a:noFill/>
          <a:ln>
            <a:noFill/>
          </a:ln>
        </p:spPr>
        <p:txBody>
          <a:bodyPr anchorCtr="0" anchor="t" bIns="0" lIns="0" spcFirstLastPara="1" rIns="0" wrap="square" tIns="0">
            <a:noAutofit/>
          </a:bodyPr>
          <a:lstStyle>
            <a:lvl1pPr indent="-431800" lvl="0" marL="457200" algn="l">
              <a:lnSpc>
                <a:spcPct val="90000"/>
              </a:lnSpc>
              <a:spcBef>
                <a:spcPts val="640"/>
              </a:spcBef>
              <a:spcAft>
                <a:spcPts val="0"/>
              </a:spcAft>
              <a:buClr>
                <a:schemeClr val="lt1"/>
              </a:buClr>
              <a:buSzPts val="3200"/>
              <a:buFont typeface="Calibri"/>
              <a:buChar char="•"/>
              <a:defRPr/>
            </a:lvl1pPr>
            <a:lvl2pPr indent="-406400" lvl="1" marL="914400" algn="l">
              <a:lnSpc>
                <a:spcPct val="90000"/>
              </a:lnSpc>
              <a:spcBef>
                <a:spcPts val="560"/>
              </a:spcBef>
              <a:spcAft>
                <a:spcPts val="0"/>
              </a:spcAft>
              <a:buClr>
                <a:schemeClr val="lt1"/>
              </a:buClr>
              <a:buSzPts val="2800"/>
              <a:buFont typeface="Calibri"/>
              <a:buChar char="•"/>
              <a:defRPr/>
            </a:lvl2pPr>
            <a:lvl3pPr indent="-381000" lvl="2" marL="1371600" algn="l">
              <a:lnSpc>
                <a:spcPct val="90000"/>
              </a:lnSpc>
              <a:spcBef>
                <a:spcPts val="480"/>
              </a:spcBef>
              <a:spcAft>
                <a:spcPts val="0"/>
              </a:spcAft>
              <a:buClr>
                <a:schemeClr val="lt1"/>
              </a:buClr>
              <a:buSzPts val="2400"/>
              <a:buFont typeface="Calibri"/>
              <a:buChar char="•"/>
              <a:defRPr/>
            </a:lvl3pPr>
            <a:lvl4pPr indent="-381000" lvl="3" marL="1828800" algn="l">
              <a:lnSpc>
                <a:spcPct val="90000"/>
              </a:lnSpc>
              <a:spcBef>
                <a:spcPts val="480"/>
              </a:spcBef>
              <a:spcAft>
                <a:spcPts val="0"/>
              </a:spcAft>
              <a:buClr>
                <a:schemeClr val="lt1"/>
              </a:buClr>
              <a:buSzPts val="2400"/>
              <a:buFont typeface="Calibri"/>
              <a:buChar char="•"/>
              <a:defRPr/>
            </a:lvl4pPr>
            <a:lvl5pPr indent="-381000" lvl="4" marL="2286000" algn="l">
              <a:lnSpc>
                <a:spcPct val="90000"/>
              </a:lnSpc>
              <a:spcBef>
                <a:spcPts val="480"/>
              </a:spcBef>
              <a:spcAft>
                <a:spcPts val="0"/>
              </a:spcAft>
              <a:buClr>
                <a:schemeClr val="lt1"/>
              </a:buClr>
              <a:buSzPts val="2400"/>
              <a:buFont typeface="Calibri"/>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UNCC_WSL_Logo_WHT.gif" id="60" name="Google Shape;60;p15"/>
          <p:cNvPicPr preferRelativeResize="0"/>
          <p:nvPr/>
        </p:nvPicPr>
        <p:blipFill rotWithShape="1">
          <a:blip r:embed="rId2">
            <a:alphaModFix/>
          </a:blip>
          <a:srcRect b="0" l="0" r="0" t="0"/>
          <a:stretch/>
        </p:blipFill>
        <p:spPr>
          <a:xfrm>
            <a:off x="5943600" y="4447857"/>
            <a:ext cx="2343150" cy="581343"/>
          </a:xfrm>
          <a:prstGeom prst="rect">
            <a:avLst/>
          </a:prstGeom>
          <a:noFill/>
          <a:ln>
            <a:noFill/>
          </a:ln>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6"/>
          <p:cNvSpPr txBox="1"/>
          <p:nvPr>
            <p:ph type="title"/>
          </p:nvPr>
        </p:nvSpPr>
        <p:spPr>
          <a:xfrm>
            <a:off x="381000" y="172641"/>
            <a:ext cx="8382000" cy="4986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FFFF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CC_WSL_Logo_WHT.gif" id="63" name="Google Shape;63;p16"/>
          <p:cNvPicPr preferRelativeResize="0"/>
          <p:nvPr/>
        </p:nvPicPr>
        <p:blipFill rotWithShape="1">
          <a:blip r:embed="rId2">
            <a:alphaModFix/>
          </a:blip>
          <a:srcRect b="0" l="0" r="0" t="0"/>
          <a:stretch/>
        </p:blipFill>
        <p:spPr>
          <a:xfrm>
            <a:off x="5943600" y="4447857"/>
            <a:ext cx="2343150" cy="581343"/>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mo, Video etc. &quot;special&quot; slides">
  <p:cSld name="1_Demo, Video etc. &quot;special&quot; slides">
    <p:bg>
      <p:bgPr>
        <a:blipFill>
          <a:blip r:embed="rId2">
            <a:alphaModFix/>
          </a:blip>
          <a:stretch>
            <a:fillRect/>
          </a:stretch>
        </a:blipFill>
      </p:bgPr>
    </p:bg>
    <p:spTree>
      <p:nvGrpSpPr>
        <p:cNvPr id="64" name="Shape 64"/>
        <p:cNvGrpSpPr/>
        <p:nvPr/>
      </p:nvGrpSpPr>
      <p:grpSpPr>
        <a:xfrm>
          <a:off x="0" y="0"/>
          <a:ext cx="0" cy="0"/>
          <a:chOff x="0" y="0"/>
          <a:chExt cx="0" cy="0"/>
        </a:xfrm>
      </p:grpSpPr>
      <p:pic>
        <p:nvPicPr>
          <p:cNvPr descr="Swirl.png" id="65" name="Google Shape;65;p17"/>
          <p:cNvPicPr preferRelativeResize="0"/>
          <p:nvPr/>
        </p:nvPicPr>
        <p:blipFill rotWithShape="1">
          <a:blip r:embed="rId3">
            <a:alphaModFix/>
          </a:blip>
          <a:srcRect b="0" l="0" r="0" t="0"/>
          <a:stretch/>
        </p:blipFill>
        <p:spPr>
          <a:xfrm>
            <a:off x="0" y="971550"/>
            <a:ext cx="6857999" cy="2402011"/>
          </a:xfrm>
          <a:prstGeom prst="rect">
            <a:avLst/>
          </a:prstGeom>
          <a:noFill/>
          <a:ln>
            <a:noFill/>
          </a:ln>
        </p:spPr>
      </p:pic>
      <p:sp>
        <p:nvSpPr>
          <p:cNvPr id="66" name="Google Shape;66;p17"/>
          <p:cNvSpPr txBox="1"/>
          <p:nvPr>
            <p:ph type="ctrTitle"/>
          </p:nvPr>
        </p:nvSpPr>
        <p:spPr>
          <a:xfrm>
            <a:off x="1369219" y="487354"/>
            <a:ext cx="7043100" cy="11427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B9"/>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subTitle"/>
          </p:nvPr>
        </p:nvSpPr>
        <p:spPr>
          <a:xfrm>
            <a:off x="1368955" y="3258741"/>
            <a:ext cx="7043100" cy="346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68" name="Google Shape;68;p17"/>
          <p:cNvSpPr txBox="1"/>
          <p:nvPr>
            <p:ph idx="2" type="body"/>
          </p:nvPr>
        </p:nvSpPr>
        <p:spPr>
          <a:xfrm>
            <a:off x="722049" y="1766888"/>
            <a:ext cx="7690200" cy="1038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2000"/>
              </a:spcBef>
              <a:spcAft>
                <a:spcPts val="0"/>
              </a:spcAft>
              <a:buClr>
                <a:srgbClr val="FFE9D4"/>
              </a:buClr>
              <a:buSzPts val="10000"/>
              <a:buFont typeface="Arial"/>
              <a:buNone/>
              <a:defRPr b="1" i="1" sz="10000" u="none" cap="none" strike="noStrike">
                <a:solidFill>
                  <a:srgbClr val="FFE9D4"/>
                </a:solidFill>
                <a:latin typeface="Calibri"/>
                <a:ea typeface="Calibri"/>
                <a:cs typeface="Calibri"/>
                <a:sym typeface="Calibri"/>
              </a:defRPr>
            </a:lvl1pPr>
            <a:lvl2pPr indent="-342900" lvl="1" marL="914400" algn="l">
              <a:lnSpc>
                <a:spcPct val="90000"/>
              </a:lnSpc>
              <a:spcBef>
                <a:spcPts val="360"/>
              </a:spcBef>
              <a:spcAft>
                <a:spcPts val="0"/>
              </a:spcAft>
              <a:buClr>
                <a:schemeClr val="lt1"/>
              </a:buClr>
              <a:buSzPts val="1800"/>
              <a:buChar char="•"/>
              <a:defRPr/>
            </a:lvl2pPr>
            <a:lvl3pPr indent="-342900" lvl="2" marL="1371600" algn="l">
              <a:lnSpc>
                <a:spcPct val="90000"/>
              </a:lnSpc>
              <a:spcBef>
                <a:spcPts val="360"/>
              </a:spcBef>
              <a:spcAft>
                <a:spcPts val="0"/>
              </a:spcAft>
              <a:buClr>
                <a:schemeClr val="lt1"/>
              </a:buClr>
              <a:buSzPts val="1800"/>
              <a:buChar char="•"/>
              <a:defRPr/>
            </a:lvl3pPr>
            <a:lvl4pPr indent="-342900" lvl="3" marL="1828800" algn="l">
              <a:lnSpc>
                <a:spcPct val="90000"/>
              </a:lnSpc>
              <a:spcBef>
                <a:spcPts val="360"/>
              </a:spcBef>
              <a:spcAft>
                <a:spcPts val="0"/>
              </a:spcAft>
              <a:buClr>
                <a:schemeClr val="lt1"/>
              </a:buClr>
              <a:buSzPts val="1800"/>
              <a:buChar char="•"/>
              <a:defRPr/>
            </a:lvl4pPr>
            <a:lvl5pPr indent="-342900" lvl="4" marL="2286000" algn="l">
              <a:lnSpc>
                <a:spcPct val="90000"/>
              </a:lnSpc>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UNCC_WSL_Logo_WHT.gif" id="69" name="Google Shape;69;p17"/>
          <p:cNvPicPr preferRelativeResize="0"/>
          <p:nvPr/>
        </p:nvPicPr>
        <p:blipFill rotWithShape="1">
          <a:blip r:embed="rId4">
            <a:alphaModFix/>
          </a:blip>
          <a:srcRect b="0" l="0" r="0" t="0"/>
          <a:stretch/>
        </p:blipFill>
        <p:spPr>
          <a:xfrm>
            <a:off x="5943600" y="4447857"/>
            <a:ext cx="2343150" cy="581343"/>
          </a:xfrm>
          <a:prstGeom prst="rect">
            <a:avLst/>
          </a:prstGeom>
          <a:noFill/>
          <a:ln>
            <a:noFill/>
          </a:ln>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18"/>
          <p:cNvSpPr txBox="1"/>
          <p:nvPr>
            <p:ph type="title"/>
          </p:nvPr>
        </p:nvSpPr>
        <p:spPr>
          <a:xfrm>
            <a:off x="381000" y="172641"/>
            <a:ext cx="8382000" cy="4986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FFFF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 type="body"/>
          </p:nvPr>
        </p:nvSpPr>
        <p:spPr>
          <a:xfrm>
            <a:off x="381000" y="1059656"/>
            <a:ext cx="8382000" cy="1658100"/>
          </a:xfrm>
          <a:prstGeom prst="rect">
            <a:avLst/>
          </a:prstGeom>
          <a:noFill/>
          <a:ln>
            <a:noFill/>
          </a:ln>
        </p:spPr>
        <p:txBody>
          <a:bodyPr anchorCtr="0" anchor="t" bIns="0" lIns="0" spcFirstLastPara="1" rIns="0" wrap="square" tIns="0">
            <a:noAutofit/>
          </a:bodyPr>
          <a:lstStyle>
            <a:lvl1pPr indent="-431800" lvl="0" marL="457200" algn="l">
              <a:lnSpc>
                <a:spcPct val="90000"/>
              </a:lnSpc>
              <a:spcBef>
                <a:spcPts val="640"/>
              </a:spcBef>
              <a:spcAft>
                <a:spcPts val="0"/>
              </a:spcAft>
              <a:buClr>
                <a:schemeClr val="lt1"/>
              </a:buClr>
              <a:buSzPts val="3200"/>
              <a:buFont typeface="Calibri"/>
              <a:buChar char="•"/>
              <a:defRPr/>
            </a:lvl1pPr>
            <a:lvl2pPr indent="-406400" lvl="1" marL="914400" algn="l">
              <a:lnSpc>
                <a:spcPct val="90000"/>
              </a:lnSpc>
              <a:spcBef>
                <a:spcPts val="560"/>
              </a:spcBef>
              <a:spcAft>
                <a:spcPts val="0"/>
              </a:spcAft>
              <a:buClr>
                <a:schemeClr val="lt1"/>
              </a:buClr>
              <a:buSzPts val="2800"/>
              <a:buFont typeface="Calibri"/>
              <a:buChar char="•"/>
              <a:defRPr/>
            </a:lvl2pPr>
            <a:lvl3pPr indent="-381000" lvl="2" marL="1371600" algn="l">
              <a:lnSpc>
                <a:spcPct val="90000"/>
              </a:lnSpc>
              <a:spcBef>
                <a:spcPts val="480"/>
              </a:spcBef>
              <a:spcAft>
                <a:spcPts val="0"/>
              </a:spcAft>
              <a:buClr>
                <a:schemeClr val="lt1"/>
              </a:buClr>
              <a:buSzPts val="2400"/>
              <a:buFont typeface="Calibri"/>
              <a:buChar char="•"/>
              <a:defRPr/>
            </a:lvl3pPr>
            <a:lvl4pPr indent="-381000" lvl="3" marL="1828800" algn="l">
              <a:lnSpc>
                <a:spcPct val="90000"/>
              </a:lnSpc>
              <a:spcBef>
                <a:spcPts val="480"/>
              </a:spcBef>
              <a:spcAft>
                <a:spcPts val="0"/>
              </a:spcAft>
              <a:buClr>
                <a:schemeClr val="lt1"/>
              </a:buClr>
              <a:buSzPts val="2400"/>
              <a:buFont typeface="Calibri"/>
              <a:buChar char="•"/>
              <a:defRPr/>
            </a:lvl4pPr>
            <a:lvl5pPr indent="-381000" lvl="4" marL="2286000" algn="l">
              <a:lnSpc>
                <a:spcPct val="90000"/>
              </a:lnSpc>
              <a:spcBef>
                <a:spcPts val="480"/>
              </a:spcBef>
              <a:spcAft>
                <a:spcPts val="0"/>
              </a:spcAft>
              <a:buClr>
                <a:schemeClr val="lt1"/>
              </a:buClr>
              <a:buSzPts val="2400"/>
              <a:buFont typeface="Calibri"/>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UNCC_WSL_Logo_WHT.gif" id="73" name="Google Shape;73;p18"/>
          <p:cNvPicPr preferRelativeResize="0"/>
          <p:nvPr/>
        </p:nvPicPr>
        <p:blipFill rotWithShape="1">
          <a:blip r:embed="rId2">
            <a:alphaModFix/>
          </a:blip>
          <a:srcRect b="0" l="0" r="0" t="0"/>
          <a:stretch/>
        </p:blipFill>
        <p:spPr>
          <a:xfrm>
            <a:off x="5943600" y="4447857"/>
            <a:ext cx="2343150" cy="581343"/>
          </a:xfrm>
          <a:prstGeom prst="rect">
            <a:avLst/>
          </a:prstGeom>
          <a:noFill/>
          <a:ln>
            <a:noFill/>
          </a:ln>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9"/>
          <p:cNvSpPr txBox="1"/>
          <p:nvPr>
            <p:ph type="title"/>
          </p:nvPr>
        </p:nvSpPr>
        <p:spPr>
          <a:xfrm>
            <a:off x="381000" y="172641"/>
            <a:ext cx="8382000" cy="4986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FFFF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a:off x="381000" y="1058665"/>
            <a:ext cx="4114800" cy="1597500"/>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560"/>
              </a:spcBef>
              <a:spcAft>
                <a:spcPts val="0"/>
              </a:spcAft>
              <a:buClr>
                <a:schemeClr val="lt1"/>
              </a:buClr>
              <a:buSzPts val="2800"/>
              <a:buFont typeface="Calibri"/>
              <a:buChar char="•"/>
              <a:defRPr sz="2800"/>
            </a:lvl1pPr>
            <a:lvl2pPr indent="-381000" lvl="1" marL="914400" algn="l">
              <a:lnSpc>
                <a:spcPct val="90000"/>
              </a:lnSpc>
              <a:spcBef>
                <a:spcPts val="480"/>
              </a:spcBef>
              <a:spcAft>
                <a:spcPts val="0"/>
              </a:spcAft>
              <a:buClr>
                <a:schemeClr val="lt1"/>
              </a:buClr>
              <a:buSzPts val="2400"/>
              <a:buFont typeface="Calibri"/>
              <a:buChar char="•"/>
              <a:defRPr sz="2400"/>
            </a:lvl2pPr>
            <a:lvl3pPr indent="-355600" lvl="2" marL="1371600" algn="l">
              <a:lnSpc>
                <a:spcPct val="90000"/>
              </a:lnSpc>
              <a:spcBef>
                <a:spcPts val="400"/>
              </a:spcBef>
              <a:spcAft>
                <a:spcPts val="0"/>
              </a:spcAft>
              <a:buClr>
                <a:schemeClr val="lt1"/>
              </a:buClr>
              <a:buSzPts val="2000"/>
              <a:buFont typeface="Calibri"/>
              <a:buChar char="•"/>
              <a:defRPr sz="2000"/>
            </a:lvl3pPr>
            <a:lvl4pPr indent="-342900" lvl="3" marL="1828800" algn="l">
              <a:lnSpc>
                <a:spcPct val="90000"/>
              </a:lnSpc>
              <a:spcBef>
                <a:spcPts val="360"/>
              </a:spcBef>
              <a:spcAft>
                <a:spcPts val="0"/>
              </a:spcAft>
              <a:buClr>
                <a:schemeClr val="lt1"/>
              </a:buClr>
              <a:buSzPts val="1800"/>
              <a:buFont typeface="Calibri"/>
              <a:buChar char="•"/>
              <a:defRPr sz="1800"/>
            </a:lvl4pPr>
            <a:lvl5pPr indent="-342900" lvl="4" marL="2286000" algn="l">
              <a:lnSpc>
                <a:spcPct val="90000"/>
              </a:lnSpc>
              <a:spcBef>
                <a:spcPts val="360"/>
              </a:spcBef>
              <a:spcAft>
                <a:spcPts val="0"/>
              </a:spcAft>
              <a:buClr>
                <a:schemeClr val="lt1"/>
              </a:buClr>
              <a:buSzPts val="1800"/>
              <a:buFont typeface="Calibri"/>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77" name="Google Shape;77;p19"/>
          <p:cNvSpPr txBox="1"/>
          <p:nvPr>
            <p:ph idx="2" type="body"/>
          </p:nvPr>
        </p:nvSpPr>
        <p:spPr>
          <a:xfrm>
            <a:off x="4648200" y="1058665"/>
            <a:ext cx="4114800" cy="1597500"/>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560"/>
              </a:spcBef>
              <a:spcAft>
                <a:spcPts val="0"/>
              </a:spcAft>
              <a:buClr>
                <a:schemeClr val="lt1"/>
              </a:buClr>
              <a:buSzPts val="2800"/>
              <a:buFont typeface="Calibri"/>
              <a:buChar char="•"/>
              <a:defRPr sz="2800"/>
            </a:lvl1pPr>
            <a:lvl2pPr indent="-381000" lvl="1" marL="914400" algn="l">
              <a:lnSpc>
                <a:spcPct val="90000"/>
              </a:lnSpc>
              <a:spcBef>
                <a:spcPts val="480"/>
              </a:spcBef>
              <a:spcAft>
                <a:spcPts val="0"/>
              </a:spcAft>
              <a:buClr>
                <a:schemeClr val="lt1"/>
              </a:buClr>
              <a:buSzPts val="2400"/>
              <a:buFont typeface="Calibri"/>
              <a:buChar char="•"/>
              <a:defRPr sz="2400"/>
            </a:lvl2pPr>
            <a:lvl3pPr indent="-355600" lvl="2" marL="1371600" algn="l">
              <a:lnSpc>
                <a:spcPct val="90000"/>
              </a:lnSpc>
              <a:spcBef>
                <a:spcPts val="400"/>
              </a:spcBef>
              <a:spcAft>
                <a:spcPts val="0"/>
              </a:spcAft>
              <a:buClr>
                <a:schemeClr val="lt1"/>
              </a:buClr>
              <a:buSzPts val="2000"/>
              <a:buFont typeface="Calibri"/>
              <a:buChar char="•"/>
              <a:defRPr sz="2000"/>
            </a:lvl3pPr>
            <a:lvl4pPr indent="-342900" lvl="3" marL="1828800" algn="l">
              <a:lnSpc>
                <a:spcPct val="90000"/>
              </a:lnSpc>
              <a:spcBef>
                <a:spcPts val="360"/>
              </a:spcBef>
              <a:spcAft>
                <a:spcPts val="0"/>
              </a:spcAft>
              <a:buClr>
                <a:schemeClr val="lt1"/>
              </a:buClr>
              <a:buSzPts val="1800"/>
              <a:buFont typeface="Calibri"/>
              <a:buChar char="•"/>
              <a:defRPr sz="1800"/>
            </a:lvl4pPr>
            <a:lvl5pPr indent="-342900" lvl="4" marL="2286000" algn="l">
              <a:lnSpc>
                <a:spcPct val="90000"/>
              </a:lnSpc>
              <a:spcBef>
                <a:spcPts val="360"/>
              </a:spcBef>
              <a:spcAft>
                <a:spcPts val="0"/>
              </a:spcAft>
              <a:buClr>
                <a:schemeClr val="lt1"/>
              </a:buClr>
              <a:buSzPts val="1800"/>
              <a:buFont typeface="Calibri"/>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pic>
        <p:nvPicPr>
          <p:cNvPr descr="UNCC_WSL_Logo_WHT.gif" id="78" name="Google Shape;78;p19"/>
          <p:cNvPicPr preferRelativeResize="0"/>
          <p:nvPr/>
        </p:nvPicPr>
        <p:blipFill rotWithShape="1">
          <a:blip r:embed="rId2">
            <a:alphaModFix/>
          </a:blip>
          <a:srcRect b="0" l="0" r="0" t="0"/>
          <a:stretch/>
        </p:blipFill>
        <p:spPr>
          <a:xfrm>
            <a:off x="5943600" y="4447857"/>
            <a:ext cx="2343150" cy="581343"/>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descr="UNCC_WSL_Logo_WHT.gif" id="80" name="Google Shape;80;p20"/>
          <p:cNvPicPr preferRelativeResize="0"/>
          <p:nvPr/>
        </p:nvPicPr>
        <p:blipFill rotWithShape="1">
          <a:blip r:embed="rId2">
            <a:alphaModFix/>
          </a:blip>
          <a:srcRect b="0" l="0" r="0" t="0"/>
          <a:stretch/>
        </p:blipFill>
        <p:spPr>
          <a:xfrm>
            <a:off x="5943600" y="4447857"/>
            <a:ext cx="2343150" cy="581343"/>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1000" y="172641"/>
            <a:ext cx="8382000" cy="4986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FFFFB9"/>
              </a:buClr>
              <a:buSzPts val="4800"/>
              <a:buFont typeface="Calibri"/>
              <a:buNone/>
              <a:defRPr b="0" i="0" sz="4800" u="none" cap="none" strike="noStrike">
                <a:solidFill>
                  <a:srgbClr val="FFFFB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381000" y="1059656"/>
            <a:ext cx="8382000" cy="1602000"/>
          </a:xfrm>
          <a:prstGeom prst="rect">
            <a:avLst/>
          </a:prstGeom>
          <a:noFill/>
          <a:ln>
            <a:noFill/>
          </a:ln>
        </p:spPr>
        <p:txBody>
          <a:bodyPr anchorCtr="0" anchor="t" bIns="0" lIns="0" spcFirstLastPara="1" rIns="0" wrap="square" tIns="0">
            <a:noAutofit/>
          </a:bodyPr>
          <a:lstStyle>
            <a:lvl1pPr indent="-431800" lvl="0" marL="457200" marR="0" rtl="0" algn="l">
              <a:lnSpc>
                <a:spcPct val="90000"/>
              </a:lnSpc>
              <a:spcBef>
                <a:spcPts val="640"/>
              </a:spcBef>
              <a:spcAft>
                <a:spcPts val="0"/>
              </a:spcAft>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hyperlink" Target="http://www.youtube.com/watch?v=tTpZLgCGY0k"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www.youtube.com/watch?v=sjd_Ki7cHpU" TargetMode="Externa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1"/>
          <p:cNvSpPr txBox="1"/>
          <p:nvPr>
            <p:ph type="ctrTitle"/>
          </p:nvPr>
        </p:nvSpPr>
        <p:spPr>
          <a:xfrm>
            <a:off x="731100" y="1255550"/>
            <a:ext cx="7681800" cy="1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UNCC_WORK Prototype Review Presentation</a:t>
            </a:r>
            <a:endParaRPr/>
          </a:p>
        </p:txBody>
      </p:sp>
      <p:sp>
        <p:nvSpPr>
          <p:cNvPr id="86" name="Google Shape;86;p21"/>
          <p:cNvSpPr txBox="1"/>
          <p:nvPr>
            <p:ph idx="1" type="subTitle"/>
          </p:nvPr>
        </p:nvSpPr>
        <p:spPr>
          <a:xfrm>
            <a:off x="730249" y="3258741"/>
            <a:ext cx="7681800" cy="34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Damian Hupka, Zachary Zaleski, Nathan Pecoraro, William Clampett, Duncan Tennant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Future Development Plan</a:t>
            </a:r>
            <a:endParaRPr/>
          </a:p>
        </p:txBody>
      </p:sp>
      <p:sp>
        <p:nvSpPr>
          <p:cNvPr id="146" name="Google Shape;146;p30"/>
          <p:cNvSpPr txBox="1"/>
          <p:nvPr>
            <p:ph idx="1" type="body"/>
          </p:nvPr>
        </p:nvSpPr>
        <p:spPr>
          <a:xfrm>
            <a:off x="381000" y="1059650"/>
            <a:ext cx="8382000" cy="3849300"/>
          </a:xfrm>
          <a:prstGeom prst="rect">
            <a:avLst/>
          </a:prstGeom>
        </p:spPr>
        <p:txBody>
          <a:bodyPr anchorCtr="0" anchor="t" bIns="0" lIns="0" spcFirstLastPara="1" rIns="0" wrap="square" tIns="0">
            <a:noAutofit/>
          </a:bodyPr>
          <a:lstStyle/>
          <a:p>
            <a:pPr indent="0" lvl="0" marL="0" rtl="0" algn="l">
              <a:spcBef>
                <a:spcPts val="640"/>
              </a:spcBef>
              <a:spcAft>
                <a:spcPts val="0"/>
              </a:spcAft>
              <a:buNone/>
            </a:pPr>
            <a:r>
              <a:rPr lang="en"/>
              <a:t>Server</a:t>
            </a:r>
            <a:endParaRPr/>
          </a:p>
          <a:p>
            <a:pPr indent="-381000" lvl="0" marL="457200" rtl="0" algn="l">
              <a:spcBef>
                <a:spcPts val="640"/>
              </a:spcBef>
              <a:spcAft>
                <a:spcPts val="0"/>
              </a:spcAft>
              <a:buSzPts val="2400"/>
              <a:buChar char="•"/>
            </a:pPr>
            <a:r>
              <a:rPr lang="en" sz="2400"/>
              <a:t>Signaling</a:t>
            </a:r>
            <a:endParaRPr sz="2400"/>
          </a:p>
          <a:p>
            <a:pPr indent="-381000" lvl="0" marL="457200" rtl="0" algn="l">
              <a:spcBef>
                <a:spcPts val="0"/>
              </a:spcBef>
              <a:spcAft>
                <a:spcPts val="0"/>
              </a:spcAft>
              <a:buSzPts val="2400"/>
              <a:buChar char="•"/>
            </a:pPr>
            <a:r>
              <a:rPr lang="en" sz="2400"/>
              <a:t>Further Error Handling</a:t>
            </a:r>
            <a:endParaRPr sz="2400"/>
          </a:p>
          <a:p>
            <a:pPr indent="-381000" lvl="0" marL="457200" rtl="0" algn="l">
              <a:spcBef>
                <a:spcPts val="0"/>
              </a:spcBef>
              <a:spcAft>
                <a:spcPts val="0"/>
              </a:spcAft>
              <a:buSzPts val="2400"/>
              <a:buChar char="•"/>
            </a:pPr>
            <a:r>
              <a:rPr lang="en" sz="2400"/>
              <a:t>Robust Implementation </a:t>
            </a:r>
            <a:endParaRPr sz="2400"/>
          </a:p>
          <a:p>
            <a:pPr indent="0" lvl="0" marL="0" rtl="0" algn="l">
              <a:spcBef>
                <a:spcPts val="640"/>
              </a:spcBef>
              <a:spcAft>
                <a:spcPts val="0"/>
              </a:spcAft>
              <a:buNone/>
            </a:pPr>
            <a:r>
              <a:rPr lang="en"/>
              <a:t>App</a:t>
            </a:r>
            <a:endParaRPr/>
          </a:p>
          <a:p>
            <a:pPr indent="-381000" lvl="0" marL="457200" rtl="0" algn="l">
              <a:spcBef>
                <a:spcPts val="640"/>
              </a:spcBef>
              <a:spcAft>
                <a:spcPts val="0"/>
              </a:spcAft>
              <a:buSzPts val="2400"/>
              <a:buChar char="•"/>
            </a:pPr>
            <a:r>
              <a:rPr lang="en" sz="2400"/>
              <a:t>Ability to define workspaces with current GPS location</a:t>
            </a:r>
            <a:endParaRPr sz="2400"/>
          </a:p>
          <a:p>
            <a:pPr indent="-381000" lvl="0" marL="457200" rtl="0" algn="l">
              <a:spcBef>
                <a:spcPts val="0"/>
              </a:spcBef>
              <a:spcAft>
                <a:spcPts val="0"/>
              </a:spcAft>
              <a:buSzPts val="2400"/>
              <a:buChar char="•"/>
            </a:pPr>
            <a:r>
              <a:rPr lang="en" sz="2400"/>
              <a:t>Receive</a:t>
            </a:r>
            <a:r>
              <a:rPr lang="en" sz="2400"/>
              <a:t> current Heart Rate and Stress from smart watch</a:t>
            </a:r>
            <a:endParaRPr sz="2400"/>
          </a:p>
          <a:p>
            <a:pPr indent="-381000" lvl="0" marL="457200" rtl="0" algn="l">
              <a:spcBef>
                <a:spcPts val="0"/>
              </a:spcBef>
              <a:spcAft>
                <a:spcPts val="0"/>
              </a:spcAft>
              <a:buSzPts val="2400"/>
              <a:buChar char="•"/>
            </a:pPr>
            <a:r>
              <a:rPr lang="en" sz="2400"/>
              <a:t>Implementation of digital twin in system</a:t>
            </a:r>
            <a:endParaRPr sz="2400"/>
          </a:p>
          <a:p>
            <a:pPr indent="-381000" lvl="0" marL="457200" rtl="0" algn="l">
              <a:spcBef>
                <a:spcPts val="0"/>
              </a:spcBef>
              <a:spcAft>
                <a:spcPts val="0"/>
              </a:spcAft>
              <a:buSzPts val="2400"/>
              <a:buChar char="•"/>
            </a:pPr>
            <a:r>
              <a:rPr lang="en" sz="2400"/>
              <a:t>Testing receiving all data including threat levels and haptic data in the system design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Test Plan</a:t>
            </a:r>
            <a:endParaRPr sz="3600"/>
          </a:p>
        </p:txBody>
      </p:sp>
      <p:sp>
        <p:nvSpPr>
          <p:cNvPr id="152" name="Google Shape;152;p31"/>
          <p:cNvSpPr txBox="1"/>
          <p:nvPr>
            <p:ph idx="1" type="body"/>
          </p:nvPr>
        </p:nvSpPr>
        <p:spPr>
          <a:xfrm>
            <a:off x="381000" y="1059644"/>
            <a:ext cx="8382000" cy="3213600"/>
          </a:xfrm>
          <a:prstGeom prst="rect">
            <a:avLst/>
          </a:prstGeom>
        </p:spPr>
        <p:txBody>
          <a:bodyPr anchorCtr="0" anchor="t" bIns="0" lIns="0" spcFirstLastPara="1" rIns="0" wrap="square" tIns="0">
            <a:noAutofit/>
          </a:bodyPr>
          <a:lstStyle/>
          <a:p>
            <a:pPr indent="-374650" lvl="0" marL="457200" rtl="0" algn="l">
              <a:spcBef>
                <a:spcPts val="640"/>
              </a:spcBef>
              <a:spcAft>
                <a:spcPts val="0"/>
              </a:spcAft>
              <a:buSzPts val="2300"/>
              <a:buChar char="•"/>
            </a:pPr>
            <a:r>
              <a:rPr lang="en" sz="2300"/>
              <a:t>The team is planning over the next few weeks to wrap up a robust implementation of the server and finalizing any functionality of the digital twin.</a:t>
            </a:r>
            <a:endParaRPr sz="2300"/>
          </a:p>
          <a:p>
            <a:pPr indent="-374650" lvl="0" marL="457200" rtl="0" algn="l">
              <a:spcBef>
                <a:spcPts val="0"/>
              </a:spcBef>
              <a:spcAft>
                <a:spcPts val="0"/>
              </a:spcAft>
              <a:buSzPts val="2300"/>
              <a:buChar char="•"/>
            </a:pPr>
            <a:r>
              <a:rPr lang="en" sz="2300"/>
              <a:t>With a comprehensive prototype completed the team will be moving the system outdoors to </a:t>
            </a:r>
            <a:r>
              <a:rPr lang="en" sz="2300"/>
              <a:t>initially</a:t>
            </a:r>
            <a:r>
              <a:rPr lang="en" sz="2300"/>
              <a:t> test latency between each and all of the devices using the improved multithreading approach. Furthermore, the team will be attempting to use a webcam attached to the NVIDIA Xavier AGX to analyze traffic data </a:t>
            </a:r>
            <a:r>
              <a:rPr lang="en" sz="2300"/>
              <a:t>with</a:t>
            </a:r>
            <a:r>
              <a:rPr lang="en" sz="2300"/>
              <a:t> a real-time AI inference model to generate a risk score to be communicated to clients.</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Project Plan</a:t>
            </a:r>
            <a:endParaRPr sz="3000"/>
          </a:p>
        </p:txBody>
      </p:sp>
      <p:pic>
        <p:nvPicPr>
          <p:cNvPr id="158" name="Google Shape;158;p32"/>
          <p:cNvPicPr preferRelativeResize="0"/>
          <p:nvPr/>
        </p:nvPicPr>
        <p:blipFill>
          <a:blip r:embed="rId3">
            <a:alphaModFix/>
          </a:blip>
          <a:stretch>
            <a:fillRect/>
          </a:stretch>
        </p:blipFill>
        <p:spPr>
          <a:xfrm>
            <a:off x="0" y="993325"/>
            <a:ext cx="4857276" cy="3492700"/>
          </a:xfrm>
          <a:prstGeom prst="rect">
            <a:avLst/>
          </a:prstGeom>
          <a:noFill/>
          <a:ln>
            <a:noFill/>
          </a:ln>
        </p:spPr>
      </p:pic>
      <p:pic>
        <p:nvPicPr>
          <p:cNvPr id="159" name="Google Shape;159;p32"/>
          <p:cNvPicPr preferRelativeResize="0"/>
          <p:nvPr/>
        </p:nvPicPr>
        <p:blipFill>
          <a:blip r:embed="rId4">
            <a:alphaModFix/>
          </a:blip>
          <a:stretch>
            <a:fillRect/>
          </a:stretch>
        </p:blipFill>
        <p:spPr>
          <a:xfrm>
            <a:off x="4933675" y="993325"/>
            <a:ext cx="4176400" cy="235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Project Plan Continued</a:t>
            </a:r>
            <a:endParaRPr/>
          </a:p>
        </p:txBody>
      </p:sp>
      <p:pic>
        <p:nvPicPr>
          <p:cNvPr id="165" name="Google Shape;165;p33"/>
          <p:cNvPicPr preferRelativeResize="0"/>
          <p:nvPr/>
        </p:nvPicPr>
        <p:blipFill>
          <a:blip r:embed="rId3">
            <a:alphaModFix/>
          </a:blip>
          <a:stretch>
            <a:fillRect/>
          </a:stretch>
        </p:blipFill>
        <p:spPr>
          <a:xfrm>
            <a:off x="42102" y="1074150"/>
            <a:ext cx="4804426" cy="3479226"/>
          </a:xfrm>
          <a:prstGeom prst="rect">
            <a:avLst/>
          </a:prstGeom>
          <a:noFill/>
          <a:ln>
            <a:noFill/>
          </a:ln>
        </p:spPr>
      </p:pic>
      <p:pic>
        <p:nvPicPr>
          <p:cNvPr id="166" name="Google Shape;166;p33"/>
          <p:cNvPicPr preferRelativeResize="0"/>
          <p:nvPr/>
        </p:nvPicPr>
        <p:blipFill>
          <a:blip r:embed="rId4">
            <a:alphaModFix/>
          </a:blip>
          <a:stretch>
            <a:fillRect/>
          </a:stretch>
        </p:blipFill>
        <p:spPr>
          <a:xfrm>
            <a:off x="4973653" y="1074141"/>
            <a:ext cx="3992672" cy="31218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Project Plan Continued</a:t>
            </a:r>
            <a:endParaRPr/>
          </a:p>
        </p:txBody>
      </p:sp>
      <p:pic>
        <p:nvPicPr>
          <p:cNvPr id="172" name="Google Shape;172;p34"/>
          <p:cNvPicPr preferRelativeResize="0"/>
          <p:nvPr/>
        </p:nvPicPr>
        <p:blipFill>
          <a:blip r:embed="rId3">
            <a:alphaModFix/>
          </a:blip>
          <a:stretch>
            <a:fillRect/>
          </a:stretch>
        </p:blipFill>
        <p:spPr>
          <a:xfrm>
            <a:off x="152400" y="823641"/>
            <a:ext cx="8839201" cy="1294137"/>
          </a:xfrm>
          <a:prstGeom prst="rect">
            <a:avLst/>
          </a:prstGeom>
          <a:noFill/>
          <a:ln>
            <a:noFill/>
          </a:ln>
        </p:spPr>
      </p:pic>
      <p:pic>
        <p:nvPicPr>
          <p:cNvPr id="173" name="Google Shape;173;p34"/>
          <p:cNvPicPr preferRelativeResize="0"/>
          <p:nvPr/>
        </p:nvPicPr>
        <p:blipFill>
          <a:blip r:embed="rId4">
            <a:alphaModFix/>
          </a:blip>
          <a:stretch>
            <a:fillRect/>
          </a:stretch>
        </p:blipFill>
        <p:spPr>
          <a:xfrm>
            <a:off x="152400" y="2270178"/>
            <a:ext cx="3789110" cy="27209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2"/>
          <p:cNvSpPr txBox="1"/>
          <p:nvPr>
            <p:ph type="title"/>
          </p:nvPr>
        </p:nvSpPr>
        <p:spPr>
          <a:xfrm>
            <a:off x="381000" y="172641"/>
            <a:ext cx="8382000" cy="665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Project Overview:</a:t>
            </a:r>
            <a:endParaRPr/>
          </a:p>
        </p:txBody>
      </p:sp>
      <p:sp>
        <p:nvSpPr>
          <p:cNvPr id="92" name="Google Shape;92;p22"/>
          <p:cNvSpPr txBox="1"/>
          <p:nvPr>
            <p:ph idx="1" type="body"/>
          </p:nvPr>
        </p:nvSpPr>
        <p:spPr>
          <a:xfrm>
            <a:off x="381000" y="1059644"/>
            <a:ext cx="8382000" cy="3141900"/>
          </a:xfrm>
          <a:prstGeom prst="rect">
            <a:avLst/>
          </a:prstGeom>
        </p:spPr>
        <p:txBody>
          <a:bodyPr anchorCtr="0" anchor="t" bIns="0" lIns="0" spcFirstLastPara="1" rIns="0" wrap="square" tIns="0">
            <a:noAutofit/>
          </a:bodyPr>
          <a:lstStyle/>
          <a:p>
            <a:pPr indent="0" lvl="0" marL="0" rtl="0" algn="l">
              <a:spcBef>
                <a:spcPts val="640"/>
              </a:spcBef>
              <a:spcAft>
                <a:spcPts val="0"/>
              </a:spcAft>
              <a:buNone/>
            </a:pPr>
            <a:r>
              <a:rPr lang="en" sz="1900"/>
              <a:t>This project consists of two major objectives: </a:t>
            </a:r>
            <a:endParaRPr sz="1900"/>
          </a:p>
          <a:p>
            <a:pPr indent="-349250" lvl="0" marL="457200" rtl="0" algn="l">
              <a:spcBef>
                <a:spcPts val="640"/>
              </a:spcBef>
              <a:spcAft>
                <a:spcPts val="0"/>
              </a:spcAft>
              <a:buSzPts val="1900"/>
              <a:buChar char="•"/>
            </a:pPr>
            <a:r>
              <a:rPr lang="en" sz="1900"/>
              <a:t>Develop</a:t>
            </a:r>
            <a:r>
              <a:rPr lang="en" sz="1900"/>
              <a:t> a </a:t>
            </a:r>
            <a:r>
              <a:rPr lang="en" sz="1900">
                <a:solidFill>
                  <a:srgbClr val="FFFFB9"/>
                </a:solidFill>
              </a:rPr>
              <a:t>scalable</a:t>
            </a:r>
            <a:r>
              <a:rPr lang="en" sz="1900"/>
              <a:t> backend communication system that will alert short-duration work zone employees of potential oncoming threats through generated risk scores.</a:t>
            </a:r>
            <a:endParaRPr sz="1900"/>
          </a:p>
          <a:p>
            <a:pPr indent="-349250" lvl="0" marL="457200" rtl="0" algn="l">
              <a:spcBef>
                <a:spcPts val="0"/>
              </a:spcBef>
              <a:spcAft>
                <a:spcPts val="0"/>
              </a:spcAft>
              <a:buSzPts val="1900"/>
              <a:buChar char="•"/>
            </a:pPr>
            <a:r>
              <a:rPr lang="en" sz="1900"/>
              <a:t>Develop a </a:t>
            </a:r>
            <a:r>
              <a:rPr lang="en" sz="1900">
                <a:solidFill>
                  <a:srgbClr val="FFFFB9"/>
                </a:solidFill>
              </a:rPr>
              <a:t>digital twin, mobile application</a:t>
            </a:r>
            <a:r>
              <a:rPr lang="en" sz="1900"/>
              <a:t> to collect </a:t>
            </a:r>
            <a:r>
              <a:rPr lang="en" sz="1900">
                <a:solidFill>
                  <a:srgbClr val="FFFFB9"/>
                </a:solidFill>
              </a:rPr>
              <a:t>GPS information</a:t>
            </a:r>
            <a:r>
              <a:rPr lang="en" sz="1900"/>
              <a:t> (such as when a worker has left a designated workzone), </a:t>
            </a:r>
            <a:r>
              <a:rPr lang="en" sz="1900">
                <a:solidFill>
                  <a:srgbClr val="FFFFB9"/>
                </a:solidFill>
              </a:rPr>
              <a:t>short-term weather data</a:t>
            </a:r>
            <a:r>
              <a:rPr lang="en" sz="1900"/>
              <a:t>,</a:t>
            </a:r>
            <a:r>
              <a:rPr lang="en" sz="1900">
                <a:solidFill>
                  <a:srgbClr val="FFFFB9"/>
                </a:solidFill>
              </a:rPr>
              <a:t> alert history</a:t>
            </a:r>
            <a:r>
              <a:rPr lang="en" sz="1900"/>
              <a:t>, and </a:t>
            </a:r>
            <a:r>
              <a:rPr lang="en" sz="1900">
                <a:solidFill>
                  <a:srgbClr val="FFFFB9"/>
                </a:solidFill>
              </a:rPr>
              <a:t>heart rate variability</a:t>
            </a:r>
            <a:r>
              <a:rPr lang="en" sz="1900"/>
              <a:t>.</a:t>
            </a:r>
            <a:endParaRPr sz="1900"/>
          </a:p>
          <a:p>
            <a:pPr indent="-349250" lvl="1" marL="914400" rtl="0" algn="l">
              <a:spcBef>
                <a:spcPts val="0"/>
              </a:spcBef>
              <a:spcAft>
                <a:spcPts val="0"/>
              </a:spcAft>
              <a:buSzPts val="1900"/>
              <a:buChar char="•"/>
            </a:pPr>
            <a:r>
              <a:rPr lang="en" sz="1900"/>
              <a:t>Purpose to </a:t>
            </a:r>
            <a:r>
              <a:rPr lang="en" sz="1900">
                <a:solidFill>
                  <a:srgbClr val="FFFFB9"/>
                </a:solidFill>
              </a:rPr>
              <a:t>summarize data in a meaningful way for managerial analysis</a:t>
            </a:r>
            <a:r>
              <a:rPr lang="en" sz="1900"/>
              <a:t>, store some of the mentioned information to a </a:t>
            </a:r>
            <a:r>
              <a:rPr lang="en" sz="1900">
                <a:solidFill>
                  <a:srgbClr val="FFFFB9"/>
                </a:solidFill>
              </a:rPr>
              <a:t>database</a:t>
            </a:r>
            <a:r>
              <a:rPr lang="en" sz="1900"/>
              <a:t>, and provide means of </a:t>
            </a:r>
            <a:r>
              <a:rPr lang="en" sz="1900">
                <a:solidFill>
                  <a:srgbClr val="FFFFB9"/>
                </a:solidFill>
              </a:rPr>
              <a:t>updating risk scale of the server</a:t>
            </a:r>
            <a:r>
              <a:rPr lang="en" sz="1900"/>
              <a:t> by communicating aforementioned metrics.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Current progress</a:t>
            </a:r>
            <a:endParaRPr/>
          </a:p>
        </p:txBody>
      </p:sp>
      <p:pic>
        <p:nvPicPr>
          <p:cNvPr id="98" name="Google Shape;98;p23"/>
          <p:cNvPicPr preferRelativeResize="0"/>
          <p:nvPr/>
        </p:nvPicPr>
        <p:blipFill>
          <a:blip r:embed="rId3">
            <a:alphaModFix/>
          </a:blip>
          <a:stretch>
            <a:fillRect/>
          </a:stretch>
        </p:blipFill>
        <p:spPr>
          <a:xfrm>
            <a:off x="971025" y="885641"/>
            <a:ext cx="7201939" cy="416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Prototype design schematic</a:t>
            </a:r>
            <a:endParaRPr/>
          </a:p>
        </p:txBody>
      </p:sp>
      <p:pic>
        <p:nvPicPr>
          <p:cNvPr id="104" name="Google Shape;104;p24"/>
          <p:cNvPicPr preferRelativeResize="0"/>
          <p:nvPr/>
        </p:nvPicPr>
        <p:blipFill>
          <a:blip r:embed="rId3">
            <a:alphaModFix/>
          </a:blip>
          <a:stretch>
            <a:fillRect/>
          </a:stretch>
        </p:blipFill>
        <p:spPr>
          <a:xfrm>
            <a:off x="745275" y="1050575"/>
            <a:ext cx="3140350" cy="4054901"/>
          </a:xfrm>
          <a:prstGeom prst="rect">
            <a:avLst/>
          </a:prstGeom>
          <a:noFill/>
          <a:ln>
            <a:noFill/>
          </a:ln>
        </p:spPr>
      </p:pic>
      <p:sp>
        <p:nvSpPr>
          <p:cNvPr id="105" name="Google Shape;105;p24"/>
          <p:cNvSpPr txBox="1"/>
          <p:nvPr/>
        </p:nvSpPr>
        <p:spPr>
          <a:xfrm>
            <a:off x="698725" y="736800"/>
            <a:ext cx="31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B9"/>
                </a:solidFill>
                <a:latin typeface="Calibri"/>
                <a:ea typeface="Calibri"/>
                <a:cs typeface="Calibri"/>
                <a:sym typeface="Calibri"/>
              </a:rPr>
              <a:t>Overall Design:</a:t>
            </a:r>
            <a:endParaRPr>
              <a:solidFill>
                <a:srgbClr val="FFFFB9"/>
              </a:solidFill>
              <a:latin typeface="Calibri"/>
              <a:ea typeface="Calibri"/>
              <a:cs typeface="Calibri"/>
              <a:sym typeface="Calibri"/>
            </a:endParaRPr>
          </a:p>
        </p:txBody>
      </p:sp>
      <p:sp>
        <p:nvSpPr>
          <p:cNvPr id="106" name="Google Shape;106;p24"/>
          <p:cNvSpPr txBox="1"/>
          <p:nvPr/>
        </p:nvSpPr>
        <p:spPr>
          <a:xfrm>
            <a:off x="5041713" y="753500"/>
            <a:ext cx="31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B9"/>
                </a:solidFill>
                <a:latin typeface="Calibri"/>
                <a:ea typeface="Calibri"/>
                <a:cs typeface="Calibri"/>
                <a:sym typeface="Calibri"/>
              </a:rPr>
              <a:t>Multi-threaded concurrent server</a:t>
            </a:r>
            <a:r>
              <a:rPr lang="en">
                <a:solidFill>
                  <a:srgbClr val="FFFFB9"/>
                </a:solidFill>
                <a:latin typeface="Calibri"/>
                <a:ea typeface="Calibri"/>
                <a:cs typeface="Calibri"/>
                <a:sym typeface="Calibri"/>
              </a:rPr>
              <a:t>:</a:t>
            </a:r>
            <a:endParaRPr>
              <a:solidFill>
                <a:srgbClr val="FFFFB9"/>
              </a:solidFill>
              <a:latin typeface="Calibri"/>
              <a:ea typeface="Calibri"/>
              <a:cs typeface="Calibri"/>
              <a:sym typeface="Calibri"/>
            </a:endParaRPr>
          </a:p>
        </p:txBody>
      </p:sp>
      <p:pic>
        <p:nvPicPr>
          <p:cNvPr id="107" name="Google Shape;107;p24"/>
          <p:cNvPicPr preferRelativeResize="0"/>
          <p:nvPr/>
        </p:nvPicPr>
        <p:blipFill rotWithShape="1">
          <a:blip r:embed="rId4">
            <a:alphaModFix/>
          </a:blip>
          <a:srcRect b="0" l="0" r="0" t="0"/>
          <a:stretch/>
        </p:blipFill>
        <p:spPr>
          <a:xfrm>
            <a:off x="5773100" y="1050575"/>
            <a:ext cx="2150301" cy="4121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300"/>
              <a:t>GPS Communication Flow</a:t>
            </a:r>
            <a:endParaRPr sz="3300"/>
          </a:p>
        </p:txBody>
      </p:sp>
      <p:pic>
        <p:nvPicPr>
          <p:cNvPr id="113" name="Google Shape;113;p25"/>
          <p:cNvPicPr preferRelativeResize="0"/>
          <p:nvPr/>
        </p:nvPicPr>
        <p:blipFill>
          <a:blip r:embed="rId3">
            <a:alphaModFix/>
          </a:blip>
          <a:stretch>
            <a:fillRect/>
          </a:stretch>
        </p:blipFill>
        <p:spPr>
          <a:xfrm>
            <a:off x="5114325" y="1071450"/>
            <a:ext cx="3743724" cy="4081425"/>
          </a:xfrm>
          <a:prstGeom prst="rect">
            <a:avLst/>
          </a:prstGeom>
          <a:noFill/>
          <a:ln>
            <a:noFill/>
          </a:ln>
        </p:spPr>
      </p:pic>
      <p:pic>
        <p:nvPicPr>
          <p:cNvPr id="114" name="Google Shape;114;p25"/>
          <p:cNvPicPr preferRelativeResize="0"/>
          <p:nvPr/>
        </p:nvPicPr>
        <p:blipFill>
          <a:blip r:embed="rId4">
            <a:alphaModFix/>
          </a:blip>
          <a:stretch>
            <a:fillRect/>
          </a:stretch>
        </p:blipFill>
        <p:spPr>
          <a:xfrm>
            <a:off x="292125" y="1071444"/>
            <a:ext cx="4348625" cy="3311711"/>
          </a:xfrm>
          <a:prstGeom prst="rect">
            <a:avLst/>
          </a:prstGeom>
          <a:noFill/>
          <a:ln>
            <a:noFill/>
          </a:ln>
        </p:spPr>
      </p:pic>
      <p:sp>
        <p:nvSpPr>
          <p:cNvPr id="115" name="Google Shape;115;p25"/>
          <p:cNvSpPr txBox="1"/>
          <p:nvPr/>
        </p:nvSpPr>
        <p:spPr>
          <a:xfrm>
            <a:off x="292125" y="671238"/>
            <a:ext cx="38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B9"/>
                </a:solidFill>
                <a:latin typeface="Calibri"/>
                <a:ea typeface="Calibri"/>
                <a:cs typeface="Calibri"/>
                <a:sym typeface="Calibri"/>
              </a:rPr>
              <a:t>Original Topology:</a:t>
            </a:r>
            <a:endParaRPr>
              <a:solidFill>
                <a:srgbClr val="FFFFB9"/>
              </a:solidFill>
              <a:latin typeface="Calibri"/>
              <a:ea typeface="Calibri"/>
              <a:cs typeface="Calibri"/>
              <a:sym typeface="Calibri"/>
            </a:endParaRPr>
          </a:p>
        </p:txBody>
      </p:sp>
      <p:sp>
        <p:nvSpPr>
          <p:cNvPr id="116" name="Google Shape;116;p25"/>
          <p:cNvSpPr txBox="1"/>
          <p:nvPr/>
        </p:nvSpPr>
        <p:spPr>
          <a:xfrm>
            <a:off x="5114325" y="671250"/>
            <a:ext cx="38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B9"/>
                </a:solidFill>
                <a:latin typeface="Calibri"/>
                <a:ea typeface="Calibri"/>
                <a:cs typeface="Calibri"/>
                <a:sym typeface="Calibri"/>
              </a:rPr>
              <a:t>Implemented Topology</a:t>
            </a:r>
            <a:r>
              <a:rPr lang="en">
                <a:solidFill>
                  <a:srgbClr val="FFFFB9"/>
                </a:solidFill>
                <a:latin typeface="Calibri"/>
                <a:ea typeface="Calibri"/>
                <a:cs typeface="Calibri"/>
                <a:sym typeface="Calibri"/>
              </a:rPr>
              <a:t>:</a:t>
            </a:r>
            <a:endParaRPr>
              <a:solidFill>
                <a:srgbClr val="FFFFB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Mobile Application Demo:</a:t>
            </a:r>
            <a:endParaRPr/>
          </a:p>
        </p:txBody>
      </p:sp>
      <p:pic>
        <p:nvPicPr>
          <p:cNvPr id="122" name="Google Shape;122;p26" title="Boundary Checking with Random Coordinate Generation App Demo">
            <a:hlinkClick r:id="rId3"/>
          </p:cNvPr>
          <p:cNvPicPr preferRelativeResize="0"/>
          <p:nvPr/>
        </p:nvPicPr>
        <p:blipFill>
          <a:blip r:embed="rId4">
            <a:alphaModFix/>
          </a:blip>
          <a:stretch>
            <a:fillRect/>
          </a:stretch>
        </p:blipFill>
        <p:spPr>
          <a:xfrm>
            <a:off x="1806400" y="798052"/>
            <a:ext cx="5385250" cy="4038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381000" y="172651"/>
            <a:ext cx="8382000" cy="53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Server Demo:</a:t>
            </a:r>
            <a:endParaRPr/>
          </a:p>
        </p:txBody>
      </p:sp>
      <p:pic>
        <p:nvPicPr>
          <p:cNvPr id="128" name="Google Shape;128;p27" title="Multi-Threaded Server Demonstration UNCC_WORK">
            <a:hlinkClick r:id="rId3"/>
          </p:cNvPr>
          <p:cNvPicPr preferRelativeResize="0"/>
          <p:nvPr/>
        </p:nvPicPr>
        <p:blipFill>
          <a:blip r:embed="rId4">
            <a:alphaModFix/>
          </a:blip>
          <a:stretch>
            <a:fillRect/>
          </a:stretch>
        </p:blipFill>
        <p:spPr>
          <a:xfrm>
            <a:off x="1787825" y="795150"/>
            <a:ext cx="5568350" cy="417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81000" y="172651"/>
            <a:ext cx="8382000" cy="57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Roadblocks (Server):</a:t>
            </a:r>
            <a:endParaRPr/>
          </a:p>
        </p:txBody>
      </p:sp>
      <p:sp>
        <p:nvSpPr>
          <p:cNvPr id="134" name="Google Shape;134;p28"/>
          <p:cNvSpPr txBox="1"/>
          <p:nvPr>
            <p:ph idx="1" type="body"/>
          </p:nvPr>
        </p:nvSpPr>
        <p:spPr>
          <a:xfrm>
            <a:off x="381000" y="1059644"/>
            <a:ext cx="8382000" cy="3311400"/>
          </a:xfrm>
          <a:prstGeom prst="rect">
            <a:avLst/>
          </a:prstGeom>
        </p:spPr>
        <p:txBody>
          <a:bodyPr anchorCtr="0" anchor="t" bIns="0" lIns="0" spcFirstLastPara="1" rIns="0" wrap="square" tIns="0">
            <a:noAutofit/>
          </a:bodyPr>
          <a:lstStyle/>
          <a:p>
            <a:pPr indent="-368300" lvl="0" marL="457200" rtl="0" algn="l">
              <a:spcBef>
                <a:spcPts val="640"/>
              </a:spcBef>
              <a:spcAft>
                <a:spcPts val="0"/>
              </a:spcAft>
              <a:buClr>
                <a:srgbClr val="FFFFB9"/>
              </a:buClr>
              <a:buSzPts val="2200"/>
              <a:buChar char="•"/>
            </a:pPr>
            <a:r>
              <a:rPr lang="en" sz="2200">
                <a:solidFill>
                  <a:srgbClr val="FFFFB9"/>
                </a:solidFill>
              </a:rPr>
              <a:t>Threading</a:t>
            </a:r>
            <a:endParaRPr sz="2200">
              <a:solidFill>
                <a:srgbClr val="FFFFB9"/>
              </a:solidFill>
            </a:endParaRPr>
          </a:p>
          <a:p>
            <a:pPr indent="-368300" lvl="1" marL="1371600" rtl="0" algn="l">
              <a:spcBef>
                <a:spcPts val="0"/>
              </a:spcBef>
              <a:spcAft>
                <a:spcPts val="0"/>
              </a:spcAft>
              <a:buSzPts val="2200"/>
              <a:buChar char="•"/>
            </a:pPr>
            <a:r>
              <a:rPr lang="en" sz="2200"/>
              <a:t>Sending and Receiving message threads, running within an overarching Client Thread.</a:t>
            </a:r>
            <a:endParaRPr sz="2200"/>
          </a:p>
          <a:p>
            <a:pPr indent="-368300" lvl="1" marL="1371600" rtl="0" algn="l">
              <a:spcBef>
                <a:spcPts val="0"/>
              </a:spcBef>
              <a:spcAft>
                <a:spcPts val="0"/>
              </a:spcAft>
              <a:buSzPts val="2200"/>
              <a:buChar char="•"/>
            </a:pPr>
            <a:r>
              <a:rPr lang="en" sz="2200"/>
              <a:t>Error handling/Signaling</a:t>
            </a:r>
            <a:endParaRPr sz="2200"/>
          </a:p>
          <a:p>
            <a:pPr indent="-368300" lvl="0" marL="457200" rtl="0" algn="l">
              <a:spcBef>
                <a:spcPts val="0"/>
              </a:spcBef>
              <a:spcAft>
                <a:spcPts val="0"/>
              </a:spcAft>
              <a:buClr>
                <a:srgbClr val="FFFFB9"/>
              </a:buClr>
              <a:buSzPts val="2200"/>
              <a:buChar char="•"/>
            </a:pPr>
            <a:r>
              <a:rPr lang="en" sz="2200">
                <a:solidFill>
                  <a:srgbClr val="FFFFB9"/>
                </a:solidFill>
              </a:rPr>
              <a:t>Topological Handshake </a:t>
            </a:r>
            <a:endParaRPr sz="2200">
              <a:solidFill>
                <a:srgbClr val="FFFFB9"/>
              </a:solidFill>
            </a:endParaRPr>
          </a:p>
          <a:p>
            <a:pPr indent="-368300" lvl="0" marL="457200" rtl="0" algn="l">
              <a:spcBef>
                <a:spcPts val="0"/>
              </a:spcBef>
              <a:spcAft>
                <a:spcPts val="0"/>
              </a:spcAft>
              <a:buSzPts val="2200"/>
              <a:buChar char="•"/>
            </a:pPr>
            <a:r>
              <a:rPr lang="en" sz="2200"/>
              <a:t>Handling individual message transmissions to clients (i.e. sending GPS </a:t>
            </a:r>
            <a:r>
              <a:rPr lang="en" sz="2200"/>
              <a:t>information</a:t>
            </a:r>
            <a:r>
              <a:rPr lang="en" sz="2200"/>
              <a:t> just to digital twin application, but not end-user clients.)</a:t>
            </a:r>
            <a:endParaRPr sz="2200"/>
          </a:p>
          <a:p>
            <a:pPr indent="-368300" lvl="0" marL="457200" rtl="0" algn="l">
              <a:spcBef>
                <a:spcPts val="0"/>
              </a:spcBef>
              <a:spcAft>
                <a:spcPts val="0"/>
              </a:spcAft>
              <a:buSzPts val="2200"/>
              <a:buChar char="•"/>
            </a:pPr>
            <a:r>
              <a:rPr lang="en" sz="2200"/>
              <a:t>Message communication on interval/time based system consideration.</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381000" y="172641"/>
            <a:ext cx="8382000" cy="49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Roadblocks (Digital Twin):</a:t>
            </a:r>
            <a:endParaRPr/>
          </a:p>
        </p:txBody>
      </p:sp>
      <p:sp>
        <p:nvSpPr>
          <p:cNvPr id="140" name="Google Shape;140;p29"/>
          <p:cNvSpPr txBox="1"/>
          <p:nvPr>
            <p:ph idx="1" type="body"/>
          </p:nvPr>
        </p:nvSpPr>
        <p:spPr>
          <a:xfrm>
            <a:off x="204225" y="968392"/>
            <a:ext cx="8382000" cy="3883800"/>
          </a:xfrm>
          <a:prstGeom prst="rect">
            <a:avLst/>
          </a:prstGeom>
        </p:spPr>
        <p:txBody>
          <a:bodyPr anchorCtr="0" anchor="t" bIns="0" lIns="0" spcFirstLastPara="1" rIns="0" wrap="square" tIns="0">
            <a:noAutofit/>
          </a:bodyPr>
          <a:lstStyle/>
          <a:p>
            <a:pPr indent="0" lvl="0" marL="0" rtl="0" algn="l">
              <a:lnSpc>
                <a:spcPct val="100000"/>
              </a:lnSpc>
              <a:spcBef>
                <a:spcPts val="640"/>
              </a:spcBef>
              <a:spcAft>
                <a:spcPts val="0"/>
              </a:spcAft>
              <a:buNone/>
            </a:pPr>
            <a:r>
              <a:rPr lang="en" sz="2600"/>
              <a:t>Implementing</a:t>
            </a:r>
            <a:r>
              <a:rPr lang="en" sz="2600"/>
              <a:t> the GPS location services accurately. </a:t>
            </a:r>
            <a:endParaRPr sz="2600"/>
          </a:p>
          <a:p>
            <a:pPr indent="-368300" lvl="1" marL="914400" rtl="0" algn="l">
              <a:lnSpc>
                <a:spcPct val="100000"/>
              </a:lnSpc>
              <a:spcBef>
                <a:spcPts val="560"/>
              </a:spcBef>
              <a:spcAft>
                <a:spcPts val="0"/>
              </a:spcAft>
              <a:buSzPts val="2200"/>
              <a:buChar char="●"/>
            </a:pPr>
            <a:r>
              <a:rPr lang="en" sz="2200"/>
              <a:t>Issue with </a:t>
            </a:r>
            <a:r>
              <a:rPr lang="en" sz="2200"/>
              <a:t>implementing</a:t>
            </a:r>
            <a:r>
              <a:rPr lang="en" sz="2200"/>
              <a:t> the map as a real time fragment</a:t>
            </a:r>
            <a:endParaRPr sz="2200"/>
          </a:p>
          <a:p>
            <a:pPr indent="-368300" lvl="1" marL="914400" rtl="0" algn="l">
              <a:lnSpc>
                <a:spcPct val="100000"/>
              </a:lnSpc>
              <a:spcBef>
                <a:spcPts val="0"/>
              </a:spcBef>
              <a:spcAft>
                <a:spcPts val="0"/>
              </a:spcAft>
              <a:buSzPts val="2200"/>
              <a:buChar char="●"/>
            </a:pPr>
            <a:r>
              <a:rPr lang="en" sz="2200"/>
              <a:t>Receiving real-time gps markers and displaying on map</a:t>
            </a:r>
            <a:endParaRPr sz="2200"/>
          </a:p>
          <a:p>
            <a:pPr indent="-368300" lvl="1" marL="914400" rtl="0" algn="l">
              <a:lnSpc>
                <a:spcPct val="100000"/>
              </a:lnSpc>
              <a:spcBef>
                <a:spcPts val="0"/>
              </a:spcBef>
              <a:spcAft>
                <a:spcPts val="0"/>
              </a:spcAft>
              <a:buSzPts val="2200"/>
              <a:buChar char="●"/>
            </a:pPr>
            <a:r>
              <a:rPr lang="en" sz="2200"/>
              <a:t>Blocking the UI when displaying continuously updating markers</a:t>
            </a:r>
            <a:endParaRPr sz="2200"/>
          </a:p>
          <a:p>
            <a:pPr indent="-368300" lvl="1" marL="914400" rtl="0" algn="l">
              <a:lnSpc>
                <a:spcPct val="100000"/>
              </a:lnSpc>
              <a:spcBef>
                <a:spcPts val="0"/>
              </a:spcBef>
              <a:spcAft>
                <a:spcPts val="0"/>
              </a:spcAft>
              <a:buSzPts val="2200"/>
              <a:buChar char="●"/>
            </a:pPr>
            <a:r>
              <a:rPr lang="en" sz="2200"/>
              <a:t>Implementing Asynctask</a:t>
            </a:r>
            <a:endParaRPr sz="2200"/>
          </a:p>
          <a:p>
            <a:pPr indent="0" lvl="0" marL="914400" rtl="0" algn="l">
              <a:spcBef>
                <a:spcPts val="640"/>
              </a:spcBef>
              <a:spcAft>
                <a:spcPts val="0"/>
              </a:spcAft>
              <a:buNone/>
            </a:pPr>
            <a:r>
              <a:t/>
            </a:r>
            <a:endParaRPr sz="700"/>
          </a:p>
          <a:p>
            <a:pPr indent="0" lvl="0" marL="0" rtl="0" algn="l">
              <a:spcBef>
                <a:spcPts val="640"/>
              </a:spcBef>
              <a:spcAft>
                <a:spcPts val="0"/>
              </a:spcAft>
              <a:buNone/>
            </a:pPr>
            <a:r>
              <a:rPr lang="en" sz="2600"/>
              <a:t>Allowing user defined work area</a:t>
            </a:r>
            <a:endParaRPr sz="2600"/>
          </a:p>
          <a:p>
            <a:pPr indent="-368300" lvl="1" marL="914400" rtl="0" algn="l">
              <a:spcBef>
                <a:spcPts val="560"/>
              </a:spcBef>
              <a:spcAft>
                <a:spcPts val="0"/>
              </a:spcAft>
              <a:buSzPts val="2200"/>
              <a:buChar char="●"/>
            </a:pPr>
            <a:r>
              <a:rPr lang="en" sz="2200"/>
              <a:t>Potential solution in polygon function</a:t>
            </a:r>
            <a:endParaRPr sz="2200"/>
          </a:p>
          <a:p>
            <a:pPr indent="-368300" lvl="1" marL="914400" rtl="0" algn="l">
              <a:spcBef>
                <a:spcPts val="0"/>
              </a:spcBef>
              <a:spcAft>
                <a:spcPts val="0"/>
              </a:spcAft>
              <a:buSzPts val="2200"/>
              <a:buChar char="●"/>
            </a:pPr>
            <a:r>
              <a:rPr lang="en" sz="2200"/>
              <a:t>Current implementation only has work area definition in java code</a:t>
            </a:r>
            <a:endParaRPr sz="2200"/>
          </a:p>
          <a:p>
            <a:pPr indent="-368300" lvl="1" marL="914400" rtl="0" algn="l">
              <a:spcBef>
                <a:spcPts val="0"/>
              </a:spcBef>
              <a:spcAft>
                <a:spcPts val="0"/>
              </a:spcAft>
              <a:buSzPts val="2200"/>
              <a:buChar char="●"/>
            </a:pPr>
            <a:r>
              <a:rPr lang="en" sz="2200"/>
              <a:t>User defined points to create polygon</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mple presentation slides">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