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6"/>
  </p:notesMasterIdLst>
  <p:sldIdLst>
    <p:sldId id="256" r:id="rId3"/>
    <p:sldId id="274" r:id="rId4"/>
    <p:sldId id="264" r:id="rId5"/>
    <p:sldId id="258" r:id="rId6"/>
    <p:sldId id="261" r:id="rId7"/>
    <p:sldId id="262" r:id="rId8"/>
    <p:sldId id="284" r:id="rId9"/>
    <p:sldId id="265" r:id="rId10"/>
    <p:sldId id="283" r:id="rId11"/>
    <p:sldId id="272" r:id="rId12"/>
    <p:sldId id="281" r:id="rId13"/>
    <p:sldId id="280" r:id="rId14"/>
    <p:sldId id="277" r:id="rId15"/>
    <p:sldId id="282" r:id="rId16"/>
    <p:sldId id="278" r:id="rId17"/>
    <p:sldId id="288" r:id="rId18"/>
    <p:sldId id="275" r:id="rId19"/>
    <p:sldId id="257" r:id="rId20"/>
    <p:sldId id="287" r:id="rId21"/>
    <p:sldId id="285" r:id="rId22"/>
    <p:sldId id="269" r:id="rId23"/>
    <p:sldId id="271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21908B"/>
    <a:srgbClr val="5EC962"/>
    <a:srgbClr val="FDE725"/>
    <a:srgbClr val="E9E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1130" autoAdjust="0"/>
  </p:normalViewPr>
  <p:slideViewPr>
    <p:cSldViewPr snapToGrid="0">
      <p:cViewPr varScale="1">
        <p:scale>
          <a:sx n="85" d="100"/>
          <a:sy n="85" d="100"/>
        </p:scale>
        <p:origin x="1422" y="78"/>
      </p:cViewPr>
      <p:guideLst/>
    </p:cSldViewPr>
  </p:slideViewPr>
  <p:notesTextViewPr>
    <p:cViewPr>
      <p:scale>
        <a:sx n="1" d="1"/>
        <a:sy n="1" d="1"/>
      </p:scale>
      <p:origin x="0" y="-6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</a:t>
            </a:r>
            <a:r>
              <a:rPr lang="en-US" baseline="0" dirty="0"/>
              <a:t> of Claims by Category for 10% of HPHC Members</a:t>
            </a:r>
            <a:endParaRPr lang="en-US" dirty="0"/>
          </a:p>
        </c:rich>
      </c:tx>
      <c:layout>
        <c:manualLayout>
          <c:xMode val="edge"/>
          <c:yMode val="edge"/>
          <c:x val="0.14634892265427313"/>
          <c:y val="1.96319043694384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Other Medical Claims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Type of Claim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419376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55-48E4-8ECA-6AA2D11079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Avoidable ED Claims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Type of Claim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55-48E4-8ECA-6AA2D11079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8516664"/>
        <c:axId val="808517976"/>
      </c:barChart>
      <c:catAx>
        <c:axId val="808516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517976"/>
        <c:crosses val="autoZero"/>
        <c:auto val="1"/>
        <c:lblAlgn val="ctr"/>
        <c:lblOffset val="100"/>
        <c:noMultiLvlLbl val="0"/>
      </c:catAx>
      <c:valAx>
        <c:axId val="808517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516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072410587237878"/>
          <c:y val="0.92225456705854059"/>
          <c:w val="0.50204176428036473"/>
          <c:h val="6.1213852120754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33.svg"/><Relationship Id="rId1" Type="http://schemas.openxmlformats.org/officeDocument/2006/relationships/image" Target="../media/image40.png"/><Relationship Id="rId6" Type="http://schemas.openxmlformats.org/officeDocument/2006/relationships/image" Target="../media/image37.svg"/><Relationship Id="rId5" Type="http://schemas.openxmlformats.org/officeDocument/2006/relationships/image" Target="../media/image4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BF502-98A1-4985-8616-A94A9291C0EE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F95F4E4-A832-4BCF-9461-E11163A26AE7}">
      <dgm:prSet phldrT="[Text]"/>
      <dgm:spPr/>
      <dgm:t>
        <a:bodyPr/>
        <a:lstStyle/>
        <a:p>
          <a:r>
            <a:rPr lang="en-US" dirty="0"/>
            <a:t>Patients</a:t>
          </a:r>
        </a:p>
      </dgm:t>
    </dgm:pt>
    <dgm:pt modelId="{52FCF3D2-D692-4563-960D-928165BFE17C}" type="parTrans" cxnId="{94D97831-7DA9-4A89-8CA6-0B99987015FA}">
      <dgm:prSet/>
      <dgm:spPr/>
      <dgm:t>
        <a:bodyPr/>
        <a:lstStyle/>
        <a:p>
          <a:endParaRPr lang="en-US"/>
        </a:p>
      </dgm:t>
    </dgm:pt>
    <dgm:pt modelId="{4D3AD529-0671-477D-ABE0-412824CEF166}" type="sibTrans" cxnId="{94D97831-7DA9-4A89-8CA6-0B99987015FA}">
      <dgm:prSet/>
      <dgm:spPr/>
      <dgm:t>
        <a:bodyPr/>
        <a:lstStyle/>
        <a:p>
          <a:endParaRPr lang="en-US"/>
        </a:p>
      </dgm:t>
    </dgm:pt>
    <dgm:pt modelId="{3E72A30A-450A-40CC-BE7D-AEFCC7BE99E5}">
      <dgm:prSet phldrT="[Text]"/>
      <dgm:spPr/>
      <dgm:t>
        <a:bodyPr/>
        <a:lstStyle/>
        <a:p>
          <a:r>
            <a:rPr lang="en-US" dirty="0"/>
            <a:t>Physical toll associated with putting off primary care visits</a:t>
          </a:r>
        </a:p>
      </dgm:t>
    </dgm:pt>
    <dgm:pt modelId="{8D96D4A5-B5A0-4E2F-AE93-2730E3F43AF6}" type="parTrans" cxnId="{E8E7B8E8-A3F5-4801-A238-A9A9D038A125}">
      <dgm:prSet/>
      <dgm:spPr/>
      <dgm:t>
        <a:bodyPr/>
        <a:lstStyle/>
        <a:p>
          <a:endParaRPr lang="en-US"/>
        </a:p>
      </dgm:t>
    </dgm:pt>
    <dgm:pt modelId="{809304B7-C053-4858-85A4-EC79B989E89A}" type="sibTrans" cxnId="{E8E7B8E8-A3F5-4801-A238-A9A9D038A125}">
      <dgm:prSet/>
      <dgm:spPr/>
      <dgm:t>
        <a:bodyPr/>
        <a:lstStyle/>
        <a:p>
          <a:endParaRPr lang="en-US"/>
        </a:p>
      </dgm:t>
    </dgm:pt>
    <dgm:pt modelId="{7B1C2A38-06F8-404B-8CD3-FDE190D91D95}">
      <dgm:prSet phldrT="[Text]"/>
      <dgm:spPr/>
      <dgm:t>
        <a:bodyPr/>
        <a:lstStyle/>
        <a:p>
          <a:r>
            <a:rPr lang="en-US" dirty="0"/>
            <a:t>Accumulating medical bills</a:t>
          </a:r>
        </a:p>
      </dgm:t>
    </dgm:pt>
    <dgm:pt modelId="{1966E596-9967-4350-A22D-8BF1942DBFCF}" type="parTrans" cxnId="{655F5B58-EB68-4FCD-AD66-E7BBA0FA9E60}">
      <dgm:prSet/>
      <dgm:spPr/>
      <dgm:t>
        <a:bodyPr/>
        <a:lstStyle/>
        <a:p>
          <a:endParaRPr lang="en-US"/>
        </a:p>
      </dgm:t>
    </dgm:pt>
    <dgm:pt modelId="{A67AEB05-1F7A-4A32-80C9-503E019D883C}" type="sibTrans" cxnId="{655F5B58-EB68-4FCD-AD66-E7BBA0FA9E60}">
      <dgm:prSet/>
      <dgm:spPr/>
      <dgm:t>
        <a:bodyPr/>
        <a:lstStyle/>
        <a:p>
          <a:endParaRPr lang="en-US"/>
        </a:p>
      </dgm:t>
    </dgm:pt>
    <dgm:pt modelId="{E9EB376F-7C77-46A9-AEAF-B97C17F6AB2E}">
      <dgm:prSet phldrT="[Text]"/>
      <dgm:spPr/>
      <dgm:t>
        <a:bodyPr/>
        <a:lstStyle/>
        <a:p>
          <a:r>
            <a:rPr lang="en-US" dirty="0"/>
            <a:t>Insurance Companies</a:t>
          </a:r>
        </a:p>
      </dgm:t>
    </dgm:pt>
    <dgm:pt modelId="{EEE65A3E-2622-4CCE-9E2A-39239EF53F6C}" type="parTrans" cxnId="{9B146662-7269-4DCD-8021-D4B9F9308A38}">
      <dgm:prSet/>
      <dgm:spPr/>
      <dgm:t>
        <a:bodyPr/>
        <a:lstStyle/>
        <a:p>
          <a:endParaRPr lang="en-US"/>
        </a:p>
      </dgm:t>
    </dgm:pt>
    <dgm:pt modelId="{1A962463-D6BB-4733-9686-CD6C93E62DAD}" type="sibTrans" cxnId="{9B146662-7269-4DCD-8021-D4B9F9308A38}">
      <dgm:prSet/>
      <dgm:spPr/>
      <dgm:t>
        <a:bodyPr/>
        <a:lstStyle/>
        <a:p>
          <a:endParaRPr lang="en-US"/>
        </a:p>
      </dgm:t>
    </dgm:pt>
    <dgm:pt modelId="{11230C00-03A0-4B9F-9B1B-A8226437B22A}">
      <dgm:prSet phldrT="[Text]"/>
      <dgm:spPr/>
      <dgm:t>
        <a:bodyPr/>
        <a:lstStyle/>
        <a:p>
          <a:r>
            <a:rPr lang="en-US" dirty="0"/>
            <a:t>Paying more for expensive ED treatment versus less costly primary care treatment</a:t>
          </a:r>
        </a:p>
      </dgm:t>
    </dgm:pt>
    <dgm:pt modelId="{C710B0F2-78AB-4C01-96EE-5F6BAD15131D}" type="parTrans" cxnId="{7F2A990A-582B-4A84-8A61-66351209DEBC}">
      <dgm:prSet/>
      <dgm:spPr/>
      <dgm:t>
        <a:bodyPr/>
        <a:lstStyle/>
        <a:p>
          <a:endParaRPr lang="en-US"/>
        </a:p>
      </dgm:t>
    </dgm:pt>
    <dgm:pt modelId="{2C77216C-1C95-4BF7-A44A-80B7C6761D7F}" type="sibTrans" cxnId="{7F2A990A-582B-4A84-8A61-66351209DEBC}">
      <dgm:prSet/>
      <dgm:spPr/>
      <dgm:t>
        <a:bodyPr/>
        <a:lstStyle/>
        <a:p>
          <a:endParaRPr lang="en-US"/>
        </a:p>
      </dgm:t>
    </dgm:pt>
    <dgm:pt modelId="{3B092D09-E6E0-4534-99DD-7581F20EA237}">
      <dgm:prSet phldrT="[Text]"/>
      <dgm:spPr/>
      <dgm:t>
        <a:bodyPr/>
        <a:lstStyle/>
        <a:p>
          <a:r>
            <a:rPr lang="en-US" dirty="0"/>
            <a:t>Hospitals</a:t>
          </a:r>
        </a:p>
      </dgm:t>
    </dgm:pt>
    <dgm:pt modelId="{1D87F456-97C5-408A-B0A5-0242FED38C71}" type="parTrans" cxnId="{1262F1AD-3B8B-4A5A-861B-AEDABD640C3B}">
      <dgm:prSet/>
      <dgm:spPr/>
      <dgm:t>
        <a:bodyPr/>
        <a:lstStyle/>
        <a:p>
          <a:endParaRPr lang="en-US"/>
        </a:p>
      </dgm:t>
    </dgm:pt>
    <dgm:pt modelId="{8289FCBD-3FBD-4A04-8722-38664DE42BAD}" type="sibTrans" cxnId="{1262F1AD-3B8B-4A5A-861B-AEDABD640C3B}">
      <dgm:prSet/>
      <dgm:spPr/>
      <dgm:t>
        <a:bodyPr/>
        <a:lstStyle/>
        <a:p>
          <a:endParaRPr lang="en-US"/>
        </a:p>
      </dgm:t>
    </dgm:pt>
    <dgm:pt modelId="{353FECDD-3189-4496-8A44-71D4C117E2B0}">
      <dgm:prSet phldrT="[Text]"/>
      <dgm:spPr/>
      <dgm:t>
        <a:bodyPr/>
        <a:lstStyle/>
        <a:p>
          <a:r>
            <a:rPr lang="en-US" dirty="0"/>
            <a:t>Using resources on avoidable ED patients</a:t>
          </a:r>
        </a:p>
      </dgm:t>
    </dgm:pt>
    <dgm:pt modelId="{91D8F061-0E8C-4E83-A793-72D50A0D8CA3}" type="parTrans" cxnId="{5D9D76FD-8119-43FB-AAAA-1D2FDC7E5EB4}">
      <dgm:prSet/>
      <dgm:spPr/>
      <dgm:t>
        <a:bodyPr/>
        <a:lstStyle/>
        <a:p>
          <a:endParaRPr lang="en-US"/>
        </a:p>
      </dgm:t>
    </dgm:pt>
    <dgm:pt modelId="{B77BEA5C-D258-4820-92D6-8A01E1388A2E}" type="sibTrans" cxnId="{5D9D76FD-8119-43FB-AAAA-1D2FDC7E5EB4}">
      <dgm:prSet/>
      <dgm:spPr/>
      <dgm:t>
        <a:bodyPr/>
        <a:lstStyle/>
        <a:p>
          <a:endParaRPr lang="en-US"/>
        </a:p>
      </dgm:t>
    </dgm:pt>
    <dgm:pt modelId="{B2B5E66A-B932-4910-A814-44C207BFAFF6}">
      <dgm:prSet phldrT="[Text]"/>
      <dgm:spPr/>
      <dgm:t>
        <a:bodyPr/>
        <a:lstStyle/>
        <a:p>
          <a:r>
            <a:rPr lang="en-US" dirty="0"/>
            <a:t>Bankruptcies</a:t>
          </a:r>
        </a:p>
      </dgm:t>
    </dgm:pt>
    <dgm:pt modelId="{0CBFF4B7-42E7-4815-9823-945E3308238A}" type="parTrans" cxnId="{5BE9E423-4E61-4955-A160-41A519380D25}">
      <dgm:prSet/>
      <dgm:spPr/>
      <dgm:t>
        <a:bodyPr/>
        <a:lstStyle/>
        <a:p>
          <a:endParaRPr lang="en-US"/>
        </a:p>
      </dgm:t>
    </dgm:pt>
    <dgm:pt modelId="{C1F56C93-42EF-4DDC-BFD2-87453FC31682}" type="sibTrans" cxnId="{5BE9E423-4E61-4955-A160-41A519380D25}">
      <dgm:prSet/>
      <dgm:spPr/>
      <dgm:t>
        <a:bodyPr/>
        <a:lstStyle/>
        <a:p>
          <a:endParaRPr lang="en-US"/>
        </a:p>
      </dgm:t>
    </dgm:pt>
    <dgm:pt modelId="{45DA5EA7-5A78-479C-94C2-B0E0CE55A9F5}" type="pres">
      <dgm:prSet presAssocID="{A21BF502-98A1-4985-8616-A94A9291C0EE}" presName="linearFlow" presStyleCnt="0">
        <dgm:presLayoutVars>
          <dgm:dir/>
          <dgm:animLvl val="lvl"/>
          <dgm:resizeHandles val="exact"/>
        </dgm:presLayoutVars>
      </dgm:prSet>
      <dgm:spPr/>
    </dgm:pt>
    <dgm:pt modelId="{376DA461-15C1-4593-A18D-AB2E87A03C39}" type="pres">
      <dgm:prSet presAssocID="{6F95F4E4-A832-4BCF-9461-E11163A26AE7}" presName="composite" presStyleCnt="0"/>
      <dgm:spPr/>
    </dgm:pt>
    <dgm:pt modelId="{B92660FB-D4FE-4101-ABF5-2000192785D6}" type="pres">
      <dgm:prSet presAssocID="{6F95F4E4-A832-4BCF-9461-E11163A26AE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048968-E78A-41B2-892B-38ACB4348095}" type="pres">
      <dgm:prSet presAssocID="{6F95F4E4-A832-4BCF-9461-E11163A26AE7}" presName="descendantText" presStyleLbl="alignAcc1" presStyleIdx="0" presStyleCnt="3">
        <dgm:presLayoutVars>
          <dgm:bulletEnabled val="1"/>
        </dgm:presLayoutVars>
      </dgm:prSet>
      <dgm:spPr/>
    </dgm:pt>
    <dgm:pt modelId="{75B34D61-83F6-4472-9F26-088C11AA0EC6}" type="pres">
      <dgm:prSet presAssocID="{4D3AD529-0671-477D-ABE0-412824CEF166}" presName="sp" presStyleCnt="0"/>
      <dgm:spPr/>
    </dgm:pt>
    <dgm:pt modelId="{26B7BAA9-403C-4E10-85F0-5468D65FB6FC}" type="pres">
      <dgm:prSet presAssocID="{E9EB376F-7C77-46A9-AEAF-B97C17F6AB2E}" presName="composite" presStyleCnt="0"/>
      <dgm:spPr/>
    </dgm:pt>
    <dgm:pt modelId="{4C532808-D60C-4E25-971B-999816ADAB8A}" type="pres">
      <dgm:prSet presAssocID="{E9EB376F-7C77-46A9-AEAF-B97C17F6AB2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401670A-A31F-4D72-B6E7-2591587E4845}" type="pres">
      <dgm:prSet presAssocID="{E9EB376F-7C77-46A9-AEAF-B97C17F6AB2E}" presName="descendantText" presStyleLbl="alignAcc1" presStyleIdx="1" presStyleCnt="3">
        <dgm:presLayoutVars>
          <dgm:bulletEnabled val="1"/>
        </dgm:presLayoutVars>
      </dgm:prSet>
      <dgm:spPr/>
    </dgm:pt>
    <dgm:pt modelId="{CDD705C9-9D75-4E05-AC7B-C01B95F47CBB}" type="pres">
      <dgm:prSet presAssocID="{1A962463-D6BB-4733-9686-CD6C93E62DAD}" presName="sp" presStyleCnt="0"/>
      <dgm:spPr/>
    </dgm:pt>
    <dgm:pt modelId="{1F88F46F-7344-43E3-8450-1A27A4CBEBBC}" type="pres">
      <dgm:prSet presAssocID="{3B092D09-E6E0-4534-99DD-7581F20EA237}" presName="composite" presStyleCnt="0"/>
      <dgm:spPr/>
    </dgm:pt>
    <dgm:pt modelId="{4B67B674-41BF-45B6-864E-E308500AED1E}" type="pres">
      <dgm:prSet presAssocID="{3B092D09-E6E0-4534-99DD-7581F20EA23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FAB50F8-C7F4-4BC9-A774-76A89F55E337}" type="pres">
      <dgm:prSet presAssocID="{3B092D09-E6E0-4534-99DD-7581F20EA23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E88EE04-1842-4A8D-85C5-E922593F6A7C}" type="presOf" srcId="{3B092D09-E6E0-4534-99DD-7581F20EA237}" destId="{4B67B674-41BF-45B6-864E-E308500AED1E}" srcOrd="0" destOrd="0" presId="urn:microsoft.com/office/officeart/2005/8/layout/chevron2"/>
    <dgm:cxn modelId="{7F2A990A-582B-4A84-8A61-66351209DEBC}" srcId="{E9EB376F-7C77-46A9-AEAF-B97C17F6AB2E}" destId="{11230C00-03A0-4B9F-9B1B-A8226437B22A}" srcOrd="0" destOrd="0" parTransId="{C710B0F2-78AB-4C01-96EE-5F6BAD15131D}" sibTransId="{2C77216C-1C95-4BF7-A44A-80B7C6761D7F}"/>
    <dgm:cxn modelId="{415C151F-2A0D-43D6-A050-99C6D3C39155}" type="presOf" srcId="{7B1C2A38-06F8-404B-8CD3-FDE190D91D95}" destId="{59048968-E78A-41B2-892B-38ACB4348095}" srcOrd="0" destOrd="1" presId="urn:microsoft.com/office/officeart/2005/8/layout/chevron2"/>
    <dgm:cxn modelId="{5BE9E423-4E61-4955-A160-41A519380D25}" srcId="{6F95F4E4-A832-4BCF-9461-E11163A26AE7}" destId="{B2B5E66A-B932-4910-A814-44C207BFAFF6}" srcOrd="2" destOrd="0" parTransId="{0CBFF4B7-42E7-4815-9823-945E3308238A}" sibTransId="{C1F56C93-42EF-4DDC-BFD2-87453FC31682}"/>
    <dgm:cxn modelId="{94D97831-7DA9-4A89-8CA6-0B99987015FA}" srcId="{A21BF502-98A1-4985-8616-A94A9291C0EE}" destId="{6F95F4E4-A832-4BCF-9461-E11163A26AE7}" srcOrd="0" destOrd="0" parTransId="{52FCF3D2-D692-4563-960D-928165BFE17C}" sibTransId="{4D3AD529-0671-477D-ABE0-412824CEF166}"/>
    <dgm:cxn modelId="{1AB1CB3B-0194-424C-A2C2-BF647BA5169A}" type="presOf" srcId="{E9EB376F-7C77-46A9-AEAF-B97C17F6AB2E}" destId="{4C532808-D60C-4E25-971B-999816ADAB8A}" srcOrd="0" destOrd="0" presId="urn:microsoft.com/office/officeart/2005/8/layout/chevron2"/>
    <dgm:cxn modelId="{9B146662-7269-4DCD-8021-D4B9F9308A38}" srcId="{A21BF502-98A1-4985-8616-A94A9291C0EE}" destId="{E9EB376F-7C77-46A9-AEAF-B97C17F6AB2E}" srcOrd="1" destOrd="0" parTransId="{EEE65A3E-2622-4CCE-9E2A-39239EF53F6C}" sibTransId="{1A962463-D6BB-4733-9686-CD6C93E62DAD}"/>
    <dgm:cxn modelId="{22E97247-08CC-4B1A-AF81-30ED02178646}" type="presOf" srcId="{B2B5E66A-B932-4910-A814-44C207BFAFF6}" destId="{59048968-E78A-41B2-892B-38ACB4348095}" srcOrd="0" destOrd="2" presId="urn:microsoft.com/office/officeart/2005/8/layout/chevron2"/>
    <dgm:cxn modelId="{4181F171-979D-4F09-B367-22AD41F33397}" type="presOf" srcId="{A21BF502-98A1-4985-8616-A94A9291C0EE}" destId="{45DA5EA7-5A78-479C-94C2-B0E0CE55A9F5}" srcOrd="0" destOrd="0" presId="urn:microsoft.com/office/officeart/2005/8/layout/chevron2"/>
    <dgm:cxn modelId="{C18D6C56-C280-4941-9592-8874CBDB5DDB}" type="presOf" srcId="{353FECDD-3189-4496-8A44-71D4C117E2B0}" destId="{BFAB50F8-C7F4-4BC9-A774-76A89F55E337}" srcOrd="0" destOrd="0" presId="urn:microsoft.com/office/officeart/2005/8/layout/chevron2"/>
    <dgm:cxn modelId="{655F5B58-EB68-4FCD-AD66-E7BBA0FA9E60}" srcId="{6F95F4E4-A832-4BCF-9461-E11163A26AE7}" destId="{7B1C2A38-06F8-404B-8CD3-FDE190D91D95}" srcOrd="1" destOrd="0" parTransId="{1966E596-9967-4350-A22D-8BF1942DBFCF}" sibTransId="{A67AEB05-1F7A-4A32-80C9-503E019D883C}"/>
    <dgm:cxn modelId="{13ADD483-FC1F-4EEC-AAAF-FAF21813B775}" type="presOf" srcId="{3E72A30A-450A-40CC-BE7D-AEFCC7BE99E5}" destId="{59048968-E78A-41B2-892B-38ACB4348095}" srcOrd="0" destOrd="0" presId="urn:microsoft.com/office/officeart/2005/8/layout/chevron2"/>
    <dgm:cxn modelId="{1262F1AD-3B8B-4A5A-861B-AEDABD640C3B}" srcId="{A21BF502-98A1-4985-8616-A94A9291C0EE}" destId="{3B092D09-E6E0-4534-99DD-7581F20EA237}" srcOrd="2" destOrd="0" parTransId="{1D87F456-97C5-408A-B0A5-0242FED38C71}" sibTransId="{8289FCBD-3FBD-4A04-8722-38664DE42BAD}"/>
    <dgm:cxn modelId="{BC8E7AD2-EFAA-4364-B24E-DE37BC08D9D3}" type="presOf" srcId="{11230C00-03A0-4B9F-9B1B-A8226437B22A}" destId="{3401670A-A31F-4D72-B6E7-2591587E4845}" srcOrd="0" destOrd="0" presId="urn:microsoft.com/office/officeart/2005/8/layout/chevron2"/>
    <dgm:cxn modelId="{38332CD3-9235-4BFC-B303-7A3AD96C02A4}" type="presOf" srcId="{6F95F4E4-A832-4BCF-9461-E11163A26AE7}" destId="{B92660FB-D4FE-4101-ABF5-2000192785D6}" srcOrd="0" destOrd="0" presId="urn:microsoft.com/office/officeart/2005/8/layout/chevron2"/>
    <dgm:cxn modelId="{E8E7B8E8-A3F5-4801-A238-A9A9D038A125}" srcId="{6F95F4E4-A832-4BCF-9461-E11163A26AE7}" destId="{3E72A30A-450A-40CC-BE7D-AEFCC7BE99E5}" srcOrd="0" destOrd="0" parTransId="{8D96D4A5-B5A0-4E2F-AE93-2730E3F43AF6}" sibTransId="{809304B7-C053-4858-85A4-EC79B989E89A}"/>
    <dgm:cxn modelId="{5D9D76FD-8119-43FB-AAAA-1D2FDC7E5EB4}" srcId="{3B092D09-E6E0-4534-99DD-7581F20EA237}" destId="{353FECDD-3189-4496-8A44-71D4C117E2B0}" srcOrd="0" destOrd="0" parTransId="{91D8F061-0E8C-4E83-A793-72D50A0D8CA3}" sibTransId="{B77BEA5C-D258-4820-92D6-8A01E1388A2E}"/>
    <dgm:cxn modelId="{79A0EBE4-B3A4-4EC8-95FC-32293B09746D}" type="presParOf" srcId="{45DA5EA7-5A78-479C-94C2-B0E0CE55A9F5}" destId="{376DA461-15C1-4593-A18D-AB2E87A03C39}" srcOrd="0" destOrd="0" presId="urn:microsoft.com/office/officeart/2005/8/layout/chevron2"/>
    <dgm:cxn modelId="{8DD8C0F6-2680-4C7E-A3B3-2D0BDB416A88}" type="presParOf" srcId="{376DA461-15C1-4593-A18D-AB2E87A03C39}" destId="{B92660FB-D4FE-4101-ABF5-2000192785D6}" srcOrd="0" destOrd="0" presId="urn:microsoft.com/office/officeart/2005/8/layout/chevron2"/>
    <dgm:cxn modelId="{B974B52D-4001-41F5-A20A-0291AFC98A07}" type="presParOf" srcId="{376DA461-15C1-4593-A18D-AB2E87A03C39}" destId="{59048968-E78A-41B2-892B-38ACB4348095}" srcOrd="1" destOrd="0" presId="urn:microsoft.com/office/officeart/2005/8/layout/chevron2"/>
    <dgm:cxn modelId="{170C9FE0-718D-4478-8DAE-CCECC9EC579A}" type="presParOf" srcId="{45DA5EA7-5A78-479C-94C2-B0E0CE55A9F5}" destId="{75B34D61-83F6-4472-9F26-088C11AA0EC6}" srcOrd="1" destOrd="0" presId="urn:microsoft.com/office/officeart/2005/8/layout/chevron2"/>
    <dgm:cxn modelId="{6BCE96F1-C70A-48CB-ADA3-FA55CE3DC3EA}" type="presParOf" srcId="{45DA5EA7-5A78-479C-94C2-B0E0CE55A9F5}" destId="{26B7BAA9-403C-4E10-85F0-5468D65FB6FC}" srcOrd="2" destOrd="0" presId="urn:microsoft.com/office/officeart/2005/8/layout/chevron2"/>
    <dgm:cxn modelId="{27D871ED-774F-4457-9DF9-A89605D730A2}" type="presParOf" srcId="{26B7BAA9-403C-4E10-85F0-5468D65FB6FC}" destId="{4C532808-D60C-4E25-971B-999816ADAB8A}" srcOrd="0" destOrd="0" presId="urn:microsoft.com/office/officeart/2005/8/layout/chevron2"/>
    <dgm:cxn modelId="{DAF081EF-1CB1-449C-AB21-EB6BAAB51D2E}" type="presParOf" srcId="{26B7BAA9-403C-4E10-85F0-5468D65FB6FC}" destId="{3401670A-A31F-4D72-B6E7-2591587E4845}" srcOrd="1" destOrd="0" presId="urn:microsoft.com/office/officeart/2005/8/layout/chevron2"/>
    <dgm:cxn modelId="{310D20BC-1EAA-481A-A8FD-6AF8E54F5985}" type="presParOf" srcId="{45DA5EA7-5A78-479C-94C2-B0E0CE55A9F5}" destId="{CDD705C9-9D75-4E05-AC7B-C01B95F47CBB}" srcOrd="3" destOrd="0" presId="urn:microsoft.com/office/officeart/2005/8/layout/chevron2"/>
    <dgm:cxn modelId="{0FC88475-186B-46BD-8D85-BBE2F4446289}" type="presParOf" srcId="{45DA5EA7-5A78-479C-94C2-B0E0CE55A9F5}" destId="{1F88F46F-7344-43E3-8450-1A27A4CBEBBC}" srcOrd="4" destOrd="0" presId="urn:microsoft.com/office/officeart/2005/8/layout/chevron2"/>
    <dgm:cxn modelId="{22355B96-FCF7-4705-A3DE-C2E69F9C59E2}" type="presParOf" srcId="{1F88F46F-7344-43E3-8450-1A27A4CBEBBC}" destId="{4B67B674-41BF-45B6-864E-E308500AED1E}" srcOrd="0" destOrd="0" presId="urn:microsoft.com/office/officeart/2005/8/layout/chevron2"/>
    <dgm:cxn modelId="{03B7259B-D57E-4287-80DD-9B2892F1BA15}" type="presParOf" srcId="{1F88F46F-7344-43E3-8450-1A27A4CBEBBC}" destId="{BFAB50F8-C7F4-4BC9-A774-76A89F55E33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6291BC-E7E2-4AFC-9C97-501DAF1EEA6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F97F16-420C-473B-B4BF-211AA02E46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patients that will have a high risk of unnecessary emergency room visits in the next 3-6 months</a:t>
          </a:r>
        </a:p>
      </dgm:t>
    </dgm:pt>
    <dgm:pt modelId="{0E0923D1-CB1C-4868-A8A2-AF819C0E4921}" type="parTrans" cxnId="{AE7D6A06-3B12-42E5-8BDA-528AE846855F}">
      <dgm:prSet/>
      <dgm:spPr/>
      <dgm:t>
        <a:bodyPr/>
        <a:lstStyle/>
        <a:p>
          <a:endParaRPr lang="en-US"/>
        </a:p>
      </dgm:t>
    </dgm:pt>
    <dgm:pt modelId="{294FE47C-7357-46B7-82BC-F229CDA75D3F}" type="sibTrans" cxnId="{AE7D6A06-3B12-42E5-8BDA-528AE846855F}">
      <dgm:prSet/>
      <dgm:spPr/>
      <dgm:t>
        <a:bodyPr/>
        <a:lstStyle/>
        <a:p>
          <a:endParaRPr lang="en-US"/>
        </a:p>
      </dgm:t>
    </dgm:pt>
    <dgm:pt modelId="{C3A1CA2E-617B-4183-89A8-8710178222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circumstances in which a person accesses the emergency department for avoidable reasons at higher rates</a:t>
          </a:r>
        </a:p>
      </dgm:t>
    </dgm:pt>
    <dgm:pt modelId="{F247E4B0-4232-4764-90C7-9BB7B5E56084}" type="parTrans" cxnId="{A787606B-1767-4E02-8283-FAC7E767F513}">
      <dgm:prSet/>
      <dgm:spPr/>
      <dgm:t>
        <a:bodyPr/>
        <a:lstStyle/>
        <a:p>
          <a:endParaRPr lang="en-US"/>
        </a:p>
      </dgm:t>
    </dgm:pt>
    <dgm:pt modelId="{41651B68-4B36-484D-9AB0-3D133948EBC2}" type="sibTrans" cxnId="{A787606B-1767-4E02-8283-FAC7E767F513}">
      <dgm:prSet/>
      <dgm:spPr/>
      <dgm:t>
        <a:bodyPr/>
        <a:lstStyle/>
        <a:p>
          <a:endParaRPr lang="en-US"/>
        </a:p>
      </dgm:t>
    </dgm:pt>
    <dgm:pt modelId="{A59D6E59-C67D-4D95-A736-B697EC7FDD7A}" type="pres">
      <dgm:prSet presAssocID="{1C6291BC-E7E2-4AFC-9C97-501DAF1EEA6B}" presName="root" presStyleCnt="0">
        <dgm:presLayoutVars>
          <dgm:dir/>
          <dgm:resizeHandles val="exact"/>
        </dgm:presLayoutVars>
      </dgm:prSet>
      <dgm:spPr/>
    </dgm:pt>
    <dgm:pt modelId="{944E2D44-375D-4C25-8204-41F72284E008}" type="pres">
      <dgm:prSet presAssocID="{03F97F16-420C-473B-B4BF-211AA02E46F4}" presName="compNode" presStyleCnt="0"/>
      <dgm:spPr/>
    </dgm:pt>
    <dgm:pt modelId="{06E87E5A-6B92-4CFE-823F-DDFA3248F464}" type="pres">
      <dgm:prSet presAssocID="{03F97F16-420C-473B-B4BF-211AA02E46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DEB0225B-C0A4-44B0-9FED-12AC1D86DF8E}" type="pres">
      <dgm:prSet presAssocID="{03F97F16-420C-473B-B4BF-211AA02E46F4}" presName="spaceRect" presStyleCnt="0"/>
      <dgm:spPr/>
    </dgm:pt>
    <dgm:pt modelId="{B8897094-4BEB-49C3-B07C-4E1F2A82D85C}" type="pres">
      <dgm:prSet presAssocID="{03F97F16-420C-473B-B4BF-211AA02E46F4}" presName="textRect" presStyleLbl="revTx" presStyleIdx="0" presStyleCnt="2">
        <dgm:presLayoutVars>
          <dgm:chMax val="1"/>
          <dgm:chPref val="1"/>
        </dgm:presLayoutVars>
      </dgm:prSet>
      <dgm:spPr/>
    </dgm:pt>
    <dgm:pt modelId="{CA2CFEAB-5E29-45F7-83E0-F877B5CD0925}" type="pres">
      <dgm:prSet presAssocID="{294FE47C-7357-46B7-82BC-F229CDA75D3F}" presName="sibTrans" presStyleCnt="0"/>
      <dgm:spPr/>
    </dgm:pt>
    <dgm:pt modelId="{87597F82-92C4-4909-9A1A-245F64BD92B2}" type="pres">
      <dgm:prSet presAssocID="{C3A1CA2E-617B-4183-89A8-8710178222AE}" presName="compNode" presStyleCnt="0"/>
      <dgm:spPr/>
    </dgm:pt>
    <dgm:pt modelId="{3AEF543A-ECAE-44ED-BED6-B0CBB1BDD889}" type="pres">
      <dgm:prSet presAssocID="{C3A1CA2E-617B-4183-89A8-8710178222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489734D-4344-4245-81D9-9B35EBC90330}" type="pres">
      <dgm:prSet presAssocID="{C3A1CA2E-617B-4183-89A8-8710178222AE}" presName="spaceRect" presStyleCnt="0"/>
      <dgm:spPr/>
    </dgm:pt>
    <dgm:pt modelId="{F79AFF5E-9896-4BBD-8A34-E1E657163CFD}" type="pres">
      <dgm:prSet presAssocID="{C3A1CA2E-617B-4183-89A8-8710178222A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E7D6A06-3B12-42E5-8BDA-528AE846855F}" srcId="{1C6291BC-E7E2-4AFC-9C97-501DAF1EEA6B}" destId="{03F97F16-420C-473B-B4BF-211AA02E46F4}" srcOrd="0" destOrd="0" parTransId="{0E0923D1-CB1C-4868-A8A2-AF819C0E4921}" sibTransId="{294FE47C-7357-46B7-82BC-F229CDA75D3F}"/>
    <dgm:cxn modelId="{702A8A28-B799-4C84-90E5-582097B75E1B}" type="presOf" srcId="{C3A1CA2E-617B-4183-89A8-8710178222AE}" destId="{F79AFF5E-9896-4BBD-8A34-E1E657163CFD}" srcOrd="0" destOrd="0" presId="urn:microsoft.com/office/officeart/2018/2/layout/IconLabelList"/>
    <dgm:cxn modelId="{66F23A2E-23F1-4BC3-9D9D-FDDC1E97C3E1}" type="presOf" srcId="{03F97F16-420C-473B-B4BF-211AA02E46F4}" destId="{B8897094-4BEB-49C3-B07C-4E1F2A82D85C}" srcOrd="0" destOrd="0" presId="urn:microsoft.com/office/officeart/2018/2/layout/IconLabelList"/>
    <dgm:cxn modelId="{A787606B-1767-4E02-8283-FAC7E767F513}" srcId="{1C6291BC-E7E2-4AFC-9C97-501DAF1EEA6B}" destId="{C3A1CA2E-617B-4183-89A8-8710178222AE}" srcOrd="1" destOrd="0" parTransId="{F247E4B0-4232-4764-90C7-9BB7B5E56084}" sibTransId="{41651B68-4B36-484D-9AB0-3D133948EBC2}"/>
    <dgm:cxn modelId="{A7DD0AEB-3967-4CEC-8218-5C76FA850371}" type="presOf" srcId="{1C6291BC-E7E2-4AFC-9C97-501DAF1EEA6B}" destId="{A59D6E59-C67D-4D95-A736-B697EC7FDD7A}" srcOrd="0" destOrd="0" presId="urn:microsoft.com/office/officeart/2018/2/layout/IconLabelList"/>
    <dgm:cxn modelId="{8244347C-0B28-4BAB-A4F6-1E9C3D13B96E}" type="presParOf" srcId="{A59D6E59-C67D-4D95-A736-B697EC7FDD7A}" destId="{944E2D44-375D-4C25-8204-41F72284E008}" srcOrd="0" destOrd="0" presId="urn:microsoft.com/office/officeart/2018/2/layout/IconLabelList"/>
    <dgm:cxn modelId="{771D02D7-6231-41E4-BA28-4B299C288627}" type="presParOf" srcId="{944E2D44-375D-4C25-8204-41F72284E008}" destId="{06E87E5A-6B92-4CFE-823F-DDFA3248F464}" srcOrd="0" destOrd="0" presId="urn:microsoft.com/office/officeart/2018/2/layout/IconLabelList"/>
    <dgm:cxn modelId="{5ADB9E04-E92E-47DB-9B3C-7EA8E0FD7BFD}" type="presParOf" srcId="{944E2D44-375D-4C25-8204-41F72284E008}" destId="{DEB0225B-C0A4-44B0-9FED-12AC1D86DF8E}" srcOrd="1" destOrd="0" presId="urn:microsoft.com/office/officeart/2018/2/layout/IconLabelList"/>
    <dgm:cxn modelId="{332E7BA2-1383-4015-BB12-1F89CFB30E45}" type="presParOf" srcId="{944E2D44-375D-4C25-8204-41F72284E008}" destId="{B8897094-4BEB-49C3-B07C-4E1F2A82D85C}" srcOrd="2" destOrd="0" presId="urn:microsoft.com/office/officeart/2018/2/layout/IconLabelList"/>
    <dgm:cxn modelId="{6863B5A6-A3B8-4879-BA69-4B6C6F4FE006}" type="presParOf" srcId="{A59D6E59-C67D-4D95-A736-B697EC7FDD7A}" destId="{CA2CFEAB-5E29-45F7-83E0-F877B5CD0925}" srcOrd="1" destOrd="0" presId="urn:microsoft.com/office/officeart/2018/2/layout/IconLabelList"/>
    <dgm:cxn modelId="{5010A88C-8555-46CC-871B-12A1416F008E}" type="presParOf" srcId="{A59D6E59-C67D-4D95-A736-B697EC7FDD7A}" destId="{87597F82-92C4-4909-9A1A-245F64BD92B2}" srcOrd="2" destOrd="0" presId="urn:microsoft.com/office/officeart/2018/2/layout/IconLabelList"/>
    <dgm:cxn modelId="{68756EA6-E6AE-4CE6-8AC3-18386F2F1203}" type="presParOf" srcId="{87597F82-92C4-4909-9A1A-245F64BD92B2}" destId="{3AEF543A-ECAE-44ED-BED6-B0CBB1BDD889}" srcOrd="0" destOrd="0" presId="urn:microsoft.com/office/officeart/2018/2/layout/IconLabelList"/>
    <dgm:cxn modelId="{918DC21E-84B5-436C-B098-5DBAA71E0BB9}" type="presParOf" srcId="{87597F82-92C4-4909-9A1A-245F64BD92B2}" destId="{9489734D-4344-4245-81D9-9B35EBC90330}" srcOrd="1" destOrd="0" presId="urn:microsoft.com/office/officeart/2018/2/layout/IconLabelList"/>
    <dgm:cxn modelId="{D7EE4490-F583-4D5D-945B-4F959045715C}" type="presParOf" srcId="{87597F82-92C4-4909-9A1A-245F64BD92B2}" destId="{F79AFF5E-9896-4BBD-8A34-E1E657163C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68410B-0AB4-4A52-866D-C755D304FB8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3B433B-9C69-4D47-BF97-B8B79F511BD8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201AC9B3-1686-4229-A4C9-443A679D2FF7}" type="parTrans" cxnId="{1782503D-16E9-46E2-8BF9-F9A7AA1D5D7D}">
      <dgm:prSet/>
      <dgm:spPr/>
      <dgm:t>
        <a:bodyPr/>
        <a:lstStyle/>
        <a:p>
          <a:endParaRPr lang="en-US"/>
        </a:p>
      </dgm:t>
    </dgm:pt>
    <dgm:pt modelId="{02894C9D-9C31-4C55-B63C-7D8302218F9F}" type="sibTrans" cxnId="{1782503D-16E9-46E2-8BF9-F9A7AA1D5D7D}">
      <dgm:prSet/>
      <dgm:spPr/>
      <dgm:t>
        <a:bodyPr/>
        <a:lstStyle/>
        <a:p>
          <a:endParaRPr lang="en-US"/>
        </a:p>
      </dgm:t>
    </dgm:pt>
    <dgm:pt modelId="{E34445BF-9F92-48EB-A743-4FBB2FC4B898}">
      <dgm:prSet/>
      <dgm:spPr/>
      <dgm:t>
        <a:bodyPr/>
        <a:lstStyle/>
        <a:p>
          <a:r>
            <a:rPr lang="en-US" dirty="0"/>
            <a:t>Comparing the avoidable ED visits to unavoidable ED visits</a:t>
          </a:r>
        </a:p>
      </dgm:t>
    </dgm:pt>
    <dgm:pt modelId="{3275F347-E737-4584-BBF9-22072FAAB242}" type="parTrans" cxnId="{4ED73AF6-3E2E-4E5B-940C-BF9B40FB8E3E}">
      <dgm:prSet/>
      <dgm:spPr/>
      <dgm:t>
        <a:bodyPr/>
        <a:lstStyle/>
        <a:p>
          <a:endParaRPr lang="en-US"/>
        </a:p>
      </dgm:t>
    </dgm:pt>
    <dgm:pt modelId="{B324C15D-CEFE-40BC-9564-1AD09EA4AC68}" type="sibTrans" cxnId="{4ED73AF6-3E2E-4E5B-940C-BF9B40FB8E3E}">
      <dgm:prSet/>
      <dgm:spPr/>
      <dgm:t>
        <a:bodyPr/>
        <a:lstStyle/>
        <a:p>
          <a:endParaRPr lang="en-US"/>
        </a:p>
      </dgm:t>
    </dgm:pt>
    <dgm:pt modelId="{92041E47-898B-4A0D-8C58-DDD5CFD0C8AF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D7EF2D0B-FA4F-4327-BBA7-1F5FCF89E69A}" type="parTrans" cxnId="{48AD7B51-7A04-4DF3-9451-EAA2B0864118}">
      <dgm:prSet/>
      <dgm:spPr/>
      <dgm:t>
        <a:bodyPr/>
        <a:lstStyle/>
        <a:p>
          <a:endParaRPr lang="en-US"/>
        </a:p>
      </dgm:t>
    </dgm:pt>
    <dgm:pt modelId="{0CDDCFB3-0F9D-4E5D-A2FA-E2528AC7DBDF}" type="sibTrans" cxnId="{48AD7B51-7A04-4DF3-9451-EAA2B0864118}">
      <dgm:prSet/>
      <dgm:spPr/>
      <dgm:t>
        <a:bodyPr/>
        <a:lstStyle/>
        <a:p>
          <a:endParaRPr lang="en-US"/>
        </a:p>
      </dgm:t>
    </dgm:pt>
    <dgm:pt modelId="{0BA68261-8192-43D1-AA7A-0FEC5028CC63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86BAB3BB-6ED2-404A-8805-C768E806C795}" type="parTrans" cxnId="{E5D72D11-E6D6-4228-98F9-E54C5BE3D4AE}">
      <dgm:prSet/>
      <dgm:spPr/>
      <dgm:t>
        <a:bodyPr/>
        <a:lstStyle/>
        <a:p>
          <a:endParaRPr lang="en-US"/>
        </a:p>
      </dgm:t>
    </dgm:pt>
    <dgm:pt modelId="{F82E6E0F-442A-4F71-A882-D04C95991E8A}" type="sibTrans" cxnId="{E5D72D11-E6D6-4228-98F9-E54C5BE3D4AE}">
      <dgm:prSet/>
      <dgm:spPr/>
      <dgm:t>
        <a:bodyPr/>
        <a:lstStyle/>
        <a:p>
          <a:endParaRPr lang="en-US"/>
        </a:p>
      </dgm:t>
    </dgm:pt>
    <dgm:pt modelId="{0EA74D70-5CF8-4063-ABFA-44A15471512B}">
      <dgm:prSet/>
      <dgm:spPr/>
      <dgm:t>
        <a:bodyPr/>
        <a:lstStyle/>
        <a:p>
          <a:r>
            <a:rPr lang="en-US" dirty="0"/>
            <a:t>Deep Learning</a:t>
          </a:r>
        </a:p>
      </dgm:t>
    </dgm:pt>
    <dgm:pt modelId="{524EC1F9-CBEA-4C92-9B4D-6D4709730FFF}" type="parTrans" cxnId="{AF02E2BE-2F82-4338-8BE7-FCF01D97DC3B}">
      <dgm:prSet/>
      <dgm:spPr/>
      <dgm:t>
        <a:bodyPr/>
        <a:lstStyle/>
        <a:p>
          <a:endParaRPr lang="en-US"/>
        </a:p>
      </dgm:t>
    </dgm:pt>
    <dgm:pt modelId="{2CE4D0DA-7B1C-4A08-B822-3B8FD52CC578}" type="sibTrans" cxnId="{AF02E2BE-2F82-4338-8BE7-FCF01D97DC3B}">
      <dgm:prSet/>
      <dgm:spPr/>
      <dgm:t>
        <a:bodyPr/>
        <a:lstStyle/>
        <a:p>
          <a:endParaRPr lang="en-US"/>
        </a:p>
      </dgm:t>
    </dgm:pt>
    <dgm:pt modelId="{A3C2C6D5-6150-4D48-B09F-A1B9A98E1D8C}">
      <dgm:prSet custT="1"/>
      <dgm:spPr/>
      <dgm:t>
        <a:bodyPr/>
        <a:lstStyle/>
        <a:p>
          <a:r>
            <a:rPr lang="en-US" sz="2000" dirty="0"/>
            <a:t>Vanilla Neural Network with binary classification</a:t>
          </a:r>
        </a:p>
      </dgm:t>
    </dgm:pt>
    <dgm:pt modelId="{D4821FFF-DF5C-4964-87E0-F328204E3337}" type="parTrans" cxnId="{79533F75-2AB1-4B63-95EB-7A792F666DE7}">
      <dgm:prSet/>
      <dgm:spPr/>
      <dgm:t>
        <a:bodyPr/>
        <a:lstStyle/>
        <a:p>
          <a:endParaRPr lang="en-US"/>
        </a:p>
      </dgm:t>
    </dgm:pt>
    <dgm:pt modelId="{FC1D12A0-F272-47EC-BB63-EAF1F089DF0D}" type="sibTrans" cxnId="{79533F75-2AB1-4B63-95EB-7A792F666DE7}">
      <dgm:prSet/>
      <dgm:spPr/>
      <dgm:t>
        <a:bodyPr/>
        <a:lstStyle/>
        <a:p>
          <a:endParaRPr lang="en-US"/>
        </a:p>
      </dgm:t>
    </dgm:pt>
    <dgm:pt modelId="{ED18124D-3CD6-48D6-AA84-35449CAA33BE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940A2D0C-B77D-427E-99B3-2A780BA1A93B}" type="parTrans" cxnId="{297CC57D-4488-47EB-B476-4CFBDE697E4F}">
      <dgm:prSet/>
      <dgm:spPr/>
      <dgm:t>
        <a:bodyPr/>
        <a:lstStyle/>
        <a:p>
          <a:endParaRPr lang="en-US"/>
        </a:p>
      </dgm:t>
    </dgm:pt>
    <dgm:pt modelId="{5CF855A5-D35E-4702-BB96-EF84ED26AD06}" type="sibTrans" cxnId="{297CC57D-4488-47EB-B476-4CFBDE697E4F}">
      <dgm:prSet/>
      <dgm:spPr/>
      <dgm:t>
        <a:bodyPr/>
        <a:lstStyle/>
        <a:p>
          <a:endParaRPr lang="en-US"/>
        </a:p>
      </dgm:t>
    </dgm:pt>
    <dgm:pt modelId="{4AFD3280-C775-46F0-9947-9D6D730CDFE9}">
      <dgm:prSet/>
      <dgm:spPr/>
      <dgm:t>
        <a:bodyPr/>
        <a:lstStyle/>
        <a:p>
          <a:r>
            <a:rPr lang="en-US" dirty="0" err="1"/>
            <a:t>KMeans</a:t>
          </a:r>
          <a:r>
            <a:rPr lang="en-US" dirty="0"/>
            <a:t> Cluster Analysis</a:t>
          </a:r>
        </a:p>
      </dgm:t>
    </dgm:pt>
    <dgm:pt modelId="{7922CFC4-788C-49C4-873B-9C6101BB7513}" type="parTrans" cxnId="{52C0B0A2-1DB1-4831-9B76-D43F4A77CE59}">
      <dgm:prSet/>
      <dgm:spPr/>
      <dgm:t>
        <a:bodyPr/>
        <a:lstStyle/>
        <a:p>
          <a:endParaRPr lang="en-US"/>
        </a:p>
      </dgm:t>
    </dgm:pt>
    <dgm:pt modelId="{5C65E81E-F20E-464A-8569-C2A2FF46E7A1}" type="sibTrans" cxnId="{52C0B0A2-1DB1-4831-9B76-D43F4A77CE59}">
      <dgm:prSet/>
      <dgm:spPr/>
      <dgm:t>
        <a:bodyPr/>
        <a:lstStyle/>
        <a:p>
          <a:endParaRPr lang="en-US"/>
        </a:p>
      </dgm:t>
    </dgm:pt>
    <dgm:pt modelId="{DDAFE0EF-F8D5-406B-84EE-4D9271603A08}" type="pres">
      <dgm:prSet presAssocID="{1768410B-0AB4-4A52-866D-C755D304FB8B}" presName="Name0" presStyleCnt="0">
        <dgm:presLayoutVars>
          <dgm:dir/>
          <dgm:animLvl val="lvl"/>
          <dgm:resizeHandles val="exact"/>
        </dgm:presLayoutVars>
      </dgm:prSet>
      <dgm:spPr/>
    </dgm:pt>
    <dgm:pt modelId="{CEBC1298-DB15-47B6-A5BC-2F3284CEB55C}" type="pres">
      <dgm:prSet presAssocID="{173B433B-9C69-4D47-BF97-B8B79F511BD8}" presName="linNode" presStyleCnt="0"/>
      <dgm:spPr/>
    </dgm:pt>
    <dgm:pt modelId="{9E7BF644-26EA-4FC8-806F-2341D56F20EE}" type="pres">
      <dgm:prSet presAssocID="{173B433B-9C69-4D47-BF97-B8B79F511BD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C753CEF-6BE3-4BF0-A656-FD08B108FE8A}" type="pres">
      <dgm:prSet presAssocID="{173B433B-9C69-4D47-BF97-B8B79F511BD8}" presName="descendantText" presStyleLbl="alignAccFollowNode1" presStyleIdx="0" presStyleCnt="3">
        <dgm:presLayoutVars>
          <dgm:bulletEnabled val="1"/>
        </dgm:presLayoutVars>
      </dgm:prSet>
      <dgm:spPr/>
    </dgm:pt>
    <dgm:pt modelId="{7DDC5699-E3B1-4DFF-9427-1658C656231E}" type="pres">
      <dgm:prSet presAssocID="{02894C9D-9C31-4C55-B63C-7D8302218F9F}" presName="sp" presStyleCnt="0"/>
      <dgm:spPr/>
    </dgm:pt>
    <dgm:pt modelId="{F2A7A8C0-28E1-499F-A7D7-D6336975393A}" type="pres">
      <dgm:prSet presAssocID="{92041E47-898B-4A0D-8C58-DDD5CFD0C8AF}" presName="linNode" presStyleCnt="0"/>
      <dgm:spPr/>
    </dgm:pt>
    <dgm:pt modelId="{00E00D44-A1D8-48B0-B0F5-A7F1EC0A9C2D}" type="pres">
      <dgm:prSet presAssocID="{92041E47-898B-4A0D-8C58-DDD5CFD0C8A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E005C90-C1EB-41C7-B284-62F3FF54F8A7}" type="pres">
      <dgm:prSet presAssocID="{92041E47-898B-4A0D-8C58-DDD5CFD0C8AF}" presName="descendantText" presStyleLbl="alignAccFollowNode1" presStyleIdx="1" presStyleCnt="3">
        <dgm:presLayoutVars>
          <dgm:bulletEnabled val="1"/>
        </dgm:presLayoutVars>
      </dgm:prSet>
      <dgm:spPr/>
    </dgm:pt>
    <dgm:pt modelId="{4F58270B-EE84-4192-A160-E64FE1454B6F}" type="pres">
      <dgm:prSet presAssocID="{0CDDCFB3-0F9D-4E5D-A2FA-E2528AC7DBDF}" presName="sp" presStyleCnt="0"/>
      <dgm:spPr/>
    </dgm:pt>
    <dgm:pt modelId="{D991EE83-FE92-4AC8-8624-210B2716C9DA}" type="pres">
      <dgm:prSet presAssocID="{0EA74D70-5CF8-4063-ABFA-44A15471512B}" presName="linNode" presStyleCnt="0"/>
      <dgm:spPr/>
    </dgm:pt>
    <dgm:pt modelId="{3FD59CD0-F725-49B8-98A2-73F3278DBDDC}" type="pres">
      <dgm:prSet presAssocID="{0EA74D70-5CF8-4063-ABFA-44A15471512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B1D0D75-B90D-46B0-94F2-06780BD11F64}" type="pres">
      <dgm:prSet presAssocID="{0EA74D70-5CF8-4063-ABFA-44A15471512B}" presName="descendantText" presStyleLbl="alignAccFollowNode1" presStyleIdx="2" presStyleCnt="3" custLinFactNeighborX="1944" custLinFactNeighborY="-6012">
        <dgm:presLayoutVars>
          <dgm:bulletEnabled val="1"/>
        </dgm:presLayoutVars>
      </dgm:prSet>
      <dgm:spPr/>
    </dgm:pt>
  </dgm:ptLst>
  <dgm:cxnLst>
    <dgm:cxn modelId="{E5D72D11-E6D6-4228-98F9-E54C5BE3D4AE}" srcId="{92041E47-898B-4A0D-8C58-DDD5CFD0C8AF}" destId="{0BA68261-8192-43D1-AA7A-0FEC5028CC63}" srcOrd="0" destOrd="0" parTransId="{86BAB3BB-6ED2-404A-8805-C768E806C795}" sibTransId="{F82E6E0F-442A-4F71-A882-D04C95991E8A}"/>
    <dgm:cxn modelId="{1E2D3A2A-0DF6-4C0B-97D3-9DF10A485218}" type="presOf" srcId="{0EA74D70-5CF8-4063-ABFA-44A15471512B}" destId="{3FD59CD0-F725-49B8-98A2-73F3278DBDDC}" srcOrd="0" destOrd="0" presId="urn:microsoft.com/office/officeart/2005/8/layout/vList5"/>
    <dgm:cxn modelId="{1782503D-16E9-46E2-8BF9-F9A7AA1D5D7D}" srcId="{1768410B-0AB4-4A52-866D-C755D304FB8B}" destId="{173B433B-9C69-4D47-BF97-B8B79F511BD8}" srcOrd="0" destOrd="0" parTransId="{201AC9B3-1686-4229-A4C9-443A679D2FF7}" sibTransId="{02894C9D-9C31-4C55-B63C-7D8302218F9F}"/>
    <dgm:cxn modelId="{834E4E4B-041C-466C-B81A-CA571CAF8FF8}" type="presOf" srcId="{173B433B-9C69-4D47-BF97-B8B79F511BD8}" destId="{9E7BF644-26EA-4FC8-806F-2341D56F20EE}" srcOrd="0" destOrd="0" presId="urn:microsoft.com/office/officeart/2005/8/layout/vList5"/>
    <dgm:cxn modelId="{48AD7B51-7A04-4DF3-9451-EAA2B0864118}" srcId="{1768410B-0AB4-4A52-866D-C755D304FB8B}" destId="{92041E47-898B-4A0D-8C58-DDD5CFD0C8AF}" srcOrd="1" destOrd="0" parTransId="{D7EF2D0B-FA4F-4327-BBA7-1F5FCF89E69A}" sibTransId="{0CDDCFB3-0F9D-4E5D-A2FA-E2528AC7DBDF}"/>
    <dgm:cxn modelId="{79533F75-2AB1-4B63-95EB-7A792F666DE7}" srcId="{0EA74D70-5CF8-4063-ABFA-44A15471512B}" destId="{A3C2C6D5-6150-4D48-B09F-A1B9A98E1D8C}" srcOrd="0" destOrd="0" parTransId="{D4821FFF-DF5C-4964-87E0-F328204E3337}" sibTransId="{FC1D12A0-F272-47EC-BB63-EAF1F089DF0D}"/>
    <dgm:cxn modelId="{297CC57D-4488-47EB-B476-4CFBDE697E4F}" srcId="{92041E47-898B-4A0D-8C58-DDD5CFD0C8AF}" destId="{ED18124D-3CD6-48D6-AA84-35449CAA33BE}" srcOrd="1" destOrd="0" parTransId="{940A2D0C-B77D-427E-99B3-2A780BA1A93B}" sibTransId="{5CF855A5-D35E-4702-BB96-EF84ED26AD06}"/>
    <dgm:cxn modelId="{FB27CB93-1498-4D93-ACF8-E46B71313F14}" type="presOf" srcId="{92041E47-898B-4A0D-8C58-DDD5CFD0C8AF}" destId="{00E00D44-A1D8-48B0-B0F5-A7F1EC0A9C2D}" srcOrd="0" destOrd="0" presId="urn:microsoft.com/office/officeart/2005/8/layout/vList5"/>
    <dgm:cxn modelId="{52C0B0A2-1DB1-4831-9B76-D43F4A77CE59}" srcId="{173B433B-9C69-4D47-BF97-B8B79F511BD8}" destId="{4AFD3280-C775-46F0-9947-9D6D730CDFE9}" srcOrd="1" destOrd="0" parTransId="{7922CFC4-788C-49C4-873B-9C6101BB7513}" sibTransId="{5C65E81E-F20E-464A-8569-C2A2FF46E7A1}"/>
    <dgm:cxn modelId="{ECF436B1-6902-45B0-BA2D-5C64971F6F7A}" type="presOf" srcId="{4AFD3280-C775-46F0-9947-9D6D730CDFE9}" destId="{FC753CEF-6BE3-4BF0-A656-FD08B108FE8A}" srcOrd="0" destOrd="1" presId="urn:microsoft.com/office/officeart/2005/8/layout/vList5"/>
    <dgm:cxn modelId="{6F553BBC-A533-4B55-9E1C-76D3A6A073A0}" type="presOf" srcId="{1768410B-0AB4-4A52-866D-C755D304FB8B}" destId="{DDAFE0EF-F8D5-406B-84EE-4D9271603A08}" srcOrd="0" destOrd="0" presId="urn:microsoft.com/office/officeart/2005/8/layout/vList5"/>
    <dgm:cxn modelId="{AF02E2BE-2F82-4338-8BE7-FCF01D97DC3B}" srcId="{1768410B-0AB4-4A52-866D-C755D304FB8B}" destId="{0EA74D70-5CF8-4063-ABFA-44A15471512B}" srcOrd="2" destOrd="0" parTransId="{524EC1F9-CBEA-4C92-9B4D-6D4709730FFF}" sibTransId="{2CE4D0DA-7B1C-4A08-B822-3B8FD52CC578}"/>
    <dgm:cxn modelId="{784F8CCD-34D7-4DF0-B6DE-7E3575F363AF}" type="presOf" srcId="{E34445BF-9F92-48EB-A743-4FBB2FC4B898}" destId="{FC753CEF-6BE3-4BF0-A656-FD08B108FE8A}" srcOrd="0" destOrd="0" presId="urn:microsoft.com/office/officeart/2005/8/layout/vList5"/>
    <dgm:cxn modelId="{15777CCF-A939-4052-9EC4-648447716EB7}" type="presOf" srcId="{ED18124D-3CD6-48D6-AA84-35449CAA33BE}" destId="{1E005C90-C1EB-41C7-B284-62F3FF54F8A7}" srcOrd="0" destOrd="1" presId="urn:microsoft.com/office/officeart/2005/8/layout/vList5"/>
    <dgm:cxn modelId="{AFFAA5CF-552E-48BE-85B4-93B484434104}" type="presOf" srcId="{0BA68261-8192-43D1-AA7A-0FEC5028CC63}" destId="{1E005C90-C1EB-41C7-B284-62F3FF54F8A7}" srcOrd="0" destOrd="0" presId="urn:microsoft.com/office/officeart/2005/8/layout/vList5"/>
    <dgm:cxn modelId="{4ED73AF6-3E2E-4E5B-940C-BF9B40FB8E3E}" srcId="{173B433B-9C69-4D47-BF97-B8B79F511BD8}" destId="{E34445BF-9F92-48EB-A743-4FBB2FC4B898}" srcOrd="0" destOrd="0" parTransId="{3275F347-E737-4584-BBF9-22072FAAB242}" sibTransId="{B324C15D-CEFE-40BC-9564-1AD09EA4AC68}"/>
    <dgm:cxn modelId="{6892E3F9-85CB-46CB-8CC1-9FB3E58FAF11}" type="presOf" srcId="{A3C2C6D5-6150-4D48-B09F-A1B9A98E1D8C}" destId="{8B1D0D75-B90D-46B0-94F2-06780BD11F64}" srcOrd="0" destOrd="0" presId="urn:microsoft.com/office/officeart/2005/8/layout/vList5"/>
    <dgm:cxn modelId="{51C14828-124A-450B-BEB3-DFE5ED9061F6}" type="presParOf" srcId="{DDAFE0EF-F8D5-406B-84EE-4D9271603A08}" destId="{CEBC1298-DB15-47B6-A5BC-2F3284CEB55C}" srcOrd="0" destOrd="0" presId="urn:microsoft.com/office/officeart/2005/8/layout/vList5"/>
    <dgm:cxn modelId="{9CC1106F-DD48-4222-A932-4359980409BE}" type="presParOf" srcId="{CEBC1298-DB15-47B6-A5BC-2F3284CEB55C}" destId="{9E7BF644-26EA-4FC8-806F-2341D56F20EE}" srcOrd="0" destOrd="0" presId="urn:microsoft.com/office/officeart/2005/8/layout/vList5"/>
    <dgm:cxn modelId="{18626219-0EAA-4262-BA69-E3CE9EE8249B}" type="presParOf" srcId="{CEBC1298-DB15-47B6-A5BC-2F3284CEB55C}" destId="{FC753CEF-6BE3-4BF0-A656-FD08B108FE8A}" srcOrd="1" destOrd="0" presId="urn:microsoft.com/office/officeart/2005/8/layout/vList5"/>
    <dgm:cxn modelId="{5E24BE79-9E1B-46C6-8A62-178BEE461075}" type="presParOf" srcId="{DDAFE0EF-F8D5-406B-84EE-4D9271603A08}" destId="{7DDC5699-E3B1-4DFF-9427-1658C656231E}" srcOrd="1" destOrd="0" presId="urn:microsoft.com/office/officeart/2005/8/layout/vList5"/>
    <dgm:cxn modelId="{E21E088C-AD0A-4D9C-B05B-D5429838DF4A}" type="presParOf" srcId="{DDAFE0EF-F8D5-406B-84EE-4D9271603A08}" destId="{F2A7A8C0-28E1-499F-A7D7-D6336975393A}" srcOrd="2" destOrd="0" presId="urn:microsoft.com/office/officeart/2005/8/layout/vList5"/>
    <dgm:cxn modelId="{9EBB4168-31BD-4442-B753-57F628E4221F}" type="presParOf" srcId="{F2A7A8C0-28E1-499F-A7D7-D6336975393A}" destId="{00E00D44-A1D8-48B0-B0F5-A7F1EC0A9C2D}" srcOrd="0" destOrd="0" presId="urn:microsoft.com/office/officeart/2005/8/layout/vList5"/>
    <dgm:cxn modelId="{033A2785-CF9F-4123-822C-911A2B745A10}" type="presParOf" srcId="{F2A7A8C0-28E1-499F-A7D7-D6336975393A}" destId="{1E005C90-C1EB-41C7-B284-62F3FF54F8A7}" srcOrd="1" destOrd="0" presId="urn:microsoft.com/office/officeart/2005/8/layout/vList5"/>
    <dgm:cxn modelId="{CB8B2355-AC30-401D-90B3-32861066D63D}" type="presParOf" srcId="{DDAFE0EF-F8D5-406B-84EE-4D9271603A08}" destId="{4F58270B-EE84-4192-A160-E64FE1454B6F}" srcOrd="3" destOrd="0" presId="urn:microsoft.com/office/officeart/2005/8/layout/vList5"/>
    <dgm:cxn modelId="{2F5661DA-94AA-490A-9880-DFE6BA1159E2}" type="presParOf" srcId="{DDAFE0EF-F8D5-406B-84EE-4D9271603A08}" destId="{D991EE83-FE92-4AC8-8624-210B2716C9DA}" srcOrd="4" destOrd="0" presId="urn:microsoft.com/office/officeart/2005/8/layout/vList5"/>
    <dgm:cxn modelId="{9C27E5F2-E593-41B6-B4A0-E5F2EFA00A73}" type="presParOf" srcId="{D991EE83-FE92-4AC8-8624-210B2716C9DA}" destId="{3FD59CD0-F725-49B8-98A2-73F3278DBDDC}" srcOrd="0" destOrd="0" presId="urn:microsoft.com/office/officeart/2005/8/layout/vList5"/>
    <dgm:cxn modelId="{3CCB44F9-7C9C-49EE-964A-54697222E881}" type="presParOf" srcId="{D991EE83-FE92-4AC8-8624-210B2716C9DA}" destId="{8B1D0D75-B90D-46B0-94F2-06780BD11F6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4BFE6D-A8D7-461B-B820-0E375DD06A94}" type="doc">
      <dgm:prSet loTypeId="urn:microsoft.com/office/officeart/2005/8/layout/lProcess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D75517-5380-4385-BD11-961D004F3749}">
      <dgm:prSet phldrT="[Text]" custT="1"/>
      <dgm:spPr/>
      <dgm:t>
        <a:bodyPr/>
        <a:lstStyle/>
        <a:p>
          <a:r>
            <a:rPr lang="en-US" sz="2400" dirty="0"/>
            <a:t>Structure of Dataset</a:t>
          </a:r>
        </a:p>
      </dgm:t>
    </dgm:pt>
    <dgm:pt modelId="{01891EEA-70EF-443E-97B0-53987294BAA9}" type="parTrans" cxnId="{D677E34D-5632-4901-B0D8-FA9983E6FB29}">
      <dgm:prSet/>
      <dgm:spPr/>
      <dgm:t>
        <a:bodyPr/>
        <a:lstStyle/>
        <a:p>
          <a:endParaRPr lang="en-US"/>
        </a:p>
      </dgm:t>
    </dgm:pt>
    <dgm:pt modelId="{D13A3B23-7635-4A6A-A5E3-BFA6359FEA1D}" type="sibTrans" cxnId="{D677E34D-5632-4901-B0D8-FA9983E6FB29}">
      <dgm:prSet/>
      <dgm:spPr/>
      <dgm:t>
        <a:bodyPr/>
        <a:lstStyle/>
        <a:p>
          <a:endParaRPr lang="en-US"/>
        </a:p>
      </dgm:t>
    </dgm:pt>
    <dgm:pt modelId="{97360FB2-769D-4587-9258-9EB81CFDA9B8}">
      <dgm:prSet phldrT="[Text]" custT="1"/>
      <dgm:spPr/>
      <dgm:t>
        <a:bodyPr/>
        <a:lstStyle/>
        <a:p>
          <a:r>
            <a:rPr lang="en-US" sz="1400" dirty="0"/>
            <a:t>Each row of the dataset is a line item of a claim that captures one procedure/service and the corresponding liabilities. </a:t>
          </a:r>
        </a:p>
      </dgm:t>
    </dgm:pt>
    <dgm:pt modelId="{AF91071E-E98D-42B4-A539-E61683C545BD}" type="parTrans" cxnId="{2566DB42-B34B-4F40-BEA8-47735D9C9EB8}">
      <dgm:prSet/>
      <dgm:spPr/>
      <dgm:t>
        <a:bodyPr/>
        <a:lstStyle/>
        <a:p>
          <a:endParaRPr lang="en-US"/>
        </a:p>
      </dgm:t>
    </dgm:pt>
    <dgm:pt modelId="{F98F88FE-2598-4793-AA4F-DD8DDDA6102F}" type="sibTrans" cxnId="{2566DB42-B34B-4F40-BEA8-47735D9C9EB8}">
      <dgm:prSet/>
      <dgm:spPr/>
      <dgm:t>
        <a:bodyPr/>
        <a:lstStyle/>
        <a:p>
          <a:endParaRPr lang="en-US"/>
        </a:p>
      </dgm:t>
    </dgm:pt>
    <dgm:pt modelId="{1D1DE04A-0676-4763-9885-2E34516A44EE}">
      <dgm:prSet phldrT="[Text]" custT="1"/>
      <dgm:spPr/>
      <dgm:t>
        <a:bodyPr/>
        <a:lstStyle/>
        <a:p>
          <a:r>
            <a:rPr lang="en-US" sz="1400" dirty="0"/>
            <a:t>Each row of the dataset corresponds to an insurance plan and the time span it covers</a:t>
          </a:r>
          <a:r>
            <a:rPr lang="en-US" sz="1100" dirty="0"/>
            <a:t>.  </a:t>
          </a:r>
        </a:p>
      </dgm:t>
    </dgm:pt>
    <dgm:pt modelId="{2616DA1B-4F96-4D39-AEBD-06DA7207D333}" type="parTrans" cxnId="{0EA75AE8-5D94-40E5-888B-932276D02C92}">
      <dgm:prSet/>
      <dgm:spPr/>
      <dgm:t>
        <a:bodyPr/>
        <a:lstStyle/>
        <a:p>
          <a:endParaRPr lang="en-US"/>
        </a:p>
      </dgm:t>
    </dgm:pt>
    <dgm:pt modelId="{26487884-41E7-4DE9-998B-EAC3E14CF749}" type="sibTrans" cxnId="{0EA75AE8-5D94-40E5-888B-932276D02C92}">
      <dgm:prSet/>
      <dgm:spPr/>
      <dgm:t>
        <a:bodyPr/>
        <a:lstStyle/>
        <a:p>
          <a:endParaRPr lang="en-US"/>
        </a:p>
      </dgm:t>
    </dgm:pt>
    <dgm:pt modelId="{62E50ACD-72B3-4BD3-8A20-25EA7134F7FE}">
      <dgm:prSet phldrT="[Text]" custT="1"/>
      <dgm:spPr/>
      <dgm:t>
        <a:bodyPr/>
        <a:lstStyle/>
        <a:p>
          <a:r>
            <a:rPr lang="en-US" sz="2400" dirty="0"/>
            <a:t>Broader Categories for Variables</a:t>
          </a:r>
        </a:p>
      </dgm:t>
    </dgm:pt>
    <dgm:pt modelId="{DF1E3F2B-6F8F-4833-B2B9-22A148EE8298}" type="parTrans" cxnId="{77640B32-1386-4C6D-BB78-0C0EE587EB25}">
      <dgm:prSet/>
      <dgm:spPr/>
      <dgm:t>
        <a:bodyPr/>
        <a:lstStyle/>
        <a:p>
          <a:endParaRPr lang="en-US"/>
        </a:p>
      </dgm:t>
    </dgm:pt>
    <dgm:pt modelId="{463C3D85-D414-497E-B3C7-C5B89E0DEB88}" type="sibTrans" cxnId="{77640B32-1386-4C6D-BB78-0C0EE587EB25}">
      <dgm:prSet/>
      <dgm:spPr/>
      <dgm:t>
        <a:bodyPr/>
        <a:lstStyle/>
        <a:p>
          <a:endParaRPr lang="en-US"/>
        </a:p>
      </dgm:t>
    </dgm:pt>
    <dgm:pt modelId="{5E00E73A-68F8-4B4B-BDC6-64C629727801}">
      <dgm:prSet phldrT="[Text]" custT="1"/>
      <dgm:spPr/>
      <dgm:t>
        <a:bodyPr/>
        <a:lstStyle/>
        <a:p>
          <a:r>
            <a:rPr lang="en-US" sz="1200" dirty="0"/>
            <a:t>Member Information</a:t>
          </a:r>
        </a:p>
        <a:p>
          <a:r>
            <a:rPr lang="en-US" sz="1200" dirty="0"/>
            <a:t>Diagnoses</a:t>
          </a:r>
        </a:p>
        <a:p>
          <a:r>
            <a:rPr lang="en-US" sz="1200" dirty="0"/>
            <a:t>Prescription Information</a:t>
          </a:r>
        </a:p>
        <a:p>
          <a:r>
            <a:rPr lang="en-US" sz="1200" dirty="0"/>
            <a:t>Liabilities</a:t>
          </a:r>
        </a:p>
        <a:p>
          <a:r>
            <a:rPr lang="en-US" sz="1200" dirty="0"/>
            <a:t>Servicing Provider</a:t>
          </a:r>
        </a:p>
        <a:p>
          <a:r>
            <a:rPr lang="en-US" sz="1200" dirty="0"/>
            <a:t>Procedures/Services</a:t>
          </a:r>
        </a:p>
        <a:p>
          <a:r>
            <a:rPr lang="en-US" sz="1200" dirty="0"/>
            <a:t>Payer Designated PCP</a:t>
          </a:r>
        </a:p>
      </dgm:t>
    </dgm:pt>
    <dgm:pt modelId="{D61DCD2C-E01D-41AE-A034-1DB5DD726F98}" type="parTrans" cxnId="{C2A81BBD-866A-4E27-9777-7735D0690771}">
      <dgm:prSet/>
      <dgm:spPr/>
      <dgm:t>
        <a:bodyPr/>
        <a:lstStyle/>
        <a:p>
          <a:endParaRPr lang="en-US"/>
        </a:p>
      </dgm:t>
    </dgm:pt>
    <dgm:pt modelId="{47BC9570-9DA8-422C-815F-6808225A0FDE}" type="sibTrans" cxnId="{C2A81BBD-866A-4E27-9777-7735D0690771}">
      <dgm:prSet/>
      <dgm:spPr/>
      <dgm:t>
        <a:bodyPr/>
        <a:lstStyle/>
        <a:p>
          <a:endParaRPr lang="en-US"/>
        </a:p>
      </dgm:t>
    </dgm:pt>
    <dgm:pt modelId="{3C304572-25C3-491D-A1C0-72A99B65D06E}">
      <dgm:prSet phldrT="[Text]"/>
      <dgm:spPr/>
      <dgm:t>
        <a:bodyPr/>
        <a:lstStyle/>
        <a:p>
          <a:r>
            <a:rPr lang="en-US" dirty="0"/>
            <a:t>Demographic Information</a:t>
          </a:r>
        </a:p>
        <a:p>
          <a:r>
            <a:rPr lang="en-US" dirty="0"/>
            <a:t>Plan Design </a:t>
          </a:r>
        </a:p>
        <a:p>
          <a:r>
            <a:rPr lang="en-US" dirty="0"/>
            <a:t>Payer Designated PCP</a:t>
          </a:r>
        </a:p>
        <a:p>
          <a:r>
            <a:rPr lang="en-US" dirty="0"/>
            <a:t>Disease Management/ Care Management Flags</a:t>
          </a:r>
        </a:p>
      </dgm:t>
    </dgm:pt>
    <dgm:pt modelId="{FAE8DBE2-06DC-4519-96C6-C9F5C55F81D9}" type="parTrans" cxnId="{CE45221C-82C2-4A27-A96A-AA0BB7FAAEFC}">
      <dgm:prSet/>
      <dgm:spPr/>
      <dgm:t>
        <a:bodyPr/>
        <a:lstStyle/>
        <a:p>
          <a:endParaRPr lang="en-US"/>
        </a:p>
      </dgm:t>
    </dgm:pt>
    <dgm:pt modelId="{4203105A-6DEC-4290-A834-0E5736E1F4C4}" type="sibTrans" cxnId="{CE45221C-82C2-4A27-A96A-AA0BB7FAAEFC}">
      <dgm:prSet/>
      <dgm:spPr/>
      <dgm:t>
        <a:bodyPr/>
        <a:lstStyle/>
        <a:p>
          <a:endParaRPr lang="en-US"/>
        </a:p>
      </dgm:t>
    </dgm:pt>
    <dgm:pt modelId="{9A328167-E268-4BC4-BBBB-8B5244E9E03B}">
      <dgm:prSet phldrT="[Text]" custT="1"/>
      <dgm:spPr/>
      <dgm:t>
        <a:bodyPr/>
        <a:lstStyle/>
        <a:p>
          <a:r>
            <a:rPr lang="en-US" sz="2400" dirty="0"/>
            <a:t>Size of Dataset</a:t>
          </a:r>
        </a:p>
      </dgm:t>
    </dgm:pt>
    <dgm:pt modelId="{F7E98199-8B59-48F8-9CCC-A17926F8DF87}" type="parTrans" cxnId="{2288C117-ABA7-4EB6-B42C-A8A2442DEB36}">
      <dgm:prSet/>
      <dgm:spPr/>
      <dgm:t>
        <a:bodyPr/>
        <a:lstStyle/>
        <a:p>
          <a:endParaRPr lang="en-US"/>
        </a:p>
      </dgm:t>
    </dgm:pt>
    <dgm:pt modelId="{598DCE41-41EA-4956-B4FD-19D6AB5837B7}" type="sibTrans" cxnId="{2288C117-ABA7-4EB6-B42C-A8A2442DEB36}">
      <dgm:prSet/>
      <dgm:spPr/>
      <dgm:t>
        <a:bodyPr/>
        <a:lstStyle/>
        <a:p>
          <a:endParaRPr lang="en-US"/>
        </a:p>
      </dgm:t>
    </dgm:pt>
    <dgm:pt modelId="{C89A7C1B-A08A-4F53-952C-A33CD1131666}">
      <dgm:prSet phldrT="[Text]" custT="1"/>
      <dgm:spPr/>
      <dgm:t>
        <a:bodyPr/>
        <a:lstStyle/>
        <a:p>
          <a:r>
            <a:rPr lang="en-US" sz="1600" dirty="0"/>
            <a:t>14.6 Million Rows</a:t>
          </a:r>
        </a:p>
        <a:p>
          <a:r>
            <a:rPr lang="en-US" sz="1600" dirty="0"/>
            <a:t>124 Columns</a:t>
          </a:r>
        </a:p>
      </dgm:t>
    </dgm:pt>
    <dgm:pt modelId="{711D9E54-1B3C-42C7-8887-F212143B7D07}" type="parTrans" cxnId="{B5C3DF0E-B4EA-4693-9C79-6D4A5444AE1F}">
      <dgm:prSet/>
      <dgm:spPr/>
      <dgm:t>
        <a:bodyPr/>
        <a:lstStyle/>
        <a:p>
          <a:endParaRPr lang="en-US"/>
        </a:p>
      </dgm:t>
    </dgm:pt>
    <dgm:pt modelId="{2A199572-230F-491B-9076-F3060692773F}" type="sibTrans" cxnId="{B5C3DF0E-B4EA-4693-9C79-6D4A5444AE1F}">
      <dgm:prSet/>
      <dgm:spPr/>
      <dgm:t>
        <a:bodyPr/>
        <a:lstStyle/>
        <a:p>
          <a:endParaRPr lang="en-US"/>
        </a:p>
      </dgm:t>
    </dgm:pt>
    <dgm:pt modelId="{0641D706-723C-4AC6-8F91-F1EA0F075505}">
      <dgm:prSet phldrT="[Text]" custT="1"/>
      <dgm:spPr/>
      <dgm:t>
        <a:bodyPr/>
        <a:lstStyle/>
        <a:p>
          <a:r>
            <a:rPr lang="en-US" sz="1600" dirty="0"/>
            <a:t>792,802 Rows</a:t>
          </a:r>
        </a:p>
        <a:p>
          <a:r>
            <a:rPr lang="en-US" sz="1600" dirty="0"/>
            <a:t>133 Columns</a:t>
          </a:r>
        </a:p>
      </dgm:t>
    </dgm:pt>
    <dgm:pt modelId="{C3DB301E-DBBE-4B01-8B73-A73369A2C9BB}" type="parTrans" cxnId="{697FD786-9E3F-4144-973C-1A178930E856}">
      <dgm:prSet/>
      <dgm:spPr/>
      <dgm:t>
        <a:bodyPr/>
        <a:lstStyle/>
        <a:p>
          <a:endParaRPr lang="en-US"/>
        </a:p>
      </dgm:t>
    </dgm:pt>
    <dgm:pt modelId="{F961CF36-C510-48FC-9F33-D8DA98C56A7E}" type="sibTrans" cxnId="{697FD786-9E3F-4144-973C-1A178930E856}">
      <dgm:prSet/>
      <dgm:spPr/>
      <dgm:t>
        <a:bodyPr/>
        <a:lstStyle/>
        <a:p>
          <a:endParaRPr lang="en-US"/>
        </a:p>
      </dgm:t>
    </dgm:pt>
    <dgm:pt modelId="{C9F357DC-766F-45C8-A7A3-A93E305F0F41}" type="pres">
      <dgm:prSet presAssocID="{A54BFE6D-A8D7-461B-B820-0E375DD06A94}" presName="theList" presStyleCnt="0">
        <dgm:presLayoutVars>
          <dgm:dir/>
          <dgm:animLvl val="lvl"/>
          <dgm:resizeHandles val="exact"/>
        </dgm:presLayoutVars>
      </dgm:prSet>
      <dgm:spPr/>
    </dgm:pt>
    <dgm:pt modelId="{5F4546DB-BFBA-40E4-96D0-FF4ECC8CC185}" type="pres">
      <dgm:prSet presAssocID="{B1D75517-5380-4385-BD11-961D004F3749}" presName="compNode" presStyleCnt="0"/>
      <dgm:spPr/>
    </dgm:pt>
    <dgm:pt modelId="{7CCDBDE2-3FDB-415E-B20F-4972AA519A37}" type="pres">
      <dgm:prSet presAssocID="{B1D75517-5380-4385-BD11-961D004F3749}" presName="aNode" presStyleLbl="bgShp" presStyleIdx="0" presStyleCnt="3"/>
      <dgm:spPr/>
    </dgm:pt>
    <dgm:pt modelId="{CAC1688D-BCC0-4DB9-9D6D-46D06F7EA097}" type="pres">
      <dgm:prSet presAssocID="{B1D75517-5380-4385-BD11-961D004F3749}" presName="textNode" presStyleLbl="bgShp" presStyleIdx="0" presStyleCnt="3"/>
      <dgm:spPr/>
    </dgm:pt>
    <dgm:pt modelId="{907B151F-29B0-4D8A-96F1-004E9746299F}" type="pres">
      <dgm:prSet presAssocID="{B1D75517-5380-4385-BD11-961D004F3749}" presName="compChildNode" presStyleCnt="0"/>
      <dgm:spPr/>
    </dgm:pt>
    <dgm:pt modelId="{FB06487E-233F-49B2-BED3-2E29BDECB961}" type="pres">
      <dgm:prSet presAssocID="{B1D75517-5380-4385-BD11-961D004F3749}" presName="theInnerList" presStyleCnt="0"/>
      <dgm:spPr/>
    </dgm:pt>
    <dgm:pt modelId="{F15832CC-FC48-47E8-89DB-FD26444E842E}" type="pres">
      <dgm:prSet presAssocID="{97360FB2-769D-4587-9258-9EB81CFDA9B8}" presName="childNode" presStyleLbl="node1" presStyleIdx="0" presStyleCnt="6" custScaleY="169842" custLinFactY="-18596" custLinFactNeighborX="-855" custLinFactNeighborY="-100000">
        <dgm:presLayoutVars>
          <dgm:bulletEnabled val="1"/>
        </dgm:presLayoutVars>
      </dgm:prSet>
      <dgm:spPr/>
    </dgm:pt>
    <dgm:pt modelId="{421E5FFD-7D70-4D1B-95D6-0F063FE2635A}" type="pres">
      <dgm:prSet presAssocID="{97360FB2-769D-4587-9258-9EB81CFDA9B8}" presName="aSpace2" presStyleCnt="0"/>
      <dgm:spPr/>
    </dgm:pt>
    <dgm:pt modelId="{8F5153DD-C092-4F50-A727-1DB76CE1637F}" type="pres">
      <dgm:prSet presAssocID="{1D1DE04A-0676-4763-9885-2E34516A44EE}" presName="childNode" presStyleLbl="node1" presStyleIdx="1" presStyleCnt="6" custScaleX="96835" custScaleY="150424" custLinFactY="-10331" custLinFactNeighborY="-100000">
        <dgm:presLayoutVars>
          <dgm:bulletEnabled val="1"/>
        </dgm:presLayoutVars>
      </dgm:prSet>
      <dgm:spPr/>
    </dgm:pt>
    <dgm:pt modelId="{F2721AF7-908B-4D63-9929-6B70332389B3}" type="pres">
      <dgm:prSet presAssocID="{B1D75517-5380-4385-BD11-961D004F3749}" presName="aSpace" presStyleCnt="0"/>
      <dgm:spPr/>
    </dgm:pt>
    <dgm:pt modelId="{587F26FD-63C2-4D93-A28D-91576B41D3A1}" type="pres">
      <dgm:prSet presAssocID="{62E50ACD-72B3-4BD3-8A20-25EA7134F7FE}" presName="compNode" presStyleCnt="0"/>
      <dgm:spPr/>
    </dgm:pt>
    <dgm:pt modelId="{86302854-3CBF-436C-91FF-169821275C83}" type="pres">
      <dgm:prSet presAssocID="{62E50ACD-72B3-4BD3-8A20-25EA7134F7FE}" presName="aNode" presStyleLbl="bgShp" presStyleIdx="1" presStyleCnt="3"/>
      <dgm:spPr/>
    </dgm:pt>
    <dgm:pt modelId="{D854332A-72A4-4C1E-AF01-315E69500B33}" type="pres">
      <dgm:prSet presAssocID="{62E50ACD-72B3-4BD3-8A20-25EA7134F7FE}" presName="textNode" presStyleLbl="bgShp" presStyleIdx="1" presStyleCnt="3"/>
      <dgm:spPr/>
    </dgm:pt>
    <dgm:pt modelId="{C5FDC098-A246-4D54-AF0B-961E3EC456C6}" type="pres">
      <dgm:prSet presAssocID="{62E50ACD-72B3-4BD3-8A20-25EA7134F7FE}" presName="compChildNode" presStyleCnt="0"/>
      <dgm:spPr/>
    </dgm:pt>
    <dgm:pt modelId="{3CC27D58-0031-456D-B841-F402F5E70F8F}" type="pres">
      <dgm:prSet presAssocID="{62E50ACD-72B3-4BD3-8A20-25EA7134F7FE}" presName="theInnerList" presStyleCnt="0"/>
      <dgm:spPr/>
    </dgm:pt>
    <dgm:pt modelId="{4D8DCA11-B6FF-4F24-8BED-C6AF3547E326}" type="pres">
      <dgm:prSet presAssocID="{5E00E73A-68F8-4B4B-BDC6-64C629727801}" presName="childNode" presStyleLbl="node1" presStyleIdx="2" presStyleCnt="6" custScaleX="108622" custScaleY="420039" custLinFactY="-60470" custLinFactNeighborX="-1709" custLinFactNeighborY="-100000">
        <dgm:presLayoutVars>
          <dgm:bulletEnabled val="1"/>
        </dgm:presLayoutVars>
      </dgm:prSet>
      <dgm:spPr/>
    </dgm:pt>
    <dgm:pt modelId="{7C1C1D4E-4866-4A64-B3E3-7FCECCA2FBED}" type="pres">
      <dgm:prSet presAssocID="{5E00E73A-68F8-4B4B-BDC6-64C629727801}" presName="aSpace2" presStyleCnt="0"/>
      <dgm:spPr/>
    </dgm:pt>
    <dgm:pt modelId="{3CE01C7B-8D71-4C6E-A9FC-728B4B126237}" type="pres">
      <dgm:prSet presAssocID="{3C304572-25C3-491D-A1C0-72A99B65D06E}" presName="childNode" presStyleLbl="node1" presStyleIdx="3" presStyleCnt="6" custScaleX="108353" custScaleY="386636" custLinFactY="-32284" custLinFactNeighborX="-427" custLinFactNeighborY="-100000">
        <dgm:presLayoutVars>
          <dgm:bulletEnabled val="1"/>
        </dgm:presLayoutVars>
      </dgm:prSet>
      <dgm:spPr/>
    </dgm:pt>
    <dgm:pt modelId="{B41E66C1-68F3-4E66-AFA8-5D99B764BA25}" type="pres">
      <dgm:prSet presAssocID="{62E50ACD-72B3-4BD3-8A20-25EA7134F7FE}" presName="aSpace" presStyleCnt="0"/>
      <dgm:spPr/>
    </dgm:pt>
    <dgm:pt modelId="{2FB1F9B5-8545-41A0-832D-E7FB57FF1A14}" type="pres">
      <dgm:prSet presAssocID="{9A328167-E268-4BC4-BBBB-8B5244E9E03B}" presName="compNode" presStyleCnt="0"/>
      <dgm:spPr/>
    </dgm:pt>
    <dgm:pt modelId="{5E81BC03-85D1-490F-94C3-066EC1443BFE}" type="pres">
      <dgm:prSet presAssocID="{9A328167-E268-4BC4-BBBB-8B5244E9E03B}" presName="aNode" presStyleLbl="bgShp" presStyleIdx="2" presStyleCnt="3"/>
      <dgm:spPr/>
    </dgm:pt>
    <dgm:pt modelId="{877C4DE8-4584-41BA-BFEE-2D571E50CF89}" type="pres">
      <dgm:prSet presAssocID="{9A328167-E268-4BC4-BBBB-8B5244E9E03B}" presName="textNode" presStyleLbl="bgShp" presStyleIdx="2" presStyleCnt="3"/>
      <dgm:spPr/>
    </dgm:pt>
    <dgm:pt modelId="{7C50BD37-C143-4E7C-A661-D473B02A9AF4}" type="pres">
      <dgm:prSet presAssocID="{9A328167-E268-4BC4-BBBB-8B5244E9E03B}" presName="compChildNode" presStyleCnt="0"/>
      <dgm:spPr/>
    </dgm:pt>
    <dgm:pt modelId="{F0C0F3A2-F457-48FE-91B5-D50F4C320B18}" type="pres">
      <dgm:prSet presAssocID="{9A328167-E268-4BC4-BBBB-8B5244E9E03B}" presName="theInnerList" presStyleCnt="0"/>
      <dgm:spPr/>
    </dgm:pt>
    <dgm:pt modelId="{10FBBD9E-EB61-4592-BC10-AF8D4F610595}" type="pres">
      <dgm:prSet presAssocID="{C89A7C1B-A08A-4F53-952C-A33CD1131666}" presName="childNode" presStyleLbl="node1" presStyleIdx="4" presStyleCnt="6" custLinFactY="-3383" custLinFactNeighborX="-437" custLinFactNeighborY="-100000">
        <dgm:presLayoutVars>
          <dgm:bulletEnabled val="1"/>
        </dgm:presLayoutVars>
      </dgm:prSet>
      <dgm:spPr/>
    </dgm:pt>
    <dgm:pt modelId="{F0DA3E82-6CDC-4418-9E63-E446BF25B44E}" type="pres">
      <dgm:prSet presAssocID="{C89A7C1B-A08A-4F53-952C-A33CD1131666}" presName="aSpace2" presStyleCnt="0"/>
      <dgm:spPr/>
    </dgm:pt>
    <dgm:pt modelId="{03FB3229-1481-4A11-8544-728AD4518C52}" type="pres">
      <dgm:prSet presAssocID="{0641D706-723C-4AC6-8F91-F1EA0F075505}" presName="childNode" presStyleLbl="node1" presStyleIdx="5" presStyleCnt="6" custScaleY="117245" custLinFactNeighborX="-437" custLinFactNeighborY="-92286">
        <dgm:presLayoutVars>
          <dgm:bulletEnabled val="1"/>
        </dgm:presLayoutVars>
      </dgm:prSet>
      <dgm:spPr/>
    </dgm:pt>
  </dgm:ptLst>
  <dgm:cxnLst>
    <dgm:cxn modelId="{12183F00-71D1-4C4B-BF0E-55E44FB29651}" type="presOf" srcId="{62E50ACD-72B3-4BD3-8A20-25EA7134F7FE}" destId="{86302854-3CBF-436C-91FF-169821275C83}" srcOrd="0" destOrd="0" presId="urn:microsoft.com/office/officeart/2005/8/layout/lProcess2"/>
    <dgm:cxn modelId="{5E022902-F075-417A-8005-B8DA9773C218}" type="presOf" srcId="{9A328167-E268-4BC4-BBBB-8B5244E9E03B}" destId="{5E81BC03-85D1-490F-94C3-066EC1443BFE}" srcOrd="0" destOrd="0" presId="urn:microsoft.com/office/officeart/2005/8/layout/lProcess2"/>
    <dgm:cxn modelId="{B5C3DF0E-B4EA-4693-9C79-6D4A5444AE1F}" srcId="{9A328167-E268-4BC4-BBBB-8B5244E9E03B}" destId="{C89A7C1B-A08A-4F53-952C-A33CD1131666}" srcOrd="0" destOrd="0" parTransId="{711D9E54-1B3C-42C7-8887-F212143B7D07}" sibTransId="{2A199572-230F-491B-9076-F3060692773F}"/>
    <dgm:cxn modelId="{49206916-C846-4269-8B85-DDB188597CD7}" type="presOf" srcId="{62E50ACD-72B3-4BD3-8A20-25EA7134F7FE}" destId="{D854332A-72A4-4C1E-AF01-315E69500B33}" srcOrd="1" destOrd="0" presId="urn:microsoft.com/office/officeart/2005/8/layout/lProcess2"/>
    <dgm:cxn modelId="{2288C117-ABA7-4EB6-B42C-A8A2442DEB36}" srcId="{A54BFE6D-A8D7-461B-B820-0E375DD06A94}" destId="{9A328167-E268-4BC4-BBBB-8B5244E9E03B}" srcOrd="2" destOrd="0" parTransId="{F7E98199-8B59-48F8-9CCC-A17926F8DF87}" sibTransId="{598DCE41-41EA-4956-B4FD-19D6AB5837B7}"/>
    <dgm:cxn modelId="{CE45221C-82C2-4A27-A96A-AA0BB7FAAEFC}" srcId="{62E50ACD-72B3-4BD3-8A20-25EA7134F7FE}" destId="{3C304572-25C3-491D-A1C0-72A99B65D06E}" srcOrd="1" destOrd="0" parTransId="{FAE8DBE2-06DC-4519-96C6-C9F5C55F81D9}" sibTransId="{4203105A-6DEC-4290-A834-0E5736E1F4C4}"/>
    <dgm:cxn modelId="{00578B25-DD9A-479A-89EA-E5D92686B127}" type="presOf" srcId="{3C304572-25C3-491D-A1C0-72A99B65D06E}" destId="{3CE01C7B-8D71-4C6E-A9FC-728B4B126237}" srcOrd="0" destOrd="0" presId="urn:microsoft.com/office/officeart/2005/8/layout/lProcess2"/>
    <dgm:cxn modelId="{CEFC6C2F-C00B-4ED7-ADA3-A6B6FFECCF23}" type="presOf" srcId="{A54BFE6D-A8D7-461B-B820-0E375DD06A94}" destId="{C9F357DC-766F-45C8-A7A3-A93E305F0F41}" srcOrd="0" destOrd="0" presId="urn:microsoft.com/office/officeart/2005/8/layout/lProcess2"/>
    <dgm:cxn modelId="{77640B32-1386-4C6D-BB78-0C0EE587EB25}" srcId="{A54BFE6D-A8D7-461B-B820-0E375DD06A94}" destId="{62E50ACD-72B3-4BD3-8A20-25EA7134F7FE}" srcOrd="1" destOrd="0" parTransId="{DF1E3F2B-6F8F-4833-B2B9-22A148EE8298}" sibTransId="{463C3D85-D414-497E-B3C7-C5B89E0DEB88}"/>
    <dgm:cxn modelId="{291F373A-4000-45D1-B8D9-2D4BE8B35C12}" type="presOf" srcId="{C89A7C1B-A08A-4F53-952C-A33CD1131666}" destId="{10FBBD9E-EB61-4592-BC10-AF8D4F610595}" srcOrd="0" destOrd="0" presId="urn:microsoft.com/office/officeart/2005/8/layout/lProcess2"/>
    <dgm:cxn modelId="{94C47F5D-497F-495C-B749-E2E111B7D00C}" type="presOf" srcId="{5E00E73A-68F8-4B4B-BDC6-64C629727801}" destId="{4D8DCA11-B6FF-4F24-8BED-C6AF3547E326}" srcOrd="0" destOrd="0" presId="urn:microsoft.com/office/officeart/2005/8/layout/lProcess2"/>
    <dgm:cxn modelId="{2566DB42-B34B-4F40-BEA8-47735D9C9EB8}" srcId="{B1D75517-5380-4385-BD11-961D004F3749}" destId="{97360FB2-769D-4587-9258-9EB81CFDA9B8}" srcOrd="0" destOrd="0" parTransId="{AF91071E-E98D-42B4-A539-E61683C545BD}" sibTransId="{F98F88FE-2598-4793-AA4F-DD8DDDA6102F}"/>
    <dgm:cxn modelId="{DD4EFB42-EBBF-4ED4-BCD3-5AE5A744488E}" type="presOf" srcId="{0641D706-723C-4AC6-8F91-F1EA0F075505}" destId="{03FB3229-1481-4A11-8544-728AD4518C52}" srcOrd="0" destOrd="0" presId="urn:microsoft.com/office/officeart/2005/8/layout/lProcess2"/>
    <dgm:cxn modelId="{B13F446A-83D0-4D09-ABE5-875BA7967B84}" type="presOf" srcId="{97360FB2-769D-4587-9258-9EB81CFDA9B8}" destId="{F15832CC-FC48-47E8-89DB-FD26444E842E}" srcOrd="0" destOrd="0" presId="urn:microsoft.com/office/officeart/2005/8/layout/lProcess2"/>
    <dgm:cxn modelId="{D677E34D-5632-4901-B0D8-FA9983E6FB29}" srcId="{A54BFE6D-A8D7-461B-B820-0E375DD06A94}" destId="{B1D75517-5380-4385-BD11-961D004F3749}" srcOrd="0" destOrd="0" parTransId="{01891EEA-70EF-443E-97B0-53987294BAA9}" sibTransId="{D13A3B23-7635-4A6A-A5E3-BFA6359FEA1D}"/>
    <dgm:cxn modelId="{85F60D75-E66B-495B-87A9-B962BFC76C78}" type="presOf" srcId="{1D1DE04A-0676-4763-9885-2E34516A44EE}" destId="{8F5153DD-C092-4F50-A727-1DB76CE1637F}" srcOrd="0" destOrd="0" presId="urn:microsoft.com/office/officeart/2005/8/layout/lProcess2"/>
    <dgm:cxn modelId="{697FD786-9E3F-4144-973C-1A178930E856}" srcId="{9A328167-E268-4BC4-BBBB-8B5244E9E03B}" destId="{0641D706-723C-4AC6-8F91-F1EA0F075505}" srcOrd="1" destOrd="0" parTransId="{C3DB301E-DBBE-4B01-8B73-A73369A2C9BB}" sibTransId="{F961CF36-C510-48FC-9F33-D8DA98C56A7E}"/>
    <dgm:cxn modelId="{E5EC4A9E-3069-4B3F-B148-4A3F96C3711B}" type="presOf" srcId="{B1D75517-5380-4385-BD11-961D004F3749}" destId="{7CCDBDE2-3FDB-415E-B20F-4972AA519A37}" srcOrd="0" destOrd="0" presId="urn:microsoft.com/office/officeart/2005/8/layout/lProcess2"/>
    <dgm:cxn modelId="{8138DAB0-B242-4F13-9312-46FF6F1941D1}" type="presOf" srcId="{B1D75517-5380-4385-BD11-961D004F3749}" destId="{CAC1688D-BCC0-4DB9-9D6D-46D06F7EA097}" srcOrd="1" destOrd="0" presId="urn:microsoft.com/office/officeart/2005/8/layout/lProcess2"/>
    <dgm:cxn modelId="{C2A81BBD-866A-4E27-9777-7735D0690771}" srcId="{62E50ACD-72B3-4BD3-8A20-25EA7134F7FE}" destId="{5E00E73A-68F8-4B4B-BDC6-64C629727801}" srcOrd="0" destOrd="0" parTransId="{D61DCD2C-E01D-41AE-A034-1DB5DD726F98}" sibTransId="{47BC9570-9DA8-422C-815F-6808225A0FDE}"/>
    <dgm:cxn modelId="{0EA75AE8-5D94-40E5-888B-932276D02C92}" srcId="{B1D75517-5380-4385-BD11-961D004F3749}" destId="{1D1DE04A-0676-4763-9885-2E34516A44EE}" srcOrd="1" destOrd="0" parTransId="{2616DA1B-4F96-4D39-AEBD-06DA7207D333}" sibTransId="{26487884-41E7-4DE9-998B-EAC3E14CF749}"/>
    <dgm:cxn modelId="{0A52B3EF-B169-4F3F-8298-12457A7D30C1}" type="presOf" srcId="{9A328167-E268-4BC4-BBBB-8B5244E9E03B}" destId="{877C4DE8-4584-41BA-BFEE-2D571E50CF89}" srcOrd="1" destOrd="0" presId="urn:microsoft.com/office/officeart/2005/8/layout/lProcess2"/>
    <dgm:cxn modelId="{FA2D5943-798D-4E6B-A9B9-67CD0CE98CF5}" type="presParOf" srcId="{C9F357DC-766F-45C8-A7A3-A93E305F0F41}" destId="{5F4546DB-BFBA-40E4-96D0-FF4ECC8CC185}" srcOrd="0" destOrd="0" presId="urn:microsoft.com/office/officeart/2005/8/layout/lProcess2"/>
    <dgm:cxn modelId="{FB74F398-5C5D-4BA3-878D-4610ACB1F48F}" type="presParOf" srcId="{5F4546DB-BFBA-40E4-96D0-FF4ECC8CC185}" destId="{7CCDBDE2-3FDB-415E-B20F-4972AA519A37}" srcOrd="0" destOrd="0" presId="urn:microsoft.com/office/officeart/2005/8/layout/lProcess2"/>
    <dgm:cxn modelId="{1B592B11-D76D-4C52-A6E4-332F6A3DD470}" type="presParOf" srcId="{5F4546DB-BFBA-40E4-96D0-FF4ECC8CC185}" destId="{CAC1688D-BCC0-4DB9-9D6D-46D06F7EA097}" srcOrd="1" destOrd="0" presId="urn:microsoft.com/office/officeart/2005/8/layout/lProcess2"/>
    <dgm:cxn modelId="{0E53B28D-712A-4336-A00C-A0DD004DF9CA}" type="presParOf" srcId="{5F4546DB-BFBA-40E4-96D0-FF4ECC8CC185}" destId="{907B151F-29B0-4D8A-96F1-004E9746299F}" srcOrd="2" destOrd="0" presId="urn:microsoft.com/office/officeart/2005/8/layout/lProcess2"/>
    <dgm:cxn modelId="{DC08E894-2F41-4CE3-BB8C-007DF21BD037}" type="presParOf" srcId="{907B151F-29B0-4D8A-96F1-004E9746299F}" destId="{FB06487E-233F-49B2-BED3-2E29BDECB961}" srcOrd="0" destOrd="0" presId="urn:microsoft.com/office/officeart/2005/8/layout/lProcess2"/>
    <dgm:cxn modelId="{AFFCBA55-337C-4185-B385-FA577D459D8A}" type="presParOf" srcId="{FB06487E-233F-49B2-BED3-2E29BDECB961}" destId="{F15832CC-FC48-47E8-89DB-FD26444E842E}" srcOrd="0" destOrd="0" presId="urn:microsoft.com/office/officeart/2005/8/layout/lProcess2"/>
    <dgm:cxn modelId="{3AC8F4E8-74AA-4C28-9406-9B766E81C4D8}" type="presParOf" srcId="{FB06487E-233F-49B2-BED3-2E29BDECB961}" destId="{421E5FFD-7D70-4D1B-95D6-0F063FE2635A}" srcOrd="1" destOrd="0" presId="urn:microsoft.com/office/officeart/2005/8/layout/lProcess2"/>
    <dgm:cxn modelId="{37F8E75B-F554-440A-B9E3-051A125EBCEB}" type="presParOf" srcId="{FB06487E-233F-49B2-BED3-2E29BDECB961}" destId="{8F5153DD-C092-4F50-A727-1DB76CE1637F}" srcOrd="2" destOrd="0" presId="urn:microsoft.com/office/officeart/2005/8/layout/lProcess2"/>
    <dgm:cxn modelId="{288CA986-B72E-4CE9-8EE1-260DDC82894A}" type="presParOf" srcId="{C9F357DC-766F-45C8-A7A3-A93E305F0F41}" destId="{F2721AF7-908B-4D63-9929-6B70332389B3}" srcOrd="1" destOrd="0" presId="urn:microsoft.com/office/officeart/2005/8/layout/lProcess2"/>
    <dgm:cxn modelId="{67025EF8-00BC-4353-B8D4-B304A834413A}" type="presParOf" srcId="{C9F357DC-766F-45C8-A7A3-A93E305F0F41}" destId="{587F26FD-63C2-4D93-A28D-91576B41D3A1}" srcOrd="2" destOrd="0" presId="urn:microsoft.com/office/officeart/2005/8/layout/lProcess2"/>
    <dgm:cxn modelId="{B3EB16A8-4F09-459B-9285-00603DF06597}" type="presParOf" srcId="{587F26FD-63C2-4D93-A28D-91576B41D3A1}" destId="{86302854-3CBF-436C-91FF-169821275C83}" srcOrd="0" destOrd="0" presId="urn:microsoft.com/office/officeart/2005/8/layout/lProcess2"/>
    <dgm:cxn modelId="{142DD0D5-88F6-42F2-A11B-9A37D810BE12}" type="presParOf" srcId="{587F26FD-63C2-4D93-A28D-91576B41D3A1}" destId="{D854332A-72A4-4C1E-AF01-315E69500B33}" srcOrd="1" destOrd="0" presId="urn:microsoft.com/office/officeart/2005/8/layout/lProcess2"/>
    <dgm:cxn modelId="{B0A52F76-759A-4890-91A1-20A119A14243}" type="presParOf" srcId="{587F26FD-63C2-4D93-A28D-91576B41D3A1}" destId="{C5FDC098-A246-4D54-AF0B-961E3EC456C6}" srcOrd="2" destOrd="0" presId="urn:microsoft.com/office/officeart/2005/8/layout/lProcess2"/>
    <dgm:cxn modelId="{22E69902-A0AA-4A79-93BA-ECE281AF0EC4}" type="presParOf" srcId="{C5FDC098-A246-4D54-AF0B-961E3EC456C6}" destId="{3CC27D58-0031-456D-B841-F402F5E70F8F}" srcOrd="0" destOrd="0" presId="urn:microsoft.com/office/officeart/2005/8/layout/lProcess2"/>
    <dgm:cxn modelId="{45EC856F-C1EE-4B14-93A4-64A81FD80D8E}" type="presParOf" srcId="{3CC27D58-0031-456D-B841-F402F5E70F8F}" destId="{4D8DCA11-B6FF-4F24-8BED-C6AF3547E326}" srcOrd="0" destOrd="0" presId="urn:microsoft.com/office/officeart/2005/8/layout/lProcess2"/>
    <dgm:cxn modelId="{B40F92D2-FE87-42B9-AB94-AAA94EB355D2}" type="presParOf" srcId="{3CC27D58-0031-456D-B841-F402F5E70F8F}" destId="{7C1C1D4E-4866-4A64-B3E3-7FCECCA2FBED}" srcOrd="1" destOrd="0" presId="urn:microsoft.com/office/officeart/2005/8/layout/lProcess2"/>
    <dgm:cxn modelId="{4EC05788-041A-4C0D-AB5C-F39CA4A8E1C6}" type="presParOf" srcId="{3CC27D58-0031-456D-B841-F402F5E70F8F}" destId="{3CE01C7B-8D71-4C6E-A9FC-728B4B126237}" srcOrd="2" destOrd="0" presId="urn:microsoft.com/office/officeart/2005/8/layout/lProcess2"/>
    <dgm:cxn modelId="{5B265169-5759-4947-BD1C-82D72FFDFDE2}" type="presParOf" srcId="{C9F357DC-766F-45C8-A7A3-A93E305F0F41}" destId="{B41E66C1-68F3-4E66-AFA8-5D99B764BA25}" srcOrd="3" destOrd="0" presId="urn:microsoft.com/office/officeart/2005/8/layout/lProcess2"/>
    <dgm:cxn modelId="{CFEABB32-31F4-4B2B-BBBF-86D03CC2D177}" type="presParOf" srcId="{C9F357DC-766F-45C8-A7A3-A93E305F0F41}" destId="{2FB1F9B5-8545-41A0-832D-E7FB57FF1A14}" srcOrd="4" destOrd="0" presId="urn:microsoft.com/office/officeart/2005/8/layout/lProcess2"/>
    <dgm:cxn modelId="{6C0303FF-B130-4280-B193-C6E7B969EDB1}" type="presParOf" srcId="{2FB1F9B5-8545-41A0-832D-E7FB57FF1A14}" destId="{5E81BC03-85D1-490F-94C3-066EC1443BFE}" srcOrd="0" destOrd="0" presId="urn:microsoft.com/office/officeart/2005/8/layout/lProcess2"/>
    <dgm:cxn modelId="{0BC2844F-6604-411B-AA44-645D9F60A2E3}" type="presParOf" srcId="{2FB1F9B5-8545-41A0-832D-E7FB57FF1A14}" destId="{877C4DE8-4584-41BA-BFEE-2D571E50CF89}" srcOrd="1" destOrd="0" presId="urn:microsoft.com/office/officeart/2005/8/layout/lProcess2"/>
    <dgm:cxn modelId="{29A2D5CA-8B3A-4EBA-A00D-9D66157C2386}" type="presParOf" srcId="{2FB1F9B5-8545-41A0-832D-E7FB57FF1A14}" destId="{7C50BD37-C143-4E7C-A661-D473B02A9AF4}" srcOrd="2" destOrd="0" presId="urn:microsoft.com/office/officeart/2005/8/layout/lProcess2"/>
    <dgm:cxn modelId="{EDBE5528-5530-4FFB-82FE-9A41BC466CD7}" type="presParOf" srcId="{7C50BD37-C143-4E7C-A661-D473B02A9AF4}" destId="{F0C0F3A2-F457-48FE-91B5-D50F4C320B18}" srcOrd="0" destOrd="0" presId="urn:microsoft.com/office/officeart/2005/8/layout/lProcess2"/>
    <dgm:cxn modelId="{008DBACC-72E3-4AFD-8A1B-15E51D5F88CD}" type="presParOf" srcId="{F0C0F3A2-F457-48FE-91B5-D50F4C320B18}" destId="{10FBBD9E-EB61-4592-BC10-AF8D4F610595}" srcOrd="0" destOrd="0" presId="urn:microsoft.com/office/officeart/2005/8/layout/lProcess2"/>
    <dgm:cxn modelId="{20853928-316B-4105-BF27-ACBFADBDCD0A}" type="presParOf" srcId="{F0C0F3A2-F457-48FE-91B5-D50F4C320B18}" destId="{F0DA3E82-6CDC-4418-9E63-E446BF25B44E}" srcOrd="1" destOrd="0" presId="urn:microsoft.com/office/officeart/2005/8/layout/lProcess2"/>
    <dgm:cxn modelId="{5078AED5-AB8E-4EFB-A6AE-4F02CB30F12B}" type="presParOf" srcId="{F0C0F3A2-F457-48FE-91B5-D50F4C320B18}" destId="{03FB3229-1481-4A11-8544-728AD4518C5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F7822C-1FDF-46A2-94C5-7F2C50CC4B1E}" type="doc">
      <dgm:prSet loTypeId="urn:microsoft.com/office/officeart/2005/8/layout/bProcess4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ED79FC-9DB2-44F5-BFDA-7466AD1B8ECE}">
      <dgm:prSet phldrT="[Text]" custT="1"/>
      <dgm:spPr/>
      <dgm:t>
        <a:bodyPr/>
        <a:lstStyle/>
        <a:p>
          <a:r>
            <a:rPr lang="en-US" sz="1800" dirty="0"/>
            <a:t>Create a sample of the claims dataset</a:t>
          </a:r>
        </a:p>
      </dgm:t>
    </dgm:pt>
    <dgm:pt modelId="{DD7C4C0C-B1F5-4351-B1A3-78329CDD1DEB}" type="parTrans" cxnId="{1C394082-30D7-42EB-83BA-1F25D161946E}">
      <dgm:prSet/>
      <dgm:spPr/>
      <dgm:t>
        <a:bodyPr/>
        <a:lstStyle/>
        <a:p>
          <a:endParaRPr lang="en-US"/>
        </a:p>
      </dgm:t>
    </dgm:pt>
    <dgm:pt modelId="{F65FD321-5D10-425F-B222-16BB2B52A28C}" type="sibTrans" cxnId="{1C394082-30D7-42EB-83BA-1F25D161946E}">
      <dgm:prSet/>
      <dgm:spPr/>
      <dgm:t>
        <a:bodyPr/>
        <a:lstStyle/>
        <a:p>
          <a:endParaRPr lang="en-US"/>
        </a:p>
      </dgm:t>
    </dgm:pt>
    <dgm:pt modelId="{3F719508-D5F7-4F08-A1FB-678E1D84E368}">
      <dgm:prSet phldrT="[Text]" custT="1"/>
      <dgm:spPr/>
      <dgm:t>
        <a:bodyPr/>
        <a:lstStyle/>
        <a:p>
          <a:r>
            <a:rPr lang="en-US" sz="1600" dirty="0"/>
            <a:t>Word2Vec ICD columns and Procedure Code Columns</a:t>
          </a:r>
        </a:p>
      </dgm:t>
    </dgm:pt>
    <dgm:pt modelId="{68472061-9572-4D83-9FEB-DA78E0BFADB0}" type="parTrans" cxnId="{2D358F5B-4FC4-469E-9571-198BAA41410B}">
      <dgm:prSet/>
      <dgm:spPr/>
      <dgm:t>
        <a:bodyPr/>
        <a:lstStyle/>
        <a:p>
          <a:endParaRPr lang="en-US"/>
        </a:p>
      </dgm:t>
    </dgm:pt>
    <dgm:pt modelId="{12F3A408-D633-4698-8885-FF71EB07831D}" type="sibTrans" cxnId="{2D358F5B-4FC4-469E-9571-198BAA41410B}">
      <dgm:prSet/>
      <dgm:spPr/>
      <dgm:t>
        <a:bodyPr/>
        <a:lstStyle/>
        <a:p>
          <a:endParaRPr lang="en-US"/>
        </a:p>
      </dgm:t>
    </dgm:pt>
    <dgm:pt modelId="{A42A625B-AF6C-4554-AA08-EE75916F21E7}">
      <dgm:prSet phldrT="[Text]" custT="1"/>
      <dgm:spPr/>
      <dgm:t>
        <a:bodyPr/>
        <a:lstStyle/>
        <a:p>
          <a:r>
            <a:rPr lang="en-US" sz="1600" dirty="0"/>
            <a:t>Compile line items for each claim into one row</a:t>
          </a:r>
        </a:p>
      </dgm:t>
    </dgm:pt>
    <dgm:pt modelId="{EC1E21CC-796C-4FFC-A75B-FD4F437FF8EA}" type="parTrans" cxnId="{A9133E95-06C3-45C9-B14F-22FDF6E319FE}">
      <dgm:prSet/>
      <dgm:spPr/>
      <dgm:t>
        <a:bodyPr/>
        <a:lstStyle/>
        <a:p>
          <a:endParaRPr lang="en-US"/>
        </a:p>
      </dgm:t>
    </dgm:pt>
    <dgm:pt modelId="{65DC0B92-B871-4718-91F2-866B36072C61}" type="sibTrans" cxnId="{A9133E95-06C3-45C9-B14F-22FDF6E319FE}">
      <dgm:prSet/>
      <dgm:spPr/>
      <dgm:t>
        <a:bodyPr/>
        <a:lstStyle/>
        <a:p>
          <a:endParaRPr lang="en-US"/>
        </a:p>
      </dgm:t>
    </dgm:pt>
    <dgm:pt modelId="{88C9305E-3779-420C-A4C7-83354E9BE75F}">
      <dgm:prSet phldrT="[Text]" custT="1"/>
      <dgm:spPr/>
      <dgm:t>
        <a:bodyPr/>
        <a:lstStyle/>
        <a:p>
          <a:r>
            <a:rPr lang="en-US" sz="1600" dirty="0"/>
            <a:t>Merge</a:t>
          </a:r>
          <a:r>
            <a:rPr lang="en-US" sz="1600" baseline="0" dirty="0"/>
            <a:t> Claims and Member dataset</a:t>
          </a:r>
          <a:endParaRPr lang="en-US" sz="1600" dirty="0"/>
        </a:p>
      </dgm:t>
    </dgm:pt>
    <dgm:pt modelId="{15017DEC-CF96-4F40-8CEC-25EEB0C01727}" type="parTrans" cxnId="{0E0A7D43-63DA-460D-86AC-ED89C5DC16BC}">
      <dgm:prSet/>
      <dgm:spPr/>
      <dgm:t>
        <a:bodyPr/>
        <a:lstStyle/>
        <a:p>
          <a:endParaRPr lang="en-US"/>
        </a:p>
      </dgm:t>
    </dgm:pt>
    <dgm:pt modelId="{03E9636B-6FA6-406F-82E7-3089456C3625}" type="sibTrans" cxnId="{0E0A7D43-63DA-460D-86AC-ED89C5DC16BC}">
      <dgm:prSet/>
      <dgm:spPr/>
      <dgm:t>
        <a:bodyPr/>
        <a:lstStyle/>
        <a:p>
          <a:endParaRPr lang="en-US"/>
        </a:p>
      </dgm:t>
    </dgm:pt>
    <dgm:pt modelId="{94323D46-8ED0-44DA-9B30-859EE52008DC}">
      <dgm:prSet phldrT="[Text]" custT="1"/>
      <dgm:spPr/>
      <dgm:t>
        <a:bodyPr/>
        <a:lstStyle/>
        <a:p>
          <a:r>
            <a:rPr lang="en-US" sz="1600" dirty="0" err="1"/>
            <a:t>Backflag</a:t>
          </a:r>
          <a:r>
            <a:rPr lang="en-US" sz="1600" dirty="0"/>
            <a:t> all medical claims up to 6 months prior to an avoidable claim</a:t>
          </a:r>
        </a:p>
      </dgm:t>
    </dgm:pt>
    <dgm:pt modelId="{A0162A22-7F26-4881-91FE-3C8A3B3B52A2}" type="parTrans" cxnId="{B87DF684-1106-485B-8CE7-ED79B5522070}">
      <dgm:prSet/>
      <dgm:spPr/>
      <dgm:t>
        <a:bodyPr/>
        <a:lstStyle/>
        <a:p>
          <a:endParaRPr lang="en-US"/>
        </a:p>
      </dgm:t>
    </dgm:pt>
    <dgm:pt modelId="{6166B4DC-1765-4350-859B-6A3D59E72A9B}" type="sibTrans" cxnId="{B87DF684-1106-485B-8CE7-ED79B5522070}">
      <dgm:prSet/>
      <dgm:spPr/>
      <dgm:t>
        <a:bodyPr/>
        <a:lstStyle/>
        <a:p>
          <a:endParaRPr lang="en-US"/>
        </a:p>
      </dgm:t>
    </dgm:pt>
    <dgm:pt modelId="{4E9A7735-0087-4857-A08F-AD24B4BD2D34}">
      <dgm:prSet phldrT="[Text]"/>
      <dgm:spPr/>
      <dgm:t>
        <a:bodyPr/>
        <a:lstStyle/>
        <a:p>
          <a:r>
            <a:rPr lang="en-US" dirty="0"/>
            <a:t>One-hot encode all categorical variables and standardize numerical variables</a:t>
          </a:r>
        </a:p>
      </dgm:t>
    </dgm:pt>
    <dgm:pt modelId="{3CBE5954-8750-4256-AAAE-491A58943F1C}" type="parTrans" cxnId="{FC4F8FAD-95B0-4EC8-9DF6-C56970B04BED}">
      <dgm:prSet/>
      <dgm:spPr/>
      <dgm:t>
        <a:bodyPr/>
        <a:lstStyle/>
        <a:p>
          <a:endParaRPr lang="en-US"/>
        </a:p>
      </dgm:t>
    </dgm:pt>
    <dgm:pt modelId="{1582AB33-23EC-430D-B4C5-1AFF3E8A16C3}" type="sibTrans" cxnId="{FC4F8FAD-95B0-4EC8-9DF6-C56970B04BED}">
      <dgm:prSet/>
      <dgm:spPr/>
      <dgm:t>
        <a:bodyPr/>
        <a:lstStyle/>
        <a:p>
          <a:endParaRPr lang="en-US"/>
        </a:p>
      </dgm:t>
    </dgm:pt>
    <dgm:pt modelId="{2DD90DFB-30F2-4776-A368-D25333857882}">
      <dgm:prSet custT="1"/>
      <dgm:spPr/>
      <dgm:t>
        <a:bodyPr/>
        <a:lstStyle/>
        <a:p>
          <a:r>
            <a:rPr lang="en-US" sz="1800" dirty="0"/>
            <a:t>Create avoidable and unavoidable emergency department flags</a:t>
          </a:r>
        </a:p>
      </dgm:t>
    </dgm:pt>
    <dgm:pt modelId="{7D5A598B-8A9D-49D2-86CE-60F624BB7B1B}" type="parTrans" cxnId="{4FE4F456-4BDF-4E3D-A593-F566CBEFBFF0}">
      <dgm:prSet/>
      <dgm:spPr/>
      <dgm:t>
        <a:bodyPr/>
        <a:lstStyle/>
        <a:p>
          <a:endParaRPr lang="en-US"/>
        </a:p>
      </dgm:t>
    </dgm:pt>
    <dgm:pt modelId="{7454BF44-5922-4AB5-83F7-1D216AF95562}" type="sibTrans" cxnId="{4FE4F456-4BDF-4E3D-A593-F566CBEFBFF0}">
      <dgm:prSet/>
      <dgm:spPr/>
      <dgm:t>
        <a:bodyPr/>
        <a:lstStyle/>
        <a:p>
          <a:endParaRPr lang="en-US"/>
        </a:p>
      </dgm:t>
    </dgm:pt>
    <dgm:pt modelId="{CC039C26-9AC0-4C47-A504-0C1BAA4E8D68}">
      <dgm:prSet phldrT="[Text]"/>
      <dgm:spPr/>
      <dgm:t>
        <a:bodyPr/>
        <a:lstStyle/>
        <a:p>
          <a:r>
            <a:rPr lang="en-US" dirty="0"/>
            <a:t>Principal Component Analysis</a:t>
          </a:r>
        </a:p>
      </dgm:t>
    </dgm:pt>
    <dgm:pt modelId="{34E06536-8E18-4348-8E64-411A9EA302BD}" type="sibTrans" cxnId="{EDA0C457-7576-4E54-A162-50DBD3623025}">
      <dgm:prSet/>
      <dgm:spPr/>
      <dgm:t>
        <a:bodyPr/>
        <a:lstStyle/>
        <a:p>
          <a:endParaRPr lang="en-US"/>
        </a:p>
      </dgm:t>
    </dgm:pt>
    <dgm:pt modelId="{FCAAEC9C-B072-497C-87B0-7A43CA6E34F3}" type="parTrans" cxnId="{EDA0C457-7576-4E54-A162-50DBD3623025}">
      <dgm:prSet/>
      <dgm:spPr/>
      <dgm:t>
        <a:bodyPr/>
        <a:lstStyle/>
        <a:p>
          <a:endParaRPr lang="en-US"/>
        </a:p>
      </dgm:t>
    </dgm:pt>
    <dgm:pt modelId="{6E0BDDA4-C457-4961-818E-DA6F14463209}">
      <dgm:prSet/>
      <dgm:spPr/>
      <dgm:t>
        <a:bodyPr/>
        <a:lstStyle/>
        <a:p>
          <a:r>
            <a:rPr lang="en-US" dirty="0"/>
            <a:t>Used resample to adjust minority class</a:t>
          </a:r>
        </a:p>
      </dgm:t>
    </dgm:pt>
    <dgm:pt modelId="{8BF59619-DEDF-484B-8C72-9CD0A9389D99}" type="parTrans" cxnId="{4A889BCD-C8C9-400F-9889-34D243D0994B}">
      <dgm:prSet/>
      <dgm:spPr/>
      <dgm:t>
        <a:bodyPr/>
        <a:lstStyle/>
        <a:p>
          <a:endParaRPr lang="en-US"/>
        </a:p>
      </dgm:t>
    </dgm:pt>
    <dgm:pt modelId="{CE954871-8A45-42F2-99CC-F288C751CA46}" type="sibTrans" cxnId="{4A889BCD-C8C9-400F-9889-34D243D0994B}">
      <dgm:prSet/>
      <dgm:spPr/>
      <dgm:t>
        <a:bodyPr/>
        <a:lstStyle/>
        <a:p>
          <a:endParaRPr lang="en-US"/>
        </a:p>
      </dgm:t>
    </dgm:pt>
    <dgm:pt modelId="{7221BEB6-BC6B-4503-A7E4-B2AB25A8EEF7}" type="pres">
      <dgm:prSet presAssocID="{0FF7822C-1FDF-46A2-94C5-7F2C50CC4B1E}" presName="Name0" presStyleCnt="0">
        <dgm:presLayoutVars>
          <dgm:dir/>
          <dgm:resizeHandles/>
        </dgm:presLayoutVars>
      </dgm:prSet>
      <dgm:spPr/>
    </dgm:pt>
    <dgm:pt modelId="{A3ED8BAE-CBE7-4BA7-A5D9-FC19F0F18B25}" type="pres">
      <dgm:prSet presAssocID="{F9ED79FC-9DB2-44F5-BFDA-7466AD1B8ECE}" presName="compNode" presStyleCnt="0"/>
      <dgm:spPr/>
    </dgm:pt>
    <dgm:pt modelId="{A5A8E82F-2C2B-420E-BFAA-41D674900AFA}" type="pres">
      <dgm:prSet presAssocID="{F9ED79FC-9DB2-44F5-BFDA-7466AD1B8ECE}" presName="dummyConnPt" presStyleCnt="0"/>
      <dgm:spPr/>
    </dgm:pt>
    <dgm:pt modelId="{EDBE7B08-E832-4442-B195-1C013795D8E4}" type="pres">
      <dgm:prSet presAssocID="{F9ED79FC-9DB2-44F5-BFDA-7466AD1B8ECE}" presName="node" presStyleLbl="node1" presStyleIdx="0" presStyleCnt="9">
        <dgm:presLayoutVars>
          <dgm:bulletEnabled val="1"/>
        </dgm:presLayoutVars>
      </dgm:prSet>
      <dgm:spPr/>
    </dgm:pt>
    <dgm:pt modelId="{BC104BA1-3C09-463C-B06A-6512A3787E56}" type="pres">
      <dgm:prSet presAssocID="{F65FD321-5D10-425F-B222-16BB2B52A28C}" presName="sibTrans" presStyleLbl="bgSibTrans2D1" presStyleIdx="0" presStyleCnt="8"/>
      <dgm:spPr/>
    </dgm:pt>
    <dgm:pt modelId="{3753AA0B-5F16-401A-96F0-C1BC8DB32DA1}" type="pres">
      <dgm:prSet presAssocID="{2DD90DFB-30F2-4776-A368-D25333857882}" presName="compNode" presStyleCnt="0"/>
      <dgm:spPr/>
    </dgm:pt>
    <dgm:pt modelId="{795DACB0-96FB-4B90-A580-4070A2F5D178}" type="pres">
      <dgm:prSet presAssocID="{2DD90DFB-30F2-4776-A368-D25333857882}" presName="dummyConnPt" presStyleCnt="0"/>
      <dgm:spPr/>
    </dgm:pt>
    <dgm:pt modelId="{A3D8CDE9-F7C7-4740-A404-AE2A505A54D4}" type="pres">
      <dgm:prSet presAssocID="{2DD90DFB-30F2-4776-A368-D25333857882}" presName="node" presStyleLbl="node1" presStyleIdx="1" presStyleCnt="9">
        <dgm:presLayoutVars>
          <dgm:bulletEnabled val="1"/>
        </dgm:presLayoutVars>
      </dgm:prSet>
      <dgm:spPr/>
    </dgm:pt>
    <dgm:pt modelId="{E86831E0-C18F-437E-A54F-A6CAD0EBA305}" type="pres">
      <dgm:prSet presAssocID="{7454BF44-5922-4AB5-83F7-1D216AF95562}" presName="sibTrans" presStyleLbl="bgSibTrans2D1" presStyleIdx="1" presStyleCnt="8"/>
      <dgm:spPr/>
    </dgm:pt>
    <dgm:pt modelId="{A5A0BD80-828D-4376-84B1-DEAA97DEA707}" type="pres">
      <dgm:prSet presAssocID="{3F719508-D5F7-4F08-A1FB-678E1D84E368}" presName="compNode" presStyleCnt="0"/>
      <dgm:spPr/>
    </dgm:pt>
    <dgm:pt modelId="{839B72F6-DB2F-4FE4-B0D7-9AA24A3EAD29}" type="pres">
      <dgm:prSet presAssocID="{3F719508-D5F7-4F08-A1FB-678E1D84E368}" presName="dummyConnPt" presStyleCnt="0"/>
      <dgm:spPr/>
    </dgm:pt>
    <dgm:pt modelId="{3508ED56-96A9-4950-8689-80BF8DF85418}" type="pres">
      <dgm:prSet presAssocID="{3F719508-D5F7-4F08-A1FB-678E1D84E368}" presName="node" presStyleLbl="node1" presStyleIdx="2" presStyleCnt="9">
        <dgm:presLayoutVars>
          <dgm:bulletEnabled val="1"/>
        </dgm:presLayoutVars>
      </dgm:prSet>
      <dgm:spPr/>
    </dgm:pt>
    <dgm:pt modelId="{53D0DD3E-5E97-47B8-868B-EC5B5572CFE6}" type="pres">
      <dgm:prSet presAssocID="{12F3A408-D633-4698-8885-FF71EB07831D}" presName="sibTrans" presStyleLbl="bgSibTrans2D1" presStyleIdx="2" presStyleCnt="8"/>
      <dgm:spPr/>
    </dgm:pt>
    <dgm:pt modelId="{4872DDCB-0A14-4EFC-A5F2-A1C9C93193B6}" type="pres">
      <dgm:prSet presAssocID="{A42A625B-AF6C-4554-AA08-EE75916F21E7}" presName="compNode" presStyleCnt="0"/>
      <dgm:spPr/>
    </dgm:pt>
    <dgm:pt modelId="{A90A1684-68C7-4772-B798-0BDC35494F40}" type="pres">
      <dgm:prSet presAssocID="{A42A625B-AF6C-4554-AA08-EE75916F21E7}" presName="dummyConnPt" presStyleCnt="0"/>
      <dgm:spPr/>
    </dgm:pt>
    <dgm:pt modelId="{BAEEFA80-37C3-4B99-A137-6677136B5A6E}" type="pres">
      <dgm:prSet presAssocID="{A42A625B-AF6C-4554-AA08-EE75916F21E7}" presName="node" presStyleLbl="node1" presStyleIdx="3" presStyleCnt="9">
        <dgm:presLayoutVars>
          <dgm:bulletEnabled val="1"/>
        </dgm:presLayoutVars>
      </dgm:prSet>
      <dgm:spPr/>
    </dgm:pt>
    <dgm:pt modelId="{03BB6EF7-9FDB-4A59-9983-BC2355B53836}" type="pres">
      <dgm:prSet presAssocID="{65DC0B92-B871-4718-91F2-866B36072C61}" presName="sibTrans" presStyleLbl="bgSibTrans2D1" presStyleIdx="3" presStyleCnt="8"/>
      <dgm:spPr/>
    </dgm:pt>
    <dgm:pt modelId="{03A37A61-1B2C-4319-84F5-2CBF92A16C29}" type="pres">
      <dgm:prSet presAssocID="{88C9305E-3779-420C-A4C7-83354E9BE75F}" presName="compNode" presStyleCnt="0"/>
      <dgm:spPr/>
    </dgm:pt>
    <dgm:pt modelId="{F4A38999-ECD1-4A4B-8317-0D4B9A98100E}" type="pres">
      <dgm:prSet presAssocID="{88C9305E-3779-420C-A4C7-83354E9BE75F}" presName="dummyConnPt" presStyleCnt="0"/>
      <dgm:spPr/>
    </dgm:pt>
    <dgm:pt modelId="{EF9F8130-8793-4910-98BC-7118801CA52B}" type="pres">
      <dgm:prSet presAssocID="{88C9305E-3779-420C-A4C7-83354E9BE75F}" presName="node" presStyleLbl="node1" presStyleIdx="4" presStyleCnt="9">
        <dgm:presLayoutVars>
          <dgm:bulletEnabled val="1"/>
        </dgm:presLayoutVars>
      </dgm:prSet>
      <dgm:spPr/>
    </dgm:pt>
    <dgm:pt modelId="{206121D2-16CC-4849-898C-B387CE5E7B66}" type="pres">
      <dgm:prSet presAssocID="{03E9636B-6FA6-406F-82E7-3089456C3625}" presName="sibTrans" presStyleLbl="bgSibTrans2D1" presStyleIdx="4" presStyleCnt="8"/>
      <dgm:spPr/>
    </dgm:pt>
    <dgm:pt modelId="{15A2BCB4-6F12-4B7A-BF9F-14942271095F}" type="pres">
      <dgm:prSet presAssocID="{94323D46-8ED0-44DA-9B30-859EE52008DC}" presName="compNode" presStyleCnt="0"/>
      <dgm:spPr/>
    </dgm:pt>
    <dgm:pt modelId="{3E6C250A-B63C-4A4A-89C1-C8CF4D918C8D}" type="pres">
      <dgm:prSet presAssocID="{94323D46-8ED0-44DA-9B30-859EE52008DC}" presName="dummyConnPt" presStyleCnt="0"/>
      <dgm:spPr/>
    </dgm:pt>
    <dgm:pt modelId="{85E2F2CD-346D-460D-8B27-BBDB04AA06C3}" type="pres">
      <dgm:prSet presAssocID="{94323D46-8ED0-44DA-9B30-859EE52008DC}" presName="node" presStyleLbl="node1" presStyleIdx="5" presStyleCnt="9">
        <dgm:presLayoutVars>
          <dgm:bulletEnabled val="1"/>
        </dgm:presLayoutVars>
      </dgm:prSet>
      <dgm:spPr/>
    </dgm:pt>
    <dgm:pt modelId="{0B110E68-6EC4-4EC1-A044-5C5C3AAB94D7}" type="pres">
      <dgm:prSet presAssocID="{6166B4DC-1765-4350-859B-6A3D59E72A9B}" presName="sibTrans" presStyleLbl="bgSibTrans2D1" presStyleIdx="5" presStyleCnt="8"/>
      <dgm:spPr/>
    </dgm:pt>
    <dgm:pt modelId="{64969148-F860-4083-A85E-38BC76028A5B}" type="pres">
      <dgm:prSet presAssocID="{4E9A7735-0087-4857-A08F-AD24B4BD2D34}" presName="compNode" presStyleCnt="0"/>
      <dgm:spPr/>
    </dgm:pt>
    <dgm:pt modelId="{CFE6C430-DD6B-460B-9B20-C1A11B32750C}" type="pres">
      <dgm:prSet presAssocID="{4E9A7735-0087-4857-A08F-AD24B4BD2D34}" presName="dummyConnPt" presStyleCnt="0"/>
      <dgm:spPr/>
    </dgm:pt>
    <dgm:pt modelId="{72B8E4CB-811A-4035-A968-AB6D69EBCB57}" type="pres">
      <dgm:prSet presAssocID="{4E9A7735-0087-4857-A08F-AD24B4BD2D34}" presName="node" presStyleLbl="node1" presStyleIdx="6" presStyleCnt="9">
        <dgm:presLayoutVars>
          <dgm:bulletEnabled val="1"/>
        </dgm:presLayoutVars>
      </dgm:prSet>
      <dgm:spPr/>
    </dgm:pt>
    <dgm:pt modelId="{56F62BEA-7474-44B3-883A-78472FB57261}" type="pres">
      <dgm:prSet presAssocID="{1582AB33-23EC-430D-B4C5-1AFF3E8A16C3}" presName="sibTrans" presStyleLbl="bgSibTrans2D1" presStyleIdx="6" presStyleCnt="8"/>
      <dgm:spPr/>
    </dgm:pt>
    <dgm:pt modelId="{640DEA02-7A8F-4A15-BB63-E093D3CC3609}" type="pres">
      <dgm:prSet presAssocID="{CC039C26-9AC0-4C47-A504-0C1BAA4E8D68}" presName="compNode" presStyleCnt="0"/>
      <dgm:spPr/>
    </dgm:pt>
    <dgm:pt modelId="{C0F01A96-D9CD-40F6-8551-876BE293B3AD}" type="pres">
      <dgm:prSet presAssocID="{CC039C26-9AC0-4C47-A504-0C1BAA4E8D68}" presName="dummyConnPt" presStyleCnt="0"/>
      <dgm:spPr/>
    </dgm:pt>
    <dgm:pt modelId="{0F04937D-902E-442F-AB3C-1E217FE8652F}" type="pres">
      <dgm:prSet presAssocID="{CC039C26-9AC0-4C47-A504-0C1BAA4E8D68}" presName="node" presStyleLbl="node1" presStyleIdx="7" presStyleCnt="9">
        <dgm:presLayoutVars>
          <dgm:bulletEnabled val="1"/>
        </dgm:presLayoutVars>
      </dgm:prSet>
      <dgm:spPr/>
    </dgm:pt>
    <dgm:pt modelId="{264C67D9-3F1E-4810-B2C8-5D472B5BBF3B}" type="pres">
      <dgm:prSet presAssocID="{34E06536-8E18-4348-8E64-411A9EA302BD}" presName="sibTrans" presStyleLbl="bgSibTrans2D1" presStyleIdx="7" presStyleCnt="8"/>
      <dgm:spPr/>
    </dgm:pt>
    <dgm:pt modelId="{D0A69448-EC23-4BA1-9434-28DE06BAA29A}" type="pres">
      <dgm:prSet presAssocID="{6E0BDDA4-C457-4961-818E-DA6F14463209}" presName="compNode" presStyleCnt="0"/>
      <dgm:spPr/>
    </dgm:pt>
    <dgm:pt modelId="{DA074560-9292-4D96-8660-A6FFE9F7D0D4}" type="pres">
      <dgm:prSet presAssocID="{6E0BDDA4-C457-4961-818E-DA6F14463209}" presName="dummyConnPt" presStyleCnt="0"/>
      <dgm:spPr/>
    </dgm:pt>
    <dgm:pt modelId="{73063832-F46F-41C8-92BB-3DC5FCFFA74F}" type="pres">
      <dgm:prSet presAssocID="{6E0BDDA4-C457-4961-818E-DA6F14463209}" presName="node" presStyleLbl="node1" presStyleIdx="8" presStyleCnt="9">
        <dgm:presLayoutVars>
          <dgm:bulletEnabled val="1"/>
        </dgm:presLayoutVars>
      </dgm:prSet>
      <dgm:spPr/>
    </dgm:pt>
  </dgm:ptLst>
  <dgm:cxnLst>
    <dgm:cxn modelId="{A7C5F109-AB22-42A0-9D15-FAA0DCA75F44}" type="presOf" srcId="{03E9636B-6FA6-406F-82E7-3089456C3625}" destId="{206121D2-16CC-4849-898C-B387CE5E7B66}" srcOrd="0" destOrd="0" presId="urn:microsoft.com/office/officeart/2005/8/layout/bProcess4"/>
    <dgm:cxn modelId="{248B0B23-E2C9-4F3D-A672-8F82BC1E6FB0}" type="presOf" srcId="{CC039C26-9AC0-4C47-A504-0C1BAA4E8D68}" destId="{0F04937D-902E-442F-AB3C-1E217FE8652F}" srcOrd="0" destOrd="0" presId="urn:microsoft.com/office/officeart/2005/8/layout/bProcess4"/>
    <dgm:cxn modelId="{41E70928-4F3A-45BF-962D-9950B927E629}" type="presOf" srcId="{F65FD321-5D10-425F-B222-16BB2B52A28C}" destId="{BC104BA1-3C09-463C-B06A-6512A3787E56}" srcOrd="0" destOrd="0" presId="urn:microsoft.com/office/officeart/2005/8/layout/bProcess4"/>
    <dgm:cxn modelId="{2D358F5B-4FC4-469E-9571-198BAA41410B}" srcId="{0FF7822C-1FDF-46A2-94C5-7F2C50CC4B1E}" destId="{3F719508-D5F7-4F08-A1FB-678E1D84E368}" srcOrd="2" destOrd="0" parTransId="{68472061-9572-4D83-9FEB-DA78E0BFADB0}" sibTransId="{12F3A408-D633-4698-8885-FF71EB07831D}"/>
    <dgm:cxn modelId="{0E0A7D43-63DA-460D-86AC-ED89C5DC16BC}" srcId="{0FF7822C-1FDF-46A2-94C5-7F2C50CC4B1E}" destId="{88C9305E-3779-420C-A4C7-83354E9BE75F}" srcOrd="4" destOrd="0" parTransId="{15017DEC-CF96-4F40-8CEC-25EEB0C01727}" sibTransId="{03E9636B-6FA6-406F-82E7-3089456C3625}"/>
    <dgm:cxn modelId="{77593273-CE38-4DB6-9ED9-638171FDBC11}" type="presOf" srcId="{6E0BDDA4-C457-4961-818E-DA6F14463209}" destId="{73063832-F46F-41C8-92BB-3DC5FCFFA74F}" srcOrd="0" destOrd="0" presId="urn:microsoft.com/office/officeart/2005/8/layout/bProcess4"/>
    <dgm:cxn modelId="{327CC976-6A88-4CF3-9621-D807B16DDCE8}" type="presOf" srcId="{34E06536-8E18-4348-8E64-411A9EA302BD}" destId="{264C67D9-3F1E-4810-B2C8-5D472B5BBF3B}" srcOrd="0" destOrd="0" presId="urn:microsoft.com/office/officeart/2005/8/layout/bProcess4"/>
    <dgm:cxn modelId="{4FE4F456-4BDF-4E3D-A593-F566CBEFBFF0}" srcId="{0FF7822C-1FDF-46A2-94C5-7F2C50CC4B1E}" destId="{2DD90DFB-30F2-4776-A368-D25333857882}" srcOrd="1" destOrd="0" parTransId="{7D5A598B-8A9D-49D2-86CE-60F624BB7B1B}" sibTransId="{7454BF44-5922-4AB5-83F7-1D216AF95562}"/>
    <dgm:cxn modelId="{EDA0C457-7576-4E54-A162-50DBD3623025}" srcId="{0FF7822C-1FDF-46A2-94C5-7F2C50CC4B1E}" destId="{CC039C26-9AC0-4C47-A504-0C1BAA4E8D68}" srcOrd="7" destOrd="0" parTransId="{FCAAEC9C-B072-497C-87B0-7A43CA6E34F3}" sibTransId="{34E06536-8E18-4348-8E64-411A9EA302BD}"/>
    <dgm:cxn modelId="{7E3BC081-79D5-4333-B52A-86870D096759}" type="presOf" srcId="{3F719508-D5F7-4F08-A1FB-678E1D84E368}" destId="{3508ED56-96A9-4950-8689-80BF8DF85418}" srcOrd="0" destOrd="0" presId="urn:microsoft.com/office/officeart/2005/8/layout/bProcess4"/>
    <dgm:cxn modelId="{1C394082-30D7-42EB-83BA-1F25D161946E}" srcId="{0FF7822C-1FDF-46A2-94C5-7F2C50CC4B1E}" destId="{F9ED79FC-9DB2-44F5-BFDA-7466AD1B8ECE}" srcOrd="0" destOrd="0" parTransId="{DD7C4C0C-B1F5-4351-B1A3-78329CDD1DEB}" sibTransId="{F65FD321-5D10-425F-B222-16BB2B52A28C}"/>
    <dgm:cxn modelId="{B87DF684-1106-485B-8CE7-ED79B5522070}" srcId="{0FF7822C-1FDF-46A2-94C5-7F2C50CC4B1E}" destId="{94323D46-8ED0-44DA-9B30-859EE52008DC}" srcOrd="5" destOrd="0" parTransId="{A0162A22-7F26-4881-91FE-3C8A3B3B52A2}" sibTransId="{6166B4DC-1765-4350-859B-6A3D59E72A9B}"/>
    <dgm:cxn modelId="{C2049B85-9845-4124-8765-7AE72E1A097E}" type="presOf" srcId="{F9ED79FC-9DB2-44F5-BFDA-7466AD1B8ECE}" destId="{EDBE7B08-E832-4442-B195-1C013795D8E4}" srcOrd="0" destOrd="0" presId="urn:microsoft.com/office/officeart/2005/8/layout/bProcess4"/>
    <dgm:cxn modelId="{0C550F88-DEAB-455D-9ADB-DC676F4B97D3}" type="presOf" srcId="{2DD90DFB-30F2-4776-A368-D25333857882}" destId="{A3D8CDE9-F7C7-4740-A404-AE2A505A54D4}" srcOrd="0" destOrd="0" presId="urn:microsoft.com/office/officeart/2005/8/layout/bProcess4"/>
    <dgm:cxn modelId="{9592DD94-2410-45BD-9077-38836109257D}" type="presOf" srcId="{1582AB33-23EC-430D-B4C5-1AFF3E8A16C3}" destId="{56F62BEA-7474-44B3-883A-78472FB57261}" srcOrd="0" destOrd="0" presId="urn:microsoft.com/office/officeart/2005/8/layout/bProcess4"/>
    <dgm:cxn modelId="{E7D90B95-E719-45EF-8AD3-14A0930E754D}" type="presOf" srcId="{7454BF44-5922-4AB5-83F7-1D216AF95562}" destId="{E86831E0-C18F-437E-A54F-A6CAD0EBA305}" srcOrd="0" destOrd="0" presId="urn:microsoft.com/office/officeart/2005/8/layout/bProcess4"/>
    <dgm:cxn modelId="{A9133E95-06C3-45C9-B14F-22FDF6E319FE}" srcId="{0FF7822C-1FDF-46A2-94C5-7F2C50CC4B1E}" destId="{A42A625B-AF6C-4554-AA08-EE75916F21E7}" srcOrd="3" destOrd="0" parTransId="{EC1E21CC-796C-4FFC-A75B-FD4F437FF8EA}" sibTransId="{65DC0B92-B871-4718-91F2-866B36072C61}"/>
    <dgm:cxn modelId="{47D96596-5FBD-4282-924F-A1A090DA8E9E}" type="presOf" srcId="{0FF7822C-1FDF-46A2-94C5-7F2C50CC4B1E}" destId="{7221BEB6-BC6B-4503-A7E4-B2AB25A8EEF7}" srcOrd="0" destOrd="0" presId="urn:microsoft.com/office/officeart/2005/8/layout/bProcess4"/>
    <dgm:cxn modelId="{FC4F8FAD-95B0-4EC8-9DF6-C56970B04BED}" srcId="{0FF7822C-1FDF-46A2-94C5-7F2C50CC4B1E}" destId="{4E9A7735-0087-4857-A08F-AD24B4BD2D34}" srcOrd="6" destOrd="0" parTransId="{3CBE5954-8750-4256-AAAE-491A58943F1C}" sibTransId="{1582AB33-23EC-430D-B4C5-1AFF3E8A16C3}"/>
    <dgm:cxn modelId="{F650BCB7-80E7-49D7-8D9B-AB347CD84B0B}" type="presOf" srcId="{65DC0B92-B871-4718-91F2-866B36072C61}" destId="{03BB6EF7-9FDB-4A59-9983-BC2355B53836}" srcOrd="0" destOrd="0" presId="urn:microsoft.com/office/officeart/2005/8/layout/bProcess4"/>
    <dgm:cxn modelId="{C96521CB-59A2-4E68-9BD5-2C8DA0158062}" type="presOf" srcId="{A42A625B-AF6C-4554-AA08-EE75916F21E7}" destId="{BAEEFA80-37C3-4B99-A137-6677136B5A6E}" srcOrd="0" destOrd="0" presId="urn:microsoft.com/office/officeart/2005/8/layout/bProcess4"/>
    <dgm:cxn modelId="{4CF2D5CB-856B-447B-9B94-73CB64D31CA8}" type="presOf" srcId="{94323D46-8ED0-44DA-9B30-859EE52008DC}" destId="{85E2F2CD-346D-460D-8B27-BBDB04AA06C3}" srcOrd="0" destOrd="0" presId="urn:microsoft.com/office/officeart/2005/8/layout/bProcess4"/>
    <dgm:cxn modelId="{4A889BCD-C8C9-400F-9889-34D243D0994B}" srcId="{0FF7822C-1FDF-46A2-94C5-7F2C50CC4B1E}" destId="{6E0BDDA4-C457-4961-818E-DA6F14463209}" srcOrd="8" destOrd="0" parTransId="{8BF59619-DEDF-484B-8C72-9CD0A9389D99}" sibTransId="{CE954871-8A45-42F2-99CC-F288C751CA46}"/>
    <dgm:cxn modelId="{3983E3D0-0AC4-43EB-9711-543180E6E681}" type="presOf" srcId="{88C9305E-3779-420C-A4C7-83354E9BE75F}" destId="{EF9F8130-8793-4910-98BC-7118801CA52B}" srcOrd="0" destOrd="0" presId="urn:microsoft.com/office/officeart/2005/8/layout/bProcess4"/>
    <dgm:cxn modelId="{D52E68E0-DCA9-4BEA-907B-BB6CBA77F270}" type="presOf" srcId="{12F3A408-D633-4698-8885-FF71EB07831D}" destId="{53D0DD3E-5E97-47B8-868B-EC5B5572CFE6}" srcOrd="0" destOrd="0" presId="urn:microsoft.com/office/officeart/2005/8/layout/bProcess4"/>
    <dgm:cxn modelId="{44DFF2EA-74FC-4B22-883C-3D6903063B5C}" type="presOf" srcId="{4E9A7735-0087-4857-A08F-AD24B4BD2D34}" destId="{72B8E4CB-811A-4035-A968-AB6D69EBCB57}" srcOrd="0" destOrd="0" presId="urn:microsoft.com/office/officeart/2005/8/layout/bProcess4"/>
    <dgm:cxn modelId="{17B5F6F5-2B99-4FB4-B2A2-669A93F0E8CF}" type="presOf" srcId="{6166B4DC-1765-4350-859B-6A3D59E72A9B}" destId="{0B110E68-6EC4-4EC1-A044-5C5C3AAB94D7}" srcOrd="0" destOrd="0" presId="urn:microsoft.com/office/officeart/2005/8/layout/bProcess4"/>
    <dgm:cxn modelId="{B8D1D30D-0E7E-4498-8FB8-0508EDA3429F}" type="presParOf" srcId="{7221BEB6-BC6B-4503-A7E4-B2AB25A8EEF7}" destId="{A3ED8BAE-CBE7-4BA7-A5D9-FC19F0F18B25}" srcOrd="0" destOrd="0" presId="urn:microsoft.com/office/officeart/2005/8/layout/bProcess4"/>
    <dgm:cxn modelId="{D7B91667-AE0B-47C3-A68D-6670BF356DF1}" type="presParOf" srcId="{A3ED8BAE-CBE7-4BA7-A5D9-FC19F0F18B25}" destId="{A5A8E82F-2C2B-420E-BFAA-41D674900AFA}" srcOrd="0" destOrd="0" presId="urn:microsoft.com/office/officeart/2005/8/layout/bProcess4"/>
    <dgm:cxn modelId="{E6E595F5-76DA-471E-9999-11D42985367E}" type="presParOf" srcId="{A3ED8BAE-CBE7-4BA7-A5D9-FC19F0F18B25}" destId="{EDBE7B08-E832-4442-B195-1C013795D8E4}" srcOrd="1" destOrd="0" presId="urn:microsoft.com/office/officeart/2005/8/layout/bProcess4"/>
    <dgm:cxn modelId="{54552221-9485-416B-8957-E78FD640DFB9}" type="presParOf" srcId="{7221BEB6-BC6B-4503-A7E4-B2AB25A8EEF7}" destId="{BC104BA1-3C09-463C-B06A-6512A3787E56}" srcOrd="1" destOrd="0" presId="urn:microsoft.com/office/officeart/2005/8/layout/bProcess4"/>
    <dgm:cxn modelId="{969594ED-B107-42D9-84FD-8D519C8DB669}" type="presParOf" srcId="{7221BEB6-BC6B-4503-A7E4-B2AB25A8EEF7}" destId="{3753AA0B-5F16-401A-96F0-C1BC8DB32DA1}" srcOrd="2" destOrd="0" presId="urn:microsoft.com/office/officeart/2005/8/layout/bProcess4"/>
    <dgm:cxn modelId="{B5C4029B-79FC-48CE-89F9-369338B21DD5}" type="presParOf" srcId="{3753AA0B-5F16-401A-96F0-C1BC8DB32DA1}" destId="{795DACB0-96FB-4B90-A580-4070A2F5D178}" srcOrd="0" destOrd="0" presId="urn:microsoft.com/office/officeart/2005/8/layout/bProcess4"/>
    <dgm:cxn modelId="{C3A6C1CA-CD06-455D-98EA-8E21CC44C31A}" type="presParOf" srcId="{3753AA0B-5F16-401A-96F0-C1BC8DB32DA1}" destId="{A3D8CDE9-F7C7-4740-A404-AE2A505A54D4}" srcOrd="1" destOrd="0" presId="urn:microsoft.com/office/officeart/2005/8/layout/bProcess4"/>
    <dgm:cxn modelId="{D7F22458-FA2C-4387-AC38-38D67B958582}" type="presParOf" srcId="{7221BEB6-BC6B-4503-A7E4-B2AB25A8EEF7}" destId="{E86831E0-C18F-437E-A54F-A6CAD0EBA305}" srcOrd="3" destOrd="0" presId="urn:microsoft.com/office/officeart/2005/8/layout/bProcess4"/>
    <dgm:cxn modelId="{82D31ED1-28A1-4BA8-847E-351AF6856939}" type="presParOf" srcId="{7221BEB6-BC6B-4503-A7E4-B2AB25A8EEF7}" destId="{A5A0BD80-828D-4376-84B1-DEAA97DEA707}" srcOrd="4" destOrd="0" presId="urn:microsoft.com/office/officeart/2005/8/layout/bProcess4"/>
    <dgm:cxn modelId="{E61431D4-16F7-40C1-9562-AE6937CA262D}" type="presParOf" srcId="{A5A0BD80-828D-4376-84B1-DEAA97DEA707}" destId="{839B72F6-DB2F-4FE4-B0D7-9AA24A3EAD29}" srcOrd="0" destOrd="0" presId="urn:microsoft.com/office/officeart/2005/8/layout/bProcess4"/>
    <dgm:cxn modelId="{C19FD1AF-E078-4A74-924E-032429A0175A}" type="presParOf" srcId="{A5A0BD80-828D-4376-84B1-DEAA97DEA707}" destId="{3508ED56-96A9-4950-8689-80BF8DF85418}" srcOrd="1" destOrd="0" presId="urn:microsoft.com/office/officeart/2005/8/layout/bProcess4"/>
    <dgm:cxn modelId="{9831ADBD-9027-4023-A83A-27F43A6FD5D1}" type="presParOf" srcId="{7221BEB6-BC6B-4503-A7E4-B2AB25A8EEF7}" destId="{53D0DD3E-5E97-47B8-868B-EC5B5572CFE6}" srcOrd="5" destOrd="0" presId="urn:microsoft.com/office/officeart/2005/8/layout/bProcess4"/>
    <dgm:cxn modelId="{836EB7E0-23DB-4752-BD5C-CE56B9F978D6}" type="presParOf" srcId="{7221BEB6-BC6B-4503-A7E4-B2AB25A8EEF7}" destId="{4872DDCB-0A14-4EFC-A5F2-A1C9C93193B6}" srcOrd="6" destOrd="0" presId="urn:microsoft.com/office/officeart/2005/8/layout/bProcess4"/>
    <dgm:cxn modelId="{4F362C5B-DDE4-431D-8011-EC3CFC451BB9}" type="presParOf" srcId="{4872DDCB-0A14-4EFC-A5F2-A1C9C93193B6}" destId="{A90A1684-68C7-4772-B798-0BDC35494F40}" srcOrd="0" destOrd="0" presId="urn:microsoft.com/office/officeart/2005/8/layout/bProcess4"/>
    <dgm:cxn modelId="{91A173E6-A265-492C-ADB1-1469851D88AD}" type="presParOf" srcId="{4872DDCB-0A14-4EFC-A5F2-A1C9C93193B6}" destId="{BAEEFA80-37C3-4B99-A137-6677136B5A6E}" srcOrd="1" destOrd="0" presId="urn:microsoft.com/office/officeart/2005/8/layout/bProcess4"/>
    <dgm:cxn modelId="{BF78A51E-CA19-42DB-B51D-D29246E09FF9}" type="presParOf" srcId="{7221BEB6-BC6B-4503-A7E4-B2AB25A8EEF7}" destId="{03BB6EF7-9FDB-4A59-9983-BC2355B53836}" srcOrd="7" destOrd="0" presId="urn:microsoft.com/office/officeart/2005/8/layout/bProcess4"/>
    <dgm:cxn modelId="{600AA83D-E5C3-4016-900E-464A7D69EE10}" type="presParOf" srcId="{7221BEB6-BC6B-4503-A7E4-B2AB25A8EEF7}" destId="{03A37A61-1B2C-4319-84F5-2CBF92A16C29}" srcOrd="8" destOrd="0" presId="urn:microsoft.com/office/officeart/2005/8/layout/bProcess4"/>
    <dgm:cxn modelId="{DCE8FB15-1F11-407C-95BB-7C69EC082E31}" type="presParOf" srcId="{03A37A61-1B2C-4319-84F5-2CBF92A16C29}" destId="{F4A38999-ECD1-4A4B-8317-0D4B9A98100E}" srcOrd="0" destOrd="0" presId="urn:microsoft.com/office/officeart/2005/8/layout/bProcess4"/>
    <dgm:cxn modelId="{5996F183-1B96-48F0-A3AD-B6158371A148}" type="presParOf" srcId="{03A37A61-1B2C-4319-84F5-2CBF92A16C29}" destId="{EF9F8130-8793-4910-98BC-7118801CA52B}" srcOrd="1" destOrd="0" presId="urn:microsoft.com/office/officeart/2005/8/layout/bProcess4"/>
    <dgm:cxn modelId="{56F83D2D-8AB1-4ECA-8D00-9A18B96F837F}" type="presParOf" srcId="{7221BEB6-BC6B-4503-A7E4-B2AB25A8EEF7}" destId="{206121D2-16CC-4849-898C-B387CE5E7B66}" srcOrd="9" destOrd="0" presId="urn:microsoft.com/office/officeart/2005/8/layout/bProcess4"/>
    <dgm:cxn modelId="{52DDD0F1-8ED9-48CA-837B-6114371C4E55}" type="presParOf" srcId="{7221BEB6-BC6B-4503-A7E4-B2AB25A8EEF7}" destId="{15A2BCB4-6F12-4B7A-BF9F-14942271095F}" srcOrd="10" destOrd="0" presId="urn:microsoft.com/office/officeart/2005/8/layout/bProcess4"/>
    <dgm:cxn modelId="{07F933AE-CE7F-4F9E-9DA0-5D7DB35AE3D9}" type="presParOf" srcId="{15A2BCB4-6F12-4B7A-BF9F-14942271095F}" destId="{3E6C250A-B63C-4A4A-89C1-C8CF4D918C8D}" srcOrd="0" destOrd="0" presId="urn:microsoft.com/office/officeart/2005/8/layout/bProcess4"/>
    <dgm:cxn modelId="{0DF19063-1CE2-48A6-98D7-36B72A2173D5}" type="presParOf" srcId="{15A2BCB4-6F12-4B7A-BF9F-14942271095F}" destId="{85E2F2CD-346D-460D-8B27-BBDB04AA06C3}" srcOrd="1" destOrd="0" presId="urn:microsoft.com/office/officeart/2005/8/layout/bProcess4"/>
    <dgm:cxn modelId="{81F4FC0A-EA76-4763-8829-4E5E63C84109}" type="presParOf" srcId="{7221BEB6-BC6B-4503-A7E4-B2AB25A8EEF7}" destId="{0B110E68-6EC4-4EC1-A044-5C5C3AAB94D7}" srcOrd="11" destOrd="0" presId="urn:microsoft.com/office/officeart/2005/8/layout/bProcess4"/>
    <dgm:cxn modelId="{2CDCFE6D-3846-4678-94D2-7F909FEF553C}" type="presParOf" srcId="{7221BEB6-BC6B-4503-A7E4-B2AB25A8EEF7}" destId="{64969148-F860-4083-A85E-38BC76028A5B}" srcOrd="12" destOrd="0" presId="urn:microsoft.com/office/officeart/2005/8/layout/bProcess4"/>
    <dgm:cxn modelId="{5EA80A79-40B1-416F-A52F-43B523FA6F5B}" type="presParOf" srcId="{64969148-F860-4083-A85E-38BC76028A5B}" destId="{CFE6C430-DD6B-460B-9B20-C1A11B32750C}" srcOrd="0" destOrd="0" presId="urn:microsoft.com/office/officeart/2005/8/layout/bProcess4"/>
    <dgm:cxn modelId="{6029C9EB-30B1-428F-B715-0A0EEE4296F8}" type="presParOf" srcId="{64969148-F860-4083-A85E-38BC76028A5B}" destId="{72B8E4CB-811A-4035-A968-AB6D69EBCB57}" srcOrd="1" destOrd="0" presId="urn:microsoft.com/office/officeart/2005/8/layout/bProcess4"/>
    <dgm:cxn modelId="{CEC1E945-22A3-4939-B04D-3DA50F38A4B2}" type="presParOf" srcId="{7221BEB6-BC6B-4503-A7E4-B2AB25A8EEF7}" destId="{56F62BEA-7474-44B3-883A-78472FB57261}" srcOrd="13" destOrd="0" presId="urn:microsoft.com/office/officeart/2005/8/layout/bProcess4"/>
    <dgm:cxn modelId="{13997227-09F3-4D25-B466-A1DFBCA1D202}" type="presParOf" srcId="{7221BEB6-BC6B-4503-A7E4-B2AB25A8EEF7}" destId="{640DEA02-7A8F-4A15-BB63-E093D3CC3609}" srcOrd="14" destOrd="0" presId="urn:microsoft.com/office/officeart/2005/8/layout/bProcess4"/>
    <dgm:cxn modelId="{FCF8CA9B-CEAB-4609-9834-FF9911746665}" type="presParOf" srcId="{640DEA02-7A8F-4A15-BB63-E093D3CC3609}" destId="{C0F01A96-D9CD-40F6-8551-876BE293B3AD}" srcOrd="0" destOrd="0" presId="urn:microsoft.com/office/officeart/2005/8/layout/bProcess4"/>
    <dgm:cxn modelId="{C079BFFD-E477-4FAE-AEB0-421B154BDEC1}" type="presParOf" srcId="{640DEA02-7A8F-4A15-BB63-E093D3CC3609}" destId="{0F04937D-902E-442F-AB3C-1E217FE8652F}" srcOrd="1" destOrd="0" presId="urn:microsoft.com/office/officeart/2005/8/layout/bProcess4"/>
    <dgm:cxn modelId="{530AFEAC-67F6-49FA-8EAB-717CB11A3536}" type="presParOf" srcId="{7221BEB6-BC6B-4503-A7E4-B2AB25A8EEF7}" destId="{264C67D9-3F1E-4810-B2C8-5D472B5BBF3B}" srcOrd="15" destOrd="0" presId="urn:microsoft.com/office/officeart/2005/8/layout/bProcess4"/>
    <dgm:cxn modelId="{D3126E02-F8D4-4487-B269-5E720DD85CE6}" type="presParOf" srcId="{7221BEB6-BC6B-4503-A7E4-B2AB25A8EEF7}" destId="{D0A69448-EC23-4BA1-9434-28DE06BAA29A}" srcOrd="16" destOrd="0" presId="urn:microsoft.com/office/officeart/2005/8/layout/bProcess4"/>
    <dgm:cxn modelId="{9E9D71AF-8AE0-43C6-A631-FFCCD277813A}" type="presParOf" srcId="{D0A69448-EC23-4BA1-9434-28DE06BAA29A}" destId="{DA074560-9292-4D96-8660-A6FFE9F7D0D4}" srcOrd="0" destOrd="0" presId="urn:microsoft.com/office/officeart/2005/8/layout/bProcess4"/>
    <dgm:cxn modelId="{A91EC62B-2AAF-4408-BE53-FE1F1E3C5B1D}" type="presParOf" srcId="{D0A69448-EC23-4BA1-9434-28DE06BAA29A}" destId="{73063832-F46F-41C8-92BB-3DC5FCFFA74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D26A88-C44C-438B-A3A5-9044AEF457C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DB0A51-CC07-4E69-8DD6-3A3AF3686994}">
      <dgm:prSet phldrT="[Text]"/>
      <dgm:spPr>
        <a:solidFill>
          <a:srgbClr val="5EC962"/>
        </a:solidFill>
      </dgm:spPr>
      <dgm:t>
        <a:bodyPr/>
        <a:lstStyle/>
        <a:p>
          <a:r>
            <a:rPr lang="en-US" dirty="0"/>
            <a:t>Mental Struggles  </a:t>
          </a:r>
        </a:p>
      </dgm:t>
    </dgm:pt>
    <dgm:pt modelId="{9405D43F-D585-42A5-A812-3D87242D0E5F}" type="parTrans" cxnId="{0E4EA0A8-CBC6-4384-AD75-C8A392311E10}">
      <dgm:prSet/>
      <dgm:spPr/>
      <dgm:t>
        <a:bodyPr/>
        <a:lstStyle/>
        <a:p>
          <a:endParaRPr lang="en-US"/>
        </a:p>
      </dgm:t>
    </dgm:pt>
    <dgm:pt modelId="{EC1F3159-8AD4-4F40-8286-361FB42316A9}" type="sibTrans" cxnId="{0E4EA0A8-CBC6-4384-AD75-C8A392311E10}">
      <dgm:prSet/>
      <dgm:spPr/>
      <dgm:t>
        <a:bodyPr/>
        <a:lstStyle/>
        <a:p>
          <a:endParaRPr lang="en-US"/>
        </a:p>
      </dgm:t>
    </dgm:pt>
    <dgm:pt modelId="{5BE15AAE-00F4-450C-B346-2E259C3E31D8}">
      <dgm:prSet phldrT="[Text]"/>
      <dgm:spPr>
        <a:solidFill>
          <a:srgbClr val="21908B"/>
        </a:solidFill>
      </dgm:spPr>
      <dgm:t>
        <a:bodyPr/>
        <a:lstStyle/>
        <a:p>
          <a:r>
            <a:rPr lang="en-US" dirty="0"/>
            <a:t>Younger Inexpensive Visits</a:t>
          </a:r>
        </a:p>
      </dgm:t>
    </dgm:pt>
    <dgm:pt modelId="{E71AABF5-7F3A-40AE-8BAB-6AA4179A90B1}" type="parTrans" cxnId="{43D5659E-60AE-49D8-820C-4CBB4F7A9B0F}">
      <dgm:prSet/>
      <dgm:spPr/>
      <dgm:t>
        <a:bodyPr/>
        <a:lstStyle/>
        <a:p>
          <a:endParaRPr lang="en-US"/>
        </a:p>
      </dgm:t>
    </dgm:pt>
    <dgm:pt modelId="{FC711A05-A4D0-458A-809B-340D2F7A6335}" type="sibTrans" cxnId="{43D5659E-60AE-49D8-820C-4CBB4F7A9B0F}">
      <dgm:prSet/>
      <dgm:spPr/>
      <dgm:t>
        <a:bodyPr/>
        <a:lstStyle/>
        <a:p>
          <a:endParaRPr lang="en-US"/>
        </a:p>
      </dgm:t>
    </dgm:pt>
    <dgm:pt modelId="{85AEFBDB-1C45-4998-97DF-430E288B44CE}">
      <dgm:prSet phldrT="[Text]"/>
      <dgm:spPr>
        <a:solidFill>
          <a:srgbClr val="FDE725"/>
        </a:solidFill>
      </dgm:spPr>
      <dgm:t>
        <a:bodyPr/>
        <a:lstStyle/>
        <a:p>
          <a:r>
            <a:rPr lang="en-US" dirty="0"/>
            <a:t>Elder Females</a:t>
          </a:r>
        </a:p>
      </dgm:t>
    </dgm:pt>
    <dgm:pt modelId="{0A789E13-25FF-4377-BBA8-3B8FF7FA7998}" type="parTrans" cxnId="{60023A65-8132-49A7-A10F-6F60244BFE67}">
      <dgm:prSet/>
      <dgm:spPr/>
      <dgm:t>
        <a:bodyPr/>
        <a:lstStyle/>
        <a:p>
          <a:endParaRPr lang="en-US"/>
        </a:p>
      </dgm:t>
    </dgm:pt>
    <dgm:pt modelId="{2FD7F9E6-5049-42FF-890C-036FEA8C10B8}" type="sibTrans" cxnId="{60023A65-8132-49A7-A10F-6F60244BFE67}">
      <dgm:prSet/>
      <dgm:spPr/>
      <dgm:t>
        <a:bodyPr/>
        <a:lstStyle/>
        <a:p>
          <a:endParaRPr lang="en-US"/>
        </a:p>
      </dgm:t>
    </dgm:pt>
    <dgm:pt modelId="{0B6FDC59-21ED-4808-A368-9749CBC758F8}">
      <dgm:prSet phldrT="[Text]"/>
      <dgm:spPr>
        <a:solidFill>
          <a:srgbClr val="440154"/>
        </a:solidFill>
      </dgm:spPr>
      <dgm:t>
        <a:bodyPr/>
        <a:lstStyle/>
        <a:p>
          <a:r>
            <a:rPr lang="en-US" dirty="0"/>
            <a:t>Elder Males</a:t>
          </a:r>
        </a:p>
      </dgm:t>
    </dgm:pt>
    <dgm:pt modelId="{3EBA4C69-CEA9-4BE5-A5C0-EB846EEDB1EB}" type="parTrans" cxnId="{F2823C8A-0B9F-4916-8000-20C0F45B23C0}">
      <dgm:prSet/>
      <dgm:spPr/>
      <dgm:t>
        <a:bodyPr/>
        <a:lstStyle/>
        <a:p>
          <a:endParaRPr lang="en-US"/>
        </a:p>
      </dgm:t>
    </dgm:pt>
    <dgm:pt modelId="{B837F42D-D058-4FB1-90DC-3C1B0666E616}" type="sibTrans" cxnId="{F2823C8A-0B9F-4916-8000-20C0F45B23C0}">
      <dgm:prSet/>
      <dgm:spPr/>
      <dgm:t>
        <a:bodyPr/>
        <a:lstStyle/>
        <a:p>
          <a:endParaRPr lang="en-US"/>
        </a:p>
      </dgm:t>
    </dgm:pt>
    <dgm:pt modelId="{2347B8EC-3A77-496A-B0BE-B72CA4212480}">
      <dgm:prSet phldrT="[Text]"/>
      <dgm:spPr>
        <a:solidFill>
          <a:srgbClr val="3B528B"/>
        </a:solidFill>
      </dgm:spPr>
      <dgm:t>
        <a:bodyPr/>
        <a:lstStyle/>
        <a:p>
          <a:r>
            <a:rPr lang="en-US" dirty="0"/>
            <a:t>Unclassified</a:t>
          </a:r>
        </a:p>
      </dgm:t>
    </dgm:pt>
    <dgm:pt modelId="{E899BBED-2C97-4162-81BB-F02DF413B778}" type="parTrans" cxnId="{B509C002-DCDB-4266-AE1B-E37D96C5B0B9}">
      <dgm:prSet/>
      <dgm:spPr/>
      <dgm:t>
        <a:bodyPr/>
        <a:lstStyle/>
        <a:p>
          <a:endParaRPr lang="en-US"/>
        </a:p>
      </dgm:t>
    </dgm:pt>
    <dgm:pt modelId="{64B06F80-3C3C-4507-B045-ECAA9D0D93EC}" type="sibTrans" cxnId="{B509C002-DCDB-4266-AE1B-E37D96C5B0B9}">
      <dgm:prSet/>
      <dgm:spPr/>
      <dgm:t>
        <a:bodyPr/>
        <a:lstStyle/>
        <a:p>
          <a:endParaRPr lang="en-US"/>
        </a:p>
      </dgm:t>
    </dgm:pt>
    <dgm:pt modelId="{75950555-67E9-46CD-85C2-B6E91B92479E}" type="pres">
      <dgm:prSet presAssocID="{FCD26A88-C44C-438B-A3A5-9044AEF457C8}" presName="diagram" presStyleCnt="0">
        <dgm:presLayoutVars>
          <dgm:dir/>
          <dgm:resizeHandles val="exact"/>
        </dgm:presLayoutVars>
      </dgm:prSet>
      <dgm:spPr/>
    </dgm:pt>
    <dgm:pt modelId="{3419EC6A-D369-4B14-B751-E210EAF79511}" type="pres">
      <dgm:prSet presAssocID="{A0DB0A51-CC07-4E69-8DD6-3A3AF3686994}" presName="node" presStyleLbl="node1" presStyleIdx="0" presStyleCnt="5">
        <dgm:presLayoutVars>
          <dgm:bulletEnabled val="1"/>
        </dgm:presLayoutVars>
      </dgm:prSet>
      <dgm:spPr/>
    </dgm:pt>
    <dgm:pt modelId="{166E7D22-E773-4D4D-AB44-F61557302033}" type="pres">
      <dgm:prSet presAssocID="{EC1F3159-8AD4-4F40-8286-361FB42316A9}" presName="sibTrans" presStyleCnt="0"/>
      <dgm:spPr/>
    </dgm:pt>
    <dgm:pt modelId="{7E9F8461-E78F-4BB7-85A4-480901FD38F8}" type="pres">
      <dgm:prSet presAssocID="{5BE15AAE-00F4-450C-B346-2E259C3E31D8}" presName="node" presStyleLbl="node1" presStyleIdx="1" presStyleCnt="5">
        <dgm:presLayoutVars>
          <dgm:bulletEnabled val="1"/>
        </dgm:presLayoutVars>
      </dgm:prSet>
      <dgm:spPr/>
    </dgm:pt>
    <dgm:pt modelId="{4699BD93-33CD-4C4A-B490-A8C63F748C7C}" type="pres">
      <dgm:prSet presAssocID="{FC711A05-A4D0-458A-809B-340D2F7A6335}" presName="sibTrans" presStyleCnt="0"/>
      <dgm:spPr/>
    </dgm:pt>
    <dgm:pt modelId="{817ABA1E-0E3C-4F5A-8E92-AE02BCBD54BB}" type="pres">
      <dgm:prSet presAssocID="{85AEFBDB-1C45-4998-97DF-430E288B44CE}" presName="node" presStyleLbl="node1" presStyleIdx="2" presStyleCnt="5" custLinFactNeighborX="-154" custLinFactNeighborY="928">
        <dgm:presLayoutVars>
          <dgm:bulletEnabled val="1"/>
        </dgm:presLayoutVars>
      </dgm:prSet>
      <dgm:spPr/>
    </dgm:pt>
    <dgm:pt modelId="{2F0E22FA-9EBA-4F78-911E-AC43B790FF52}" type="pres">
      <dgm:prSet presAssocID="{2FD7F9E6-5049-42FF-890C-036FEA8C10B8}" presName="sibTrans" presStyleCnt="0"/>
      <dgm:spPr/>
    </dgm:pt>
    <dgm:pt modelId="{BC92E6E3-5701-4B6C-B618-BCA98215CEAD}" type="pres">
      <dgm:prSet presAssocID="{0B6FDC59-21ED-4808-A368-9749CBC758F8}" presName="node" presStyleLbl="node1" presStyleIdx="3" presStyleCnt="5">
        <dgm:presLayoutVars>
          <dgm:bulletEnabled val="1"/>
        </dgm:presLayoutVars>
      </dgm:prSet>
      <dgm:spPr/>
    </dgm:pt>
    <dgm:pt modelId="{70D02971-780A-4413-94CB-8641C16323A8}" type="pres">
      <dgm:prSet presAssocID="{B837F42D-D058-4FB1-90DC-3C1B0666E616}" presName="sibTrans" presStyleCnt="0"/>
      <dgm:spPr/>
    </dgm:pt>
    <dgm:pt modelId="{FA341AFC-132D-4AEC-B472-A61DCA0B1623}" type="pres">
      <dgm:prSet presAssocID="{2347B8EC-3A77-496A-B0BE-B72CA4212480}" presName="node" presStyleLbl="node1" presStyleIdx="4" presStyleCnt="5">
        <dgm:presLayoutVars>
          <dgm:bulletEnabled val="1"/>
        </dgm:presLayoutVars>
      </dgm:prSet>
      <dgm:spPr/>
    </dgm:pt>
  </dgm:ptLst>
  <dgm:cxnLst>
    <dgm:cxn modelId="{B509C002-DCDB-4266-AE1B-E37D96C5B0B9}" srcId="{FCD26A88-C44C-438B-A3A5-9044AEF457C8}" destId="{2347B8EC-3A77-496A-B0BE-B72CA4212480}" srcOrd="4" destOrd="0" parTransId="{E899BBED-2C97-4162-81BB-F02DF413B778}" sibTransId="{64B06F80-3C3C-4507-B045-ECAA9D0D93EC}"/>
    <dgm:cxn modelId="{B2DB8616-D6AD-4D87-8448-4878DDE12558}" type="presOf" srcId="{0B6FDC59-21ED-4808-A368-9749CBC758F8}" destId="{BC92E6E3-5701-4B6C-B618-BCA98215CEAD}" srcOrd="0" destOrd="0" presId="urn:microsoft.com/office/officeart/2005/8/layout/default"/>
    <dgm:cxn modelId="{A3CEC820-AB48-4131-94D3-A56F102EF3F8}" type="presOf" srcId="{2347B8EC-3A77-496A-B0BE-B72CA4212480}" destId="{FA341AFC-132D-4AEC-B472-A61DCA0B1623}" srcOrd="0" destOrd="0" presId="urn:microsoft.com/office/officeart/2005/8/layout/default"/>
    <dgm:cxn modelId="{60023A65-8132-49A7-A10F-6F60244BFE67}" srcId="{FCD26A88-C44C-438B-A3A5-9044AEF457C8}" destId="{85AEFBDB-1C45-4998-97DF-430E288B44CE}" srcOrd="2" destOrd="0" parTransId="{0A789E13-25FF-4377-BBA8-3B8FF7FA7998}" sibTransId="{2FD7F9E6-5049-42FF-890C-036FEA8C10B8}"/>
    <dgm:cxn modelId="{9CCD5D76-ADB1-45C2-875E-41C60035EA5D}" type="presOf" srcId="{85AEFBDB-1C45-4998-97DF-430E288B44CE}" destId="{817ABA1E-0E3C-4F5A-8E92-AE02BCBD54BB}" srcOrd="0" destOrd="0" presId="urn:microsoft.com/office/officeart/2005/8/layout/default"/>
    <dgm:cxn modelId="{F2823C8A-0B9F-4916-8000-20C0F45B23C0}" srcId="{FCD26A88-C44C-438B-A3A5-9044AEF457C8}" destId="{0B6FDC59-21ED-4808-A368-9749CBC758F8}" srcOrd="3" destOrd="0" parTransId="{3EBA4C69-CEA9-4BE5-A5C0-EB846EEDB1EB}" sibTransId="{B837F42D-D058-4FB1-90DC-3C1B0666E616}"/>
    <dgm:cxn modelId="{B9A1288C-4EAD-4EBF-AE56-8649B36DC28B}" type="presOf" srcId="{5BE15AAE-00F4-450C-B346-2E259C3E31D8}" destId="{7E9F8461-E78F-4BB7-85A4-480901FD38F8}" srcOrd="0" destOrd="0" presId="urn:microsoft.com/office/officeart/2005/8/layout/default"/>
    <dgm:cxn modelId="{43D5659E-60AE-49D8-820C-4CBB4F7A9B0F}" srcId="{FCD26A88-C44C-438B-A3A5-9044AEF457C8}" destId="{5BE15AAE-00F4-450C-B346-2E259C3E31D8}" srcOrd="1" destOrd="0" parTransId="{E71AABF5-7F3A-40AE-8BAB-6AA4179A90B1}" sibTransId="{FC711A05-A4D0-458A-809B-340D2F7A6335}"/>
    <dgm:cxn modelId="{0E4EA0A8-CBC6-4384-AD75-C8A392311E10}" srcId="{FCD26A88-C44C-438B-A3A5-9044AEF457C8}" destId="{A0DB0A51-CC07-4E69-8DD6-3A3AF3686994}" srcOrd="0" destOrd="0" parTransId="{9405D43F-D585-42A5-A812-3D87242D0E5F}" sibTransId="{EC1F3159-8AD4-4F40-8286-361FB42316A9}"/>
    <dgm:cxn modelId="{9FEC8AB6-A91C-48B6-89AE-1472B308F08F}" type="presOf" srcId="{A0DB0A51-CC07-4E69-8DD6-3A3AF3686994}" destId="{3419EC6A-D369-4B14-B751-E210EAF79511}" srcOrd="0" destOrd="0" presId="urn:microsoft.com/office/officeart/2005/8/layout/default"/>
    <dgm:cxn modelId="{812D91EC-88DC-4D87-B232-310B5925E403}" type="presOf" srcId="{FCD26A88-C44C-438B-A3A5-9044AEF457C8}" destId="{75950555-67E9-46CD-85C2-B6E91B92479E}" srcOrd="0" destOrd="0" presId="urn:microsoft.com/office/officeart/2005/8/layout/default"/>
    <dgm:cxn modelId="{E71DA862-00DE-4252-8AE4-D8C19CB90BD8}" type="presParOf" srcId="{75950555-67E9-46CD-85C2-B6E91B92479E}" destId="{3419EC6A-D369-4B14-B751-E210EAF79511}" srcOrd="0" destOrd="0" presId="urn:microsoft.com/office/officeart/2005/8/layout/default"/>
    <dgm:cxn modelId="{01C24A3C-3174-468A-9523-1546BFDFE3E2}" type="presParOf" srcId="{75950555-67E9-46CD-85C2-B6E91B92479E}" destId="{166E7D22-E773-4D4D-AB44-F61557302033}" srcOrd="1" destOrd="0" presId="urn:microsoft.com/office/officeart/2005/8/layout/default"/>
    <dgm:cxn modelId="{CCC9B426-37A7-48A7-89FD-4D31F1DA8C5A}" type="presParOf" srcId="{75950555-67E9-46CD-85C2-B6E91B92479E}" destId="{7E9F8461-E78F-4BB7-85A4-480901FD38F8}" srcOrd="2" destOrd="0" presId="urn:microsoft.com/office/officeart/2005/8/layout/default"/>
    <dgm:cxn modelId="{AA011BE7-3FD5-468E-A7C3-30095C1F8669}" type="presParOf" srcId="{75950555-67E9-46CD-85C2-B6E91B92479E}" destId="{4699BD93-33CD-4C4A-B490-A8C63F748C7C}" srcOrd="3" destOrd="0" presId="urn:microsoft.com/office/officeart/2005/8/layout/default"/>
    <dgm:cxn modelId="{742C4CAA-152F-4485-A4C9-F5946CE49C1E}" type="presParOf" srcId="{75950555-67E9-46CD-85C2-B6E91B92479E}" destId="{817ABA1E-0E3C-4F5A-8E92-AE02BCBD54BB}" srcOrd="4" destOrd="0" presId="urn:microsoft.com/office/officeart/2005/8/layout/default"/>
    <dgm:cxn modelId="{5A6C659A-6451-4351-95D6-B36C2777053C}" type="presParOf" srcId="{75950555-67E9-46CD-85C2-B6E91B92479E}" destId="{2F0E22FA-9EBA-4F78-911E-AC43B790FF52}" srcOrd="5" destOrd="0" presId="urn:microsoft.com/office/officeart/2005/8/layout/default"/>
    <dgm:cxn modelId="{361CDE20-DF20-4301-A265-7880F3DCF707}" type="presParOf" srcId="{75950555-67E9-46CD-85C2-B6E91B92479E}" destId="{BC92E6E3-5701-4B6C-B618-BCA98215CEAD}" srcOrd="6" destOrd="0" presId="urn:microsoft.com/office/officeart/2005/8/layout/default"/>
    <dgm:cxn modelId="{098707A5-E40E-4598-B039-0D64A135A43A}" type="presParOf" srcId="{75950555-67E9-46CD-85C2-B6E91B92479E}" destId="{70D02971-780A-4413-94CB-8641C16323A8}" srcOrd="7" destOrd="0" presId="urn:microsoft.com/office/officeart/2005/8/layout/default"/>
    <dgm:cxn modelId="{0DB2B809-67E6-4425-BA33-5FCC62F79B14}" type="presParOf" srcId="{75950555-67E9-46CD-85C2-B6E91B92479E}" destId="{FA341AFC-132D-4AEC-B472-A61DCA0B162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6890CD-A1B9-4C1E-A464-422BAE2ED5C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7A011E-1009-4395-BC94-F4F3DBEECE61}">
      <dgm:prSet phldrT="[Text]"/>
      <dgm:spPr>
        <a:solidFill>
          <a:srgbClr val="5EC96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Mental Struggles</a:t>
          </a:r>
        </a:p>
      </dgm:t>
    </dgm:pt>
    <dgm:pt modelId="{98577B0D-E2A4-4434-B7C1-5D7C381C255B}" type="parTrans" cxnId="{BB42BB1D-6058-44F5-8BAF-A0A16AA6746D}">
      <dgm:prSet/>
      <dgm:spPr/>
      <dgm:t>
        <a:bodyPr/>
        <a:lstStyle/>
        <a:p>
          <a:endParaRPr lang="en-US"/>
        </a:p>
      </dgm:t>
    </dgm:pt>
    <dgm:pt modelId="{4396970A-FF7C-4932-9FA6-56F91CAB7739}" type="sibTrans" cxnId="{BB42BB1D-6058-44F5-8BAF-A0A16AA6746D}">
      <dgm:prSet/>
      <dgm:spPr/>
      <dgm:t>
        <a:bodyPr/>
        <a:lstStyle/>
        <a:p>
          <a:endParaRPr lang="en-US"/>
        </a:p>
      </dgm:t>
    </dgm:pt>
    <dgm:pt modelId="{D1B33A45-04A6-42EE-9BD0-443E9C6235AF}">
      <dgm:prSet phldrT="[Text]"/>
      <dgm:spPr>
        <a:solidFill>
          <a:srgbClr val="21908B"/>
        </a:solidFill>
      </dgm:spPr>
      <dgm:t>
        <a:bodyPr/>
        <a:lstStyle/>
        <a:p>
          <a:r>
            <a:rPr lang="en-US" dirty="0"/>
            <a:t>Younger Inexpensive Visits</a:t>
          </a:r>
        </a:p>
      </dgm:t>
    </dgm:pt>
    <dgm:pt modelId="{6DCFE77B-E955-4210-B348-5C85312B02F9}" type="parTrans" cxnId="{E57C1D5B-8D7E-402E-B64D-C162C2897599}">
      <dgm:prSet/>
      <dgm:spPr/>
      <dgm:t>
        <a:bodyPr/>
        <a:lstStyle/>
        <a:p>
          <a:endParaRPr lang="en-US"/>
        </a:p>
      </dgm:t>
    </dgm:pt>
    <dgm:pt modelId="{34FF91D5-2A41-413B-9630-699DDC65E28F}" type="sibTrans" cxnId="{E57C1D5B-8D7E-402E-B64D-C162C2897599}">
      <dgm:prSet/>
      <dgm:spPr/>
      <dgm:t>
        <a:bodyPr/>
        <a:lstStyle/>
        <a:p>
          <a:endParaRPr lang="en-US"/>
        </a:p>
      </dgm:t>
    </dgm:pt>
    <dgm:pt modelId="{D7FDC934-0C8D-421F-A64E-9BF43C8A67FE}">
      <dgm:prSet phldrT="[Text]"/>
      <dgm:spPr>
        <a:solidFill>
          <a:srgbClr val="FDE725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Elder Female</a:t>
          </a:r>
        </a:p>
      </dgm:t>
    </dgm:pt>
    <dgm:pt modelId="{079FA268-D748-46E6-B703-F475F68A56FB}" type="parTrans" cxnId="{FA08EA41-816E-4FED-BA6C-204F1BB5251A}">
      <dgm:prSet/>
      <dgm:spPr/>
      <dgm:t>
        <a:bodyPr/>
        <a:lstStyle/>
        <a:p>
          <a:endParaRPr lang="en-US"/>
        </a:p>
      </dgm:t>
    </dgm:pt>
    <dgm:pt modelId="{EE4F2BE1-A5FA-4161-80DA-C7FEE14DF564}" type="sibTrans" cxnId="{FA08EA41-816E-4FED-BA6C-204F1BB5251A}">
      <dgm:prSet/>
      <dgm:spPr/>
      <dgm:t>
        <a:bodyPr/>
        <a:lstStyle/>
        <a:p>
          <a:endParaRPr lang="en-US"/>
        </a:p>
      </dgm:t>
    </dgm:pt>
    <dgm:pt modelId="{801E5D10-B7CF-476B-B1D9-A67F85DDB3D8}">
      <dgm:prSet phldrT="[Text]"/>
      <dgm:spPr>
        <a:solidFill>
          <a:srgbClr val="440154"/>
        </a:solidFill>
      </dgm:spPr>
      <dgm:t>
        <a:bodyPr/>
        <a:lstStyle/>
        <a:p>
          <a:r>
            <a:rPr lang="en-US" dirty="0"/>
            <a:t>Elder Male</a:t>
          </a:r>
        </a:p>
      </dgm:t>
    </dgm:pt>
    <dgm:pt modelId="{AADBA0A2-D99B-4E09-965D-B98FB3D0DE81}" type="parTrans" cxnId="{D42C07D8-640C-4420-91E0-E3DE0068E267}">
      <dgm:prSet/>
      <dgm:spPr/>
      <dgm:t>
        <a:bodyPr/>
        <a:lstStyle/>
        <a:p>
          <a:endParaRPr lang="en-US"/>
        </a:p>
      </dgm:t>
    </dgm:pt>
    <dgm:pt modelId="{4B3AD761-6CB0-4293-BB49-018313256718}" type="sibTrans" cxnId="{D42C07D8-640C-4420-91E0-E3DE0068E267}">
      <dgm:prSet/>
      <dgm:spPr/>
      <dgm:t>
        <a:bodyPr/>
        <a:lstStyle/>
        <a:p>
          <a:endParaRPr lang="en-US"/>
        </a:p>
      </dgm:t>
    </dgm:pt>
    <dgm:pt modelId="{BC94C6A0-6FBE-4E0E-AB7F-CDE0F7D338B1}">
      <dgm:prSet phldrT="[Text]"/>
      <dgm:spPr>
        <a:solidFill>
          <a:srgbClr val="3B528B"/>
        </a:solidFill>
      </dgm:spPr>
      <dgm:t>
        <a:bodyPr/>
        <a:lstStyle/>
        <a:p>
          <a:r>
            <a:rPr lang="en-US" dirty="0"/>
            <a:t>Unclassified</a:t>
          </a:r>
        </a:p>
      </dgm:t>
    </dgm:pt>
    <dgm:pt modelId="{496D4914-810D-407B-B9EE-D8D6AC375592}" type="parTrans" cxnId="{89EC7FE5-2B06-4107-A1C1-4A90108C1879}">
      <dgm:prSet/>
      <dgm:spPr/>
      <dgm:t>
        <a:bodyPr/>
        <a:lstStyle/>
        <a:p>
          <a:endParaRPr lang="en-US"/>
        </a:p>
      </dgm:t>
    </dgm:pt>
    <dgm:pt modelId="{AEC5C061-63AB-447D-963C-B4598C5097D4}" type="sibTrans" cxnId="{89EC7FE5-2B06-4107-A1C1-4A90108C1879}">
      <dgm:prSet/>
      <dgm:spPr/>
      <dgm:t>
        <a:bodyPr/>
        <a:lstStyle/>
        <a:p>
          <a:endParaRPr lang="en-US"/>
        </a:p>
      </dgm:t>
    </dgm:pt>
    <dgm:pt modelId="{11B029CB-4627-49D2-B595-B5A7577C9227}" type="pres">
      <dgm:prSet presAssocID="{C86890CD-A1B9-4C1E-A464-422BAE2ED5C4}" presName="diagram" presStyleCnt="0">
        <dgm:presLayoutVars>
          <dgm:dir/>
          <dgm:resizeHandles val="exact"/>
        </dgm:presLayoutVars>
      </dgm:prSet>
      <dgm:spPr/>
    </dgm:pt>
    <dgm:pt modelId="{77AD18C3-C0EF-4472-9EB1-8B871475DD6E}" type="pres">
      <dgm:prSet presAssocID="{A07A011E-1009-4395-BC94-F4F3DBEECE61}" presName="node" presStyleLbl="node1" presStyleIdx="0" presStyleCnt="5">
        <dgm:presLayoutVars>
          <dgm:bulletEnabled val="1"/>
        </dgm:presLayoutVars>
      </dgm:prSet>
      <dgm:spPr/>
    </dgm:pt>
    <dgm:pt modelId="{5FE00412-A52F-4B9D-9C29-0157F0A4DCDC}" type="pres">
      <dgm:prSet presAssocID="{4396970A-FF7C-4932-9FA6-56F91CAB7739}" presName="sibTrans" presStyleCnt="0"/>
      <dgm:spPr/>
    </dgm:pt>
    <dgm:pt modelId="{7EA5C668-CCAD-41C5-B864-E77BD9BF4EF4}" type="pres">
      <dgm:prSet presAssocID="{D1B33A45-04A6-42EE-9BD0-443E9C6235AF}" presName="node" presStyleLbl="node1" presStyleIdx="1" presStyleCnt="5">
        <dgm:presLayoutVars>
          <dgm:bulletEnabled val="1"/>
        </dgm:presLayoutVars>
      </dgm:prSet>
      <dgm:spPr/>
    </dgm:pt>
    <dgm:pt modelId="{DC15477F-B677-4D44-A31E-76B1A16D6EBA}" type="pres">
      <dgm:prSet presAssocID="{34FF91D5-2A41-413B-9630-699DDC65E28F}" presName="sibTrans" presStyleCnt="0"/>
      <dgm:spPr/>
    </dgm:pt>
    <dgm:pt modelId="{A7A50E0C-5AFD-4CDA-8838-F4221B4467E0}" type="pres">
      <dgm:prSet presAssocID="{D7FDC934-0C8D-421F-A64E-9BF43C8A67FE}" presName="node" presStyleLbl="node1" presStyleIdx="2" presStyleCnt="5">
        <dgm:presLayoutVars>
          <dgm:bulletEnabled val="1"/>
        </dgm:presLayoutVars>
      </dgm:prSet>
      <dgm:spPr/>
    </dgm:pt>
    <dgm:pt modelId="{E4B44D8E-9CE5-4C4E-B3E2-411B3AEB4BE3}" type="pres">
      <dgm:prSet presAssocID="{EE4F2BE1-A5FA-4161-80DA-C7FEE14DF564}" presName="sibTrans" presStyleCnt="0"/>
      <dgm:spPr/>
    </dgm:pt>
    <dgm:pt modelId="{514089AF-6D34-45AE-84BA-4EE54322D4AA}" type="pres">
      <dgm:prSet presAssocID="{801E5D10-B7CF-476B-B1D9-A67F85DDB3D8}" presName="node" presStyleLbl="node1" presStyleIdx="3" presStyleCnt="5">
        <dgm:presLayoutVars>
          <dgm:bulletEnabled val="1"/>
        </dgm:presLayoutVars>
      </dgm:prSet>
      <dgm:spPr/>
    </dgm:pt>
    <dgm:pt modelId="{9068E861-83C5-4724-B8CB-F258DDEF14F4}" type="pres">
      <dgm:prSet presAssocID="{4B3AD761-6CB0-4293-BB49-018313256718}" presName="sibTrans" presStyleCnt="0"/>
      <dgm:spPr/>
    </dgm:pt>
    <dgm:pt modelId="{8837CFD2-5E54-4CB5-A042-9FFB4D205F58}" type="pres">
      <dgm:prSet presAssocID="{BC94C6A0-6FBE-4E0E-AB7F-CDE0F7D338B1}" presName="node" presStyleLbl="node1" presStyleIdx="4" presStyleCnt="5">
        <dgm:presLayoutVars>
          <dgm:bulletEnabled val="1"/>
        </dgm:presLayoutVars>
      </dgm:prSet>
      <dgm:spPr/>
    </dgm:pt>
  </dgm:ptLst>
  <dgm:cxnLst>
    <dgm:cxn modelId="{DAF37704-387E-4137-8773-D319D357558F}" type="presOf" srcId="{801E5D10-B7CF-476B-B1D9-A67F85DDB3D8}" destId="{514089AF-6D34-45AE-84BA-4EE54322D4AA}" srcOrd="0" destOrd="0" presId="urn:microsoft.com/office/officeart/2005/8/layout/default"/>
    <dgm:cxn modelId="{BB42BB1D-6058-44F5-8BAF-A0A16AA6746D}" srcId="{C86890CD-A1B9-4C1E-A464-422BAE2ED5C4}" destId="{A07A011E-1009-4395-BC94-F4F3DBEECE61}" srcOrd="0" destOrd="0" parTransId="{98577B0D-E2A4-4434-B7C1-5D7C381C255B}" sibTransId="{4396970A-FF7C-4932-9FA6-56F91CAB7739}"/>
    <dgm:cxn modelId="{E57C1D5B-8D7E-402E-B64D-C162C2897599}" srcId="{C86890CD-A1B9-4C1E-A464-422BAE2ED5C4}" destId="{D1B33A45-04A6-42EE-9BD0-443E9C6235AF}" srcOrd="1" destOrd="0" parTransId="{6DCFE77B-E955-4210-B348-5C85312B02F9}" sibTransId="{34FF91D5-2A41-413B-9630-699DDC65E28F}"/>
    <dgm:cxn modelId="{85A95F5C-1244-4A6A-A626-0D886F1C46A5}" type="presOf" srcId="{D1B33A45-04A6-42EE-9BD0-443E9C6235AF}" destId="{7EA5C668-CCAD-41C5-B864-E77BD9BF4EF4}" srcOrd="0" destOrd="0" presId="urn:microsoft.com/office/officeart/2005/8/layout/default"/>
    <dgm:cxn modelId="{FA08EA41-816E-4FED-BA6C-204F1BB5251A}" srcId="{C86890CD-A1B9-4C1E-A464-422BAE2ED5C4}" destId="{D7FDC934-0C8D-421F-A64E-9BF43C8A67FE}" srcOrd="2" destOrd="0" parTransId="{079FA268-D748-46E6-B703-F475F68A56FB}" sibTransId="{EE4F2BE1-A5FA-4161-80DA-C7FEE14DF564}"/>
    <dgm:cxn modelId="{DE9E366A-1B88-4AB5-9D6B-C1E8E940B7E7}" type="presOf" srcId="{BC94C6A0-6FBE-4E0E-AB7F-CDE0F7D338B1}" destId="{8837CFD2-5E54-4CB5-A042-9FFB4D205F58}" srcOrd="0" destOrd="0" presId="urn:microsoft.com/office/officeart/2005/8/layout/default"/>
    <dgm:cxn modelId="{DF0B8251-8857-41C5-BF05-7355B2CF8143}" type="presOf" srcId="{C86890CD-A1B9-4C1E-A464-422BAE2ED5C4}" destId="{11B029CB-4627-49D2-B595-B5A7577C9227}" srcOrd="0" destOrd="0" presId="urn:microsoft.com/office/officeart/2005/8/layout/default"/>
    <dgm:cxn modelId="{20F31C97-EEA4-4D0B-BFFD-6C34060C4763}" type="presOf" srcId="{A07A011E-1009-4395-BC94-F4F3DBEECE61}" destId="{77AD18C3-C0EF-4472-9EB1-8B871475DD6E}" srcOrd="0" destOrd="0" presId="urn:microsoft.com/office/officeart/2005/8/layout/default"/>
    <dgm:cxn modelId="{B0EAABBF-A093-4895-A30D-02A6AC9D4FEE}" type="presOf" srcId="{D7FDC934-0C8D-421F-A64E-9BF43C8A67FE}" destId="{A7A50E0C-5AFD-4CDA-8838-F4221B4467E0}" srcOrd="0" destOrd="0" presId="urn:microsoft.com/office/officeart/2005/8/layout/default"/>
    <dgm:cxn modelId="{D42C07D8-640C-4420-91E0-E3DE0068E267}" srcId="{C86890CD-A1B9-4C1E-A464-422BAE2ED5C4}" destId="{801E5D10-B7CF-476B-B1D9-A67F85DDB3D8}" srcOrd="3" destOrd="0" parTransId="{AADBA0A2-D99B-4E09-965D-B98FB3D0DE81}" sibTransId="{4B3AD761-6CB0-4293-BB49-018313256718}"/>
    <dgm:cxn modelId="{89EC7FE5-2B06-4107-A1C1-4A90108C1879}" srcId="{C86890CD-A1B9-4C1E-A464-422BAE2ED5C4}" destId="{BC94C6A0-6FBE-4E0E-AB7F-CDE0F7D338B1}" srcOrd="4" destOrd="0" parTransId="{496D4914-810D-407B-B9EE-D8D6AC375592}" sibTransId="{AEC5C061-63AB-447D-963C-B4598C5097D4}"/>
    <dgm:cxn modelId="{58361053-2ACF-4111-83F8-104EFE681456}" type="presParOf" srcId="{11B029CB-4627-49D2-B595-B5A7577C9227}" destId="{77AD18C3-C0EF-4472-9EB1-8B871475DD6E}" srcOrd="0" destOrd="0" presId="urn:microsoft.com/office/officeart/2005/8/layout/default"/>
    <dgm:cxn modelId="{B9F5CE25-D5C4-4701-A113-790435E8D789}" type="presParOf" srcId="{11B029CB-4627-49D2-B595-B5A7577C9227}" destId="{5FE00412-A52F-4B9D-9C29-0157F0A4DCDC}" srcOrd="1" destOrd="0" presId="urn:microsoft.com/office/officeart/2005/8/layout/default"/>
    <dgm:cxn modelId="{9AD0F6B2-0012-478A-9F0D-F2ADEECB030B}" type="presParOf" srcId="{11B029CB-4627-49D2-B595-B5A7577C9227}" destId="{7EA5C668-CCAD-41C5-B864-E77BD9BF4EF4}" srcOrd="2" destOrd="0" presId="urn:microsoft.com/office/officeart/2005/8/layout/default"/>
    <dgm:cxn modelId="{A7A0E190-3E15-45E4-9B73-1A1477083920}" type="presParOf" srcId="{11B029CB-4627-49D2-B595-B5A7577C9227}" destId="{DC15477F-B677-4D44-A31E-76B1A16D6EBA}" srcOrd="3" destOrd="0" presId="urn:microsoft.com/office/officeart/2005/8/layout/default"/>
    <dgm:cxn modelId="{E142EB87-3A02-43C4-A238-480AC910758A}" type="presParOf" srcId="{11B029CB-4627-49D2-B595-B5A7577C9227}" destId="{A7A50E0C-5AFD-4CDA-8838-F4221B4467E0}" srcOrd="4" destOrd="0" presId="urn:microsoft.com/office/officeart/2005/8/layout/default"/>
    <dgm:cxn modelId="{08B55F37-4F16-4B45-919C-1DDA5F11A1AE}" type="presParOf" srcId="{11B029CB-4627-49D2-B595-B5A7577C9227}" destId="{E4B44D8E-9CE5-4C4E-B3E2-411B3AEB4BE3}" srcOrd="5" destOrd="0" presId="urn:microsoft.com/office/officeart/2005/8/layout/default"/>
    <dgm:cxn modelId="{CE5152D6-1B1A-4EF0-AD9A-6D79FADC1444}" type="presParOf" srcId="{11B029CB-4627-49D2-B595-B5A7577C9227}" destId="{514089AF-6D34-45AE-84BA-4EE54322D4AA}" srcOrd="6" destOrd="0" presId="urn:microsoft.com/office/officeart/2005/8/layout/default"/>
    <dgm:cxn modelId="{1F39C270-328E-41F1-BCA0-E50CC829E232}" type="presParOf" srcId="{11B029CB-4627-49D2-B595-B5A7577C9227}" destId="{9068E861-83C5-4724-B8CB-F258DDEF14F4}" srcOrd="7" destOrd="0" presId="urn:microsoft.com/office/officeart/2005/8/layout/default"/>
    <dgm:cxn modelId="{1EBFA037-6134-4362-8897-5FA043C2DC41}" type="presParOf" srcId="{11B029CB-4627-49D2-B595-B5A7577C9227}" destId="{8837CFD2-5E54-4CB5-A042-9FFB4D205F5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B3AC33-070E-45CC-AC5D-7A38F2FBCF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AE01E0F-A2EE-4672-912F-4ABDAAD35D49}">
      <dgm:prSet/>
      <dgm:spPr/>
      <dgm:t>
        <a:bodyPr/>
        <a:lstStyle/>
        <a:p>
          <a:r>
            <a:rPr lang="en-US" dirty="0"/>
            <a:t>Members are not seeking emergency department care in the proper way. </a:t>
          </a:r>
        </a:p>
      </dgm:t>
    </dgm:pt>
    <dgm:pt modelId="{56181FEE-85D1-43EF-A0BC-5306B8E2C999}" type="parTrans" cxnId="{BFA2E945-4EC0-4614-BF68-C503CDC610FC}">
      <dgm:prSet/>
      <dgm:spPr/>
      <dgm:t>
        <a:bodyPr/>
        <a:lstStyle/>
        <a:p>
          <a:endParaRPr lang="en-US"/>
        </a:p>
      </dgm:t>
    </dgm:pt>
    <dgm:pt modelId="{C85F7C2B-2D5E-4F7D-B914-1C93E3CDA3FD}" type="sibTrans" cxnId="{BFA2E945-4EC0-4614-BF68-C503CDC610FC}">
      <dgm:prSet/>
      <dgm:spPr/>
      <dgm:t>
        <a:bodyPr/>
        <a:lstStyle/>
        <a:p>
          <a:endParaRPr lang="en-US"/>
        </a:p>
      </dgm:t>
    </dgm:pt>
    <dgm:pt modelId="{63BBA85A-CA9D-4EBC-8FE5-EEA4C24788CA}">
      <dgm:prSet/>
      <dgm:spPr/>
      <dgm:t>
        <a:bodyPr/>
        <a:lstStyle/>
        <a:p>
          <a:r>
            <a:rPr lang="en-US" dirty="0"/>
            <a:t>Some people visit the Emergency Department (ED) in hospitals for medical events that may not require an ED visit, either because they could be helped at a Primary Care facility or the event was preventable in the previous months.</a:t>
          </a:r>
        </a:p>
      </dgm:t>
    </dgm:pt>
    <dgm:pt modelId="{2BF91A66-6793-438D-AB75-5237A27A7AF5}" type="parTrans" cxnId="{40ACE485-F195-46F9-8B0C-4367D8E04B16}">
      <dgm:prSet/>
      <dgm:spPr/>
      <dgm:t>
        <a:bodyPr/>
        <a:lstStyle/>
        <a:p>
          <a:endParaRPr lang="en-US"/>
        </a:p>
      </dgm:t>
    </dgm:pt>
    <dgm:pt modelId="{8707B2CE-6128-4EBD-9046-4A2ABA9ECCE3}" type="sibTrans" cxnId="{40ACE485-F195-46F9-8B0C-4367D8E04B16}">
      <dgm:prSet/>
      <dgm:spPr/>
      <dgm:t>
        <a:bodyPr/>
        <a:lstStyle/>
        <a:p>
          <a:endParaRPr lang="en-US"/>
        </a:p>
      </dgm:t>
    </dgm:pt>
    <dgm:pt modelId="{D97FB430-05D0-4068-90C8-B1D8A47EDDF2}">
      <dgm:prSet/>
      <dgm:spPr/>
      <dgm:t>
        <a:bodyPr/>
        <a:lstStyle/>
        <a:p>
          <a:r>
            <a:rPr lang="en-US" dirty="0"/>
            <a:t>Can we predict which patients are more likely to have an avoidable ED visit in the next 3-6 months?</a:t>
          </a:r>
        </a:p>
      </dgm:t>
    </dgm:pt>
    <dgm:pt modelId="{98CA605E-0039-45E8-87D0-070CF5812027}" type="parTrans" cxnId="{3AC42546-9847-462E-B93C-C71AF95395B5}">
      <dgm:prSet/>
      <dgm:spPr/>
      <dgm:t>
        <a:bodyPr/>
        <a:lstStyle/>
        <a:p>
          <a:endParaRPr lang="en-US"/>
        </a:p>
      </dgm:t>
    </dgm:pt>
    <dgm:pt modelId="{E7D2A30D-ADA6-4EBD-87A2-7195D2463227}" type="sibTrans" cxnId="{3AC42546-9847-462E-B93C-C71AF95395B5}">
      <dgm:prSet/>
      <dgm:spPr/>
      <dgm:t>
        <a:bodyPr/>
        <a:lstStyle/>
        <a:p>
          <a:endParaRPr lang="en-US"/>
        </a:p>
      </dgm:t>
    </dgm:pt>
    <dgm:pt modelId="{C0777A0A-4A8A-4B1F-AC56-CC2EF8CF7274}">
      <dgm:prSet/>
      <dgm:spPr/>
      <dgm:t>
        <a:bodyPr/>
        <a:lstStyle/>
        <a:p>
          <a:r>
            <a:rPr lang="en-US" b="1" dirty="0"/>
            <a:t>We examined multiple traits between avoidable and unavoidable visits as well as conducted machine learning for prediction with varying success. Neural network is the most promising. </a:t>
          </a:r>
          <a:endParaRPr lang="en-US" dirty="0"/>
        </a:p>
      </dgm:t>
    </dgm:pt>
    <dgm:pt modelId="{D582E105-8E03-408D-A594-A5EC9D2319C3}" type="parTrans" cxnId="{862E142B-1364-41B1-9698-86BF549F3D0E}">
      <dgm:prSet/>
      <dgm:spPr/>
      <dgm:t>
        <a:bodyPr/>
        <a:lstStyle/>
        <a:p>
          <a:endParaRPr lang="en-US"/>
        </a:p>
      </dgm:t>
    </dgm:pt>
    <dgm:pt modelId="{818BE16E-BCFA-4A50-84D2-BC36872872E5}" type="sibTrans" cxnId="{862E142B-1364-41B1-9698-86BF549F3D0E}">
      <dgm:prSet/>
      <dgm:spPr/>
      <dgm:t>
        <a:bodyPr/>
        <a:lstStyle/>
        <a:p>
          <a:endParaRPr lang="en-US"/>
        </a:p>
      </dgm:t>
    </dgm:pt>
    <dgm:pt modelId="{C2EAFFAB-3BCB-403D-A9AB-56AB755426FC}" type="pres">
      <dgm:prSet presAssocID="{4BB3AC33-070E-45CC-AC5D-7A38F2FBCFD6}" presName="root" presStyleCnt="0">
        <dgm:presLayoutVars>
          <dgm:dir/>
          <dgm:resizeHandles val="exact"/>
        </dgm:presLayoutVars>
      </dgm:prSet>
      <dgm:spPr/>
    </dgm:pt>
    <dgm:pt modelId="{DEF32A13-941A-4D60-BCBE-7FB57AE0B96E}" type="pres">
      <dgm:prSet presAssocID="{8AE01E0F-A2EE-4672-912F-4ABDAAD35D49}" presName="compNode" presStyleCnt="0"/>
      <dgm:spPr/>
    </dgm:pt>
    <dgm:pt modelId="{AE8949C4-5F29-4B57-801C-F5F5C27032ED}" type="pres">
      <dgm:prSet presAssocID="{8AE01E0F-A2EE-4672-912F-4ABDAAD35D49}" presName="bgRect" presStyleLbl="bgShp" presStyleIdx="0" presStyleCnt="4"/>
      <dgm:spPr/>
    </dgm:pt>
    <dgm:pt modelId="{D28D5475-4F32-4E16-8DC6-E330975416CA}" type="pres">
      <dgm:prSet presAssocID="{8AE01E0F-A2EE-4672-912F-4ABDAAD35D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C26B836F-41A3-4F52-93E0-1D7AABD306B6}" type="pres">
      <dgm:prSet presAssocID="{8AE01E0F-A2EE-4672-912F-4ABDAAD35D49}" presName="spaceRect" presStyleCnt="0"/>
      <dgm:spPr/>
    </dgm:pt>
    <dgm:pt modelId="{0E6DAF70-67EE-42F1-9DCA-176BCFC48060}" type="pres">
      <dgm:prSet presAssocID="{8AE01E0F-A2EE-4672-912F-4ABDAAD35D49}" presName="parTx" presStyleLbl="revTx" presStyleIdx="0" presStyleCnt="4">
        <dgm:presLayoutVars>
          <dgm:chMax val="0"/>
          <dgm:chPref val="0"/>
        </dgm:presLayoutVars>
      </dgm:prSet>
      <dgm:spPr/>
    </dgm:pt>
    <dgm:pt modelId="{076AB0AA-7969-4E79-A935-A303D187AF2E}" type="pres">
      <dgm:prSet presAssocID="{C85F7C2B-2D5E-4F7D-B914-1C93E3CDA3FD}" presName="sibTrans" presStyleCnt="0"/>
      <dgm:spPr/>
    </dgm:pt>
    <dgm:pt modelId="{1D93304E-E426-41C2-AABA-C571B9F7EC86}" type="pres">
      <dgm:prSet presAssocID="{63BBA85A-CA9D-4EBC-8FE5-EEA4C24788CA}" presName="compNode" presStyleCnt="0"/>
      <dgm:spPr/>
    </dgm:pt>
    <dgm:pt modelId="{2D25D45B-9D0F-4720-A399-3DAE7D68C0F3}" type="pres">
      <dgm:prSet presAssocID="{63BBA85A-CA9D-4EBC-8FE5-EEA4C24788CA}" presName="bgRect" presStyleLbl="bgShp" presStyleIdx="1" presStyleCnt="4"/>
      <dgm:spPr/>
    </dgm:pt>
    <dgm:pt modelId="{0B4474E2-7E98-4DA6-8225-0C47D738EBCC}" type="pres">
      <dgm:prSet presAssocID="{63BBA85A-CA9D-4EBC-8FE5-EEA4C24788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CCCB50C7-05A6-41EE-AE6C-913DA9DF7527}" type="pres">
      <dgm:prSet presAssocID="{63BBA85A-CA9D-4EBC-8FE5-EEA4C24788CA}" presName="spaceRect" presStyleCnt="0"/>
      <dgm:spPr/>
    </dgm:pt>
    <dgm:pt modelId="{EDA4A17C-6DEB-4CEC-8FEE-E957675626F5}" type="pres">
      <dgm:prSet presAssocID="{63BBA85A-CA9D-4EBC-8FE5-EEA4C24788CA}" presName="parTx" presStyleLbl="revTx" presStyleIdx="1" presStyleCnt="4">
        <dgm:presLayoutVars>
          <dgm:chMax val="0"/>
          <dgm:chPref val="0"/>
        </dgm:presLayoutVars>
      </dgm:prSet>
      <dgm:spPr/>
    </dgm:pt>
    <dgm:pt modelId="{5E74F96D-0CEE-4EB7-9B7A-E63BF669CDD5}" type="pres">
      <dgm:prSet presAssocID="{8707B2CE-6128-4EBD-9046-4A2ABA9ECCE3}" presName="sibTrans" presStyleCnt="0"/>
      <dgm:spPr/>
    </dgm:pt>
    <dgm:pt modelId="{76243A55-F0C0-4991-B51E-442D2E4DC7FF}" type="pres">
      <dgm:prSet presAssocID="{D97FB430-05D0-4068-90C8-B1D8A47EDDF2}" presName="compNode" presStyleCnt="0"/>
      <dgm:spPr/>
    </dgm:pt>
    <dgm:pt modelId="{BACD7434-FFA2-418B-AF5E-FA19F0BFF4A6}" type="pres">
      <dgm:prSet presAssocID="{D97FB430-05D0-4068-90C8-B1D8A47EDDF2}" presName="bgRect" presStyleLbl="bgShp" presStyleIdx="2" presStyleCnt="4"/>
      <dgm:spPr/>
    </dgm:pt>
    <dgm:pt modelId="{9BCBEE08-CEAC-4042-8B2A-8997F15F525F}" type="pres">
      <dgm:prSet presAssocID="{D97FB430-05D0-4068-90C8-B1D8A47EDD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BAC680DB-AC06-412F-9820-D9A8C410E9DC}" type="pres">
      <dgm:prSet presAssocID="{D97FB430-05D0-4068-90C8-B1D8A47EDDF2}" presName="spaceRect" presStyleCnt="0"/>
      <dgm:spPr/>
    </dgm:pt>
    <dgm:pt modelId="{B7BAA448-7D16-4C1A-9BAB-3567F142E6C5}" type="pres">
      <dgm:prSet presAssocID="{D97FB430-05D0-4068-90C8-B1D8A47EDDF2}" presName="parTx" presStyleLbl="revTx" presStyleIdx="2" presStyleCnt="4">
        <dgm:presLayoutVars>
          <dgm:chMax val="0"/>
          <dgm:chPref val="0"/>
        </dgm:presLayoutVars>
      </dgm:prSet>
      <dgm:spPr/>
    </dgm:pt>
    <dgm:pt modelId="{D0EB81E4-9934-4150-8E6D-9F2EA486B647}" type="pres">
      <dgm:prSet presAssocID="{E7D2A30D-ADA6-4EBD-87A2-7195D2463227}" presName="sibTrans" presStyleCnt="0"/>
      <dgm:spPr/>
    </dgm:pt>
    <dgm:pt modelId="{1F7B9BF1-B172-4B6E-B867-AD80EA0FDDE7}" type="pres">
      <dgm:prSet presAssocID="{C0777A0A-4A8A-4B1F-AC56-CC2EF8CF7274}" presName="compNode" presStyleCnt="0"/>
      <dgm:spPr/>
    </dgm:pt>
    <dgm:pt modelId="{03538FDC-7C38-466A-9103-531093F7E84F}" type="pres">
      <dgm:prSet presAssocID="{C0777A0A-4A8A-4B1F-AC56-CC2EF8CF7274}" presName="bgRect" presStyleLbl="bgShp" presStyleIdx="3" presStyleCnt="4"/>
      <dgm:spPr/>
    </dgm:pt>
    <dgm:pt modelId="{6F8813E5-22A0-4F2A-B593-0A635923C7C7}" type="pres">
      <dgm:prSet presAssocID="{C0777A0A-4A8A-4B1F-AC56-CC2EF8CF72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94595B17-B107-4F06-9C64-4A5D8334CCC8}" type="pres">
      <dgm:prSet presAssocID="{C0777A0A-4A8A-4B1F-AC56-CC2EF8CF7274}" presName="spaceRect" presStyleCnt="0"/>
      <dgm:spPr/>
    </dgm:pt>
    <dgm:pt modelId="{005D12EB-2EBB-49F7-B8D5-19DA29073517}" type="pres">
      <dgm:prSet presAssocID="{C0777A0A-4A8A-4B1F-AC56-CC2EF8CF727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7841508-7015-464C-ACD1-397F5189C1BE}" type="presOf" srcId="{4BB3AC33-070E-45CC-AC5D-7A38F2FBCFD6}" destId="{C2EAFFAB-3BCB-403D-A9AB-56AB755426FC}" srcOrd="0" destOrd="0" presId="urn:microsoft.com/office/officeart/2018/2/layout/IconVerticalSolidList"/>
    <dgm:cxn modelId="{862E142B-1364-41B1-9698-86BF549F3D0E}" srcId="{4BB3AC33-070E-45CC-AC5D-7A38F2FBCFD6}" destId="{C0777A0A-4A8A-4B1F-AC56-CC2EF8CF7274}" srcOrd="3" destOrd="0" parTransId="{D582E105-8E03-408D-A594-A5EC9D2319C3}" sibTransId="{818BE16E-BCFA-4A50-84D2-BC36872872E5}"/>
    <dgm:cxn modelId="{BFA2E945-4EC0-4614-BF68-C503CDC610FC}" srcId="{4BB3AC33-070E-45CC-AC5D-7A38F2FBCFD6}" destId="{8AE01E0F-A2EE-4672-912F-4ABDAAD35D49}" srcOrd="0" destOrd="0" parTransId="{56181FEE-85D1-43EF-A0BC-5306B8E2C999}" sibTransId="{C85F7C2B-2D5E-4F7D-B914-1C93E3CDA3FD}"/>
    <dgm:cxn modelId="{3AC42546-9847-462E-B93C-C71AF95395B5}" srcId="{4BB3AC33-070E-45CC-AC5D-7A38F2FBCFD6}" destId="{D97FB430-05D0-4068-90C8-B1D8A47EDDF2}" srcOrd="2" destOrd="0" parTransId="{98CA605E-0039-45E8-87D0-070CF5812027}" sibTransId="{E7D2A30D-ADA6-4EBD-87A2-7195D2463227}"/>
    <dgm:cxn modelId="{9ACAB24D-82A0-4C61-BC03-7DC880CEE7C9}" type="presOf" srcId="{C0777A0A-4A8A-4B1F-AC56-CC2EF8CF7274}" destId="{005D12EB-2EBB-49F7-B8D5-19DA29073517}" srcOrd="0" destOrd="0" presId="urn:microsoft.com/office/officeart/2018/2/layout/IconVerticalSolidList"/>
    <dgm:cxn modelId="{4938AB51-DAA7-4688-BF9F-8121569332B4}" type="presOf" srcId="{63BBA85A-CA9D-4EBC-8FE5-EEA4C24788CA}" destId="{EDA4A17C-6DEB-4CEC-8FEE-E957675626F5}" srcOrd="0" destOrd="0" presId="urn:microsoft.com/office/officeart/2018/2/layout/IconVerticalSolidList"/>
    <dgm:cxn modelId="{40ACE485-F195-46F9-8B0C-4367D8E04B16}" srcId="{4BB3AC33-070E-45CC-AC5D-7A38F2FBCFD6}" destId="{63BBA85A-CA9D-4EBC-8FE5-EEA4C24788CA}" srcOrd="1" destOrd="0" parTransId="{2BF91A66-6793-438D-AB75-5237A27A7AF5}" sibTransId="{8707B2CE-6128-4EBD-9046-4A2ABA9ECCE3}"/>
    <dgm:cxn modelId="{170DF3B4-5AB8-48D9-9939-1FA95FE8EAC2}" type="presOf" srcId="{D97FB430-05D0-4068-90C8-B1D8A47EDDF2}" destId="{B7BAA448-7D16-4C1A-9BAB-3567F142E6C5}" srcOrd="0" destOrd="0" presId="urn:microsoft.com/office/officeart/2018/2/layout/IconVerticalSolidList"/>
    <dgm:cxn modelId="{F5D5BDF3-7F2D-4D69-80D5-4D3D351C9D3F}" type="presOf" srcId="{8AE01E0F-A2EE-4672-912F-4ABDAAD35D49}" destId="{0E6DAF70-67EE-42F1-9DCA-176BCFC48060}" srcOrd="0" destOrd="0" presId="urn:microsoft.com/office/officeart/2018/2/layout/IconVerticalSolidList"/>
    <dgm:cxn modelId="{E5D89508-DC5D-4C4C-991C-67C0544BABB3}" type="presParOf" srcId="{C2EAFFAB-3BCB-403D-A9AB-56AB755426FC}" destId="{DEF32A13-941A-4D60-BCBE-7FB57AE0B96E}" srcOrd="0" destOrd="0" presId="urn:microsoft.com/office/officeart/2018/2/layout/IconVerticalSolidList"/>
    <dgm:cxn modelId="{57A06905-E406-4F28-917F-ABD45E0BDF3E}" type="presParOf" srcId="{DEF32A13-941A-4D60-BCBE-7FB57AE0B96E}" destId="{AE8949C4-5F29-4B57-801C-F5F5C27032ED}" srcOrd="0" destOrd="0" presId="urn:microsoft.com/office/officeart/2018/2/layout/IconVerticalSolidList"/>
    <dgm:cxn modelId="{480A3C0D-E68C-4204-904A-A7E912833B52}" type="presParOf" srcId="{DEF32A13-941A-4D60-BCBE-7FB57AE0B96E}" destId="{D28D5475-4F32-4E16-8DC6-E330975416CA}" srcOrd="1" destOrd="0" presId="urn:microsoft.com/office/officeart/2018/2/layout/IconVerticalSolidList"/>
    <dgm:cxn modelId="{1914E99F-1030-4434-B91D-21F4C6245707}" type="presParOf" srcId="{DEF32A13-941A-4D60-BCBE-7FB57AE0B96E}" destId="{C26B836F-41A3-4F52-93E0-1D7AABD306B6}" srcOrd="2" destOrd="0" presId="urn:microsoft.com/office/officeart/2018/2/layout/IconVerticalSolidList"/>
    <dgm:cxn modelId="{56868E40-597E-4D34-8C32-B14BE60E0289}" type="presParOf" srcId="{DEF32A13-941A-4D60-BCBE-7FB57AE0B96E}" destId="{0E6DAF70-67EE-42F1-9DCA-176BCFC48060}" srcOrd="3" destOrd="0" presId="urn:microsoft.com/office/officeart/2018/2/layout/IconVerticalSolidList"/>
    <dgm:cxn modelId="{7DD681CB-4828-4404-BFB9-0269A8CAE799}" type="presParOf" srcId="{C2EAFFAB-3BCB-403D-A9AB-56AB755426FC}" destId="{076AB0AA-7969-4E79-A935-A303D187AF2E}" srcOrd="1" destOrd="0" presId="urn:microsoft.com/office/officeart/2018/2/layout/IconVerticalSolidList"/>
    <dgm:cxn modelId="{C1791216-8557-4865-AF71-41657713ADDD}" type="presParOf" srcId="{C2EAFFAB-3BCB-403D-A9AB-56AB755426FC}" destId="{1D93304E-E426-41C2-AABA-C571B9F7EC86}" srcOrd="2" destOrd="0" presId="urn:microsoft.com/office/officeart/2018/2/layout/IconVerticalSolidList"/>
    <dgm:cxn modelId="{B0F059BA-8AD6-40D7-AE75-62AA0D279D1B}" type="presParOf" srcId="{1D93304E-E426-41C2-AABA-C571B9F7EC86}" destId="{2D25D45B-9D0F-4720-A399-3DAE7D68C0F3}" srcOrd="0" destOrd="0" presId="urn:microsoft.com/office/officeart/2018/2/layout/IconVerticalSolidList"/>
    <dgm:cxn modelId="{94864944-4792-4A99-B422-4E5E427FD3CE}" type="presParOf" srcId="{1D93304E-E426-41C2-AABA-C571B9F7EC86}" destId="{0B4474E2-7E98-4DA6-8225-0C47D738EBCC}" srcOrd="1" destOrd="0" presId="urn:microsoft.com/office/officeart/2018/2/layout/IconVerticalSolidList"/>
    <dgm:cxn modelId="{AC6A19DE-2448-4963-A79E-3D59574E9A54}" type="presParOf" srcId="{1D93304E-E426-41C2-AABA-C571B9F7EC86}" destId="{CCCB50C7-05A6-41EE-AE6C-913DA9DF7527}" srcOrd="2" destOrd="0" presId="urn:microsoft.com/office/officeart/2018/2/layout/IconVerticalSolidList"/>
    <dgm:cxn modelId="{E4B17229-AA91-41BB-A669-F15E57638F23}" type="presParOf" srcId="{1D93304E-E426-41C2-AABA-C571B9F7EC86}" destId="{EDA4A17C-6DEB-4CEC-8FEE-E957675626F5}" srcOrd="3" destOrd="0" presId="urn:microsoft.com/office/officeart/2018/2/layout/IconVerticalSolidList"/>
    <dgm:cxn modelId="{C20507BD-2DD9-49E9-9D35-10AA0CE40FBC}" type="presParOf" srcId="{C2EAFFAB-3BCB-403D-A9AB-56AB755426FC}" destId="{5E74F96D-0CEE-4EB7-9B7A-E63BF669CDD5}" srcOrd="3" destOrd="0" presId="urn:microsoft.com/office/officeart/2018/2/layout/IconVerticalSolidList"/>
    <dgm:cxn modelId="{42FC9786-A471-465F-AA40-132A2BA2A290}" type="presParOf" srcId="{C2EAFFAB-3BCB-403D-A9AB-56AB755426FC}" destId="{76243A55-F0C0-4991-B51E-442D2E4DC7FF}" srcOrd="4" destOrd="0" presId="urn:microsoft.com/office/officeart/2018/2/layout/IconVerticalSolidList"/>
    <dgm:cxn modelId="{739C59D7-BB34-4AF1-B8C4-B63FE1856472}" type="presParOf" srcId="{76243A55-F0C0-4991-B51E-442D2E4DC7FF}" destId="{BACD7434-FFA2-418B-AF5E-FA19F0BFF4A6}" srcOrd="0" destOrd="0" presId="urn:microsoft.com/office/officeart/2018/2/layout/IconVerticalSolidList"/>
    <dgm:cxn modelId="{510F2E3A-2D05-4A02-99DE-E18A81814143}" type="presParOf" srcId="{76243A55-F0C0-4991-B51E-442D2E4DC7FF}" destId="{9BCBEE08-CEAC-4042-8B2A-8997F15F525F}" srcOrd="1" destOrd="0" presId="urn:microsoft.com/office/officeart/2018/2/layout/IconVerticalSolidList"/>
    <dgm:cxn modelId="{BC20A413-0887-4E03-8F8A-FC3CA3B34BA1}" type="presParOf" srcId="{76243A55-F0C0-4991-B51E-442D2E4DC7FF}" destId="{BAC680DB-AC06-412F-9820-D9A8C410E9DC}" srcOrd="2" destOrd="0" presId="urn:microsoft.com/office/officeart/2018/2/layout/IconVerticalSolidList"/>
    <dgm:cxn modelId="{F977B19B-45AF-4A4C-A829-DFB3214E18B3}" type="presParOf" srcId="{76243A55-F0C0-4991-B51E-442D2E4DC7FF}" destId="{B7BAA448-7D16-4C1A-9BAB-3567F142E6C5}" srcOrd="3" destOrd="0" presId="urn:microsoft.com/office/officeart/2018/2/layout/IconVerticalSolidList"/>
    <dgm:cxn modelId="{937EC694-BCD7-4CC8-BE88-6B054415FE48}" type="presParOf" srcId="{C2EAFFAB-3BCB-403D-A9AB-56AB755426FC}" destId="{D0EB81E4-9934-4150-8E6D-9F2EA486B647}" srcOrd="5" destOrd="0" presId="urn:microsoft.com/office/officeart/2018/2/layout/IconVerticalSolidList"/>
    <dgm:cxn modelId="{E0507A87-E1B9-4698-917E-B63072756E49}" type="presParOf" srcId="{C2EAFFAB-3BCB-403D-A9AB-56AB755426FC}" destId="{1F7B9BF1-B172-4B6E-B867-AD80EA0FDDE7}" srcOrd="6" destOrd="0" presId="urn:microsoft.com/office/officeart/2018/2/layout/IconVerticalSolidList"/>
    <dgm:cxn modelId="{B8E50919-B29A-4301-BBAD-BE2BF9AE6F0A}" type="presParOf" srcId="{1F7B9BF1-B172-4B6E-B867-AD80EA0FDDE7}" destId="{03538FDC-7C38-466A-9103-531093F7E84F}" srcOrd="0" destOrd="0" presId="urn:microsoft.com/office/officeart/2018/2/layout/IconVerticalSolidList"/>
    <dgm:cxn modelId="{F3CC70C2-AA26-4797-9D39-ED243AFD3809}" type="presParOf" srcId="{1F7B9BF1-B172-4B6E-B867-AD80EA0FDDE7}" destId="{6F8813E5-22A0-4F2A-B593-0A635923C7C7}" srcOrd="1" destOrd="0" presId="urn:microsoft.com/office/officeart/2018/2/layout/IconVerticalSolidList"/>
    <dgm:cxn modelId="{E0C98E44-2D94-4D7D-819A-48AB6EE3F49F}" type="presParOf" srcId="{1F7B9BF1-B172-4B6E-B867-AD80EA0FDDE7}" destId="{94595B17-B107-4F06-9C64-4A5D8334CCC8}" srcOrd="2" destOrd="0" presId="urn:microsoft.com/office/officeart/2018/2/layout/IconVerticalSolidList"/>
    <dgm:cxn modelId="{D2D5F168-DAA3-4FC9-B1E4-68EB42F0B23D}" type="presParOf" srcId="{1F7B9BF1-B172-4B6E-B867-AD80EA0FDDE7}" destId="{005D12EB-2EBB-49F7-B8D5-19DA290735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660FB-D4FE-4101-ABF5-2000192785D6}">
      <dsp:nvSpPr>
        <dsp:cNvPr id="0" name=""/>
        <dsp:cNvSpPr/>
      </dsp:nvSpPr>
      <dsp:spPr>
        <a:xfrm rot="5400000">
          <a:off x="-287014" y="288444"/>
          <a:ext cx="1913427" cy="133939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Patients</a:t>
          </a:r>
        </a:p>
      </dsp:txBody>
      <dsp:txXfrm rot="-5400000">
        <a:off x="1" y="671128"/>
        <a:ext cx="1339398" cy="574029"/>
      </dsp:txXfrm>
    </dsp:sp>
    <dsp:sp modelId="{59048968-E78A-41B2-892B-38ACB4348095}">
      <dsp:nvSpPr>
        <dsp:cNvPr id="0" name=""/>
        <dsp:cNvSpPr/>
      </dsp:nvSpPr>
      <dsp:spPr>
        <a:xfrm rot="5400000">
          <a:off x="3059132" y="-1718303"/>
          <a:ext cx="1243727" cy="46831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Physical toll associated with putting off primary care visits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Accumulating medical bills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Bankruptcies</a:t>
          </a:r>
        </a:p>
      </dsp:txBody>
      <dsp:txXfrm rot="-5400000">
        <a:off x="1339399" y="62144"/>
        <a:ext cx="4622480" cy="1122299"/>
      </dsp:txXfrm>
    </dsp:sp>
    <dsp:sp modelId="{4C532808-D60C-4E25-971B-999816ADAB8A}">
      <dsp:nvSpPr>
        <dsp:cNvPr id="0" name=""/>
        <dsp:cNvSpPr/>
      </dsp:nvSpPr>
      <dsp:spPr>
        <a:xfrm rot="5400000">
          <a:off x="-287014" y="2010669"/>
          <a:ext cx="1913427" cy="133939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Insurance Companies</a:t>
          </a:r>
        </a:p>
      </dsp:txBody>
      <dsp:txXfrm rot="-5400000">
        <a:off x="1" y="2393353"/>
        <a:ext cx="1339398" cy="574029"/>
      </dsp:txXfrm>
    </dsp:sp>
    <dsp:sp modelId="{3401670A-A31F-4D72-B6E7-2591587E4845}">
      <dsp:nvSpPr>
        <dsp:cNvPr id="0" name=""/>
        <dsp:cNvSpPr/>
      </dsp:nvSpPr>
      <dsp:spPr>
        <a:xfrm rot="5400000">
          <a:off x="3059132" y="3921"/>
          <a:ext cx="1243727" cy="46831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Paying more for expensive ED treatment versus less costly primary care treatment</a:t>
          </a:r>
        </a:p>
      </dsp:txBody>
      <dsp:txXfrm rot="-5400000">
        <a:off x="1339399" y="1784368"/>
        <a:ext cx="4622480" cy="1122299"/>
      </dsp:txXfrm>
    </dsp:sp>
    <dsp:sp modelId="{4B67B674-41BF-45B6-864E-E308500AED1E}">
      <dsp:nvSpPr>
        <dsp:cNvPr id="0" name=""/>
        <dsp:cNvSpPr/>
      </dsp:nvSpPr>
      <dsp:spPr>
        <a:xfrm rot="5400000">
          <a:off x="-287014" y="3732893"/>
          <a:ext cx="1913427" cy="133939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Hospitals</a:t>
          </a:r>
        </a:p>
      </dsp:txBody>
      <dsp:txXfrm rot="-5400000">
        <a:off x="1" y="4115577"/>
        <a:ext cx="1339398" cy="574029"/>
      </dsp:txXfrm>
    </dsp:sp>
    <dsp:sp modelId="{BFAB50F8-C7F4-4BC9-A774-76A89F55E337}">
      <dsp:nvSpPr>
        <dsp:cNvPr id="0" name=""/>
        <dsp:cNvSpPr/>
      </dsp:nvSpPr>
      <dsp:spPr>
        <a:xfrm rot="5400000">
          <a:off x="3059132" y="1726146"/>
          <a:ext cx="1243727" cy="46831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Using resources on avoidable ED patients</a:t>
          </a:r>
        </a:p>
      </dsp:txBody>
      <dsp:txXfrm rot="-5400000">
        <a:off x="1339399" y="3506593"/>
        <a:ext cx="4622480" cy="1122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87E5A-6B92-4CFE-823F-DDFA3248F464}">
      <dsp:nvSpPr>
        <dsp:cNvPr id="0" name=""/>
        <dsp:cNvSpPr/>
      </dsp:nvSpPr>
      <dsp:spPr>
        <a:xfrm>
          <a:off x="1108077" y="477844"/>
          <a:ext cx="1766812" cy="1766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97094-4BEB-49C3-B07C-4E1F2A82D85C}">
      <dsp:nvSpPr>
        <dsp:cNvPr id="0" name=""/>
        <dsp:cNvSpPr/>
      </dsp:nvSpPr>
      <dsp:spPr>
        <a:xfrm>
          <a:off x="28359" y="2683592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 patients that will have a high risk of unnecessary emergency room visits in the next 3-6 months</a:t>
          </a:r>
        </a:p>
      </dsp:txBody>
      <dsp:txXfrm>
        <a:off x="28359" y="2683592"/>
        <a:ext cx="3926250" cy="720000"/>
      </dsp:txXfrm>
    </dsp:sp>
    <dsp:sp modelId="{3AEF543A-ECAE-44ED-BED6-B0CBB1BDD889}">
      <dsp:nvSpPr>
        <dsp:cNvPr id="0" name=""/>
        <dsp:cNvSpPr/>
      </dsp:nvSpPr>
      <dsp:spPr>
        <a:xfrm>
          <a:off x="5721421" y="477844"/>
          <a:ext cx="1766812" cy="1766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AFF5E-9896-4BBD-8A34-E1E657163CFD}">
      <dsp:nvSpPr>
        <dsp:cNvPr id="0" name=""/>
        <dsp:cNvSpPr/>
      </dsp:nvSpPr>
      <dsp:spPr>
        <a:xfrm>
          <a:off x="4641702" y="2683592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circumstances in which a person accesses the emergency department for avoidable reasons at higher rates</a:t>
          </a:r>
        </a:p>
      </dsp:txBody>
      <dsp:txXfrm>
        <a:off x="4641702" y="2683592"/>
        <a:ext cx="392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53CEF-6BE3-4BF0-A656-FD08B108FE8A}">
      <dsp:nvSpPr>
        <dsp:cNvPr id="0" name=""/>
        <dsp:cNvSpPr/>
      </dsp:nvSpPr>
      <dsp:spPr>
        <a:xfrm rot="5400000">
          <a:off x="5345150" y="-2123497"/>
          <a:ext cx="1000682" cy="550163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Comparing the avoidable ED visits to unavoidable ED visits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KMeans</a:t>
          </a:r>
          <a:r>
            <a:rPr lang="en-US" sz="1900" kern="1200" dirty="0"/>
            <a:t> Cluster Analysis</a:t>
          </a:r>
        </a:p>
      </dsp:txBody>
      <dsp:txXfrm rot="-5400000">
        <a:off x="3094672" y="175830"/>
        <a:ext cx="5452790" cy="902984"/>
      </dsp:txXfrm>
    </dsp:sp>
    <dsp:sp modelId="{9E7BF644-26EA-4FC8-806F-2341D56F20EE}">
      <dsp:nvSpPr>
        <dsp:cNvPr id="0" name=""/>
        <dsp:cNvSpPr/>
      </dsp:nvSpPr>
      <dsp:spPr>
        <a:xfrm>
          <a:off x="0" y="1895"/>
          <a:ext cx="3094672" cy="12508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Exploratory Data Analysis</a:t>
          </a:r>
        </a:p>
      </dsp:txBody>
      <dsp:txXfrm>
        <a:off x="61062" y="62957"/>
        <a:ext cx="2972548" cy="1128729"/>
      </dsp:txXfrm>
    </dsp:sp>
    <dsp:sp modelId="{1E005C90-C1EB-41C7-B284-62F3FF54F8A7}">
      <dsp:nvSpPr>
        <dsp:cNvPr id="0" name=""/>
        <dsp:cNvSpPr/>
      </dsp:nvSpPr>
      <dsp:spPr>
        <a:xfrm rot="5400000">
          <a:off x="5345150" y="-810101"/>
          <a:ext cx="1000682" cy="550163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Random Forest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Logistic Regression</a:t>
          </a:r>
        </a:p>
      </dsp:txBody>
      <dsp:txXfrm rot="-5400000">
        <a:off x="3094672" y="1489226"/>
        <a:ext cx="5452790" cy="902984"/>
      </dsp:txXfrm>
    </dsp:sp>
    <dsp:sp modelId="{00E00D44-A1D8-48B0-B0F5-A7F1EC0A9C2D}">
      <dsp:nvSpPr>
        <dsp:cNvPr id="0" name=""/>
        <dsp:cNvSpPr/>
      </dsp:nvSpPr>
      <dsp:spPr>
        <a:xfrm>
          <a:off x="0" y="1315291"/>
          <a:ext cx="3094672" cy="12508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Machine Learning</a:t>
          </a:r>
        </a:p>
      </dsp:txBody>
      <dsp:txXfrm>
        <a:off x="61062" y="1376353"/>
        <a:ext cx="2972548" cy="1128729"/>
      </dsp:txXfrm>
    </dsp:sp>
    <dsp:sp modelId="{8B1D0D75-B90D-46B0-94F2-06780BD11F64}">
      <dsp:nvSpPr>
        <dsp:cNvPr id="0" name=""/>
        <dsp:cNvSpPr/>
      </dsp:nvSpPr>
      <dsp:spPr>
        <a:xfrm rot="5400000">
          <a:off x="5345150" y="443134"/>
          <a:ext cx="1000682" cy="550163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Vanilla Neural Network with binary classification</a:t>
          </a:r>
        </a:p>
      </dsp:txBody>
      <dsp:txXfrm rot="-5400000">
        <a:off x="3094672" y="2742462"/>
        <a:ext cx="5452790" cy="902984"/>
      </dsp:txXfrm>
    </dsp:sp>
    <dsp:sp modelId="{3FD59CD0-F725-49B8-98A2-73F3278DBDDC}">
      <dsp:nvSpPr>
        <dsp:cNvPr id="0" name=""/>
        <dsp:cNvSpPr/>
      </dsp:nvSpPr>
      <dsp:spPr>
        <a:xfrm>
          <a:off x="0" y="2628688"/>
          <a:ext cx="3094672" cy="12508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Deep Learning</a:t>
          </a:r>
        </a:p>
      </dsp:txBody>
      <dsp:txXfrm>
        <a:off x="61062" y="2689750"/>
        <a:ext cx="2972548" cy="11287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DBDE2-3FDB-415E-B20F-4972AA519A37}">
      <dsp:nvSpPr>
        <dsp:cNvPr id="0" name=""/>
        <dsp:cNvSpPr/>
      </dsp:nvSpPr>
      <dsp:spPr>
        <a:xfrm>
          <a:off x="1143" y="0"/>
          <a:ext cx="2972066" cy="48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Structure of Dataset</a:t>
          </a:r>
        </a:p>
      </dsp:txBody>
      <dsp:txXfrm>
        <a:off x="1143" y="0"/>
        <a:ext cx="2972066" cy="1456382"/>
      </dsp:txXfrm>
    </dsp:sp>
    <dsp:sp modelId="{F15832CC-FC48-47E8-89DB-FD26444E842E}">
      <dsp:nvSpPr>
        <dsp:cNvPr id="0" name=""/>
        <dsp:cNvSpPr/>
      </dsp:nvSpPr>
      <dsp:spPr>
        <a:xfrm>
          <a:off x="278020" y="1137418"/>
          <a:ext cx="2377653" cy="15962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Each row of the dataset is a line item of a claim that captures one procedure/service and the corresponding liabilities. </a:t>
          </a:r>
        </a:p>
      </dsp:txBody>
      <dsp:txXfrm>
        <a:off x="324774" y="1184172"/>
        <a:ext cx="2284145" cy="1502784"/>
      </dsp:txXfrm>
    </dsp:sp>
    <dsp:sp modelId="{8F5153DD-C092-4F50-A727-1DB76CE1637F}">
      <dsp:nvSpPr>
        <dsp:cNvPr id="0" name=""/>
        <dsp:cNvSpPr/>
      </dsp:nvSpPr>
      <dsp:spPr>
        <a:xfrm>
          <a:off x="335976" y="2955986"/>
          <a:ext cx="2302400" cy="1413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Each row of the dataset corresponds to an insurance plan and the time span it covers</a:t>
          </a:r>
          <a:r>
            <a:rPr lang="en-US" sz="1100" kern="1200" dirty="0"/>
            <a:t>.  </a:t>
          </a:r>
        </a:p>
      </dsp:txBody>
      <dsp:txXfrm>
        <a:off x="377384" y="2997394"/>
        <a:ext cx="2219584" cy="1330972"/>
      </dsp:txXfrm>
    </dsp:sp>
    <dsp:sp modelId="{86302854-3CBF-436C-91FF-169821275C83}">
      <dsp:nvSpPr>
        <dsp:cNvPr id="0" name=""/>
        <dsp:cNvSpPr/>
      </dsp:nvSpPr>
      <dsp:spPr>
        <a:xfrm>
          <a:off x="3196115" y="0"/>
          <a:ext cx="2972066" cy="48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Broader Categories for Variables</a:t>
          </a:r>
        </a:p>
      </dsp:txBody>
      <dsp:txXfrm>
        <a:off x="3196115" y="0"/>
        <a:ext cx="2972066" cy="1456382"/>
      </dsp:txXfrm>
    </dsp:sp>
    <dsp:sp modelId="{4D8DCA11-B6FF-4F24-8BED-C6AF3547E326}">
      <dsp:nvSpPr>
        <dsp:cNvPr id="0" name=""/>
        <dsp:cNvSpPr/>
      </dsp:nvSpPr>
      <dsp:spPr>
        <a:xfrm>
          <a:off x="3350186" y="1166190"/>
          <a:ext cx="2582654" cy="16114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Member Information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Prescription Information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Liabilities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Servicing Provider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Procedures/Services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Payer Designated PCP</a:t>
          </a:r>
        </a:p>
      </dsp:txBody>
      <dsp:txXfrm>
        <a:off x="3397385" y="1213389"/>
        <a:ext cx="2488256" cy="1517087"/>
      </dsp:txXfrm>
    </dsp:sp>
    <dsp:sp modelId="{3CE01C7B-8D71-4C6E-A9FC-728B4B126237}">
      <dsp:nvSpPr>
        <dsp:cNvPr id="0" name=""/>
        <dsp:cNvSpPr/>
      </dsp:nvSpPr>
      <dsp:spPr>
        <a:xfrm>
          <a:off x="3383866" y="2944835"/>
          <a:ext cx="2576258" cy="14833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Demographic Information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Plan Design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Payer Designated PCP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Disease Management/ Care Management Flags</a:t>
          </a:r>
        </a:p>
      </dsp:txBody>
      <dsp:txXfrm>
        <a:off x="3427311" y="2988280"/>
        <a:ext cx="2489368" cy="1396444"/>
      </dsp:txXfrm>
    </dsp:sp>
    <dsp:sp modelId="{5E81BC03-85D1-490F-94C3-066EC1443BFE}">
      <dsp:nvSpPr>
        <dsp:cNvPr id="0" name=""/>
        <dsp:cNvSpPr/>
      </dsp:nvSpPr>
      <dsp:spPr>
        <a:xfrm>
          <a:off x="6391086" y="0"/>
          <a:ext cx="2972066" cy="48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Size of Dataset</a:t>
          </a:r>
        </a:p>
      </dsp:txBody>
      <dsp:txXfrm>
        <a:off x="6391086" y="0"/>
        <a:ext cx="2972066" cy="1456382"/>
      </dsp:txXfrm>
    </dsp:sp>
    <dsp:sp modelId="{10FBBD9E-EB61-4592-BC10-AF8D4F610595}">
      <dsp:nvSpPr>
        <dsp:cNvPr id="0" name=""/>
        <dsp:cNvSpPr/>
      </dsp:nvSpPr>
      <dsp:spPr>
        <a:xfrm>
          <a:off x="6677903" y="1202578"/>
          <a:ext cx="2377653" cy="135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14.6 Million Rows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124 Columns</a:t>
          </a:r>
        </a:p>
      </dsp:txBody>
      <dsp:txXfrm>
        <a:off x="6717615" y="1242290"/>
        <a:ext cx="2298229" cy="1276452"/>
      </dsp:txXfrm>
    </dsp:sp>
    <dsp:sp modelId="{03FB3229-1481-4A11-8544-728AD4518C52}">
      <dsp:nvSpPr>
        <dsp:cNvPr id="0" name=""/>
        <dsp:cNvSpPr/>
      </dsp:nvSpPr>
      <dsp:spPr>
        <a:xfrm>
          <a:off x="6677903" y="2829012"/>
          <a:ext cx="2377653" cy="15896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792,802 Rows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133 Columns</a:t>
          </a:r>
        </a:p>
      </dsp:txBody>
      <dsp:txXfrm>
        <a:off x="6724464" y="2875573"/>
        <a:ext cx="2284531" cy="14965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04BA1-3C09-463C-B06A-6512A3787E56}">
      <dsp:nvSpPr>
        <dsp:cNvPr id="0" name=""/>
        <dsp:cNvSpPr/>
      </dsp:nvSpPr>
      <dsp:spPr>
        <a:xfrm rot="5400000">
          <a:off x="-26942" y="1034356"/>
          <a:ext cx="1612299" cy="1945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BE7B08-E832-4442-B195-1C013795D8E4}">
      <dsp:nvSpPr>
        <dsp:cNvPr id="0" name=""/>
        <dsp:cNvSpPr/>
      </dsp:nvSpPr>
      <dsp:spPr>
        <a:xfrm>
          <a:off x="342320" y="2973"/>
          <a:ext cx="2161803" cy="1297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a sample of the claims dataset</a:t>
          </a:r>
        </a:p>
      </dsp:txBody>
      <dsp:txXfrm>
        <a:off x="380310" y="40963"/>
        <a:ext cx="2085823" cy="1221101"/>
      </dsp:txXfrm>
    </dsp:sp>
    <dsp:sp modelId="{E86831E0-C18F-437E-A54F-A6CAD0EBA305}">
      <dsp:nvSpPr>
        <dsp:cNvPr id="0" name=""/>
        <dsp:cNvSpPr/>
      </dsp:nvSpPr>
      <dsp:spPr>
        <a:xfrm rot="5400000">
          <a:off x="-26942" y="2655708"/>
          <a:ext cx="1612299" cy="1945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D8CDE9-F7C7-4740-A404-AE2A505A54D4}">
      <dsp:nvSpPr>
        <dsp:cNvPr id="0" name=""/>
        <dsp:cNvSpPr/>
      </dsp:nvSpPr>
      <dsp:spPr>
        <a:xfrm>
          <a:off x="342320" y="1624326"/>
          <a:ext cx="2161803" cy="1297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avoidable and unavoidable emergency department flags</a:t>
          </a:r>
        </a:p>
      </dsp:txBody>
      <dsp:txXfrm>
        <a:off x="380310" y="1662316"/>
        <a:ext cx="2085823" cy="1221101"/>
      </dsp:txXfrm>
    </dsp:sp>
    <dsp:sp modelId="{53D0DD3E-5E97-47B8-868B-EC5B5572CFE6}">
      <dsp:nvSpPr>
        <dsp:cNvPr id="0" name=""/>
        <dsp:cNvSpPr/>
      </dsp:nvSpPr>
      <dsp:spPr>
        <a:xfrm>
          <a:off x="783733" y="3466385"/>
          <a:ext cx="2866145" cy="1945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08ED56-96A9-4950-8689-80BF8DF85418}">
      <dsp:nvSpPr>
        <dsp:cNvPr id="0" name=""/>
        <dsp:cNvSpPr/>
      </dsp:nvSpPr>
      <dsp:spPr>
        <a:xfrm>
          <a:off x="342320" y="3245678"/>
          <a:ext cx="2161803" cy="1297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Word2Vec ICD columns and Procedure Code Columns</a:t>
          </a:r>
        </a:p>
      </dsp:txBody>
      <dsp:txXfrm>
        <a:off x="380310" y="3283668"/>
        <a:ext cx="2085823" cy="1221101"/>
      </dsp:txXfrm>
    </dsp:sp>
    <dsp:sp modelId="{03BB6EF7-9FDB-4A59-9983-BC2355B53836}">
      <dsp:nvSpPr>
        <dsp:cNvPr id="0" name=""/>
        <dsp:cNvSpPr/>
      </dsp:nvSpPr>
      <dsp:spPr>
        <a:xfrm rot="16200000">
          <a:off x="2848256" y="2655708"/>
          <a:ext cx="1612299" cy="1945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EEFA80-37C3-4B99-A137-6677136B5A6E}">
      <dsp:nvSpPr>
        <dsp:cNvPr id="0" name=""/>
        <dsp:cNvSpPr/>
      </dsp:nvSpPr>
      <dsp:spPr>
        <a:xfrm>
          <a:off x="3217518" y="3245678"/>
          <a:ext cx="2161803" cy="1297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Compile line items for each claim into one row</a:t>
          </a:r>
        </a:p>
      </dsp:txBody>
      <dsp:txXfrm>
        <a:off x="3255508" y="3283668"/>
        <a:ext cx="2085823" cy="1221101"/>
      </dsp:txXfrm>
    </dsp:sp>
    <dsp:sp modelId="{206121D2-16CC-4849-898C-B387CE5E7B66}">
      <dsp:nvSpPr>
        <dsp:cNvPr id="0" name=""/>
        <dsp:cNvSpPr/>
      </dsp:nvSpPr>
      <dsp:spPr>
        <a:xfrm rot="16200000">
          <a:off x="2848256" y="1034356"/>
          <a:ext cx="1612299" cy="1945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9F8130-8793-4910-98BC-7118801CA52B}">
      <dsp:nvSpPr>
        <dsp:cNvPr id="0" name=""/>
        <dsp:cNvSpPr/>
      </dsp:nvSpPr>
      <dsp:spPr>
        <a:xfrm>
          <a:off x="3217518" y="1624326"/>
          <a:ext cx="2161803" cy="1297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Merge</a:t>
          </a:r>
          <a:r>
            <a:rPr lang="en-US" sz="1600" kern="1200" baseline="0" dirty="0"/>
            <a:t> Claims and Member dataset</a:t>
          </a:r>
          <a:endParaRPr lang="en-US" sz="1600" kern="1200" dirty="0"/>
        </a:p>
      </dsp:txBody>
      <dsp:txXfrm>
        <a:off x="3255508" y="1662316"/>
        <a:ext cx="2085823" cy="1221101"/>
      </dsp:txXfrm>
    </dsp:sp>
    <dsp:sp modelId="{0B110E68-6EC4-4EC1-A044-5C5C3AAB94D7}">
      <dsp:nvSpPr>
        <dsp:cNvPr id="0" name=""/>
        <dsp:cNvSpPr/>
      </dsp:nvSpPr>
      <dsp:spPr>
        <a:xfrm>
          <a:off x="3658932" y="223680"/>
          <a:ext cx="2866145" cy="1945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E2F2CD-346D-460D-8B27-BBDB04AA06C3}">
      <dsp:nvSpPr>
        <dsp:cNvPr id="0" name=""/>
        <dsp:cNvSpPr/>
      </dsp:nvSpPr>
      <dsp:spPr>
        <a:xfrm>
          <a:off x="3217518" y="2973"/>
          <a:ext cx="2161803" cy="1297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Backflag</a:t>
          </a:r>
          <a:r>
            <a:rPr lang="en-US" sz="1600" kern="1200" dirty="0"/>
            <a:t> all medical claims up to 6 months prior to an avoidable claim</a:t>
          </a:r>
        </a:p>
      </dsp:txBody>
      <dsp:txXfrm>
        <a:off x="3255508" y="40963"/>
        <a:ext cx="2085823" cy="1221101"/>
      </dsp:txXfrm>
    </dsp:sp>
    <dsp:sp modelId="{56F62BEA-7474-44B3-883A-78472FB57261}">
      <dsp:nvSpPr>
        <dsp:cNvPr id="0" name=""/>
        <dsp:cNvSpPr/>
      </dsp:nvSpPr>
      <dsp:spPr>
        <a:xfrm rot="5400000">
          <a:off x="5723454" y="1034356"/>
          <a:ext cx="1612299" cy="1945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B8E4CB-811A-4035-A968-AB6D69EBCB57}">
      <dsp:nvSpPr>
        <dsp:cNvPr id="0" name=""/>
        <dsp:cNvSpPr/>
      </dsp:nvSpPr>
      <dsp:spPr>
        <a:xfrm>
          <a:off x="6092717" y="2973"/>
          <a:ext cx="2161803" cy="1297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One-hot encode all categorical variables and standardize numerical variables</a:t>
          </a:r>
        </a:p>
      </dsp:txBody>
      <dsp:txXfrm>
        <a:off x="6130707" y="40963"/>
        <a:ext cx="2085823" cy="1221101"/>
      </dsp:txXfrm>
    </dsp:sp>
    <dsp:sp modelId="{264C67D9-3F1E-4810-B2C8-5D472B5BBF3B}">
      <dsp:nvSpPr>
        <dsp:cNvPr id="0" name=""/>
        <dsp:cNvSpPr/>
      </dsp:nvSpPr>
      <dsp:spPr>
        <a:xfrm rot="5400000">
          <a:off x="5723454" y="2655708"/>
          <a:ext cx="1612299" cy="1945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04937D-902E-442F-AB3C-1E217FE8652F}">
      <dsp:nvSpPr>
        <dsp:cNvPr id="0" name=""/>
        <dsp:cNvSpPr/>
      </dsp:nvSpPr>
      <dsp:spPr>
        <a:xfrm>
          <a:off x="6092717" y="1624326"/>
          <a:ext cx="2161803" cy="1297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Principal Component Analysis</a:t>
          </a:r>
        </a:p>
      </dsp:txBody>
      <dsp:txXfrm>
        <a:off x="6130707" y="1662316"/>
        <a:ext cx="2085823" cy="1221101"/>
      </dsp:txXfrm>
    </dsp:sp>
    <dsp:sp modelId="{73063832-F46F-41C8-92BB-3DC5FCFFA74F}">
      <dsp:nvSpPr>
        <dsp:cNvPr id="0" name=""/>
        <dsp:cNvSpPr/>
      </dsp:nvSpPr>
      <dsp:spPr>
        <a:xfrm>
          <a:off x="6092717" y="3245678"/>
          <a:ext cx="2161803" cy="1297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Used resample to adjust minority class</a:t>
          </a:r>
        </a:p>
      </dsp:txBody>
      <dsp:txXfrm>
        <a:off x="6130707" y="3283668"/>
        <a:ext cx="2085823" cy="12211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9EC6A-D369-4B14-B751-E210EAF79511}">
      <dsp:nvSpPr>
        <dsp:cNvPr id="0" name=""/>
        <dsp:cNvSpPr/>
      </dsp:nvSpPr>
      <dsp:spPr>
        <a:xfrm>
          <a:off x="238459" y="1300"/>
          <a:ext cx="1800397" cy="1080238"/>
        </a:xfrm>
        <a:prstGeom prst="rect">
          <a:avLst/>
        </a:prstGeom>
        <a:solidFill>
          <a:srgbClr val="5EC96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Mental Struggles  </a:t>
          </a:r>
        </a:p>
      </dsp:txBody>
      <dsp:txXfrm>
        <a:off x="238459" y="1300"/>
        <a:ext cx="1800397" cy="1080238"/>
      </dsp:txXfrm>
    </dsp:sp>
    <dsp:sp modelId="{7E9F8461-E78F-4BB7-85A4-480901FD38F8}">
      <dsp:nvSpPr>
        <dsp:cNvPr id="0" name=""/>
        <dsp:cNvSpPr/>
      </dsp:nvSpPr>
      <dsp:spPr>
        <a:xfrm>
          <a:off x="2218895" y="1300"/>
          <a:ext cx="1800397" cy="1080238"/>
        </a:xfrm>
        <a:prstGeom prst="rect">
          <a:avLst/>
        </a:prstGeom>
        <a:solidFill>
          <a:srgbClr val="21908B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Younger Inexpensive Visits</a:t>
          </a:r>
        </a:p>
      </dsp:txBody>
      <dsp:txXfrm>
        <a:off x="2218895" y="1300"/>
        <a:ext cx="1800397" cy="1080238"/>
      </dsp:txXfrm>
    </dsp:sp>
    <dsp:sp modelId="{817ABA1E-0E3C-4F5A-8E92-AE02BCBD54BB}">
      <dsp:nvSpPr>
        <dsp:cNvPr id="0" name=""/>
        <dsp:cNvSpPr/>
      </dsp:nvSpPr>
      <dsp:spPr>
        <a:xfrm>
          <a:off x="235686" y="1271602"/>
          <a:ext cx="1800397" cy="1080238"/>
        </a:xfrm>
        <a:prstGeom prst="rect">
          <a:avLst/>
        </a:prstGeom>
        <a:solidFill>
          <a:srgbClr val="FDE72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Elder Females</a:t>
          </a:r>
        </a:p>
      </dsp:txBody>
      <dsp:txXfrm>
        <a:off x="235686" y="1271602"/>
        <a:ext cx="1800397" cy="1080238"/>
      </dsp:txXfrm>
    </dsp:sp>
    <dsp:sp modelId="{BC92E6E3-5701-4B6C-B618-BCA98215CEAD}">
      <dsp:nvSpPr>
        <dsp:cNvPr id="0" name=""/>
        <dsp:cNvSpPr/>
      </dsp:nvSpPr>
      <dsp:spPr>
        <a:xfrm>
          <a:off x="2218895" y="1261578"/>
          <a:ext cx="1800397" cy="1080238"/>
        </a:xfrm>
        <a:prstGeom prst="rect">
          <a:avLst/>
        </a:prstGeom>
        <a:solidFill>
          <a:srgbClr val="44015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Elder Males</a:t>
          </a:r>
        </a:p>
      </dsp:txBody>
      <dsp:txXfrm>
        <a:off x="2218895" y="1261578"/>
        <a:ext cx="1800397" cy="1080238"/>
      </dsp:txXfrm>
    </dsp:sp>
    <dsp:sp modelId="{FA341AFC-132D-4AEC-B472-A61DCA0B1623}">
      <dsp:nvSpPr>
        <dsp:cNvPr id="0" name=""/>
        <dsp:cNvSpPr/>
      </dsp:nvSpPr>
      <dsp:spPr>
        <a:xfrm>
          <a:off x="1228677" y="2521856"/>
          <a:ext cx="1800397" cy="1080238"/>
        </a:xfrm>
        <a:prstGeom prst="rect">
          <a:avLst/>
        </a:prstGeom>
        <a:solidFill>
          <a:srgbClr val="3B528B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Unclassified</a:t>
          </a:r>
        </a:p>
      </dsp:txBody>
      <dsp:txXfrm>
        <a:off x="1228677" y="2521856"/>
        <a:ext cx="1800397" cy="10802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D18C3-C0EF-4472-9EB1-8B871475DD6E}">
      <dsp:nvSpPr>
        <dsp:cNvPr id="0" name=""/>
        <dsp:cNvSpPr/>
      </dsp:nvSpPr>
      <dsp:spPr>
        <a:xfrm>
          <a:off x="3575" y="634901"/>
          <a:ext cx="1935838" cy="1161503"/>
        </a:xfrm>
        <a:prstGeom prst="rect">
          <a:avLst/>
        </a:prstGeom>
        <a:solidFill>
          <a:srgbClr val="5EC96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Mental Struggles</a:t>
          </a:r>
        </a:p>
      </dsp:txBody>
      <dsp:txXfrm>
        <a:off x="3575" y="634901"/>
        <a:ext cx="1935838" cy="1161503"/>
      </dsp:txXfrm>
    </dsp:sp>
    <dsp:sp modelId="{7EA5C668-CCAD-41C5-B864-E77BD9BF4EF4}">
      <dsp:nvSpPr>
        <dsp:cNvPr id="0" name=""/>
        <dsp:cNvSpPr/>
      </dsp:nvSpPr>
      <dsp:spPr>
        <a:xfrm>
          <a:off x="2132998" y="634901"/>
          <a:ext cx="1935838" cy="1161503"/>
        </a:xfrm>
        <a:prstGeom prst="rect">
          <a:avLst/>
        </a:prstGeom>
        <a:solidFill>
          <a:srgbClr val="21908B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Younger Inexpensive Visits</a:t>
          </a:r>
        </a:p>
      </dsp:txBody>
      <dsp:txXfrm>
        <a:off x="2132998" y="634901"/>
        <a:ext cx="1935838" cy="1161503"/>
      </dsp:txXfrm>
    </dsp:sp>
    <dsp:sp modelId="{A7A50E0C-5AFD-4CDA-8838-F4221B4467E0}">
      <dsp:nvSpPr>
        <dsp:cNvPr id="0" name=""/>
        <dsp:cNvSpPr/>
      </dsp:nvSpPr>
      <dsp:spPr>
        <a:xfrm>
          <a:off x="4262421" y="634901"/>
          <a:ext cx="1935838" cy="1161503"/>
        </a:xfrm>
        <a:prstGeom prst="rect">
          <a:avLst/>
        </a:prstGeom>
        <a:solidFill>
          <a:srgbClr val="FDE72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Elder Female</a:t>
          </a:r>
        </a:p>
      </dsp:txBody>
      <dsp:txXfrm>
        <a:off x="4262421" y="634901"/>
        <a:ext cx="1935838" cy="1161503"/>
      </dsp:txXfrm>
    </dsp:sp>
    <dsp:sp modelId="{514089AF-6D34-45AE-84BA-4EE54322D4AA}">
      <dsp:nvSpPr>
        <dsp:cNvPr id="0" name=""/>
        <dsp:cNvSpPr/>
      </dsp:nvSpPr>
      <dsp:spPr>
        <a:xfrm>
          <a:off x="6391843" y="634901"/>
          <a:ext cx="1935838" cy="1161503"/>
        </a:xfrm>
        <a:prstGeom prst="rect">
          <a:avLst/>
        </a:prstGeom>
        <a:solidFill>
          <a:srgbClr val="44015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Elder Male</a:t>
          </a:r>
        </a:p>
      </dsp:txBody>
      <dsp:txXfrm>
        <a:off x="6391843" y="634901"/>
        <a:ext cx="1935838" cy="1161503"/>
      </dsp:txXfrm>
    </dsp:sp>
    <dsp:sp modelId="{8837CFD2-5E54-4CB5-A042-9FFB4D205F58}">
      <dsp:nvSpPr>
        <dsp:cNvPr id="0" name=""/>
        <dsp:cNvSpPr/>
      </dsp:nvSpPr>
      <dsp:spPr>
        <a:xfrm>
          <a:off x="8521266" y="634901"/>
          <a:ext cx="1935838" cy="1161503"/>
        </a:xfrm>
        <a:prstGeom prst="rect">
          <a:avLst/>
        </a:prstGeom>
        <a:solidFill>
          <a:srgbClr val="3B528B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Unclassified</a:t>
          </a:r>
        </a:p>
      </dsp:txBody>
      <dsp:txXfrm>
        <a:off x="8521266" y="634901"/>
        <a:ext cx="1935838" cy="11615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949C4-5F29-4B57-801C-F5F5C27032ED}">
      <dsp:nvSpPr>
        <dsp:cNvPr id="0" name=""/>
        <dsp:cNvSpPr/>
      </dsp:nvSpPr>
      <dsp:spPr>
        <a:xfrm>
          <a:off x="0" y="2018"/>
          <a:ext cx="6528086" cy="10230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D5475-4F32-4E16-8DC6-E330975416CA}">
      <dsp:nvSpPr>
        <dsp:cNvPr id="0" name=""/>
        <dsp:cNvSpPr/>
      </dsp:nvSpPr>
      <dsp:spPr>
        <a:xfrm>
          <a:off x="309461" y="232196"/>
          <a:ext cx="562656" cy="562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DAF70-67EE-42F1-9DCA-176BCFC48060}">
      <dsp:nvSpPr>
        <dsp:cNvPr id="0" name=""/>
        <dsp:cNvSpPr/>
      </dsp:nvSpPr>
      <dsp:spPr>
        <a:xfrm>
          <a:off x="1181579" y="2018"/>
          <a:ext cx="5346506" cy="102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9" tIns="108269" rIns="108269" bIns="1082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Members are not seeking emergency department care in the proper way. </a:t>
          </a:r>
        </a:p>
      </dsp:txBody>
      <dsp:txXfrm>
        <a:off x="1181579" y="2018"/>
        <a:ext cx="5346506" cy="1023012"/>
      </dsp:txXfrm>
    </dsp:sp>
    <dsp:sp modelId="{2D25D45B-9D0F-4720-A399-3DAE7D68C0F3}">
      <dsp:nvSpPr>
        <dsp:cNvPr id="0" name=""/>
        <dsp:cNvSpPr/>
      </dsp:nvSpPr>
      <dsp:spPr>
        <a:xfrm>
          <a:off x="0" y="1280784"/>
          <a:ext cx="6528086" cy="10230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474E2-7E98-4DA6-8225-0C47D738EBCC}">
      <dsp:nvSpPr>
        <dsp:cNvPr id="0" name=""/>
        <dsp:cNvSpPr/>
      </dsp:nvSpPr>
      <dsp:spPr>
        <a:xfrm>
          <a:off x="309461" y="1510961"/>
          <a:ext cx="562656" cy="562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4A17C-6DEB-4CEC-8FEE-E957675626F5}">
      <dsp:nvSpPr>
        <dsp:cNvPr id="0" name=""/>
        <dsp:cNvSpPr/>
      </dsp:nvSpPr>
      <dsp:spPr>
        <a:xfrm>
          <a:off x="1181579" y="1280784"/>
          <a:ext cx="5346506" cy="102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9" tIns="108269" rIns="108269" bIns="1082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Some people visit the Emergency Department (ED) in hospitals for medical events that may not require an ED visit, either because they could be helped at a Primary Care facility or the event was preventable in the previous months.</a:t>
          </a:r>
        </a:p>
      </dsp:txBody>
      <dsp:txXfrm>
        <a:off x="1181579" y="1280784"/>
        <a:ext cx="5346506" cy="1023012"/>
      </dsp:txXfrm>
    </dsp:sp>
    <dsp:sp modelId="{BACD7434-FFA2-418B-AF5E-FA19F0BFF4A6}">
      <dsp:nvSpPr>
        <dsp:cNvPr id="0" name=""/>
        <dsp:cNvSpPr/>
      </dsp:nvSpPr>
      <dsp:spPr>
        <a:xfrm>
          <a:off x="0" y="2559549"/>
          <a:ext cx="6528086" cy="10230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BEE08-CEAC-4042-8B2A-8997F15F525F}">
      <dsp:nvSpPr>
        <dsp:cNvPr id="0" name=""/>
        <dsp:cNvSpPr/>
      </dsp:nvSpPr>
      <dsp:spPr>
        <a:xfrm>
          <a:off x="309461" y="2789727"/>
          <a:ext cx="562656" cy="5626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AA448-7D16-4C1A-9BAB-3567F142E6C5}">
      <dsp:nvSpPr>
        <dsp:cNvPr id="0" name=""/>
        <dsp:cNvSpPr/>
      </dsp:nvSpPr>
      <dsp:spPr>
        <a:xfrm>
          <a:off x="1181579" y="2559549"/>
          <a:ext cx="5346506" cy="102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9" tIns="108269" rIns="108269" bIns="1082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 we predict which patients are more likely to have an avoidable ED visit in the next 3-6 months?</a:t>
          </a:r>
        </a:p>
      </dsp:txBody>
      <dsp:txXfrm>
        <a:off x="1181579" y="2559549"/>
        <a:ext cx="5346506" cy="1023012"/>
      </dsp:txXfrm>
    </dsp:sp>
    <dsp:sp modelId="{03538FDC-7C38-466A-9103-531093F7E84F}">
      <dsp:nvSpPr>
        <dsp:cNvPr id="0" name=""/>
        <dsp:cNvSpPr/>
      </dsp:nvSpPr>
      <dsp:spPr>
        <a:xfrm>
          <a:off x="0" y="3838315"/>
          <a:ext cx="6528086" cy="10230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813E5-22A0-4F2A-B593-0A635923C7C7}">
      <dsp:nvSpPr>
        <dsp:cNvPr id="0" name=""/>
        <dsp:cNvSpPr/>
      </dsp:nvSpPr>
      <dsp:spPr>
        <a:xfrm>
          <a:off x="309461" y="4068492"/>
          <a:ext cx="562656" cy="5626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D12EB-2EBB-49F7-B8D5-19DA29073517}">
      <dsp:nvSpPr>
        <dsp:cNvPr id="0" name=""/>
        <dsp:cNvSpPr/>
      </dsp:nvSpPr>
      <dsp:spPr>
        <a:xfrm>
          <a:off x="1181579" y="3838315"/>
          <a:ext cx="5346506" cy="102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9" tIns="108269" rIns="108269" bIns="1082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 examined multiple traits between avoidable and unavoidable visits as well as conducted machine learning for prediction with varying success. Neural network is the most promising. </a:t>
          </a:r>
          <a:endParaRPr lang="en-US" sz="1400" kern="1200" dirty="0"/>
        </a:p>
      </dsp:txBody>
      <dsp:txXfrm>
        <a:off x="1181579" y="3838315"/>
        <a:ext cx="5346506" cy="1023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D82E8-F247-403E-9857-47700D0E561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34195-6EAF-4C8F-877B-A1AFCDAF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52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8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36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19CA6-8909-424B-A890-EEE3F29A63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1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07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6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98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19CA6-8909-424B-A890-EEE3F29A63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68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19CA6-8909-424B-A890-EEE3F29A63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25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19CA6-8909-424B-A890-EEE3F29A63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011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8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19CA6-8909-424B-A890-EEE3F29A63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79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19CA6-8909-424B-A890-EEE3F29A63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569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19CA6-8909-424B-A890-EEE3F29A63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8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19CA6-8909-424B-A890-EEE3F29A63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99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34195-6EAF-4C8F-877B-A1AFCDAF6B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19CA6-8909-424B-A890-EEE3F29A63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6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2EC05B9-D98E-476C-B29B-37C391F32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/>
              <a:t>Create a sample of the claims dataset </a:t>
            </a:r>
            <a:r>
              <a:rPr lang="en-US" sz="1200" dirty="0"/>
              <a:t>-&gt; take a small portion of the data due to limited computing power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/>
              <a:t>Create avoidable and unavoidable emergency department flags </a:t>
            </a:r>
            <a:r>
              <a:rPr lang="en-US" sz="1200" dirty="0"/>
              <a:t>-&gt; create labels for ER visits using the NYU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/>
              <a:t>Word2Vec ICD columns and Procedure Code Columns </a:t>
            </a:r>
            <a:r>
              <a:rPr lang="en-US" sz="1200" dirty="0"/>
              <a:t>-&gt; turn the codes into vector representations using Word2Vec trained on the codes (ICD and Procedure codes were trained and coded separately)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/>
              <a:t>Compile line items for each claim into one row </a:t>
            </a:r>
            <a:r>
              <a:rPr lang="en-US" sz="1200" dirty="0"/>
              <a:t>-&gt; aggregate all the data for one claim into a single row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/>
              <a:t>Merge</a:t>
            </a:r>
            <a:r>
              <a:rPr lang="en-US" sz="1200" u="sng" baseline="0" dirty="0"/>
              <a:t> Claims and Member dataset </a:t>
            </a:r>
            <a:r>
              <a:rPr lang="en-US" sz="1200" baseline="0" dirty="0"/>
              <a:t>-&gt; create one dataset out of the two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 err="1"/>
              <a:t>Backflag</a:t>
            </a:r>
            <a:r>
              <a:rPr lang="en-US" sz="1200" u="sng" dirty="0"/>
              <a:t> all medical claims up to 6 months prior to an avoidable claim </a:t>
            </a:r>
            <a:r>
              <a:rPr lang="en-US" sz="1200" dirty="0"/>
              <a:t>-&gt; add an avoidable/unavoidable tag to non-ER claims, based on a previous ER visit (or lack of one). This is done on the member level, so the claims for each member 					were treated separately from each other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One-hot encode all categorical variables and standardize numerical variables </a:t>
            </a:r>
            <a:r>
              <a:rPr lang="en-US" dirty="0"/>
              <a:t>-&gt; process the data into a mathematically useable form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Principal Component Analysis </a:t>
            </a:r>
            <a:r>
              <a:rPr lang="en-US" dirty="0"/>
              <a:t>-&gt; dimension reduction used only for the exploratory data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Used resample to adjust minority class</a:t>
            </a:r>
            <a:r>
              <a:rPr lang="en-US" sz="1200" u="sng" dirty="0"/>
              <a:t> </a:t>
            </a:r>
            <a:r>
              <a:rPr lang="en-US" sz="1200" dirty="0"/>
              <a:t>-&gt; balance the number of avoidable and </a:t>
            </a:r>
            <a:r>
              <a:rPr lang="en-US" sz="1200"/>
              <a:t>unavoidable claims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91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7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0789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07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05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2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16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14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6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67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64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648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8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38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36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2792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63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226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5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291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48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4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4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9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8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8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55C72-CCA5-4AF1-9E0A-FC987AE6CA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C1B9A7-C986-49B0-9E1C-BE54E590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1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5.png"/><Relationship Id="rId7" Type="http://schemas.openxmlformats.org/officeDocument/2006/relationships/diagramColors" Target="../diagrams/colors6.xml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18.png"/><Relationship Id="rId5" Type="http://schemas.openxmlformats.org/officeDocument/2006/relationships/diagramLayout" Target="../diagrams/layout6.xml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diagramData" Target="../diagrams/data6.xml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7636-AFC7-44FE-BD95-7B02402C6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Benevera Health:</a:t>
            </a:r>
            <a:br>
              <a:rPr lang="en-US" dirty="0"/>
            </a:br>
            <a:r>
              <a:rPr lang="en-US" dirty="0"/>
              <a:t>Avoidable Emergency Department Visits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78F12-FE4C-419B-95F5-07F53ABC7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Team: Kiana Brigham, Sindhu </a:t>
            </a:r>
            <a:r>
              <a:rPr lang="en-US" dirty="0" err="1"/>
              <a:t>Veeramacheneni</a:t>
            </a:r>
            <a:r>
              <a:rPr lang="en-US" dirty="0"/>
              <a:t>, Zachary </a:t>
            </a:r>
            <a:r>
              <a:rPr lang="en-US" dirty="0" err="1"/>
              <a:t>Zalman</a:t>
            </a:r>
            <a:endParaRPr lang="en-US" dirty="0"/>
          </a:p>
          <a:p>
            <a:endParaRPr lang="en-US" dirty="0"/>
          </a:p>
          <a:p>
            <a:r>
              <a:rPr lang="en-US" dirty="0"/>
              <a:t>Benevera </a:t>
            </a:r>
            <a:r>
              <a:rPr lang="en-US" dirty="0" err="1"/>
              <a:t>Liason</a:t>
            </a:r>
            <a:r>
              <a:rPr lang="en-US" dirty="0"/>
              <a:t>: Steven Glover</a:t>
            </a:r>
          </a:p>
        </p:txBody>
      </p:sp>
      <p:pic>
        <p:nvPicPr>
          <p:cNvPr id="19" name="Picture 12" descr="Image result for benevera logo">
            <a:extLst>
              <a:ext uri="{FF2B5EF4-FFF2-40B4-BE49-F238E27FC236}">
                <a16:creationId xmlns:a16="http://schemas.microsoft.com/office/drawing/2014/main" id="{5DA17D4D-1E75-438C-91AB-B682B20FE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0" b="20321"/>
          <a:stretch/>
        </p:blipFill>
        <p:spPr bwMode="auto">
          <a:xfrm>
            <a:off x="364067" y="5489667"/>
            <a:ext cx="2286000" cy="130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0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54C5-DBD5-457B-9121-DB017994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Overall, there is a higher percent of unavoidable emergency department claims.  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92C61C-0615-4DB5-BF39-F44EF1556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43" y="1930400"/>
            <a:ext cx="6318517" cy="46634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1019A5-BBAC-4023-AA99-5A0A335FBB08}"/>
              </a:ext>
            </a:extLst>
          </p:cNvPr>
          <p:cNvSpPr txBox="1"/>
          <p:nvPr/>
        </p:nvSpPr>
        <p:spPr>
          <a:xfrm>
            <a:off x="5918660" y="3800459"/>
            <a:ext cx="131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53.9%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6B659-35F6-4E1E-8D7B-99C83DFC60AB}"/>
              </a:ext>
            </a:extLst>
          </p:cNvPr>
          <p:cNvSpPr txBox="1"/>
          <p:nvPr/>
        </p:nvSpPr>
        <p:spPr>
          <a:xfrm>
            <a:off x="3275567" y="3905057"/>
            <a:ext cx="96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46.1%</a:t>
            </a:r>
          </a:p>
        </p:txBody>
      </p:sp>
    </p:spTree>
    <p:extLst>
      <p:ext uri="{BB962C8B-B14F-4D97-AF65-F5344CB8AC3E}">
        <p14:creationId xmlns:p14="http://schemas.microsoft.com/office/powerpoint/2010/main" val="405690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8F3F60-5575-44FA-A86A-484FD5EE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36" y="2960223"/>
            <a:ext cx="7447474" cy="3596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FCF7A4-066B-4A8A-88B3-E25893A3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47" y="383102"/>
            <a:ext cx="9156837" cy="1813011"/>
          </a:xfrm>
        </p:spPr>
        <p:txBody>
          <a:bodyPr>
            <a:noAutofit/>
          </a:bodyPr>
          <a:lstStyle/>
          <a:p>
            <a:r>
              <a:rPr lang="en-US" sz="2800" dirty="0"/>
              <a:t>Women access the emergency department for avoidable and unavoidable reasons at equal rates. Males access the emergency department for avoidable reasons at lower rates.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AAA93-BC5E-45BD-92E1-BAA713230F0F}"/>
              </a:ext>
            </a:extLst>
          </p:cNvPr>
          <p:cNvSpPr txBox="1"/>
          <p:nvPr/>
        </p:nvSpPr>
        <p:spPr>
          <a:xfrm>
            <a:off x="1863026" y="4519212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50.1%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F7C59-89FA-4536-AC96-884BEC7C20C6}"/>
              </a:ext>
            </a:extLst>
          </p:cNvPr>
          <p:cNvSpPr txBox="1"/>
          <p:nvPr/>
        </p:nvSpPr>
        <p:spPr>
          <a:xfrm>
            <a:off x="3485848" y="4519212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49.9%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86740-29DB-414F-83A5-F21ABFD009F9}"/>
              </a:ext>
            </a:extLst>
          </p:cNvPr>
          <p:cNvSpPr txBox="1"/>
          <p:nvPr/>
        </p:nvSpPr>
        <p:spPr>
          <a:xfrm>
            <a:off x="5514018" y="4794369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41.5%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395CD-D571-4C53-A83F-527DF3C9C3A9}"/>
              </a:ext>
            </a:extLst>
          </p:cNvPr>
          <p:cNvSpPr txBox="1"/>
          <p:nvPr/>
        </p:nvSpPr>
        <p:spPr>
          <a:xfrm>
            <a:off x="7069860" y="4703878"/>
            <a:ext cx="8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58.5%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27488-A0C9-4EF3-821D-967AFAC7FBE3}"/>
              </a:ext>
            </a:extLst>
          </p:cNvPr>
          <p:cNvSpPr txBox="1"/>
          <p:nvPr/>
        </p:nvSpPr>
        <p:spPr>
          <a:xfrm>
            <a:off x="2077270" y="2336427"/>
            <a:ext cx="588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 of Avoidable/Unavoidable Claims by Sex</a:t>
            </a:r>
          </a:p>
        </p:txBody>
      </p:sp>
    </p:spTree>
    <p:extLst>
      <p:ext uri="{BB962C8B-B14F-4D97-AF65-F5344CB8AC3E}">
        <p14:creationId xmlns:p14="http://schemas.microsoft.com/office/powerpoint/2010/main" val="198644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86AE-3447-4A73-AEDB-1524EF75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240318"/>
            <a:ext cx="9589169" cy="1335505"/>
          </a:xfrm>
        </p:spPr>
        <p:txBody>
          <a:bodyPr>
            <a:normAutofit/>
          </a:bodyPr>
          <a:lstStyle/>
          <a:p>
            <a:r>
              <a:rPr lang="en-US" sz="2400" dirty="0"/>
              <a:t>For women, the 20-24 to 50-54 age categories had higher percentages of avoidable visits than unavoidable. For men, every age category has a higher percentage of unavoidable visits.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22B6E-5666-4DCB-912B-A16C711FB4EA}"/>
              </a:ext>
            </a:extLst>
          </p:cNvPr>
          <p:cNvSpPr txBox="1"/>
          <p:nvPr/>
        </p:nvSpPr>
        <p:spPr>
          <a:xfrm>
            <a:off x="1618736" y="1670074"/>
            <a:ext cx="60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 of Avoidable/Unavoidable Claims by Sex and 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E4E82-5894-42D9-88A2-E34F02FE85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98" t="41900" r="25463" b="51196"/>
          <a:stretch/>
        </p:blipFill>
        <p:spPr>
          <a:xfrm>
            <a:off x="8340050" y="3098131"/>
            <a:ext cx="1528121" cy="757177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C42C24-05E5-437B-A5D4-D281BB2735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0"/>
          <a:stretch/>
        </p:blipFill>
        <p:spPr>
          <a:xfrm>
            <a:off x="716691" y="2133657"/>
            <a:ext cx="7599405" cy="445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51A4-144C-448E-A74B-805A31EF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These are the top reasons men and women are accessing the emergency department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3B2532-C2B0-45A8-845A-E3E28DF7E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873359"/>
              </p:ext>
            </p:extLst>
          </p:nvPr>
        </p:nvGraphicFramePr>
        <p:xfrm>
          <a:off x="378604" y="2062481"/>
          <a:ext cx="4791910" cy="401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955">
                  <a:extLst>
                    <a:ext uri="{9D8B030D-6E8A-4147-A177-3AD203B41FA5}">
                      <a16:colId xmlns:a16="http://schemas.microsoft.com/office/drawing/2014/main" val="1323623573"/>
                    </a:ext>
                  </a:extLst>
                </a:gridCol>
                <a:gridCol w="2395955">
                  <a:extLst>
                    <a:ext uri="{9D8B030D-6E8A-4147-A177-3AD203B41FA5}">
                      <a16:colId xmlns:a16="http://schemas.microsoft.com/office/drawing/2014/main" val="108504426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Male Avoidable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Male Unavoidable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90655"/>
                  </a:ext>
                </a:extLst>
              </a:tr>
              <a:tr h="597408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Other chest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Chest pain, unspecified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839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Headache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Major depressive disorder, single episode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58346"/>
                  </a:ext>
                </a:extLst>
              </a:tr>
              <a:tr h="597408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Low back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Fainting and collapse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07784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Acute upper respiratory infection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91248"/>
                  </a:ext>
                </a:extLst>
              </a:tr>
              <a:tr h="597408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/>
                        <a:t>Dizziness and giddiness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dirty="0">
                          <a:effectLst/>
                        </a:rPr>
                        <a:t>Unspecified injury of head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476916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59501CE-9CAE-4C31-9896-81BB22AC85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994761"/>
              </p:ext>
            </p:extLst>
          </p:nvPr>
        </p:nvGraphicFramePr>
        <p:xfrm>
          <a:off x="5331227" y="2062478"/>
          <a:ext cx="4912524" cy="40111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56262">
                  <a:extLst>
                    <a:ext uri="{9D8B030D-6E8A-4147-A177-3AD203B41FA5}">
                      <a16:colId xmlns:a16="http://schemas.microsoft.com/office/drawing/2014/main" val="1323623573"/>
                    </a:ext>
                  </a:extLst>
                </a:gridCol>
                <a:gridCol w="2456262">
                  <a:extLst>
                    <a:ext uri="{9D8B030D-6E8A-4147-A177-3AD203B41FA5}">
                      <a16:colId xmlns:a16="http://schemas.microsoft.com/office/drawing/2014/main" val="108504426"/>
                    </a:ext>
                  </a:extLst>
                </a:gridCol>
              </a:tblGrid>
              <a:tr h="425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 Avoidable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 Unavoidable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90655"/>
                  </a:ext>
                </a:extLst>
              </a:tr>
              <a:tr h="717161">
                <a:tc>
                  <a:txBody>
                    <a:bodyPr/>
                    <a:lstStyle/>
                    <a:p>
                      <a:r>
                        <a:rPr lang="en-US" dirty="0"/>
                        <a:t>Other chest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Chest pain, unspecified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8399"/>
                  </a:ext>
                </a:extLst>
              </a:tr>
              <a:tr h="717161">
                <a:tc>
                  <a:txBody>
                    <a:bodyPr/>
                    <a:lstStyle/>
                    <a:p>
                      <a:r>
                        <a:rPr lang="en-US" dirty="0"/>
                        <a:t>Headache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Urinary Tract Infection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58346"/>
                  </a:ext>
                </a:extLst>
              </a:tr>
              <a:tr h="717161">
                <a:tc>
                  <a:txBody>
                    <a:bodyPr/>
                    <a:lstStyle/>
                    <a:p>
                      <a:r>
                        <a:rPr lang="en-US" dirty="0"/>
                        <a:t>Abdominal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Fainting and collapse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077841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r>
                        <a:rPr lang="en-US" dirty="0"/>
                        <a:t>Epigastric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Palpitations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91248"/>
                  </a:ext>
                </a:extLst>
              </a:tr>
              <a:tr h="1024516">
                <a:tc>
                  <a:txBody>
                    <a:bodyPr/>
                    <a:lstStyle/>
                    <a:p>
                      <a:r>
                        <a:rPr lang="en-US" dirty="0"/>
                        <a:t>Low back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Noninfective gastroenteritis and colitis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47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74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6895-5FBB-49C0-93DB-48B6D181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Clustering Avoidable 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28BC3-1886-45D3-9852-C1FF4A12E2BF}"/>
              </a:ext>
            </a:extLst>
          </p:cNvPr>
          <p:cNvSpPr txBox="1"/>
          <p:nvPr/>
        </p:nvSpPr>
        <p:spPr>
          <a:xfrm>
            <a:off x="4795562" y="4795228"/>
            <a:ext cx="4856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Countvectorizer</a:t>
            </a:r>
            <a:r>
              <a:rPr lang="en-US" dirty="0"/>
              <a:t>: Tokenizes each ICD category and creates a vector with the count of how many times the category appears in each claim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B3B4CC-F33B-4F46-A56C-AF48252C165B}"/>
              </a:ext>
            </a:extLst>
          </p:cNvPr>
          <p:cNvSpPr/>
          <p:nvPr/>
        </p:nvSpPr>
        <p:spPr>
          <a:xfrm>
            <a:off x="250799" y="2594918"/>
            <a:ext cx="1675946" cy="1668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columns of ICD 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BB672C6-8DEC-474B-848F-F61840A59621}"/>
              </a:ext>
            </a:extLst>
          </p:cNvPr>
          <p:cNvSpPr/>
          <p:nvPr/>
        </p:nvSpPr>
        <p:spPr>
          <a:xfrm>
            <a:off x="2135207" y="3216219"/>
            <a:ext cx="578708" cy="40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78DBDC-DE5F-496E-AA27-D4199E0E1E6E}"/>
              </a:ext>
            </a:extLst>
          </p:cNvPr>
          <p:cNvSpPr/>
          <p:nvPr/>
        </p:nvSpPr>
        <p:spPr>
          <a:xfrm>
            <a:off x="2916423" y="2534537"/>
            <a:ext cx="2113005" cy="1668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ICD 10 Module to convert each ICD code into one of 21 Broad Categories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24A75F-D135-437F-BB99-5A0676543743}"/>
              </a:ext>
            </a:extLst>
          </p:cNvPr>
          <p:cNvSpPr/>
          <p:nvPr/>
        </p:nvSpPr>
        <p:spPr>
          <a:xfrm>
            <a:off x="5924380" y="2522929"/>
            <a:ext cx="2113005" cy="1668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Countvectorizer</a:t>
            </a:r>
            <a:r>
              <a:rPr lang="en-US" dirty="0"/>
              <a:t>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2CE7F5B-8BE1-4C63-8962-DA04E0570802}"/>
              </a:ext>
            </a:extLst>
          </p:cNvPr>
          <p:cNvSpPr/>
          <p:nvPr/>
        </p:nvSpPr>
        <p:spPr>
          <a:xfrm>
            <a:off x="8267362" y="3174358"/>
            <a:ext cx="578708" cy="40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BB1836-5943-4138-AC1E-2D7EDFFF15E3}"/>
              </a:ext>
            </a:extLst>
          </p:cNvPr>
          <p:cNvSpPr/>
          <p:nvPr/>
        </p:nvSpPr>
        <p:spPr>
          <a:xfrm>
            <a:off x="5187550" y="3174358"/>
            <a:ext cx="578708" cy="40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D3EDB9-8E65-4640-96E1-FD0DC272F2FF}"/>
              </a:ext>
            </a:extLst>
          </p:cNvPr>
          <p:cNvSpPr/>
          <p:nvPr/>
        </p:nvSpPr>
        <p:spPr>
          <a:xfrm>
            <a:off x="9076047" y="2542432"/>
            <a:ext cx="2211859" cy="1668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KMeans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3C184B-FBBB-4F63-AD85-389958FA5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32" t="24685" r="42331" b="34054"/>
          <a:stretch/>
        </p:blipFill>
        <p:spPr>
          <a:xfrm>
            <a:off x="2912872" y="1288535"/>
            <a:ext cx="7269104" cy="500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CE16F-335C-45AC-A4DD-D805A258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381229" cy="150843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KMeans</a:t>
            </a:r>
            <a:r>
              <a:rPr lang="en-US" dirty="0">
                <a:solidFill>
                  <a:srgbClr val="FFFFFF"/>
                </a:solidFill>
              </a:rPr>
              <a:t> Resulted in Five Clusters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47780E-B397-49A7-9B98-C1E51348A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32" y="2118037"/>
            <a:ext cx="4817631" cy="315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94ECA3-3FBB-4966-8AC1-1A5E3EC4A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586261"/>
              </p:ext>
            </p:extLst>
          </p:nvPr>
        </p:nvGraphicFramePr>
        <p:xfrm>
          <a:off x="7243461" y="2348148"/>
          <a:ext cx="4257752" cy="3603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DF93A8-0D3E-48AB-AEC6-7727EBCE9405}"/>
              </a:ext>
            </a:extLst>
          </p:cNvPr>
          <p:cNvSpPr txBox="1"/>
          <p:nvPr/>
        </p:nvSpPr>
        <p:spPr>
          <a:xfrm>
            <a:off x="1279858" y="1702932"/>
            <a:ext cx="386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TSNE Representation of Clusters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E66C6-8586-4793-AA31-F5A5281D3FD0}"/>
              </a:ext>
            </a:extLst>
          </p:cNvPr>
          <p:cNvSpPr txBox="1"/>
          <p:nvPr/>
        </p:nvSpPr>
        <p:spPr>
          <a:xfrm>
            <a:off x="2602939" y="5696465"/>
            <a:ext cx="93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TSNE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77E00A-DBE5-47CD-86EC-862E95089F7F}"/>
              </a:ext>
            </a:extLst>
          </p:cNvPr>
          <p:cNvSpPr txBox="1"/>
          <p:nvPr/>
        </p:nvSpPr>
        <p:spPr>
          <a:xfrm rot="16200000" flipH="1">
            <a:off x="-104518" y="3496746"/>
            <a:ext cx="93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TSNE 2</a:t>
            </a:r>
          </a:p>
        </p:txBody>
      </p:sp>
      <p:pic>
        <p:nvPicPr>
          <p:cNvPr id="5" name="Graphic 4" descr="Brain">
            <a:extLst>
              <a:ext uri="{FF2B5EF4-FFF2-40B4-BE49-F238E27FC236}">
                <a16:creationId xmlns:a16="http://schemas.microsoft.com/office/drawing/2014/main" id="{6F8A123A-F997-4FBE-B6B0-276BB1377D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6239" y="2417087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C647DA3F-E6B4-4475-B36B-4C2FC13FC3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02552" y="3692645"/>
            <a:ext cx="914400" cy="914400"/>
          </a:xfrm>
          <a:prstGeom prst="rect">
            <a:avLst/>
          </a:prstGeom>
        </p:spPr>
      </p:pic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E8404ED8-E8EF-4C7F-81CC-61C7B287E4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14133" y="3683502"/>
            <a:ext cx="914400" cy="914400"/>
          </a:xfrm>
          <a:prstGeom prst="rect">
            <a:avLst/>
          </a:prstGeom>
        </p:spPr>
      </p:pic>
      <p:pic>
        <p:nvPicPr>
          <p:cNvPr id="13" name="Graphic 12" descr="Dollar">
            <a:extLst>
              <a:ext uri="{FF2B5EF4-FFF2-40B4-BE49-F238E27FC236}">
                <a16:creationId xmlns:a16="http://schemas.microsoft.com/office/drawing/2014/main" id="{44F0F19C-98FB-40F1-8B38-45EBB57011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45644" y="2348148"/>
            <a:ext cx="914400" cy="914400"/>
          </a:xfrm>
          <a:prstGeom prst="rect">
            <a:avLst/>
          </a:prstGeom>
        </p:spPr>
      </p:pic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1E311E46-ED47-4F71-B436-ABAD5235B4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24971" y="59520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8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68B4-DF33-4E34-91A9-04F448EA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07" y="238898"/>
            <a:ext cx="891608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Each cluster has a set of features that defines how it is different from the other clusters. 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BE3EBFE-7A49-41EC-9F04-3EEDD1682A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697997"/>
              </p:ext>
            </p:extLst>
          </p:nvPr>
        </p:nvGraphicFramePr>
        <p:xfrm>
          <a:off x="400907" y="806165"/>
          <a:ext cx="10460681" cy="2431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A5ED97-0BB7-41CF-AE40-89F2E04A7F23}"/>
              </a:ext>
            </a:extLst>
          </p:cNvPr>
          <p:cNvSpPr txBox="1"/>
          <p:nvPr/>
        </p:nvSpPr>
        <p:spPr>
          <a:xfrm>
            <a:off x="452397" y="2720543"/>
            <a:ext cx="1885093" cy="2492990"/>
          </a:xfrm>
          <a:prstGeom prst="rect">
            <a:avLst/>
          </a:prstGeom>
          <a:solidFill>
            <a:srgbClr val="5EC962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Highest Average Cost Per Claim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Highest Percentage of Medicare Patients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Highest Mental/ Behavioral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Highest Digestive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F2D8E-52CC-45CD-A8DA-66D1D2F2412C}"/>
              </a:ext>
            </a:extLst>
          </p:cNvPr>
          <p:cNvSpPr txBox="1"/>
          <p:nvPr/>
        </p:nvSpPr>
        <p:spPr>
          <a:xfrm>
            <a:off x="8914710" y="2719857"/>
            <a:ext cx="1946878" cy="2400657"/>
          </a:xfrm>
          <a:prstGeom prst="rect">
            <a:avLst/>
          </a:prstGeom>
          <a:solidFill>
            <a:srgbClr val="3B528B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Nothing stands out demographically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Highest Unclassified Diagnoses by far (at least 3 times all other groups)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D7794-AAD3-4EF4-AB6D-FDA4B609FBDA}"/>
              </a:ext>
            </a:extLst>
          </p:cNvPr>
          <p:cNvSpPr txBox="1"/>
          <p:nvPr/>
        </p:nvSpPr>
        <p:spPr>
          <a:xfrm>
            <a:off x="6816464" y="2719857"/>
            <a:ext cx="1885093" cy="3416320"/>
          </a:xfrm>
          <a:prstGeom prst="rect">
            <a:avLst/>
          </a:prstGeom>
          <a:solidFill>
            <a:srgbClr val="440154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Highest Percent Male/ Lowest Percent Female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Lowest Digestive, Eye/Adnexa, Genitourinary, Pregnancy/ Birth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Highest External Causes, Injury/Poisoning, Musculoskeletal/Connective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16A12-6DD8-4A26-A865-434ACE8B6CEE}"/>
              </a:ext>
            </a:extLst>
          </p:cNvPr>
          <p:cNvSpPr txBox="1"/>
          <p:nvPr/>
        </p:nvSpPr>
        <p:spPr>
          <a:xfrm>
            <a:off x="4656435" y="2719857"/>
            <a:ext cx="1885093" cy="38472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Highest Percent Female/ Lowest Percent Male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Highest Average 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Highest Avg Total Cost Per Claim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Highest Percent Medicare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Highest Circulatory, Nervous System, Respiratory, Endocrine/ Nutrition/ Metabolism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8ABC0-C057-483B-B245-3A386A6F1AEA}"/>
              </a:ext>
            </a:extLst>
          </p:cNvPr>
          <p:cNvSpPr txBox="1"/>
          <p:nvPr/>
        </p:nvSpPr>
        <p:spPr>
          <a:xfrm>
            <a:off x="2526268" y="2719857"/>
            <a:ext cx="1949625" cy="3724096"/>
          </a:xfrm>
          <a:prstGeom prst="rect">
            <a:avLst/>
          </a:prstGeom>
          <a:solidFill>
            <a:srgbClr val="21908B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Highest Percentage of Commercial Plans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Lowest Average Age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Lowest Average Cost per Claim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Lowest Circulatory, Endocrine/ Nutrition/ Metabolism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Highest Eye/Adnexa</a:t>
            </a:r>
          </a:p>
        </p:txBody>
      </p:sp>
    </p:spTree>
    <p:extLst>
      <p:ext uri="{BB962C8B-B14F-4D97-AF65-F5344CB8AC3E}">
        <p14:creationId xmlns:p14="http://schemas.microsoft.com/office/powerpoint/2010/main" val="421791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3548-8716-42E0-B623-365E228D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29" y="288937"/>
            <a:ext cx="8596668" cy="1320800"/>
          </a:xfrm>
        </p:spPr>
        <p:txBody>
          <a:bodyPr/>
          <a:lstStyle/>
          <a:p>
            <a:r>
              <a:rPr lang="en-US" dirty="0"/>
              <a:t>Machine Learning models were no better than flipping a coin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54951D-7BA2-4B87-9EC6-3E7E1F7770F6}"/>
              </a:ext>
            </a:extLst>
          </p:cNvPr>
          <p:cNvGrpSpPr/>
          <p:nvPr/>
        </p:nvGrpSpPr>
        <p:grpSpPr>
          <a:xfrm>
            <a:off x="870348" y="4937028"/>
            <a:ext cx="8342128" cy="1320800"/>
            <a:chOff x="931874" y="4375980"/>
            <a:chExt cx="10475575" cy="1463842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673A97EB-2627-4550-A563-4B6B5DB326C8}"/>
                </a:ext>
              </a:extLst>
            </p:cNvPr>
            <p:cNvSpPr/>
            <p:nvPr/>
          </p:nvSpPr>
          <p:spPr>
            <a:xfrm>
              <a:off x="3927802" y="4558474"/>
              <a:ext cx="1541001" cy="1153507"/>
            </a:xfrm>
            <a:prstGeom prst="cube">
              <a:avLst/>
            </a:prstGeom>
            <a:solidFill>
              <a:srgbClr val="DF292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BA931A15-7DF2-4E11-B338-DD355441961C}"/>
                </a:ext>
              </a:extLst>
            </p:cNvPr>
            <p:cNvSpPr/>
            <p:nvPr/>
          </p:nvSpPr>
          <p:spPr>
            <a:xfrm>
              <a:off x="931874" y="4443162"/>
              <a:ext cx="2148145" cy="1384130"/>
            </a:xfrm>
            <a:prstGeom prst="flowChartMultidocument">
              <a:avLst/>
            </a:prstGeom>
            <a:solidFill>
              <a:srgbClr val="DF292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MEMBER</a:t>
              </a:r>
            </a:p>
            <a:p>
              <a:pPr algn="ctr"/>
              <a:r>
                <a:rPr lang="en-US" dirty="0"/>
                <a:t>CLAIMS</a:t>
              </a:r>
            </a:p>
            <a:p>
              <a:pPr algn="ctr"/>
              <a:endParaRPr lang="en-US" dirty="0"/>
            </a:p>
          </p:txBody>
        </p:sp>
        <p:sp>
          <p:nvSpPr>
            <p:cNvPr id="6" name="Scroll: Vertical 5">
              <a:extLst>
                <a:ext uri="{FF2B5EF4-FFF2-40B4-BE49-F238E27FC236}">
                  <a16:creationId xmlns:a16="http://schemas.microsoft.com/office/drawing/2014/main" id="{E1DBC3B2-A30D-4028-B8D6-5A7C142301BB}"/>
                </a:ext>
              </a:extLst>
            </p:cNvPr>
            <p:cNvSpPr/>
            <p:nvPr/>
          </p:nvSpPr>
          <p:spPr>
            <a:xfrm flipH="1">
              <a:off x="9201716" y="4492283"/>
              <a:ext cx="2205733" cy="1251285"/>
            </a:xfrm>
            <a:prstGeom prst="verticalScroll">
              <a:avLst/>
            </a:prstGeom>
            <a:solidFill>
              <a:srgbClr val="DF292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RATING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37E0F17-BCB9-4858-85C7-F48B9431E660}"/>
                </a:ext>
              </a:extLst>
            </p:cNvPr>
            <p:cNvCxnSpPr>
              <a:cxnSpLocks/>
            </p:cNvCxnSpPr>
            <p:nvPr/>
          </p:nvCxnSpPr>
          <p:spPr>
            <a:xfrm>
              <a:off x="5807247" y="4554447"/>
              <a:ext cx="42511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9BA1DF-330E-4313-BD4F-60043F4DD83B}"/>
                </a:ext>
              </a:extLst>
            </p:cNvPr>
            <p:cNvCxnSpPr>
              <a:cxnSpLocks/>
            </p:cNvCxnSpPr>
            <p:nvPr/>
          </p:nvCxnSpPr>
          <p:spPr>
            <a:xfrm>
              <a:off x="5422680" y="5117925"/>
              <a:ext cx="388578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BA41BF-8C6A-4AE7-B266-A22DCC9869F9}"/>
                </a:ext>
              </a:extLst>
            </p:cNvPr>
            <p:cNvCxnSpPr/>
            <p:nvPr/>
          </p:nvCxnSpPr>
          <p:spPr>
            <a:xfrm flipV="1">
              <a:off x="5807247" y="4554447"/>
              <a:ext cx="0" cy="5634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34CBC32-1A05-4958-8A56-CE0D913802FD}"/>
                </a:ext>
              </a:extLst>
            </p:cNvPr>
            <p:cNvCxnSpPr/>
            <p:nvPr/>
          </p:nvCxnSpPr>
          <p:spPr>
            <a:xfrm flipV="1">
              <a:off x="5807247" y="5099880"/>
              <a:ext cx="0" cy="5634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A0219A-D4EE-4BC7-BCD4-30F7AAA93EC0}"/>
                </a:ext>
              </a:extLst>
            </p:cNvPr>
            <p:cNvCxnSpPr>
              <a:cxnSpLocks/>
            </p:cNvCxnSpPr>
            <p:nvPr/>
          </p:nvCxnSpPr>
          <p:spPr>
            <a:xfrm>
              <a:off x="5811257" y="5117926"/>
              <a:ext cx="42511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170BC0-4227-4171-B0DD-1C173D832354}"/>
                </a:ext>
              </a:extLst>
            </p:cNvPr>
            <p:cNvCxnSpPr>
              <a:cxnSpLocks/>
            </p:cNvCxnSpPr>
            <p:nvPr/>
          </p:nvCxnSpPr>
          <p:spPr>
            <a:xfrm>
              <a:off x="5807247" y="5663359"/>
              <a:ext cx="42511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368DCA-8D20-4B99-9146-137805AD633E}"/>
                </a:ext>
              </a:extLst>
            </p:cNvPr>
            <p:cNvSpPr/>
            <p:nvPr/>
          </p:nvSpPr>
          <p:spPr>
            <a:xfrm>
              <a:off x="6300541" y="4375980"/>
              <a:ext cx="2037347" cy="320842"/>
            </a:xfrm>
            <a:prstGeom prst="rect">
              <a:avLst/>
            </a:prstGeom>
            <a:solidFill>
              <a:srgbClr val="DF292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PREDICTION 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25A94C-6AEF-40C8-A461-B4374BEEACCC}"/>
                </a:ext>
              </a:extLst>
            </p:cNvPr>
            <p:cNvSpPr/>
            <p:nvPr/>
          </p:nvSpPr>
          <p:spPr>
            <a:xfrm>
              <a:off x="6316586" y="4947480"/>
              <a:ext cx="2037347" cy="320842"/>
            </a:xfrm>
            <a:prstGeom prst="rect">
              <a:avLst/>
            </a:prstGeom>
            <a:solidFill>
              <a:srgbClr val="DF292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PREDICTION 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04174F-D00A-4DD4-8593-07BA7E5CD062}"/>
                </a:ext>
              </a:extLst>
            </p:cNvPr>
            <p:cNvSpPr/>
            <p:nvPr/>
          </p:nvSpPr>
          <p:spPr>
            <a:xfrm>
              <a:off x="6316586" y="5518980"/>
              <a:ext cx="2037347" cy="320842"/>
            </a:xfrm>
            <a:prstGeom prst="rect">
              <a:avLst/>
            </a:prstGeom>
            <a:solidFill>
              <a:srgbClr val="DF292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PREDICTION 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6BA2EB-A8FF-4D86-A986-199B62A3A4A5}"/>
                </a:ext>
              </a:extLst>
            </p:cNvPr>
            <p:cNvCxnSpPr/>
            <p:nvPr/>
          </p:nvCxnSpPr>
          <p:spPr>
            <a:xfrm>
              <a:off x="8345909" y="4536401"/>
              <a:ext cx="40105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5C68390-368F-4EF2-88F5-F08D9B515977}"/>
                </a:ext>
              </a:extLst>
            </p:cNvPr>
            <p:cNvCxnSpPr/>
            <p:nvPr/>
          </p:nvCxnSpPr>
          <p:spPr>
            <a:xfrm>
              <a:off x="8353933" y="5107900"/>
              <a:ext cx="40105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185F1C-FC33-411B-B534-9095537FB5C3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353933" y="5679399"/>
              <a:ext cx="393029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636007-67F8-4548-A8A8-2CD6E928AC52}"/>
                </a:ext>
              </a:extLst>
            </p:cNvPr>
            <p:cNvCxnSpPr/>
            <p:nvPr/>
          </p:nvCxnSpPr>
          <p:spPr>
            <a:xfrm flipV="1">
              <a:off x="8754986" y="5117926"/>
              <a:ext cx="0" cy="5634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165000-1651-4AF0-9599-4079A88517AC}"/>
                </a:ext>
              </a:extLst>
            </p:cNvPr>
            <p:cNvCxnSpPr/>
            <p:nvPr/>
          </p:nvCxnSpPr>
          <p:spPr>
            <a:xfrm flipV="1">
              <a:off x="8754986" y="4536401"/>
              <a:ext cx="0" cy="5634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052A65D-5F6C-4C8F-A005-EC947D6AD157}"/>
                </a:ext>
              </a:extLst>
            </p:cNvPr>
            <p:cNvCxnSpPr>
              <a:cxnSpLocks/>
            </p:cNvCxnSpPr>
            <p:nvPr/>
          </p:nvCxnSpPr>
          <p:spPr>
            <a:xfrm>
              <a:off x="8754986" y="5107899"/>
              <a:ext cx="42511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02FACF9-74DF-48C6-918B-EEAB44C45790}"/>
                </a:ext>
              </a:extLst>
            </p:cNvPr>
            <p:cNvCxnSpPr>
              <a:cxnSpLocks/>
            </p:cNvCxnSpPr>
            <p:nvPr/>
          </p:nvCxnSpPr>
          <p:spPr>
            <a:xfrm>
              <a:off x="2927684" y="5135227"/>
              <a:ext cx="904375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3E49A63-FC28-4A53-A5D3-55D9F915B437}"/>
              </a:ext>
            </a:extLst>
          </p:cNvPr>
          <p:cNvSpPr/>
          <p:nvPr/>
        </p:nvSpPr>
        <p:spPr>
          <a:xfrm>
            <a:off x="3952240" y="2865120"/>
            <a:ext cx="1778000" cy="563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CEFD4A9-B59B-4A34-805A-9DB1E8BC9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7" t="44585" r="29833" b="46109"/>
          <a:stretch/>
        </p:blipFill>
        <p:spPr>
          <a:xfrm>
            <a:off x="1172504" y="1951871"/>
            <a:ext cx="7706670" cy="1068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08171B6-4236-49AA-BF22-3E2FB567A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20" t="60843" r="30019" b="29467"/>
          <a:stretch/>
        </p:blipFill>
        <p:spPr>
          <a:xfrm>
            <a:off x="1172504" y="3369276"/>
            <a:ext cx="7737817" cy="11290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79595A3-4018-4B95-9370-665C27343B13}"/>
              </a:ext>
            </a:extLst>
          </p:cNvPr>
          <p:cNvSpPr txBox="1"/>
          <p:nvPr/>
        </p:nvSpPr>
        <p:spPr>
          <a:xfrm>
            <a:off x="9460176" y="2630612"/>
            <a:ext cx="2229881" cy="147732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Recall: Percentage of total avoidable results correctly classified by algorithm</a:t>
            </a:r>
          </a:p>
        </p:txBody>
      </p:sp>
    </p:spTree>
    <p:extLst>
      <p:ext uri="{BB962C8B-B14F-4D97-AF65-F5344CB8AC3E}">
        <p14:creationId xmlns:p14="http://schemas.microsoft.com/office/powerpoint/2010/main" val="127917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719D91-91F4-4B2F-A9E4-C1AC854C536F}"/>
              </a:ext>
            </a:extLst>
          </p:cNvPr>
          <p:cNvGrpSpPr/>
          <p:nvPr/>
        </p:nvGrpSpPr>
        <p:grpSpPr>
          <a:xfrm>
            <a:off x="512315" y="2022566"/>
            <a:ext cx="6318925" cy="4398111"/>
            <a:chOff x="1679065" y="569404"/>
            <a:chExt cx="8135274" cy="5669539"/>
          </a:xfrm>
        </p:grpSpPr>
        <p:sp>
          <p:nvSpPr>
            <p:cNvPr id="5" name="Flowchart: Off-page Connector 4">
              <a:extLst>
                <a:ext uri="{FF2B5EF4-FFF2-40B4-BE49-F238E27FC236}">
                  <a16:creationId xmlns:a16="http://schemas.microsoft.com/office/drawing/2014/main" id="{96858A85-397D-453C-87AA-007DC6535D8F}"/>
                </a:ext>
              </a:extLst>
            </p:cNvPr>
            <p:cNvSpPr/>
            <p:nvPr/>
          </p:nvSpPr>
          <p:spPr>
            <a:xfrm>
              <a:off x="1852862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Off-page Connector 5">
              <a:extLst>
                <a:ext uri="{FF2B5EF4-FFF2-40B4-BE49-F238E27FC236}">
                  <a16:creationId xmlns:a16="http://schemas.microsoft.com/office/drawing/2014/main" id="{0F64C45A-60D0-40D6-9E2D-8045930F48AF}"/>
                </a:ext>
              </a:extLst>
            </p:cNvPr>
            <p:cNvSpPr/>
            <p:nvPr/>
          </p:nvSpPr>
          <p:spPr>
            <a:xfrm>
              <a:off x="2085472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73B3EA-8BBE-4D33-AE01-6E7B640EFF31}"/>
                </a:ext>
              </a:extLst>
            </p:cNvPr>
            <p:cNvSpPr txBox="1"/>
            <p:nvPr/>
          </p:nvSpPr>
          <p:spPr>
            <a:xfrm>
              <a:off x="2173704" y="1002632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8" name="Flowchart: Off-page Connector 7">
              <a:extLst>
                <a:ext uri="{FF2B5EF4-FFF2-40B4-BE49-F238E27FC236}">
                  <a16:creationId xmlns:a16="http://schemas.microsoft.com/office/drawing/2014/main" id="{76256CD5-65AA-4031-9817-B551FA10176F}"/>
                </a:ext>
              </a:extLst>
            </p:cNvPr>
            <p:cNvSpPr/>
            <p:nvPr/>
          </p:nvSpPr>
          <p:spPr>
            <a:xfrm>
              <a:off x="2542672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Off-page Connector 9">
              <a:extLst>
                <a:ext uri="{FF2B5EF4-FFF2-40B4-BE49-F238E27FC236}">
                  <a16:creationId xmlns:a16="http://schemas.microsoft.com/office/drawing/2014/main" id="{55705174-CF5B-4665-B20D-259441D0F7E6}"/>
                </a:ext>
              </a:extLst>
            </p:cNvPr>
            <p:cNvSpPr/>
            <p:nvPr/>
          </p:nvSpPr>
          <p:spPr>
            <a:xfrm>
              <a:off x="4215057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Off-page Connector 10">
              <a:extLst>
                <a:ext uri="{FF2B5EF4-FFF2-40B4-BE49-F238E27FC236}">
                  <a16:creationId xmlns:a16="http://schemas.microsoft.com/office/drawing/2014/main" id="{8775F5B9-A1DE-475C-9697-CCB9909ED526}"/>
                </a:ext>
              </a:extLst>
            </p:cNvPr>
            <p:cNvSpPr/>
            <p:nvPr/>
          </p:nvSpPr>
          <p:spPr>
            <a:xfrm>
              <a:off x="4447667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422ADC-DF1A-42AB-9EDE-E3B06B73B048}"/>
                </a:ext>
              </a:extLst>
            </p:cNvPr>
            <p:cNvSpPr txBox="1"/>
            <p:nvPr/>
          </p:nvSpPr>
          <p:spPr>
            <a:xfrm>
              <a:off x="4524520" y="1002214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3" name="Flowchart: Off-page Connector 12">
              <a:extLst>
                <a:ext uri="{FF2B5EF4-FFF2-40B4-BE49-F238E27FC236}">
                  <a16:creationId xmlns:a16="http://schemas.microsoft.com/office/drawing/2014/main" id="{21A498AE-0695-4972-85A1-996F5987A506}"/>
                </a:ext>
              </a:extLst>
            </p:cNvPr>
            <p:cNvSpPr/>
            <p:nvPr/>
          </p:nvSpPr>
          <p:spPr>
            <a:xfrm>
              <a:off x="4904867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Off-page Connector 13">
              <a:extLst>
                <a:ext uri="{FF2B5EF4-FFF2-40B4-BE49-F238E27FC236}">
                  <a16:creationId xmlns:a16="http://schemas.microsoft.com/office/drawing/2014/main" id="{7C42D550-481B-43AC-9DB5-D65DE058A05A}"/>
                </a:ext>
              </a:extLst>
            </p:cNvPr>
            <p:cNvSpPr/>
            <p:nvPr/>
          </p:nvSpPr>
          <p:spPr>
            <a:xfrm>
              <a:off x="8943475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939905EF-7BC0-4705-ACD4-BDFB73CCBC3F}"/>
                </a:ext>
              </a:extLst>
            </p:cNvPr>
            <p:cNvSpPr/>
            <p:nvPr/>
          </p:nvSpPr>
          <p:spPr>
            <a:xfrm>
              <a:off x="9176085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E14F60-567F-432E-BDC9-872959D7C4E4}"/>
                </a:ext>
              </a:extLst>
            </p:cNvPr>
            <p:cNvSpPr txBox="1"/>
            <p:nvPr/>
          </p:nvSpPr>
          <p:spPr>
            <a:xfrm>
              <a:off x="9245279" y="1002214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7" name="Flowchart: Off-page Connector 16">
              <a:extLst>
                <a:ext uri="{FF2B5EF4-FFF2-40B4-BE49-F238E27FC236}">
                  <a16:creationId xmlns:a16="http://schemas.microsoft.com/office/drawing/2014/main" id="{4BE781BB-3AE1-4FCC-A2CC-D5D16717D467}"/>
                </a:ext>
              </a:extLst>
            </p:cNvPr>
            <p:cNvSpPr/>
            <p:nvPr/>
          </p:nvSpPr>
          <p:spPr>
            <a:xfrm>
              <a:off x="9633285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Off-page Connector 17">
              <a:extLst>
                <a:ext uri="{FF2B5EF4-FFF2-40B4-BE49-F238E27FC236}">
                  <a16:creationId xmlns:a16="http://schemas.microsoft.com/office/drawing/2014/main" id="{8692DF9F-20C0-41CC-9506-F3CF64E2D0DD}"/>
                </a:ext>
              </a:extLst>
            </p:cNvPr>
            <p:cNvSpPr/>
            <p:nvPr/>
          </p:nvSpPr>
          <p:spPr>
            <a:xfrm>
              <a:off x="6581280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Off-page Connector 18">
              <a:extLst>
                <a:ext uri="{FF2B5EF4-FFF2-40B4-BE49-F238E27FC236}">
                  <a16:creationId xmlns:a16="http://schemas.microsoft.com/office/drawing/2014/main" id="{3B3AFEE5-6EF3-46CD-B359-4E1F7C7E5795}"/>
                </a:ext>
              </a:extLst>
            </p:cNvPr>
            <p:cNvSpPr/>
            <p:nvPr/>
          </p:nvSpPr>
          <p:spPr>
            <a:xfrm>
              <a:off x="6813890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A17377-A99D-45ED-AC80-F475BBF78043}"/>
                </a:ext>
              </a:extLst>
            </p:cNvPr>
            <p:cNvSpPr txBox="1"/>
            <p:nvPr/>
          </p:nvSpPr>
          <p:spPr>
            <a:xfrm>
              <a:off x="6892096" y="1002689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1" name="Flowchart: Off-page Connector 20">
              <a:extLst>
                <a:ext uri="{FF2B5EF4-FFF2-40B4-BE49-F238E27FC236}">
                  <a16:creationId xmlns:a16="http://schemas.microsoft.com/office/drawing/2014/main" id="{4A34F2E7-B88F-45CE-A615-746E96477844}"/>
                </a:ext>
              </a:extLst>
            </p:cNvPr>
            <p:cNvSpPr/>
            <p:nvPr/>
          </p:nvSpPr>
          <p:spPr>
            <a:xfrm>
              <a:off x="7271090" y="1002632"/>
              <a:ext cx="136358" cy="612648"/>
            </a:xfrm>
            <a:prstGeom prst="flowChartOffpageConnector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0DCB55F-2EBB-44D8-83EC-CBB8071AED33}"/>
                </a:ext>
              </a:extLst>
            </p:cNvPr>
            <p:cNvCxnSpPr>
              <a:cxnSpLocks/>
            </p:cNvCxnSpPr>
            <p:nvPr/>
          </p:nvCxnSpPr>
          <p:spPr>
            <a:xfrm>
              <a:off x="2245890" y="1684420"/>
              <a:ext cx="0" cy="288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EBB25FE-A06E-46AD-9DAB-12948975ACD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106" y="1684420"/>
              <a:ext cx="0" cy="288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ACE9C42-98FD-4AFD-B7E3-F085714EC75F}"/>
                </a:ext>
              </a:extLst>
            </p:cNvPr>
            <p:cNvCxnSpPr>
              <a:cxnSpLocks/>
            </p:cNvCxnSpPr>
            <p:nvPr/>
          </p:nvCxnSpPr>
          <p:spPr>
            <a:xfrm>
              <a:off x="6982327" y="1684420"/>
              <a:ext cx="0" cy="288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24760DB-EF1C-4EB0-8630-5E94A520062C}"/>
                </a:ext>
              </a:extLst>
            </p:cNvPr>
            <p:cNvCxnSpPr>
              <a:cxnSpLocks/>
            </p:cNvCxnSpPr>
            <p:nvPr/>
          </p:nvCxnSpPr>
          <p:spPr>
            <a:xfrm>
              <a:off x="9312443" y="1684420"/>
              <a:ext cx="0" cy="288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llout: Down Arrow 28">
              <a:extLst>
                <a:ext uri="{FF2B5EF4-FFF2-40B4-BE49-F238E27FC236}">
                  <a16:creationId xmlns:a16="http://schemas.microsoft.com/office/drawing/2014/main" id="{ADF28465-8D04-4A61-99B5-EB678C624599}"/>
                </a:ext>
              </a:extLst>
            </p:cNvPr>
            <p:cNvSpPr/>
            <p:nvPr/>
          </p:nvSpPr>
          <p:spPr>
            <a:xfrm>
              <a:off x="1853785" y="2382180"/>
              <a:ext cx="136357" cy="633663"/>
            </a:xfrm>
            <a:prstGeom prst="downArrowCallout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Callout: Down Arrow 33">
              <a:extLst>
                <a:ext uri="{FF2B5EF4-FFF2-40B4-BE49-F238E27FC236}">
                  <a16:creationId xmlns:a16="http://schemas.microsoft.com/office/drawing/2014/main" id="{C22D1619-C6FE-40E0-87FC-0392073AD61D}"/>
                </a:ext>
              </a:extLst>
            </p:cNvPr>
            <p:cNvSpPr/>
            <p:nvPr/>
          </p:nvSpPr>
          <p:spPr>
            <a:xfrm>
              <a:off x="2086394" y="2382180"/>
              <a:ext cx="136357" cy="633663"/>
            </a:xfrm>
            <a:prstGeom prst="downArrowCallout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allout: Down Arrow 34">
              <a:extLst>
                <a:ext uri="{FF2B5EF4-FFF2-40B4-BE49-F238E27FC236}">
                  <a16:creationId xmlns:a16="http://schemas.microsoft.com/office/drawing/2014/main" id="{989F22E1-D7A8-4F77-A3D9-F653A7CF0471}"/>
                </a:ext>
              </a:extLst>
            </p:cNvPr>
            <p:cNvSpPr/>
            <p:nvPr/>
          </p:nvSpPr>
          <p:spPr>
            <a:xfrm>
              <a:off x="2543595" y="2374158"/>
              <a:ext cx="136357" cy="633663"/>
            </a:xfrm>
            <a:prstGeom prst="downArrowCallout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01FBC9-4C6E-41D8-A161-7FA15E8C174A}"/>
                </a:ext>
              </a:extLst>
            </p:cNvPr>
            <p:cNvSpPr txBox="1"/>
            <p:nvPr/>
          </p:nvSpPr>
          <p:spPr>
            <a:xfrm>
              <a:off x="2210718" y="2321657"/>
              <a:ext cx="147470" cy="476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F8DA5E-C832-41AF-95EC-2411DFD3AAB1}"/>
                </a:ext>
              </a:extLst>
            </p:cNvPr>
            <p:cNvSpPr txBox="1"/>
            <p:nvPr/>
          </p:nvSpPr>
          <p:spPr>
            <a:xfrm>
              <a:off x="1861808" y="569404"/>
              <a:ext cx="7681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Categorical</a:t>
              </a:r>
            </a:p>
            <a:p>
              <a:pPr algn="ctr"/>
              <a:r>
                <a:rPr lang="en-US" sz="1000" dirty="0"/>
                <a:t>Variables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065258-0EFB-4B10-AB1A-32FC805B915C}"/>
                </a:ext>
              </a:extLst>
            </p:cNvPr>
            <p:cNvSpPr txBox="1"/>
            <p:nvPr/>
          </p:nvSpPr>
          <p:spPr>
            <a:xfrm>
              <a:off x="1679065" y="2050558"/>
              <a:ext cx="1133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Embedding Layers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5E1D28-BC7B-4314-9F94-6CCACD23F622}"/>
                </a:ext>
              </a:extLst>
            </p:cNvPr>
            <p:cNvSpPr txBox="1"/>
            <p:nvPr/>
          </p:nvSpPr>
          <p:spPr>
            <a:xfrm>
              <a:off x="4226414" y="569404"/>
              <a:ext cx="779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Continuous</a:t>
              </a:r>
            </a:p>
            <a:p>
              <a:pPr algn="ctr"/>
              <a:r>
                <a:rPr lang="en-US" sz="1000" dirty="0"/>
                <a:t>Variables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50B81D-768B-4A7C-8395-A1E813609D59}"/>
                </a:ext>
              </a:extLst>
            </p:cNvPr>
            <p:cNvSpPr txBox="1"/>
            <p:nvPr/>
          </p:nvSpPr>
          <p:spPr>
            <a:xfrm>
              <a:off x="4114203" y="2050558"/>
              <a:ext cx="1003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Standardization</a:t>
              </a:r>
            </a:p>
          </p:txBody>
        </p:sp>
        <p:sp>
          <p:nvSpPr>
            <p:cNvPr id="42" name="Callout: Down Arrow 41">
              <a:extLst>
                <a:ext uri="{FF2B5EF4-FFF2-40B4-BE49-F238E27FC236}">
                  <a16:creationId xmlns:a16="http://schemas.microsoft.com/office/drawing/2014/main" id="{3BA93859-DC6C-475C-BF3C-82239F00D734}"/>
                </a:ext>
              </a:extLst>
            </p:cNvPr>
            <p:cNvSpPr/>
            <p:nvPr/>
          </p:nvSpPr>
          <p:spPr>
            <a:xfrm>
              <a:off x="4203436" y="2374159"/>
              <a:ext cx="846218" cy="633662"/>
            </a:xfrm>
            <a:prstGeom prst="downArrowCallout">
              <a:avLst>
                <a:gd name="adj1" fmla="val 15840"/>
                <a:gd name="adj2" fmla="val 25000"/>
                <a:gd name="adj3" fmla="val 25000"/>
                <a:gd name="adj4" fmla="val 25039"/>
              </a:avLst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D12717-6E2D-4167-AFFA-E0CE68DA9678}"/>
                </a:ext>
              </a:extLst>
            </p:cNvPr>
            <p:cNvSpPr txBox="1"/>
            <p:nvPr/>
          </p:nvSpPr>
          <p:spPr>
            <a:xfrm>
              <a:off x="6591715" y="569404"/>
              <a:ext cx="724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Procedure</a:t>
              </a:r>
            </a:p>
            <a:p>
              <a:pPr algn="ctr"/>
              <a:r>
                <a:rPr lang="en-US" sz="1000" dirty="0"/>
                <a:t>Variables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F9C9DF-6AE2-44EF-98B3-CECD3152B0C3}"/>
                </a:ext>
              </a:extLst>
            </p:cNvPr>
            <p:cNvSpPr txBox="1"/>
            <p:nvPr/>
          </p:nvSpPr>
          <p:spPr>
            <a:xfrm>
              <a:off x="8981262" y="569404"/>
              <a:ext cx="6623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ICD</a:t>
              </a:r>
            </a:p>
            <a:p>
              <a:pPr algn="ctr"/>
              <a:r>
                <a:rPr lang="en-US" sz="1000" dirty="0"/>
                <a:t>Variables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6691BF-1A47-49BB-A208-1EAFAE47BFFA}"/>
                </a:ext>
              </a:extLst>
            </p:cNvPr>
            <p:cNvSpPr txBox="1"/>
            <p:nvPr/>
          </p:nvSpPr>
          <p:spPr>
            <a:xfrm>
              <a:off x="6492464" y="2054569"/>
              <a:ext cx="10037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Word2Vec</a:t>
              </a:r>
            </a:p>
          </p:txBody>
        </p:sp>
        <p:sp>
          <p:nvSpPr>
            <p:cNvPr id="46" name="Callout: Down Arrow 45">
              <a:extLst>
                <a:ext uri="{FF2B5EF4-FFF2-40B4-BE49-F238E27FC236}">
                  <a16:creationId xmlns:a16="http://schemas.microsoft.com/office/drawing/2014/main" id="{214EF9C8-9C74-416B-B1B8-33F8BE4CE0F4}"/>
                </a:ext>
              </a:extLst>
            </p:cNvPr>
            <p:cNvSpPr/>
            <p:nvPr/>
          </p:nvSpPr>
          <p:spPr>
            <a:xfrm>
              <a:off x="6569243" y="2382181"/>
              <a:ext cx="826167" cy="633662"/>
            </a:xfrm>
            <a:prstGeom prst="downArrowCallout">
              <a:avLst>
                <a:gd name="adj1" fmla="val 15840"/>
                <a:gd name="adj2" fmla="val 25000"/>
                <a:gd name="adj3" fmla="val 25000"/>
                <a:gd name="adj4" fmla="val 25039"/>
              </a:avLst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7918E4F-5875-4E33-99E9-F09FEA4AFBCB}"/>
                </a:ext>
              </a:extLst>
            </p:cNvPr>
            <p:cNvSpPr txBox="1"/>
            <p:nvPr/>
          </p:nvSpPr>
          <p:spPr>
            <a:xfrm>
              <a:off x="8810540" y="2050558"/>
              <a:ext cx="10037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Word2Vec</a:t>
              </a:r>
            </a:p>
          </p:txBody>
        </p:sp>
        <p:sp>
          <p:nvSpPr>
            <p:cNvPr id="48" name="Callout: Down Arrow 47">
              <a:extLst>
                <a:ext uri="{FF2B5EF4-FFF2-40B4-BE49-F238E27FC236}">
                  <a16:creationId xmlns:a16="http://schemas.microsoft.com/office/drawing/2014/main" id="{89E30A49-192C-4DBC-AC3D-3C16D63B0E91}"/>
                </a:ext>
              </a:extLst>
            </p:cNvPr>
            <p:cNvSpPr/>
            <p:nvPr/>
          </p:nvSpPr>
          <p:spPr>
            <a:xfrm>
              <a:off x="8899356" y="2374159"/>
              <a:ext cx="826169" cy="633662"/>
            </a:xfrm>
            <a:prstGeom prst="downArrowCallout">
              <a:avLst>
                <a:gd name="adj1" fmla="val 15840"/>
                <a:gd name="adj2" fmla="val 25000"/>
                <a:gd name="adj3" fmla="val 25000"/>
                <a:gd name="adj4" fmla="val 25039"/>
              </a:avLst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lowchart: Magnetic Disk 55">
              <a:extLst>
                <a:ext uri="{FF2B5EF4-FFF2-40B4-BE49-F238E27FC236}">
                  <a16:creationId xmlns:a16="http://schemas.microsoft.com/office/drawing/2014/main" id="{F6D6137F-3D08-4A3C-AE9B-B220AF1E4B45}"/>
                </a:ext>
              </a:extLst>
            </p:cNvPr>
            <p:cNvSpPr/>
            <p:nvPr/>
          </p:nvSpPr>
          <p:spPr>
            <a:xfrm>
              <a:off x="4616105" y="4170948"/>
              <a:ext cx="2366221" cy="665747"/>
            </a:xfrm>
            <a:prstGeom prst="flowChartMagneticDisk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3746734-B696-48B8-AB59-D2215CB685B1}"/>
                </a:ext>
              </a:extLst>
            </p:cNvPr>
            <p:cNvSpPr txBox="1"/>
            <p:nvPr/>
          </p:nvSpPr>
          <p:spPr>
            <a:xfrm>
              <a:off x="5304530" y="3853789"/>
              <a:ext cx="989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Dense Network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5C64C61-CE4C-40AE-9934-C95E1A9BFE43}"/>
                </a:ext>
              </a:extLst>
            </p:cNvPr>
            <p:cNvCxnSpPr>
              <a:cxnSpLocks/>
            </p:cNvCxnSpPr>
            <p:nvPr/>
          </p:nvCxnSpPr>
          <p:spPr>
            <a:xfrm>
              <a:off x="2210713" y="3140241"/>
              <a:ext cx="2609940" cy="959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DE310B0-3878-4906-AF6C-40D37DBCE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2499" y="3140241"/>
              <a:ext cx="2609940" cy="959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18CFA7F-D028-4CD3-B143-28F629AEAA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1788" y="3161115"/>
              <a:ext cx="640538" cy="9364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40E1594-5801-41A8-AE99-49D7AF3065F7}"/>
                </a:ext>
              </a:extLst>
            </p:cNvPr>
            <p:cNvCxnSpPr>
              <a:cxnSpLocks/>
            </p:cNvCxnSpPr>
            <p:nvPr/>
          </p:nvCxnSpPr>
          <p:spPr>
            <a:xfrm>
              <a:off x="4626545" y="3161114"/>
              <a:ext cx="640538" cy="9364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75FE9FF-0688-499A-BEA8-1299D93EDC7E}"/>
                </a:ext>
              </a:extLst>
            </p:cNvPr>
            <p:cNvCxnSpPr>
              <a:cxnSpLocks/>
            </p:cNvCxnSpPr>
            <p:nvPr/>
          </p:nvCxnSpPr>
          <p:spPr>
            <a:xfrm>
              <a:off x="5779159" y="4940968"/>
              <a:ext cx="0" cy="288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Scroll: Vertical 70">
              <a:extLst>
                <a:ext uri="{FF2B5EF4-FFF2-40B4-BE49-F238E27FC236}">
                  <a16:creationId xmlns:a16="http://schemas.microsoft.com/office/drawing/2014/main" id="{D2E5C6BF-2F8E-4923-9A38-11FA20E483AF}"/>
                </a:ext>
              </a:extLst>
            </p:cNvPr>
            <p:cNvSpPr/>
            <p:nvPr/>
          </p:nvSpPr>
          <p:spPr>
            <a:xfrm flipH="1">
              <a:off x="7164640" y="5604828"/>
              <a:ext cx="715440" cy="521368"/>
            </a:xfrm>
            <a:prstGeom prst="verticalScroll">
              <a:avLst/>
            </a:prstGeom>
            <a:solidFill>
              <a:srgbClr val="DF292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48C182F-3FD9-4ED5-AEC6-D1F406CA4612}"/>
                </a:ext>
              </a:extLst>
            </p:cNvPr>
            <p:cNvSpPr txBox="1"/>
            <p:nvPr/>
          </p:nvSpPr>
          <p:spPr>
            <a:xfrm>
              <a:off x="5381455" y="5251085"/>
              <a:ext cx="7954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Predictions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EABBB93-EDC8-4F09-BA0F-BEA4E8877360}"/>
                </a:ext>
              </a:extLst>
            </p:cNvPr>
            <p:cNvCxnSpPr>
              <a:cxnSpLocks/>
            </p:cNvCxnSpPr>
            <p:nvPr/>
          </p:nvCxnSpPr>
          <p:spPr>
            <a:xfrm>
              <a:off x="6374557" y="5885275"/>
              <a:ext cx="6077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E72F1A-EBBF-415C-9BC4-A3EF9A84061D}"/>
                </a:ext>
              </a:extLst>
            </p:cNvPr>
            <p:cNvSpPr/>
            <p:nvPr/>
          </p:nvSpPr>
          <p:spPr>
            <a:xfrm>
              <a:off x="5366075" y="5515706"/>
              <a:ext cx="826168" cy="128411"/>
            </a:xfrm>
            <a:prstGeom prst="rect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E06E23D-3BD2-4AB6-92DD-876BB985F456}"/>
                </a:ext>
              </a:extLst>
            </p:cNvPr>
            <p:cNvSpPr/>
            <p:nvPr/>
          </p:nvSpPr>
          <p:spPr>
            <a:xfrm>
              <a:off x="5366075" y="5756864"/>
              <a:ext cx="826168" cy="128411"/>
            </a:xfrm>
            <a:prstGeom prst="rect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B6595CB-58EE-4C6D-B8A2-31DAC37BB494}"/>
                </a:ext>
              </a:extLst>
            </p:cNvPr>
            <p:cNvSpPr/>
            <p:nvPr/>
          </p:nvSpPr>
          <p:spPr>
            <a:xfrm>
              <a:off x="5366075" y="6110532"/>
              <a:ext cx="826168" cy="128411"/>
            </a:xfrm>
            <a:prstGeom prst="rect">
              <a:avLst/>
            </a:prstGeom>
            <a:solidFill>
              <a:srgbClr val="DF292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84CECDA-DC4D-40E0-8F1B-4F4CD552CBEF}"/>
                </a:ext>
              </a:extLst>
            </p:cNvPr>
            <p:cNvSpPr txBox="1"/>
            <p:nvPr/>
          </p:nvSpPr>
          <p:spPr>
            <a:xfrm>
              <a:off x="5555474" y="5657184"/>
              <a:ext cx="332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3B5742E-8EA9-4C2F-9C0E-5603DA79D75B}"/>
                </a:ext>
              </a:extLst>
            </p:cNvPr>
            <p:cNvSpPr txBox="1"/>
            <p:nvPr/>
          </p:nvSpPr>
          <p:spPr>
            <a:xfrm>
              <a:off x="7224041" y="5344596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Ranking</a:t>
              </a:r>
            </a:p>
          </p:txBody>
        </p: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76F34858-6908-4BBA-89CA-1D23E275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15" y="43732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Neural Network had better results than traditional machine learning methods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1079C5AD-60B2-44FA-9187-8CE880C19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08257"/>
              </p:ext>
            </p:extLst>
          </p:nvPr>
        </p:nvGraphicFramePr>
        <p:xfrm>
          <a:off x="7511994" y="2092218"/>
          <a:ext cx="2147812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80729">
                  <a:extLst>
                    <a:ext uri="{9D8B030D-6E8A-4147-A177-3AD203B41FA5}">
                      <a16:colId xmlns:a16="http://schemas.microsoft.com/office/drawing/2014/main" val="387425412"/>
                    </a:ext>
                  </a:extLst>
                </a:gridCol>
                <a:gridCol w="567083">
                  <a:extLst>
                    <a:ext uri="{9D8B030D-6E8A-4147-A177-3AD203B41FA5}">
                      <a16:colId xmlns:a16="http://schemas.microsoft.com/office/drawing/2014/main" val="391906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0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Validation Accuracy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0.89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9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7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Test Recall 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0.73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4701"/>
                  </a:ext>
                </a:extLst>
              </a:tr>
            </a:tbl>
          </a:graphicData>
        </a:graphic>
      </p:graphicFrame>
      <p:graphicFrame>
        <p:nvGraphicFramePr>
          <p:cNvPr id="61" name="Table 27">
            <a:extLst>
              <a:ext uri="{FF2B5EF4-FFF2-40B4-BE49-F238E27FC236}">
                <a16:creationId xmlns:a16="http://schemas.microsoft.com/office/drawing/2014/main" id="{3B0B2661-5AD9-467F-9D8D-E30CA279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516857"/>
              </p:ext>
            </p:extLst>
          </p:nvPr>
        </p:nvGraphicFramePr>
        <p:xfrm>
          <a:off x="7472864" y="3909673"/>
          <a:ext cx="2186942" cy="19096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20335">
                  <a:extLst>
                    <a:ext uri="{9D8B030D-6E8A-4147-A177-3AD203B41FA5}">
                      <a16:colId xmlns:a16="http://schemas.microsoft.com/office/drawing/2014/main" val="387425412"/>
                    </a:ext>
                  </a:extLst>
                </a:gridCol>
                <a:gridCol w="566607">
                  <a:extLst>
                    <a:ext uri="{9D8B030D-6E8A-4147-A177-3AD203B41FA5}">
                      <a16:colId xmlns:a16="http://schemas.microsoft.com/office/drawing/2014/main" val="3919062311"/>
                    </a:ext>
                  </a:extLst>
                </a:gridCol>
              </a:tblGrid>
              <a:tr h="495082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Accurate 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800453"/>
                  </a:ext>
                </a:extLst>
              </a:tr>
              <a:tr h="7072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Incorrectly Predicted Avoidable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0.23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691943"/>
                  </a:ext>
                </a:extLst>
              </a:tr>
              <a:tr h="70726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Incorrectly Predicted Unavoidable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173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542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15F3A6E4-1662-4CE7-AD0A-18B1C8B5A3C7}"/>
              </a:ext>
            </a:extLst>
          </p:cNvPr>
          <p:cNvGrpSpPr/>
          <p:nvPr/>
        </p:nvGrpSpPr>
        <p:grpSpPr>
          <a:xfrm>
            <a:off x="1808064" y="2034771"/>
            <a:ext cx="4617350" cy="1394229"/>
            <a:chOff x="950339" y="2517049"/>
            <a:chExt cx="4617350" cy="139422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2617F88-11C4-45E4-9B56-0573183AB4C4}"/>
                </a:ext>
              </a:extLst>
            </p:cNvPr>
            <p:cNvGrpSpPr/>
            <p:nvPr/>
          </p:nvGrpSpPr>
          <p:grpSpPr>
            <a:xfrm>
              <a:off x="950339" y="2517049"/>
              <a:ext cx="2724592" cy="1394229"/>
              <a:chOff x="1560083" y="1222408"/>
              <a:chExt cx="2724592" cy="139422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1461028-06F7-4851-A461-CE42CF97B849}"/>
                  </a:ext>
                </a:extLst>
              </p:cNvPr>
              <p:cNvGrpSpPr/>
              <p:nvPr/>
            </p:nvGrpSpPr>
            <p:grpSpPr>
              <a:xfrm>
                <a:off x="1778031" y="1657061"/>
                <a:ext cx="2288696" cy="959576"/>
                <a:chOff x="1465660" y="1718295"/>
                <a:chExt cx="2288696" cy="959576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1F0617E6-6F49-4ACD-96A8-C78AB3893EA3}"/>
                    </a:ext>
                  </a:extLst>
                </p:cNvPr>
                <p:cNvGrpSpPr/>
                <p:nvPr/>
              </p:nvGrpSpPr>
              <p:grpSpPr>
                <a:xfrm>
                  <a:off x="2000264" y="1718295"/>
                  <a:ext cx="1318829" cy="415834"/>
                  <a:chOff x="2410321" y="1454330"/>
                  <a:chExt cx="1318829" cy="415834"/>
                </a:xfrm>
              </p:grpSpPr>
              <p:pic>
                <p:nvPicPr>
                  <p:cNvPr id="9" name="Graphic 8" descr="Confused person">
                    <a:extLst>
                      <a:ext uri="{FF2B5EF4-FFF2-40B4-BE49-F238E27FC236}">
                        <a16:creationId xmlns:a16="http://schemas.microsoft.com/office/drawing/2014/main" id="{FA3A87A1-D87B-408D-9652-3E343FBC0F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10321" y="1454331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0" name="Graphic 9" descr="Confused person">
                    <a:extLst>
                      <a:ext uri="{FF2B5EF4-FFF2-40B4-BE49-F238E27FC236}">
                        <a16:creationId xmlns:a16="http://schemas.microsoft.com/office/drawing/2014/main" id="{8EB4169C-450C-4E8C-B3F8-ECCF042134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10767" y="1454330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 descr="Confused person">
                    <a:extLst>
                      <a:ext uri="{FF2B5EF4-FFF2-40B4-BE49-F238E27FC236}">
                        <a16:creationId xmlns:a16="http://schemas.microsoft.com/office/drawing/2014/main" id="{55F474A1-68FD-4228-8C18-D1179CDB88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13317" y="1454330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2" name="Graphic 11" descr="Confused person">
                    <a:extLst>
                      <a:ext uri="{FF2B5EF4-FFF2-40B4-BE49-F238E27FC236}">
                        <a16:creationId xmlns:a16="http://schemas.microsoft.com/office/drawing/2014/main" id="{9B5BFD7F-1966-4C93-9084-35AD8F24E4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12042" y="1454330"/>
                    <a:ext cx="415833" cy="4158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A11C832C-4B7B-4E9E-962A-3ADBDDB54E2F}"/>
                    </a:ext>
                  </a:extLst>
                </p:cNvPr>
                <p:cNvGrpSpPr/>
                <p:nvPr/>
              </p:nvGrpSpPr>
              <p:grpSpPr>
                <a:xfrm>
                  <a:off x="1465660" y="2262033"/>
                  <a:ext cx="2288696" cy="415838"/>
                  <a:chOff x="2019316" y="2740203"/>
                  <a:chExt cx="2288696" cy="415838"/>
                </a:xfrm>
              </p:grpSpPr>
              <p:pic>
                <p:nvPicPr>
                  <p:cNvPr id="7" name="Graphic 6" descr="Man">
                    <a:extLst>
                      <a:ext uri="{FF2B5EF4-FFF2-40B4-BE49-F238E27FC236}">
                        <a16:creationId xmlns:a16="http://schemas.microsoft.com/office/drawing/2014/main" id="{95C61881-BA89-422F-90E8-720AF7B46F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33010" y="2740207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3" name="Graphic 12" descr="Man">
                    <a:extLst>
                      <a:ext uri="{FF2B5EF4-FFF2-40B4-BE49-F238E27FC236}">
                        <a16:creationId xmlns:a16="http://schemas.microsoft.com/office/drawing/2014/main" id="{E5EF58E2-BFCE-4B02-AF40-B4E94259B2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19316" y="2740208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4" name="Graphic 13" descr="Man">
                    <a:extLst>
                      <a:ext uri="{FF2B5EF4-FFF2-40B4-BE49-F238E27FC236}">
                        <a16:creationId xmlns:a16="http://schemas.microsoft.com/office/drawing/2014/main" id="{AD366E30-0F39-4BCF-8BCA-5B372C192D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5149" y="2740206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5" name="Graphic 14" descr="Man">
                    <a:extLst>
                      <a:ext uri="{FF2B5EF4-FFF2-40B4-BE49-F238E27FC236}">
                        <a16:creationId xmlns:a16="http://schemas.microsoft.com/office/drawing/2014/main" id="{D45C7760-AC65-4FF6-A7AB-58BE0C2670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65299" y="2740204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6" name="Graphic 15" descr="Man">
                    <a:extLst>
                      <a:ext uri="{FF2B5EF4-FFF2-40B4-BE49-F238E27FC236}">
                        <a16:creationId xmlns:a16="http://schemas.microsoft.com/office/drawing/2014/main" id="{329DD7B4-097D-4191-9E46-E300D3698D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56186" y="2740204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 descr="Man">
                    <a:extLst>
                      <a:ext uri="{FF2B5EF4-FFF2-40B4-BE49-F238E27FC236}">
                        <a16:creationId xmlns:a16="http://schemas.microsoft.com/office/drawing/2014/main" id="{0A7BCBDB-DBC5-41D1-B93D-B367423627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3065" y="2740206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8" name="Graphic 17" descr="Man">
                    <a:extLst>
                      <a:ext uri="{FF2B5EF4-FFF2-40B4-BE49-F238E27FC236}">
                        <a16:creationId xmlns:a16="http://schemas.microsoft.com/office/drawing/2014/main" id="{E3057302-5294-43B9-B288-6A69908F14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72019" y="2740204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19" name="Graphic 18" descr="Man">
                    <a:extLst>
                      <a:ext uri="{FF2B5EF4-FFF2-40B4-BE49-F238E27FC236}">
                        <a16:creationId xmlns:a16="http://schemas.microsoft.com/office/drawing/2014/main" id="{2B4F0CC7-EC4D-4C11-94DD-CE7E72F154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78739" y="2740204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20" name="Graphic 19" descr="Man">
                    <a:extLst>
                      <a:ext uri="{FF2B5EF4-FFF2-40B4-BE49-F238E27FC236}">
                        <a16:creationId xmlns:a16="http://schemas.microsoft.com/office/drawing/2014/main" id="{7B9BA50A-14F7-401B-8947-97DE99D1E4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92179" y="2740203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21" name="Graphic 20" descr="Man">
                    <a:extLst>
                      <a:ext uri="{FF2B5EF4-FFF2-40B4-BE49-F238E27FC236}">
                        <a16:creationId xmlns:a16="http://schemas.microsoft.com/office/drawing/2014/main" id="{DC238EEF-7C3B-40AC-8FD4-6513CCBDA8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85459" y="2740204"/>
                    <a:ext cx="415833" cy="415833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430B5CA-339B-4ECB-AA07-58564EB692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5660" y="2199449"/>
                  <a:ext cx="22886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08BD5D7-235D-4789-9CEB-2A0F3CA713D7}"/>
                  </a:ext>
                </a:extLst>
              </p:cNvPr>
              <p:cNvSpPr txBox="1"/>
              <p:nvPr/>
            </p:nvSpPr>
            <p:spPr>
              <a:xfrm>
                <a:off x="1560083" y="1222408"/>
                <a:ext cx="2724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Predicted Avoidable Events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C03B8E-C0EB-4E48-A688-C5F58117865D}"/>
                </a:ext>
              </a:extLst>
            </p:cNvPr>
            <p:cNvSpPr txBox="1"/>
            <p:nvPr/>
          </p:nvSpPr>
          <p:spPr>
            <a:xfrm>
              <a:off x="3876200" y="3198167"/>
              <a:ext cx="1691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= 4/10 = 0.4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EAFFB71-8077-4E16-B58E-7B23C4C15E80}"/>
              </a:ext>
            </a:extLst>
          </p:cNvPr>
          <p:cNvGrpSpPr/>
          <p:nvPr/>
        </p:nvGrpSpPr>
        <p:grpSpPr>
          <a:xfrm>
            <a:off x="1954910" y="4384937"/>
            <a:ext cx="4479879" cy="1365399"/>
            <a:chOff x="1101470" y="4608393"/>
            <a:chExt cx="4479879" cy="136539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C6E83B2-2F5A-449D-86B0-1AD65E1FB05D}"/>
                </a:ext>
              </a:extLst>
            </p:cNvPr>
            <p:cNvGrpSpPr/>
            <p:nvPr/>
          </p:nvGrpSpPr>
          <p:grpSpPr>
            <a:xfrm>
              <a:off x="1101470" y="4608393"/>
              <a:ext cx="2422330" cy="1365399"/>
              <a:chOff x="7215031" y="4321010"/>
              <a:chExt cx="2422330" cy="1365399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8F916F5-60F5-46BD-8727-45C72AFD4199}"/>
                  </a:ext>
                </a:extLst>
              </p:cNvPr>
              <p:cNvGrpSpPr/>
              <p:nvPr/>
            </p:nvGrpSpPr>
            <p:grpSpPr>
              <a:xfrm>
                <a:off x="7294884" y="4741248"/>
                <a:ext cx="2288696" cy="945161"/>
                <a:chOff x="5649544" y="3347877"/>
                <a:chExt cx="2288696" cy="945161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36607C9D-2281-4191-895B-27E11E1994E1}"/>
                    </a:ext>
                  </a:extLst>
                </p:cNvPr>
                <p:cNvGrpSpPr/>
                <p:nvPr/>
              </p:nvGrpSpPr>
              <p:grpSpPr>
                <a:xfrm>
                  <a:off x="6272494" y="3347877"/>
                  <a:ext cx="1017554" cy="415834"/>
                  <a:chOff x="2209586" y="3972213"/>
                  <a:chExt cx="1017554" cy="415834"/>
                </a:xfrm>
              </p:grpSpPr>
              <p:pic>
                <p:nvPicPr>
                  <p:cNvPr id="43" name="Graphic 42" descr="Confused person">
                    <a:extLst>
                      <a:ext uri="{FF2B5EF4-FFF2-40B4-BE49-F238E27FC236}">
                        <a16:creationId xmlns:a16="http://schemas.microsoft.com/office/drawing/2014/main" id="{B711BCDA-58C5-430B-994A-59A43E7688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09586" y="3972214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aphic 43" descr="Confused person">
                    <a:extLst>
                      <a:ext uri="{FF2B5EF4-FFF2-40B4-BE49-F238E27FC236}">
                        <a16:creationId xmlns:a16="http://schemas.microsoft.com/office/drawing/2014/main" id="{B5ACDCFD-CEA2-4E48-B8EA-EC2BEB26A3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10032" y="3972213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46" name="Graphic 45" descr="Confused person">
                    <a:extLst>
                      <a:ext uri="{FF2B5EF4-FFF2-40B4-BE49-F238E27FC236}">
                        <a16:creationId xmlns:a16="http://schemas.microsoft.com/office/drawing/2014/main" id="{2C643C9E-4065-4435-9517-4DE2F4947F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11307" y="3972213"/>
                    <a:ext cx="415833" cy="4158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7A9E13AF-655C-40E5-918E-80BA9CF4E959}"/>
                    </a:ext>
                  </a:extLst>
                </p:cNvPr>
                <p:cNvGrpSpPr/>
                <p:nvPr/>
              </p:nvGrpSpPr>
              <p:grpSpPr>
                <a:xfrm>
                  <a:off x="5649544" y="3877200"/>
                  <a:ext cx="2288696" cy="415838"/>
                  <a:chOff x="2019316" y="2740203"/>
                  <a:chExt cx="2288696" cy="415838"/>
                </a:xfrm>
              </p:grpSpPr>
              <p:pic>
                <p:nvPicPr>
                  <p:cNvPr id="55" name="Graphic 54" descr="Man">
                    <a:extLst>
                      <a:ext uri="{FF2B5EF4-FFF2-40B4-BE49-F238E27FC236}">
                        <a16:creationId xmlns:a16="http://schemas.microsoft.com/office/drawing/2014/main" id="{DBD9D5A9-D742-476C-916F-D5299E6B0B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33010" y="2740207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56" name="Graphic 55" descr="Man">
                    <a:extLst>
                      <a:ext uri="{FF2B5EF4-FFF2-40B4-BE49-F238E27FC236}">
                        <a16:creationId xmlns:a16="http://schemas.microsoft.com/office/drawing/2014/main" id="{6F8389D2-F590-4A18-BDDC-05A66471E4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19316" y="2740208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57" name="Graphic 56" descr="Man">
                    <a:extLst>
                      <a:ext uri="{FF2B5EF4-FFF2-40B4-BE49-F238E27FC236}">
                        <a16:creationId xmlns:a16="http://schemas.microsoft.com/office/drawing/2014/main" id="{7A24CB1E-4773-4431-A54D-2ACEFE439F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5149" y="2740206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 descr="Man">
                    <a:extLst>
                      <a:ext uri="{FF2B5EF4-FFF2-40B4-BE49-F238E27FC236}">
                        <a16:creationId xmlns:a16="http://schemas.microsoft.com/office/drawing/2014/main" id="{825B9EC2-4E2C-4793-88EF-8D2D444ECA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65299" y="2740204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Man">
                    <a:extLst>
                      <a:ext uri="{FF2B5EF4-FFF2-40B4-BE49-F238E27FC236}">
                        <a16:creationId xmlns:a16="http://schemas.microsoft.com/office/drawing/2014/main" id="{724B8C1C-0C0F-4BE2-BF8C-C06028A0B7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56186" y="2740204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Man">
                    <a:extLst>
                      <a:ext uri="{FF2B5EF4-FFF2-40B4-BE49-F238E27FC236}">
                        <a16:creationId xmlns:a16="http://schemas.microsoft.com/office/drawing/2014/main" id="{D5D3226D-23C1-40F2-9AEE-658035C26A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3065" y="2740206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61" name="Graphic 60" descr="Man">
                    <a:extLst>
                      <a:ext uri="{FF2B5EF4-FFF2-40B4-BE49-F238E27FC236}">
                        <a16:creationId xmlns:a16="http://schemas.microsoft.com/office/drawing/2014/main" id="{463636AA-82D7-4E40-8DA8-BC8D3F21C0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72019" y="2740204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62" name="Graphic 61" descr="Man">
                    <a:extLst>
                      <a:ext uri="{FF2B5EF4-FFF2-40B4-BE49-F238E27FC236}">
                        <a16:creationId xmlns:a16="http://schemas.microsoft.com/office/drawing/2014/main" id="{EE7A93CB-3581-43AF-9E88-83044D99BA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78739" y="2740204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63" name="Graphic 62" descr="Man">
                    <a:extLst>
                      <a:ext uri="{FF2B5EF4-FFF2-40B4-BE49-F238E27FC236}">
                        <a16:creationId xmlns:a16="http://schemas.microsoft.com/office/drawing/2014/main" id="{6B96C5A9-A908-447F-B147-44BFC47BEF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92179" y="2740203"/>
                    <a:ext cx="415833" cy="415833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 descr="Man">
                    <a:extLst>
                      <a:ext uri="{FF2B5EF4-FFF2-40B4-BE49-F238E27FC236}">
                        <a16:creationId xmlns:a16="http://schemas.microsoft.com/office/drawing/2014/main" id="{E5565C70-158F-426C-B2DE-8A0ED40AD9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85459" y="2740204"/>
                    <a:ext cx="415833" cy="415833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56D0C8C5-4520-459A-B197-14637BF75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9544" y="3814616"/>
                  <a:ext cx="22886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6CFAE-420A-47BD-9CF1-8AB75BACE56B}"/>
                  </a:ext>
                </a:extLst>
              </p:cNvPr>
              <p:cNvSpPr txBox="1"/>
              <p:nvPr/>
            </p:nvSpPr>
            <p:spPr>
              <a:xfrm>
                <a:off x="7215031" y="4321010"/>
                <a:ext cx="2422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Actual Avoidable Events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FBFD0DC-3F0F-4A5A-A532-D9D7B729D311}"/>
                </a:ext>
              </a:extLst>
            </p:cNvPr>
            <p:cNvSpPr txBox="1"/>
            <p:nvPr/>
          </p:nvSpPr>
          <p:spPr>
            <a:xfrm>
              <a:off x="3889860" y="5264537"/>
              <a:ext cx="1691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= 3/10 = 0.3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EAD5CB9-F84F-4183-B6D9-04BE3DE96076}"/>
              </a:ext>
            </a:extLst>
          </p:cNvPr>
          <p:cNvSpPr txBox="1"/>
          <p:nvPr/>
        </p:nvSpPr>
        <p:spPr>
          <a:xfrm>
            <a:off x="6718536" y="3461607"/>
            <a:ext cx="2881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difference between the Actual events and the Predicted events is 0.1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D4479-A059-4887-B312-578F2D810768}"/>
              </a:ext>
            </a:extLst>
          </p:cNvPr>
          <p:cNvSpPr txBox="1"/>
          <p:nvPr/>
        </p:nvSpPr>
        <p:spPr>
          <a:xfrm>
            <a:off x="1663336" y="401147"/>
            <a:ext cx="7306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Calculation for the Difference Between Actual and Predicted Avoidable Events</a:t>
            </a:r>
          </a:p>
        </p:txBody>
      </p:sp>
    </p:spTree>
    <p:extLst>
      <p:ext uri="{BB962C8B-B14F-4D97-AF65-F5344CB8AC3E}">
        <p14:creationId xmlns:p14="http://schemas.microsoft.com/office/powerpoint/2010/main" val="6222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2D6A-1C0A-4E25-BA5D-FEA1B20D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84112" cy="715861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Quick Recap of Benevera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655F-D617-4370-B6DD-9A1E9498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26" y="1711354"/>
            <a:ext cx="3965004" cy="4220523"/>
          </a:xfrm>
        </p:spPr>
        <p:txBody>
          <a:bodyPr/>
          <a:lstStyle/>
          <a:p>
            <a:r>
              <a:rPr lang="en-US" dirty="0"/>
              <a:t>Benevera Health is a joint venture between payer and providers.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FDCDFC-D99F-4D4B-9710-A5E4D24E9A69}"/>
              </a:ext>
            </a:extLst>
          </p:cNvPr>
          <p:cNvSpPr txBox="1">
            <a:spLocks/>
          </p:cNvSpPr>
          <p:nvPr/>
        </p:nvSpPr>
        <p:spPr>
          <a:xfrm>
            <a:off x="4536830" y="1711354"/>
            <a:ext cx="396500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4817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Benevera Health is a Population Health Management Company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4817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B126B8-2B89-43D5-9691-B813C57C5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731" t="28148" r="37211" b="35214"/>
          <a:stretch/>
        </p:blipFill>
        <p:spPr>
          <a:xfrm>
            <a:off x="971186" y="2672515"/>
            <a:ext cx="2602524" cy="334015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3DB31B-7C03-4AFC-876B-1F6B4067A1FA}"/>
              </a:ext>
            </a:extLst>
          </p:cNvPr>
          <p:cNvSpPr/>
          <p:nvPr/>
        </p:nvSpPr>
        <p:spPr>
          <a:xfrm>
            <a:off x="4723373" y="2449659"/>
            <a:ext cx="3778461" cy="168329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Analytics Team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Utilizes EMR, Claims, and Member data to target at risk patients, as well as patients with chronic </a:t>
            </a:r>
            <a:r>
              <a:rPr lang="en-US" sz="1600" dirty="0">
                <a:solidFill>
                  <a:prstClr val="white"/>
                </a:solidFill>
                <a:latin typeface="Trebuchet MS" panose="020B0603020202020204"/>
              </a:rPr>
              <a:t>and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emerging conditions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917375-A00E-4DE6-8BD8-8E738394A916}"/>
              </a:ext>
            </a:extLst>
          </p:cNvPr>
          <p:cNvSpPr/>
          <p:nvPr/>
        </p:nvSpPr>
        <p:spPr>
          <a:xfrm>
            <a:off x="4723372" y="4329376"/>
            <a:ext cx="3778462" cy="168329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Health Care Team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Breaks down medical, mental/behavioral, financial, housing, transportation needs and helps patients meet these needs</a:t>
            </a:r>
          </a:p>
        </p:txBody>
      </p:sp>
    </p:spTree>
    <p:extLst>
      <p:ext uri="{BB962C8B-B14F-4D97-AF65-F5344CB8AC3E}">
        <p14:creationId xmlns:p14="http://schemas.microsoft.com/office/powerpoint/2010/main" val="2284904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0483-144B-4AF4-B28B-E26EDA37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74" y="314513"/>
            <a:ext cx="9858586" cy="843727"/>
          </a:xfrm>
        </p:spPr>
        <p:txBody>
          <a:bodyPr>
            <a:normAutofit fontScale="90000"/>
          </a:bodyPr>
          <a:lstStyle/>
          <a:p>
            <a:r>
              <a:rPr lang="en-US" dirty="0"/>
              <a:t>Based on our results, there is a difference between risk scores calculated from the actual and predicted avoidable visits predicted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358A16-0211-4F7D-8D7F-E1E4E1614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1" y="1994117"/>
            <a:ext cx="6593840" cy="46595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3503F9-66B2-4495-BA24-A854EA958B20}"/>
                  </a:ext>
                </a:extLst>
              </p:cNvPr>
              <p:cNvSpPr txBox="1"/>
              <p:nvPr/>
            </p:nvSpPr>
            <p:spPr>
              <a:xfrm>
                <a:off x="7183121" y="3429000"/>
                <a:ext cx="4809066" cy="6183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𝑅𝑖𝑠𝑘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𝑀𝑒𝑚𝑏𝑒𝑟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𝐴𝑣𝑜𝑖𝑑𝑎𝑏𝑙𝑒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𝐶𝑙𝑎𝑖𝑚𝑠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𝐶𝑙𝑎𝑖𝑚𝑠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3503F9-66B2-4495-BA24-A854EA958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121" y="3429000"/>
                <a:ext cx="4809066" cy="61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70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A592E0E-4DEE-4D38-BB30-8E5702E5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3F5F8918-0ED9-460F-BB9E-6B976D771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471809"/>
              </p:ext>
            </p:extLst>
          </p:nvPr>
        </p:nvGraphicFramePr>
        <p:xfrm>
          <a:off x="5439301" y="973015"/>
          <a:ext cx="6528086" cy="486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8075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2BEA-E19E-4109-BB1A-FBB06C94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080"/>
          </a:xfrm>
        </p:spPr>
        <p:txBody>
          <a:bodyPr/>
          <a:lstStyle/>
          <a:p>
            <a:r>
              <a:rPr lang="en-US" dirty="0"/>
              <a:t>Covid-19 changes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97AD4-8910-42D4-B623-1A084BCB9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8454"/>
            <a:ext cx="8596668" cy="4141946"/>
          </a:xfrm>
        </p:spPr>
        <p:txBody>
          <a:bodyPr/>
          <a:lstStyle/>
          <a:p>
            <a:r>
              <a:rPr lang="en-US" sz="2000" dirty="0"/>
              <a:t>Implications</a:t>
            </a:r>
          </a:p>
          <a:p>
            <a:pPr lvl="1"/>
            <a:r>
              <a:rPr lang="en-US" sz="1800" dirty="0"/>
              <a:t>This problem becomes more important: need to keep avoidable visitors out of ED to treat coronavirus patients (especially in NY, NJ)</a:t>
            </a:r>
          </a:p>
          <a:p>
            <a:pPr lvl="1"/>
            <a:r>
              <a:rPr lang="en-US" sz="1800" dirty="0"/>
              <a:t>Over 26 million filed for unemployment in the past couple months and many also lost medical insurance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FC771-DCB4-4105-952C-1B284957CD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35" t="23308" r="16562" b="36212"/>
          <a:stretch/>
        </p:blipFill>
        <p:spPr>
          <a:xfrm>
            <a:off x="2154535" y="3846476"/>
            <a:ext cx="5642265" cy="198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16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8D1EF5-4FAD-4A91-8813-FB9628006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4" r="2" b="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DE5E08-C44C-4D63-BAAB-A2AA992AF380}"/>
              </a:ext>
            </a:extLst>
          </p:cNvPr>
          <p:cNvSpPr txBox="1"/>
          <p:nvPr/>
        </p:nvSpPr>
        <p:spPr>
          <a:xfrm>
            <a:off x="668867" y="1678666"/>
            <a:ext cx="4088190" cy="2369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7001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282501-B6B8-4020-9732-58DD266F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18" y="1378252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100" dirty="0">
                <a:solidFill>
                  <a:schemeClr val="accent1">
                    <a:lumMod val="75000"/>
                  </a:schemeClr>
                </a:solidFill>
              </a:rPr>
              <a:t>Members are not seeking ED care in the proper way.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819FB0-40D4-4FCE-99E4-74FA6540C4CB}"/>
              </a:ext>
            </a:extLst>
          </p:cNvPr>
          <p:cNvSpPr/>
          <p:nvPr/>
        </p:nvSpPr>
        <p:spPr>
          <a:xfrm>
            <a:off x="6309482" y="311782"/>
            <a:ext cx="5029157" cy="626681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Associated Costs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0A7AE72-C058-4D0E-B3A6-F6877BE821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580740"/>
              </p:ext>
            </p:extLst>
          </p:nvPr>
        </p:nvGraphicFramePr>
        <p:xfrm>
          <a:off x="5812765" y="1185481"/>
          <a:ext cx="6022593" cy="5360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848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6647-A88C-49CC-9BF7-91973C5B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How do we reduce the amount of avoidable emergency department visits?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AA4B77-0989-4799-B1E9-91F489140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67153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293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BB8-E77E-4245-B4D5-6C1ABBD0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We analyzed the data in multiple ways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A36F63AC-8CC7-4312-ACD5-956D2E6D9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368931"/>
              </p:ext>
            </p:extLst>
          </p:nvPr>
        </p:nvGraphicFramePr>
        <p:xfrm>
          <a:off x="437231" y="1930400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857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4760-B442-427D-ADE7-A0B0F021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02" y="29902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The structure and contents of the datasets are complex.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4F626D5-300B-49C8-BA57-FE4F719F4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3371620"/>
              </p:ext>
            </p:extLst>
          </p:nvPr>
        </p:nvGraphicFramePr>
        <p:xfrm>
          <a:off x="1164002" y="1682428"/>
          <a:ext cx="9364297" cy="4854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ED3612-65C7-4FB5-9C47-3003AEE92BA8}"/>
              </a:ext>
            </a:extLst>
          </p:cNvPr>
          <p:cNvSpPr txBox="1"/>
          <p:nvPr/>
        </p:nvSpPr>
        <p:spPr>
          <a:xfrm>
            <a:off x="-12319" y="3218484"/>
            <a:ext cx="115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Claims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41969-B7A6-49A5-823C-598240A4396F}"/>
              </a:ext>
            </a:extLst>
          </p:cNvPr>
          <p:cNvSpPr txBox="1"/>
          <p:nvPr/>
        </p:nvSpPr>
        <p:spPr>
          <a:xfrm>
            <a:off x="41785" y="4849549"/>
            <a:ext cx="1101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Member Data</a:t>
            </a:r>
          </a:p>
        </p:txBody>
      </p:sp>
    </p:spTree>
    <p:extLst>
      <p:ext uri="{BB962C8B-B14F-4D97-AF65-F5344CB8AC3E}">
        <p14:creationId xmlns:p14="http://schemas.microsoft.com/office/powerpoint/2010/main" val="277905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B97E-CB51-4B49-89EE-F05360CF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Avoidable Emergency Department visits are a small fraction of overall medical claims.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F323BD3-E473-42F7-9264-B0C579C50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781161"/>
              </p:ext>
            </p:extLst>
          </p:nvPr>
        </p:nvGraphicFramePr>
        <p:xfrm>
          <a:off x="822008" y="1930400"/>
          <a:ext cx="7509192" cy="4099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477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168D4-E2A8-4795-9200-16E60768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chemeClr val="bg1"/>
                </a:solidFill>
              </a:rPr>
              <a:t>The NYU ED Avoidable Algorithm is used to create a response variable.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05247-8379-4C6E-ADED-E3540E404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54" y="2160589"/>
            <a:ext cx="4203044" cy="4188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Four categories: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Non-Emergent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Emergent - Primary Care Treatable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Emergent – ED Care Needed – Preventable/Avoidable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Emergent - ED Care Needed - Not Preventable/Avoidable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Avoidable Flag Conditions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Has one of the 10 procedure code within the claim that corresponds to the emergency room, and/or a facility code corresponding with a hospital emergency room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Greater or equal to 0.5 for Non-Emergent, Emergent- PC Treatable, Emergent ED Care Needed Preventable/Avoidable for the primary ICD code</a:t>
            </a:r>
          </a:p>
          <a:p>
            <a:pPr lvl="1">
              <a:lnSpc>
                <a:spcPct val="90000"/>
              </a:lnSpc>
            </a:pPr>
            <a:endParaRPr lang="en-US" sz="11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" name="Picture 2" descr="https://wagner.nyu.edu/files/faculty/img/background1.gif">
            <a:extLst>
              <a:ext uri="{FF2B5EF4-FFF2-40B4-BE49-F238E27FC236}">
                <a16:creationId xmlns:a16="http://schemas.microsoft.com/office/drawing/2014/main" id="{AACA355E-7542-458A-98FE-009941A3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1421" y="1749145"/>
            <a:ext cx="5143500" cy="335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16A375-7332-44BE-A908-4DF0E0946C05}"/>
              </a:ext>
            </a:extLst>
          </p:cNvPr>
          <p:cNvSpPr/>
          <p:nvPr/>
        </p:nvSpPr>
        <p:spPr>
          <a:xfrm>
            <a:off x="6874957" y="3521482"/>
            <a:ext cx="1303825" cy="336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0D15B7-F33F-475D-A965-68F713DE31CA}"/>
              </a:ext>
            </a:extLst>
          </p:cNvPr>
          <p:cNvSpPr/>
          <p:nvPr/>
        </p:nvSpPr>
        <p:spPr>
          <a:xfrm>
            <a:off x="8178782" y="2852471"/>
            <a:ext cx="1743694" cy="3235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ABF1EB-BD8A-4649-98AF-955A43665DED}"/>
              </a:ext>
            </a:extLst>
          </p:cNvPr>
          <p:cNvSpPr/>
          <p:nvPr/>
        </p:nvSpPr>
        <p:spPr>
          <a:xfrm>
            <a:off x="9485398" y="2146389"/>
            <a:ext cx="1949523" cy="3235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6454-9328-420D-9606-1727E63E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534" y="175492"/>
            <a:ext cx="8596668" cy="1320800"/>
          </a:xfrm>
        </p:spPr>
        <p:txBody>
          <a:bodyPr/>
          <a:lstStyle/>
          <a:p>
            <a:r>
              <a:rPr lang="en-US" dirty="0"/>
              <a:t>Preparing medical data for analysis requires many 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2E68A0-D6DE-4A23-A6CA-27CC380F3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160172"/>
              </p:ext>
            </p:extLst>
          </p:nvPr>
        </p:nvGraphicFramePr>
        <p:xfrm>
          <a:off x="677334" y="1496292"/>
          <a:ext cx="8596841" cy="4545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8382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6192</TotalTime>
  <Words>1397</Words>
  <Application>Microsoft Office PowerPoint</Application>
  <PresentationFormat>Widescreen</PresentationFormat>
  <Paragraphs>256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Trebuchet MS</vt:lpstr>
      <vt:lpstr>Wingdings 3</vt:lpstr>
      <vt:lpstr>Facet</vt:lpstr>
      <vt:lpstr>1_Facet</vt:lpstr>
      <vt:lpstr>Benevera Health: Avoidable Emergency Department Visits</vt:lpstr>
      <vt:lpstr>A Quick Recap of Benevera Health</vt:lpstr>
      <vt:lpstr>Members are not seeking ED care in the proper way. </vt:lpstr>
      <vt:lpstr>How do we reduce the amount of avoidable emergency department visits?</vt:lpstr>
      <vt:lpstr>We analyzed the data in multiple ways</vt:lpstr>
      <vt:lpstr>The structure and contents of the datasets are complex.</vt:lpstr>
      <vt:lpstr>Avoidable Emergency Department visits are a small fraction of overall medical claims.</vt:lpstr>
      <vt:lpstr>The NYU ED Avoidable Algorithm is used to create a response variable.</vt:lpstr>
      <vt:lpstr>Preparing medical data for analysis requires many steps</vt:lpstr>
      <vt:lpstr>Overall, there is a higher percent of unavoidable emergency department claims.  </vt:lpstr>
      <vt:lpstr>Women access the emergency department for avoidable and unavoidable reasons at equal rates. Males access the emergency department for avoidable reasons at lower rates.</vt:lpstr>
      <vt:lpstr>For women, the 20-24 to 50-54 age categories had higher percentages of avoidable visits than unavoidable. For men, every age category has a higher percentage of unavoidable visits. </vt:lpstr>
      <vt:lpstr>These are the top reasons men and women are accessing the emergency department</vt:lpstr>
      <vt:lpstr>Process for Clustering Avoidable Events</vt:lpstr>
      <vt:lpstr>KMeans Resulted in Five Clusters</vt:lpstr>
      <vt:lpstr>Each cluster has a set of features that defines how it is different from the other clusters.  </vt:lpstr>
      <vt:lpstr>Machine Learning models were no better than flipping a coin</vt:lpstr>
      <vt:lpstr>Neural Network had better results than traditional machine learning methods</vt:lpstr>
      <vt:lpstr>PowerPoint Presentation</vt:lpstr>
      <vt:lpstr>Based on our results, there is a difference between risk scores calculated from the actual and predicted avoidable visits predicted </vt:lpstr>
      <vt:lpstr>Summary</vt:lpstr>
      <vt:lpstr>Covid-19 changes everything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Benevera Health: Avoidable Emergency Department Visits</dc:title>
  <dc:creator>Brigham, Kiana</dc:creator>
  <cp:lastModifiedBy>Zachary Zalman</cp:lastModifiedBy>
  <cp:revision>34</cp:revision>
  <dcterms:created xsi:type="dcterms:W3CDTF">2020-04-28T11:17:01Z</dcterms:created>
  <dcterms:modified xsi:type="dcterms:W3CDTF">2020-05-27T19:22:30Z</dcterms:modified>
</cp:coreProperties>
</file>