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1" r:id="rId4"/>
    <p:sldId id="259" r:id="rId5"/>
    <p:sldId id="256" r:id="rId6"/>
    <p:sldId id="257" r:id="rId7"/>
    <p:sldId id="258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01:35:21.1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1245 24575,'2'-18'0,"1"1"0,0 0 0,1 0 0,1 0 0,1 0 0,0 1 0,13-23 0,2-11 0,63-168 0,-70 190 0,1 0 0,2 0 0,0 2 0,35-40 0,-37 47 0,9-12 0,39-38 0,-51 59 0,0 0 0,0 0 0,1 1 0,0 0 0,1 1 0,20-8 0,94-48 0,-46 21 0,77-21 0,-98 41 0,-31 13 0,31-17 0,-32 14 0,-1 2 0,2 1 0,30-7 0,51-17 0,-74 21 0,51-10 0,-14 4 0,-36 9 0,73-7 0,-70 12 0,63-15 0,-69 11 0,1 2 0,0 1 0,48-1 0,112 8 0,-75 1 0,782-2 0,-889 1 0,0 1 0,-1 0 0,1 1 0,-1 0 0,0 1 0,19 9 0,-15-7 0,1 1 0,32 5 0,-31-7 0,0 0 0,0 1 0,0 1 0,-1 1 0,33 19 0,-4-3 0,51 15 0,-73-31 0,0 1 0,0 2 0,33 19 0,64 44 0,37 25 0,-155-97 0,209 156 0,-188-138 0,39 24 0,-42-31 0,-1 1 0,-1 1 0,26 25 0,-26-22 0,1-1 0,1 0 0,28 16 0,-20-15 0,28 25 0,-43-31 18,1-1 1,19 10-1,-23-16-196,-1 2 1,-1-1-1,1 2 1,-1-1-1,0 1 1,-1 1-1,9 10 1,-6-1-6649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01:35:25.4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170 1 24575,'2'0'0,"0"1"0,0 0 0,0 0 0,0 0 0,0 0 0,0 0 0,0 0 0,0 0 0,0 1 0,-1-1 0,1 1 0,0-1 0,-1 1 0,0 0 0,2 2 0,20 29 0,-13-15 0,-2 1 0,0-1 0,7 26 0,-8-20 0,18 36 0,-1-10 0,-13-26 0,0 0 0,26 37 0,-36-60 0,0 1 0,0-1 0,0 0 0,0 0 0,0 0 0,0 1 0,0-1 0,-1 0 0,1 1 0,0-1 0,-1 1 0,0-1 0,1 1 0,-1-1 0,0 1 0,1-1 0,-1 1 0,0-1 0,0 1 0,0-1 0,-1 1 0,1 2 0,-1-3 0,0 0 0,0 0 0,0 0 0,0 0 0,0 0 0,0 0 0,-1 0 0,1 0 0,0-1 0,0 1 0,-1 0 0,1-1 0,0 1 0,-1-1 0,1 1 0,0-1 0,-1 0 0,1 0 0,-2 1 0,-10-1 0,1 1 0,-1-1 0,-23-4 0,-77-19 75,73 14-795,-71-8 0,86 15-6106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85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58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55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31AA0B-DA78-613C-AFC7-9E5ABA238FCA}"/>
              </a:ext>
            </a:extLst>
          </p:cNvPr>
          <p:cNvSpPr txBox="1"/>
          <p:nvPr/>
        </p:nvSpPr>
        <p:spPr>
          <a:xfrm>
            <a:off x="1840009" y="45659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统感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88D1CD-2938-23F3-77E2-FE42DAC02EA1}"/>
              </a:ext>
            </a:extLst>
          </p:cNvPr>
          <p:cNvSpPr txBox="1"/>
          <p:nvPr/>
        </p:nvSpPr>
        <p:spPr>
          <a:xfrm>
            <a:off x="429259" y="385356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分歧：思想、主张等有差别不一致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BFA869-E67D-9D41-15E9-E0C54C15349B}"/>
              </a:ext>
            </a:extLst>
          </p:cNvPr>
          <p:cNvSpPr txBox="1"/>
          <p:nvPr/>
        </p:nvSpPr>
        <p:spPr>
          <a:xfrm>
            <a:off x="429259" y="4288938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异同</a:t>
            </a:r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混同</a:t>
            </a:r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迥然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765688-582C-0271-8056-3DB21E023A8F}"/>
              </a:ext>
            </a:extLst>
          </p:cNvPr>
          <p:cNvSpPr txBox="1"/>
          <p:nvPr/>
        </p:nvSpPr>
        <p:spPr>
          <a:xfrm>
            <a:off x="1462598" y="1645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思（活）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06A710-C19B-F882-87B1-BDA84F6F2D15}"/>
              </a:ext>
            </a:extLst>
          </p:cNvPr>
          <p:cNvSpPr txBox="1"/>
          <p:nvPr/>
        </p:nvSpPr>
        <p:spPr>
          <a:xfrm>
            <a:off x="2565152" y="16457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器（暂固）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017186-7C79-6BC3-A682-7BAA65F074F4}"/>
              </a:ext>
            </a:extLst>
          </p:cNvPr>
          <p:cNvSpPr/>
          <p:nvPr/>
        </p:nvSpPr>
        <p:spPr>
          <a:xfrm>
            <a:off x="1462598" y="1537544"/>
            <a:ext cx="2441382" cy="543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5C1D8DA-739E-FBC9-24B3-F320C5439739}"/>
              </a:ext>
            </a:extLst>
          </p:cNvPr>
          <p:cNvSpPr txBox="1"/>
          <p:nvPr/>
        </p:nvSpPr>
        <p:spPr>
          <a:xfrm>
            <a:off x="1462598" y="11021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思维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DF7F34-B9A3-55F9-3E4D-9127D4F2E0A7}"/>
              </a:ext>
            </a:extLst>
          </p:cNvPr>
          <p:cNvSpPr txBox="1"/>
          <p:nvPr/>
        </p:nvSpPr>
        <p:spPr>
          <a:xfrm>
            <a:off x="5669915" y="219071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差异（分歧）与共识</a:t>
            </a:r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05B07A4-82D7-7CC0-28BA-F73DF09F0B01}"/>
              </a:ext>
            </a:extLst>
          </p:cNvPr>
          <p:cNvSpPr txBox="1"/>
          <p:nvPr/>
        </p:nvSpPr>
        <p:spPr>
          <a:xfrm>
            <a:off x="7366045" y="4799988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差异</a:t>
            </a:r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代沟</a:t>
            </a:r>
            <a:endParaRPr lang="en-US" altLang="zh-CN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分歧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BC3DED-FEB2-6A46-3ECF-E88647175AD2}"/>
              </a:ext>
            </a:extLst>
          </p:cNvPr>
          <p:cNvSpPr txBox="1"/>
          <p:nvPr/>
        </p:nvSpPr>
        <p:spPr>
          <a:xfrm>
            <a:off x="9222420" y="48132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共识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1C7BD34-2090-B667-E5B1-8A43F0E9ED4B}"/>
              </a:ext>
            </a:extLst>
          </p:cNvPr>
          <p:cNvSpPr txBox="1"/>
          <p:nvPr/>
        </p:nvSpPr>
        <p:spPr>
          <a:xfrm>
            <a:off x="8093656" y="37983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隔阂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B9E2E295-8584-4BF5-9E5A-4AB314941658}"/>
                  </a:ext>
                </a:extLst>
              </p14:cNvPr>
              <p14:cNvContentPartPr/>
              <p14:nvPr/>
            </p14:nvContentPartPr>
            <p14:xfrm>
              <a:off x="7629800" y="4367600"/>
              <a:ext cx="1746360" cy="44856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B9E2E295-8584-4BF5-9E5A-4AB3149416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0800" y="4358600"/>
                <a:ext cx="176400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AB5E7BDA-F366-D64B-D0C0-246C3D8F9EE8}"/>
                  </a:ext>
                </a:extLst>
              </p14:cNvPr>
              <p14:cNvContentPartPr/>
              <p14:nvPr/>
            </p14:nvContentPartPr>
            <p14:xfrm>
              <a:off x="9326480" y="4622480"/>
              <a:ext cx="140760" cy="16128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AB5E7BDA-F366-D64B-D0C0-246C3D8F9E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17840" y="4613840"/>
                <a:ext cx="158400" cy="17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728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82477E2A-99C1-5628-63BD-DDBF873A8D43}"/>
              </a:ext>
            </a:extLst>
          </p:cNvPr>
          <p:cNvGrpSpPr/>
          <p:nvPr/>
        </p:nvGrpSpPr>
        <p:grpSpPr>
          <a:xfrm>
            <a:off x="3805782" y="1961241"/>
            <a:ext cx="7579316" cy="2216475"/>
            <a:chOff x="904240" y="1018801"/>
            <a:chExt cx="7579316" cy="2216475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1529731-0CF9-C758-44A5-FC6C877B8F7F}"/>
                </a:ext>
              </a:extLst>
            </p:cNvPr>
            <p:cNvGrpSpPr/>
            <p:nvPr/>
          </p:nvGrpSpPr>
          <p:grpSpPr>
            <a:xfrm>
              <a:off x="1687862" y="1731491"/>
              <a:ext cx="6093396" cy="346229"/>
              <a:chOff x="2839020" y="3364637"/>
              <a:chExt cx="6093396" cy="346229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0C456BA5-A30F-D501-FF82-4588419AA0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2928" y="3524435"/>
                <a:ext cx="6060253" cy="13316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BDD4128D-0CDC-2A4C-539E-3D56E522F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9020" y="3364637"/>
                <a:ext cx="0" cy="346229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B7EA29EF-5C34-46BE-EF59-1F7BBADD0294}"/>
                  </a:ext>
                </a:extLst>
              </p:cNvPr>
              <p:cNvCxnSpPr/>
              <p:nvPr/>
            </p:nvCxnSpPr>
            <p:spPr>
              <a:xfrm>
                <a:off x="8932416" y="3364637"/>
                <a:ext cx="0" cy="346229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菱形 6">
                <a:extLst>
                  <a:ext uri="{FF2B5EF4-FFF2-40B4-BE49-F238E27FC236}">
                    <a16:creationId xmlns:a16="http://schemas.microsoft.com/office/drawing/2014/main" id="{998667CD-20B9-9502-FA75-1C256C7CB744}"/>
                  </a:ext>
                </a:extLst>
              </p:cNvPr>
              <p:cNvSpPr/>
              <p:nvPr/>
            </p:nvSpPr>
            <p:spPr>
              <a:xfrm>
                <a:off x="5114381" y="3404590"/>
                <a:ext cx="266321" cy="266321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20C22CC-88CE-BC6F-A2DC-4D0C53A0E351}"/>
                </a:ext>
              </a:extLst>
            </p:cNvPr>
            <p:cNvSpPr txBox="1"/>
            <p:nvPr/>
          </p:nvSpPr>
          <p:spPr>
            <a:xfrm>
              <a:off x="904240" y="1706623"/>
              <a:ext cx="646331" cy="3693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过去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67CD09A-DA7F-2CCF-AF33-54175C9EEB4B}"/>
                </a:ext>
              </a:extLst>
            </p:cNvPr>
            <p:cNvSpPr txBox="1"/>
            <p:nvPr/>
          </p:nvSpPr>
          <p:spPr>
            <a:xfrm>
              <a:off x="7837225" y="1690282"/>
              <a:ext cx="646331" cy="3693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未来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D57C023-7B11-3484-CFCA-B2E33C48513E}"/>
                </a:ext>
              </a:extLst>
            </p:cNvPr>
            <p:cNvSpPr txBox="1"/>
            <p:nvPr/>
          </p:nvSpPr>
          <p:spPr>
            <a:xfrm>
              <a:off x="2931403" y="2865944"/>
              <a:ext cx="1800493" cy="3693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当下（着力点）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E94D0EB-C74B-0F63-E4FD-1799EB66CCBD}"/>
                </a:ext>
              </a:extLst>
            </p:cNvPr>
            <p:cNvCxnSpPr>
              <a:stCxn id="7" idx="2"/>
              <a:endCxn id="13" idx="0"/>
            </p:cNvCxnSpPr>
            <p:nvPr/>
          </p:nvCxnSpPr>
          <p:spPr>
            <a:xfrm flipH="1">
              <a:off x="3831650" y="2037765"/>
              <a:ext cx="264734" cy="828179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E32712F-3992-8A54-1D02-455C700DDE45}"/>
                </a:ext>
              </a:extLst>
            </p:cNvPr>
            <p:cNvSpPr txBox="1"/>
            <p:nvPr/>
          </p:nvSpPr>
          <p:spPr>
            <a:xfrm>
              <a:off x="4229544" y="2113564"/>
              <a:ext cx="646331" cy="3693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小球</a:t>
              </a: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A747367-9D2B-DDDB-2A9F-506A3C5E26C3}"/>
                </a:ext>
              </a:extLst>
            </p:cNvPr>
            <p:cNvGrpSpPr/>
            <p:nvPr/>
          </p:nvGrpSpPr>
          <p:grpSpPr>
            <a:xfrm rot="21286506">
              <a:off x="3616811" y="1357355"/>
              <a:ext cx="904389" cy="281966"/>
              <a:chOff x="4978251" y="2771775"/>
              <a:chExt cx="935898" cy="218826"/>
            </a:xfrm>
          </p:grpSpPr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84CA8081-98A8-42E0-6467-61C3E385CD58}"/>
                  </a:ext>
                </a:extLst>
              </p:cNvPr>
              <p:cNvSpPr/>
              <p:nvPr/>
            </p:nvSpPr>
            <p:spPr>
              <a:xfrm>
                <a:off x="4978251" y="2817562"/>
                <a:ext cx="935898" cy="173039"/>
              </a:xfrm>
              <a:custGeom>
                <a:avLst/>
                <a:gdLst>
                  <a:gd name="connsiteX0" fmla="*/ 0 w 935898"/>
                  <a:gd name="connsiteY0" fmla="*/ 173039 h 173039"/>
                  <a:gd name="connsiteX1" fmla="*/ 426720 w 935898"/>
                  <a:gd name="connsiteY1" fmla="*/ 10479 h 173039"/>
                  <a:gd name="connsiteX2" fmla="*/ 899160 w 935898"/>
                  <a:gd name="connsiteY2" fmla="*/ 15559 h 173039"/>
                  <a:gd name="connsiteX3" fmla="*/ 904240 w 935898"/>
                  <a:gd name="connsiteY3" fmla="*/ 15559 h 173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5898" h="173039">
                    <a:moveTo>
                      <a:pt x="0" y="173039"/>
                    </a:moveTo>
                    <a:cubicBezTo>
                      <a:pt x="138430" y="104882"/>
                      <a:pt x="276860" y="36726"/>
                      <a:pt x="426720" y="10479"/>
                    </a:cubicBezTo>
                    <a:cubicBezTo>
                      <a:pt x="576580" y="-15768"/>
                      <a:pt x="899160" y="15559"/>
                      <a:pt x="899160" y="15559"/>
                    </a:cubicBezTo>
                    <a:cubicBezTo>
                      <a:pt x="978747" y="16406"/>
                      <a:pt x="904240" y="15559"/>
                      <a:pt x="904240" y="15559"/>
                    </a:cubicBezTo>
                  </a:path>
                </a:pathLst>
              </a:custGeom>
              <a:no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DB8FAFA0-A389-8F1E-891F-C8C6AC414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4540" y="2771775"/>
                <a:ext cx="69609" cy="61346"/>
              </a:xfrm>
              <a:prstGeom prst="line">
                <a:avLst/>
              </a:prstGeom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52B1BE04-6F50-3420-6C83-3083EB51E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4540" y="2833121"/>
                <a:ext cx="69609" cy="68999"/>
              </a:xfrm>
              <a:prstGeom prst="line">
                <a:avLst/>
              </a:prstGeom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EFEE9BF-54F6-F7FD-126D-3CA7C0C976DB}"/>
                </a:ext>
              </a:extLst>
            </p:cNvPr>
            <p:cNvSpPr txBox="1"/>
            <p:nvPr/>
          </p:nvSpPr>
          <p:spPr>
            <a:xfrm>
              <a:off x="3963223" y="1018801"/>
              <a:ext cx="389850" cy="338554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势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61C827E-ECE5-0680-9CE9-149C17DF452D}"/>
              </a:ext>
            </a:extLst>
          </p:cNvPr>
          <p:cNvGrpSpPr/>
          <p:nvPr/>
        </p:nvGrpSpPr>
        <p:grpSpPr>
          <a:xfrm>
            <a:off x="565859" y="4689983"/>
            <a:ext cx="4127295" cy="1835669"/>
            <a:chOff x="7684847" y="2998961"/>
            <a:chExt cx="4127295" cy="1835669"/>
          </a:xfrm>
        </p:grpSpPr>
        <p:sp>
          <p:nvSpPr>
            <p:cNvPr id="34" name="菱形 33">
              <a:extLst>
                <a:ext uri="{FF2B5EF4-FFF2-40B4-BE49-F238E27FC236}">
                  <a16:creationId xmlns:a16="http://schemas.microsoft.com/office/drawing/2014/main" id="{27F6513E-969C-677A-7B81-19B647287DAE}"/>
                </a:ext>
              </a:extLst>
            </p:cNvPr>
            <p:cNvSpPr/>
            <p:nvPr/>
          </p:nvSpPr>
          <p:spPr>
            <a:xfrm>
              <a:off x="7874853" y="3696641"/>
              <a:ext cx="266321" cy="266321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左大括号 34">
              <a:extLst>
                <a:ext uri="{FF2B5EF4-FFF2-40B4-BE49-F238E27FC236}">
                  <a16:creationId xmlns:a16="http://schemas.microsoft.com/office/drawing/2014/main" id="{2261227C-DB46-BEFF-DC73-7A4BD6F821DF}"/>
                </a:ext>
              </a:extLst>
            </p:cNvPr>
            <p:cNvSpPr/>
            <p:nvPr/>
          </p:nvSpPr>
          <p:spPr>
            <a:xfrm>
              <a:off x="8331178" y="2998961"/>
              <a:ext cx="336305" cy="179942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5B24FAA-8FDB-AEC3-0AA4-91A337AFC3AF}"/>
                </a:ext>
              </a:extLst>
            </p:cNvPr>
            <p:cNvSpPr txBox="1"/>
            <p:nvPr/>
          </p:nvSpPr>
          <p:spPr>
            <a:xfrm>
              <a:off x="8857487" y="2998961"/>
              <a:ext cx="295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他者视角的自我整体完备性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78FC4EB-EB72-2FF2-26FF-2F1D6791DB28}"/>
                </a:ext>
              </a:extLst>
            </p:cNvPr>
            <p:cNvSpPr txBox="1"/>
            <p:nvPr/>
          </p:nvSpPr>
          <p:spPr>
            <a:xfrm>
              <a:off x="8857487" y="3593630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自主独立与自我秩序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3A8393F-5B36-C22A-E49A-CA0570D4C7FF}"/>
                </a:ext>
              </a:extLst>
            </p:cNvPr>
            <p:cNvSpPr txBox="1"/>
            <p:nvPr/>
          </p:nvSpPr>
          <p:spPr>
            <a:xfrm>
              <a:off x="8857487" y="4188299"/>
              <a:ext cx="2954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同一时刻多线程可能性思考</a:t>
              </a:r>
              <a:endParaRPr lang="en-US" altLang="zh-CN" dirty="0"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zh-CN" altLang="en-US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与单线程输出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1DC811D-89E3-9F06-64DA-B293747312F2}"/>
                </a:ext>
              </a:extLst>
            </p:cNvPr>
            <p:cNvSpPr txBox="1"/>
            <p:nvPr/>
          </p:nvSpPr>
          <p:spPr>
            <a:xfrm>
              <a:off x="7684847" y="39284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心神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4BF7128-9347-6943-63F4-C28E3183AEDA}"/>
              </a:ext>
            </a:extLst>
          </p:cNvPr>
          <p:cNvGrpSpPr/>
          <p:nvPr/>
        </p:nvGrpSpPr>
        <p:grpSpPr>
          <a:xfrm>
            <a:off x="472021" y="612940"/>
            <a:ext cx="3921517" cy="1200329"/>
            <a:chOff x="7700621" y="5248067"/>
            <a:chExt cx="3921517" cy="1200329"/>
          </a:xfrm>
        </p:grpSpPr>
        <p:sp>
          <p:nvSpPr>
            <p:cNvPr id="40" name="左大括号 39">
              <a:extLst>
                <a:ext uri="{FF2B5EF4-FFF2-40B4-BE49-F238E27FC236}">
                  <a16:creationId xmlns:a16="http://schemas.microsoft.com/office/drawing/2014/main" id="{1464980A-6354-21E1-9FAE-AD0997C8A457}"/>
                </a:ext>
              </a:extLst>
            </p:cNvPr>
            <p:cNvSpPr/>
            <p:nvPr/>
          </p:nvSpPr>
          <p:spPr>
            <a:xfrm>
              <a:off x="8346952" y="5323840"/>
              <a:ext cx="320531" cy="104878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E3C8B42-B4BD-B5EA-D903-6431064028AE}"/>
                </a:ext>
              </a:extLst>
            </p:cNvPr>
            <p:cNvSpPr txBox="1"/>
            <p:nvPr/>
          </p:nvSpPr>
          <p:spPr>
            <a:xfrm>
              <a:off x="7700621" y="566356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势</a:t>
              </a:r>
              <a:endParaRPr lang="en-US" altLang="zh-CN" dirty="0"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1E37392-225A-354D-D4A2-2D8A8F2FC6B9}"/>
                </a:ext>
              </a:extLst>
            </p:cNvPr>
            <p:cNvSpPr txBox="1"/>
            <p:nvPr/>
          </p:nvSpPr>
          <p:spPr>
            <a:xfrm>
              <a:off x="8667483" y="5248067"/>
              <a:ext cx="29546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力量惯性趋向。</a:t>
              </a:r>
              <a:endParaRPr lang="en-US" altLang="zh-CN" dirty="0"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zh-CN" altLang="en-US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引指表现出来的情况，样子</a:t>
              </a:r>
              <a:endParaRPr lang="en-US" altLang="zh-CN" dirty="0"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endParaRPr lang="en-US" altLang="zh-CN" dirty="0"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zh-CN" altLang="en-US" dirty="0">
                  <a:latin typeface="新宋体" panose="02010609030101010101" pitchFamily="49" charset="-122"/>
                  <a:ea typeface="新宋体" panose="02010609030101010101" pitchFamily="49" charset="-122"/>
                </a:rPr>
                <a:t>姿势、气势、山势、势能</a:t>
              </a:r>
              <a:endParaRPr lang="en-US" altLang="zh-CN" dirty="0"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879E795F-25FA-56DF-D648-242785FC2415}"/>
              </a:ext>
            </a:extLst>
          </p:cNvPr>
          <p:cNvSpPr txBox="1"/>
          <p:nvPr/>
        </p:nvSpPr>
        <p:spPr>
          <a:xfrm>
            <a:off x="595512" y="3725982"/>
            <a:ext cx="1569660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察觉自我状态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F1BE44C-F653-A783-98CD-296A885EB57C}"/>
              </a:ext>
            </a:extLst>
          </p:cNvPr>
          <p:cNvSpPr txBox="1"/>
          <p:nvPr/>
        </p:nvSpPr>
        <p:spPr>
          <a:xfrm>
            <a:off x="7907020" y="31938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语言符合模型定义，概况运算描述</a:t>
            </a:r>
          </a:p>
        </p:txBody>
      </p:sp>
    </p:spTree>
    <p:extLst>
      <p:ext uri="{BB962C8B-B14F-4D97-AF65-F5344CB8AC3E}">
        <p14:creationId xmlns:p14="http://schemas.microsoft.com/office/powerpoint/2010/main" val="191857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D3F1AE1-32CE-63C6-1D3A-72C09AD0E5F4}"/>
              </a:ext>
            </a:extLst>
          </p:cNvPr>
          <p:cNvSpPr/>
          <p:nvPr/>
        </p:nvSpPr>
        <p:spPr>
          <a:xfrm>
            <a:off x="3466214" y="2275367"/>
            <a:ext cx="2307265" cy="2307265"/>
          </a:xfrm>
          <a:prstGeom prst="ellipse">
            <a:avLst/>
          </a:prstGeom>
          <a:gradFill flip="none" rotWithShape="1">
            <a:gsLst>
              <a:gs pos="0">
                <a:srgbClr val="33CCFF">
                  <a:shade val="30000"/>
                  <a:satMod val="115000"/>
                </a:srgbClr>
              </a:gs>
              <a:gs pos="50000">
                <a:srgbClr val="33CCFF">
                  <a:shade val="67500"/>
                  <a:satMod val="115000"/>
                </a:srgbClr>
              </a:gs>
              <a:gs pos="100000">
                <a:srgbClr val="33CCFF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827B01C-7270-2066-D748-7536649B4343}"/>
              </a:ext>
            </a:extLst>
          </p:cNvPr>
          <p:cNvSpPr/>
          <p:nvPr/>
        </p:nvSpPr>
        <p:spPr>
          <a:xfrm>
            <a:off x="6074735" y="2275367"/>
            <a:ext cx="2307265" cy="2307265"/>
          </a:xfrm>
          <a:prstGeom prst="ellipse">
            <a:avLst/>
          </a:prstGeom>
          <a:gradFill flip="none" rotWithShape="1">
            <a:gsLst>
              <a:gs pos="0">
                <a:srgbClr val="FF6600">
                  <a:tint val="66000"/>
                  <a:satMod val="160000"/>
                </a:srgbClr>
              </a:gs>
              <a:gs pos="50000">
                <a:srgbClr val="FF6600">
                  <a:tint val="44500"/>
                  <a:satMod val="160000"/>
                </a:srgbClr>
              </a:gs>
              <a:gs pos="100000">
                <a:srgbClr val="FF66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29EF485-86BC-9709-FC9D-A9E7D7F2AB9C}"/>
              </a:ext>
            </a:extLst>
          </p:cNvPr>
          <p:cNvSpPr/>
          <p:nvPr/>
        </p:nvSpPr>
        <p:spPr>
          <a:xfrm>
            <a:off x="4619846" y="2830032"/>
            <a:ext cx="598967" cy="598967"/>
          </a:xfrm>
          <a:prstGeom prst="ellipse">
            <a:avLst/>
          </a:prstGeom>
          <a:gradFill flip="none" rotWithShape="1">
            <a:gsLst>
              <a:gs pos="0">
                <a:srgbClr val="FF6600">
                  <a:tint val="66000"/>
                  <a:satMod val="160000"/>
                </a:srgbClr>
              </a:gs>
              <a:gs pos="50000">
                <a:srgbClr val="FF6600">
                  <a:tint val="44500"/>
                  <a:satMod val="160000"/>
                </a:srgbClr>
              </a:gs>
              <a:gs pos="100000">
                <a:srgbClr val="FF66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3172DB8-874A-3CC7-8635-92A035281632}"/>
              </a:ext>
            </a:extLst>
          </p:cNvPr>
          <p:cNvSpPr/>
          <p:nvPr/>
        </p:nvSpPr>
        <p:spPr>
          <a:xfrm>
            <a:off x="7228367" y="2830031"/>
            <a:ext cx="598967" cy="598967"/>
          </a:xfrm>
          <a:prstGeom prst="ellipse">
            <a:avLst/>
          </a:prstGeom>
          <a:gradFill flip="none" rotWithShape="1">
            <a:gsLst>
              <a:gs pos="0">
                <a:srgbClr val="FF6600">
                  <a:tint val="66000"/>
                  <a:satMod val="160000"/>
                </a:srgbClr>
              </a:gs>
              <a:gs pos="50000">
                <a:srgbClr val="FF6600">
                  <a:tint val="44500"/>
                  <a:satMod val="160000"/>
                </a:srgbClr>
              </a:gs>
              <a:gs pos="100000">
                <a:srgbClr val="FF66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85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5EC412C8-388B-44FA-DA74-46CC8ECDDE62}"/>
              </a:ext>
            </a:extLst>
          </p:cNvPr>
          <p:cNvGrpSpPr/>
          <p:nvPr/>
        </p:nvGrpSpPr>
        <p:grpSpPr>
          <a:xfrm>
            <a:off x="2002972" y="1251858"/>
            <a:ext cx="8186056" cy="3586926"/>
            <a:chOff x="1379627" y="896697"/>
            <a:chExt cx="8537291" cy="3709417"/>
          </a:xfrm>
        </p:grpSpPr>
        <p:sp>
          <p:nvSpPr>
            <p:cNvPr id="4" name="右大括号 3">
              <a:extLst>
                <a:ext uri="{FF2B5EF4-FFF2-40B4-BE49-F238E27FC236}">
                  <a16:creationId xmlns:a16="http://schemas.microsoft.com/office/drawing/2014/main" id="{6DAAB043-A9C1-364A-24CC-D242CB7B4C3B}"/>
                </a:ext>
              </a:extLst>
            </p:cNvPr>
            <p:cNvSpPr/>
            <p:nvPr/>
          </p:nvSpPr>
          <p:spPr>
            <a:xfrm>
              <a:off x="3740727" y="1919317"/>
              <a:ext cx="230909" cy="1228436"/>
            </a:xfrm>
            <a:prstGeom prst="rightBrace">
              <a:avLst>
                <a:gd name="adj1" fmla="val 69309"/>
                <a:gd name="adj2" fmla="val 50752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B5B1B2D-E5C0-5355-438E-0F462FCBA77E}"/>
                </a:ext>
              </a:extLst>
            </p:cNvPr>
            <p:cNvSpPr txBox="1"/>
            <p:nvPr/>
          </p:nvSpPr>
          <p:spPr>
            <a:xfrm>
              <a:off x="2133600" y="1782680"/>
              <a:ext cx="1401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—</a:t>
              </a:r>
              <a:r>
                <a:rPr lang="en-US" altLang="zh-CN" dirty="0"/>
                <a:t> </a:t>
              </a:r>
              <a:r>
                <a:rPr lang="zh-CN" altLang="en-US" dirty="0"/>
                <a:t>文化认知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FF10C5F-AF05-8EEE-4D91-2416814328DE}"/>
                </a:ext>
              </a:extLst>
            </p:cNvPr>
            <p:cNvSpPr txBox="1"/>
            <p:nvPr/>
          </p:nvSpPr>
          <p:spPr>
            <a:xfrm>
              <a:off x="2133600" y="2348869"/>
              <a:ext cx="1401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—</a:t>
              </a:r>
              <a:r>
                <a:rPr lang="en-US" altLang="zh-CN" dirty="0"/>
                <a:t> </a:t>
              </a:r>
              <a:r>
                <a:rPr lang="zh-CN" altLang="en-US" dirty="0"/>
                <a:t>思维认知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435DBB4-9B6A-1173-10DD-EE731FB9DCBD}"/>
                </a:ext>
              </a:extLst>
            </p:cNvPr>
            <p:cNvSpPr txBox="1"/>
            <p:nvPr/>
          </p:nvSpPr>
          <p:spPr>
            <a:xfrm>
              <a:off x="2133600" y="2915058"/>
              <a:ext cx="1401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—</a:t>
              </a:r>
              <a:r>
                <a:rPr lang="en-US" altLang="zh-CN" dirty="0"/>
                <a:t> </a:t>
              </a:r>
              <a:r>
                <a:rPr lang="zh-CN" altLang="en-US" dirty="0"/>
                <a:t>语言认知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6CD8E71-5D1B-1E67-E0EF-401A52D6FE57}"/>
                </a:ext>
              </a:extLst>
            </p:cNvPr>
            <p:cNvSpPr txBox="1"/>
            <p:nvPr/>
          </p:nvSpPr>
          <p:spPr>
            <a:xfrm>
              <a:off x="2133600" y="3681677"/>
              <a:ext cx="1401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—</a:t>
              </a:r>
              <a:r>
                <a:rPr lang="en-US" altLang="zh-CN" dirty="0"/>
                <a:t> </a:t>
              </a:r>
              <a:r>
                <a:rPr lang="zh-CN" altLang="en-US" dirty="0"/>
                <a:t>心理认知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98EEFB8-62A0-8170-49AD-88E5697C620D}"/>
                </a:ext>
              </a:extLst>
            </p:cNvPr>
            <p:cNvSpPr txBox="1"/>
            <p:nvPr/>
          </p:nvSpPr>
          <p:spPr>
            <a:xfrm>
              <a:off x="2133600" y="4236782"/>
              <a:ext cx="1401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—</a:t>
              </a:r>
              <a:r>
                <a:rPr lang="en-US" altLang="zh-CN" dirty="0"/>
                <a:t> </a:t>
              </a:r>
              <a:r>
                <a:rPr lang="zh-CN" altLang="en-US" dirty="0"/>
                <a:t>神经认知</a:t>
              </a:r>
            </a:p>
          </p:txBody>
        </p:sp>
        <p:sp>
          <p:nvSpPr>
            <p:cNvPr id="13" name="右大括号 12">
              <a:extLst>
                <a:ext uri="{FF2B5EF4-FFF2-40B4-BE49-F238E27FC236}">
                  <a16:creationId xmlns:a16="http://schemas.microsoft.com/office/drawing/2014/main" id="{FB7D2F62-360F-CF84-9538-3075E920DB75}"/>
                </a:ext>
              </a:extLst>
            </p:cNvPr>
            <p:cNvSpPr/>
            <p:nvPr/>
          </p:nvSpPr>
          <p:spPr>
            <a:xfrm>
              <a:off x="3740726" y="3710248"/>
              <a:ext cx="230909" cy="895866"/>
            </a:xfrm>
            <a:prstGeom prst="rightBrace">
              <a:avLst>
                <a:gd name="adj1" fmla="val 69309"/>
                <a:gd name="adj2" fmla="val 50752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BE4D23B-7981-A2B0-2A0A-E8F7A5B12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0459" y="2290690"/>
              <a:ext cx="0" cy="5661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512D971-4DE7-689A-069E-46A37B1DC46D}"/>
                </a:ext>
              </a:extLst>
            </p:cNvPr>
            <p:cNvSpPr txBox="1"/>
            <p:nvPr/>
          </p:nvSpPr>
          <p:spPr>
            <a:xfrm>
              <a:off x="1379627" y="3183262"/>
              <a:ext cx="461665" cy="120321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dirty="0"/>
                <a:t>进 化 方 向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F7A7126-F45A-3B2B-D4F2-C7F94CC61C9E}"/>
                </a:ext>
              </a:extLst>
            </p:cNvPr>
            <p:cNvSpPr txBox="1"/>
            <p:nvPr/>
          </p:nvSpPr>
          <p:spPr>
            <a:xfrm>
              <a:off x="4162165" y="2435106"/>
              <a:ext cx="3185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高阶认知（人类特有的认知）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8346DAB-5FD6-3924-63DA-74E060CBCD61}"/>
                </a:ext>
              </a:extLst>
            </p:cNvPr>
            <p:cNvSpPr txBox="1"/>
            <p:nvPr/>
          </p:nvSpPr>
          <p:spPr>
            <a:xfrm>
              <a:off x="4157007" y="3973515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低阶认知（非人类动物具有的认知）</a:t>
              </a:r>
            </a:p>
          </p:txBody>
        </p:sp>
        <p:sp>
          <p:nvSpPr>
            <p:cNvPr id="20" name="右大括号 19">
              <a:extLst>
                <a:ext uri="{FF2B5EF4-FFF2-40B4-BE49-F238E27FC236}">
                  <a16:creationId xmlns:a16="http://schemas.microsoft.com/office/drawing/2014/main" id="{374B4966-D74A-F73E-2F0C-ED3A014FC0B6}"/>
                </a:ext>
              </a:extLst>
            </p:cNvPr>
            <p:cNvSpPr/>
            <p:nvPr/>
          </p:nvSpPr>
          <p:spPr>
            <a:xfrm>
              <a:off x="8141400" y="2536371"/>
              <a:ext cx="230909" cy="1700411"/>
            </a:xfrm>
            <a:prstGeom prst="rightBrace">
              <a:avLst>
                <a:gd name="adj1" fmla="val 69309"/>
                <a:gd name="adj2" fmla="val 50752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74D8BE3-1540-35A3-584D-CB879CA277FF}"/>
                </a:ext>
              </a:extLst>
            </p:cNvPr>
            <p:cNvSpPr txBox="1"/>
            <p:nvPr/>
          </p:nvSpPr>
          <p:spPr>
            <a:xfrm>
              <a:off x="8578090" y="320191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人类的认知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0579C69-2BA4-A875-9A4A-1E9DC824C791}"/>
                </a:ext>
              </a:extLst>
            </p:cNvPr>
            <p:cNvSpPr txBox="1"/>
            <p:nvPr/>
          </p:nvSpPr>
          <p:spPr>
            <a:xfrm>
              <a:off x="3582176" y="896697"/>
              <a:ext cx="4674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图</a:t>
              </a:r>
              <a:r>
                <a:rPr lang="en-US" altLang="zh-CN" dirty="0"/>
                <a:t>1   </a:t>
              </a:r>
              <a:r>
                <a:rPr lang="zh-CN" altLang="en-US" dirty="0"/>
                <a:t>人类认知的五个层级（蔡曙山，</a:t>
              </a:r>
              <a:r>
                <a:rPr lang="en-US" altLang="zh-CN" dirty="0"/>
                <a:t>2015</a:t>
              </a:r>
              <a:r>
                <a:rPr lang="zh-CN" altLang="en-US" dirty="0"/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881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>
            <a:extLst>
              <a:ext uri="{FF2B5EF4-FFF2-40B4-BE49-F238E27FC236}">
                <a16:creationId xmlns:a16="http://schemas.microsoft.com/office/drawing/2014/main" id="{E4464DF7-E619-86E0-99F4-4149467DAB40}"/>
              </a:ext>
            </a:extLst>
          </p:cNvPr>
          <p:cNvGrpSpPr/>
          <p:nvPr/>
        </p:nvGrpSpPr>
        <p:grpSpPr>
          <a:xfrm>
            <a:off x="2645066" y="330173"/>
            <a:ext cx="6239165" cy="6057845"/>
            <a:chOff x="2645066" y="330173"/>
            <a:chExt cx="6239165" cy="6057845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1C34A2C-147A-1B12-FF83-47899D662051}"/>
                </a:ext>
              </a:extLst>
            </p:cNvPr>
            <p:cNvCxnSpPr>
              <a:cxnSpLocks/>
            </p:cNvCxnSpPr>
            <p:nvPr/>
          </p:nvCxnSpPr>
          <p:spPr>
            <a:xfrm>
              <a:off x="4034783" y="2303049"/>
              <a:ext cx="0" cy="225036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AEC7BF0-0B95-1DCF-85D0-CE37D34D6978}"/>
                </a:ext>
              </a:extLst>
            </p:cNvPr>
            <p:cNvCxnSpPr>
              <a:cxnSpLocks/>
            </p:cNvCxnSpPr>
            <p:nvPr/>
          </p:nvCxnSpPr>
          <p:spPr>
            <a:xfrm>
              <a:off x="7921878" y="2303049"/>
              <a:ext cx="0" cy="225036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3FF7E99-3398-E8D2-01A2-6BBE6662377B}"/>
                </a:ext>
              </a:extLst>
            </p:cNvPr>
            <p:cNvCxnSpPr>
              <a:cxnSpLocks/>
            </p:cNvCxnSpPr>
            <p:nvPr/>
          </p:nvCxnSpPr>
          <p:spPr>
            <a:xfrm>
              <a:off x="5978330" y="1255434"/>
              <a:ext cx="0" cy="4345592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0831684-F1A1-4CD4-0E4C-56FD3B6FEFEB}"/>
                </a:ext>
              </a:extLst>
            </p:cNvPr>
            <p:cNvCxnSpPr>
              <a:cxnSpLocks/>
            </p:cNvCxnSpPr>
            <p:nvPr/>
          </p:nvCxnSpPr>
          <p:spPr>
            <a:xfrm>
              <a:off x="4034783" y="2303049"/>
              <a:ext cx="3887095" cy="2250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020EE6A-0AC6-43A0-4EF7-C3EF9D802D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4783" y="2303049"/>
              <a:ext cx="3887095" cy="225036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EA597865-2106-0A56-A898-2CE4D4287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4783" y="1255434"/>
              <a:ext cx="1943548" cy="3297977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5ABC248-3509-651F-9309-973A9696919E}"/>
                </a:ext>
              </a:extLst>
            </p:cNvPr>
            <p:cNvCxnSpPr>
              <a:cxnSpLocks/>
            </p:cNvCxnSpPr>
            <p:nvPr/>
          </p:nvCxnSpPr>
          <p:spPr>
            <a:xfrm>
              <a:off x="5978330" y="1255434"/>
              <a:ext cx="1943548" cy="3297977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6D4972A8-148C-787C-3F73-A37CFC6391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34783" y="2303049"/>
              <a:ext cx="1943548" cy="3297977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C4BF1E13-E30D-7B7E-7AA0-4E8089B60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8330" y="2303049"/>
              <a:ext cx="1943548" cy="3297977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E056-A7AE-8381-2B08-FEB53929EE59}"/>
                </a:ext>
              </a:extLst>
            </p:cNvPr>
            <p:cNvCxnSpPr/>
            <p:nvPr/>
          </p:nvCxnSpPr>
          <p:spPr>
            <a:xfrm>
              <a:off x="4034782" y="4553411"/>
              <a:ext cx="3887095" cy="0"/>
            </a:xfrm>
            <a:prstGeom prst="line">
              <a:avLst/>
            </a:prstGeom>
            <a:ln w="28575"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986A0C7-615A-07D6-3288-D16D41AEC9EB}"/>
                </a:ext>
              </a:extLst>
            </p:cNvPr>
            <p:cNvCxnSpPr/>
            <p:nvPr/>
          </p:nvCxnSpPr>
          <p:spPr>
            <a:xfrm>
              <a:off x="4034782" y="4553411"/>
              <a:ext cx="1943548" cy="104761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2D4BD68B-BDD0-17CF-9438-DA4B202ACA5F}"/>
                </a:ext>
              </a:extLst>
            </p:cNvPr>
            <p:cNvCxnSpPr/>
            <p:nvPr/>
          </p:nvCxnSpPr>
          <p:spPr>
            <a:xfrm flipV="1">
              <a:off x="5978330" y="4553411"/>
              <a:ext cx="1943548" cy="1047614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85FE9E5-55C7-7D7D-1E2D-D874CFB1EF68}"/>
                </a:ext>
              </a:extLst>
            </p:cNvPr>
            <p:cNvCxnSpPr/>
            <p:nvPr/>
          </p:nvCxnSpPr>
          <p:spPr>
            <a:xfrm flipV="1">
              <a:off x="4034781" y="1255433"/>
              <a:ext cx="1943548" cy="10476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9C9897C1-8037-EBBD-D441-19868E714048}"/>
                </a:ext>
              </a:extLst>
            </p:cNvPr>
            <p:cNvCxnSpPr/>
            <p:nvPr/>
          </p:nvCxnSpPr>
          <p:spPr>
            <a:xfrm>
              <a:off x="5978329" y="1255433"/>
              <a:ext cx="1943548" cy="10476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6AF6B389-449A-120F-2499-E8CFAC2E038B}"/>
                </a:ext>
              </a:extLst>
            </p:cNvPr>
            <p:cNvCxnSpPr/>
            <p:nvPr/>
          </p:nvCxnSpPr>
          <p:spPr>
            <a:xfrm>
              <a:off x="4034779" y="2303048"/>
              <a:ext cx="388709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26564E56-6928-954A-5910-C7D7CE35FCA6}"/>
                </a:ext>
              </a:extLst>
            </p:cNvPr>
            <p:cNvSpPr txBox="1"/>
            <p:nvPr/>
          </p:nvSpPr>
          <p:spPr>
            <a:xfrm>
              <a:off x="5558345" y="80853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哲学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1005C4A4-0FD0-AD4D-6C2B-830793391761}"/>
                </a:ext>
              </a:extLst>
            </p:cNvPr>
            <p:cNvSpPr txBox="1"/>
            <p:nvPr/>
          </p:nvSpPr>
          <p:spPr>
            <a:xfrm>
              <a:off x="4715353" y="495473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①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068A802-BD2F-4D1F-D0F2-CFAAD257A01F}"/>
                </a:ext>
              </a:extLst>
            </p:cNvPr>
            <p:cNvSpPr txBox="1"/>
            <p:nvPr/>
          </p:nvSpPr>
          <p:spPr>
            <a:xfrm>
              <a:off x="6440737" y="4081440"/>
              <a:ext cx="33079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②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A888D22-E3B6-1DCA-BC8C-1314FE1DD070}"/>
                </a:ext>
              </a:extLst>
            </p:cNvPr>
            <p:cNvSpPr txBox="1"/>
            <p:nvPr/>
          </p:nvSpPr>
          <p:spPr>
            <a:xfrm>
              <a:off x="4638786" y="3505797"/>
              <a:ext cx="3200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③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61DE4FB-139D-437F-5A1F-F0FB3A858D7E}"/>
                </a:ext>
              </a:extLst>
            </p:cNvPr>
            <p:cNvSpPr txBox="1"/>
            <p:nvPr/>
          </p:nvSpPr>
          <p:spPr>
            <a:xfrm>
              <a:off x="6314301" y="2894054"/>
              <a:ext cx="38458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⑤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0E125A3A-B558-25B3-964A-5DF77EE9185B}"/>
                </a:ext>
              </a:extLst>
            </p:cNvPr>
            <p:cNvSpPr txBox="1"/>
            <p:nvPr/>
          </p:nvSpPr>
          <p:spPr>
            <a:xfrm>
              <a:off x="6096108" y="2074744"/>
              <a:ext cx="36306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⑥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76E9632B-75A6-9B75-BC0B-43AE408EB99A}"/>
                </a:ext>
              </a:extLst>
            </p:cNvPr>
            <p:cNvSpPr txBox="1"/>
            <p:nvPr/>
          </p:nvSpPr>
          <p:spPr>
            <a:xfrm>
              <a:off x="4674816" y="1474471"/>
              <a:ext cx="35231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⑦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6AE7E1BA-3431-6A3F-0E1B-9A8889FB070A}"/>
                </a:ext>
              </a:extLst>
            </p:cNvPr>
            <p:cNvSpPr txBox="1"/>
            <p:nvPr/>
          </p:nvSpPr>
          <p:spPr>
            <a:xfrm>
              <a:off x="6800162" y="1454500"/>
              <a:ext cx="39534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⑧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DDF86ED-3AB2-EE56-7343-7358D39098EF}"/>
                </a:ext>
              </a:extLst>
            </p:cNvPr>
            <p:cNvSpPr txBox="1"/>
            <p:nvPr/>
          </p:nvSpPr>
          <p:spPr>
            <a:xfrm flipH="1">
              <a:off x="7845951" y="3180597"/>
              <a:ext cx="40072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⑨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3C6D23B-61B9-1F4C-C95B-2CD1C8A4DCFD}"/>
                </a:ext>
              </a:extLst>
            </p:cNvPr>
            <p:cNvSpPr txBox="1"/>
            <p:nvPr/>
          </p:nvSpPr>
          <p:spPr>
            <a:xfrm>
              <a:off x="5311301" y="2929277"/>
              <a:ext cx="34223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⑩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87FCB0EE-FA4F-8522-4207-6B925634F9F7}"/>
                </a:ext>
              </a:extLst>
            </p:cNvPr>
            <p:cNvSpPr txBox="1"/>
            <p:nvPr/>
          </p:nvSpPr>
          <p:spPr>
            <a:xfrm>
              <a:off x="3673446" y="3138369"/>
              <a:ext cx="37944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④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84A40D47-E384-0A21-D3DD-35FEFA75576D}"/>
                </a:ext>
              </a:extLst>
            </p:cNvPr>
            <p:cNvSpPr txBox="1"/>
            <p:nvPr/>
          </p:nvSpPr>
          <p:spPr>
            <a:xfrm>
              <a:off x="7921741" y="2020993"/>
              <a:ext cx="95240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语言学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F06FECA-BB98-9AC1-B88F-112C31D9CA1D}"/>
                </a:ext>
              </a:extLst>
            </p:cNvPr>
            <p:cNvSpPr txBox="1"/>
            <p:nvPr/>
          </p:nvSpPr>
          <p:spPr>
            <a:xfrm>
              <a:off x="7973646" y="4538315"/>
              <a:ext cx="91058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人类学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3E7416C7-5207-DC5A-866F-3B47D05F6763}"/>
                </a:ext>
              </a:extLst>
            </p:cNvPr>
            <p:cNvSpPr txBox="1"/>
            <p:nvPr/>
          </p:nvSpPr>
          <p:spPr>
            <a:xfrm>
              <a:off x="5427455" y="5680132"/>
              <a:ext cx="114950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神经科学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D1DFBB0A-DC44-F21E-F829-235D95CF8395}"/>
                </a:ext>
              </a:extLst>
            </p:cNvPr>
            <p:cNvSpPr txBox="1"/>
            <p:nvPr/>
          </p:nvSpPr>
          <p:spPr>
            <a:xfrm>
              <a:off x="2645066" y="4481550"/>
              <a:ext cx="138964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计算机科学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F323F225-DBE7-73BC-5341-A2FA8EB0FA5B}"/>
                </a:ext>
              </a:extLst>
            </p:cNvPr>
            <p:cNvSpPr txBox="1"/>
            <p:nvPr/>
          </p:nvSpPr>
          <p:spPr>
            <a:xfrm>
              <a:off x="2938424" y="2102966"/>
              <a:ext cx="95909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心理学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D303F615-79D4-28FF-AB0A-DE8C567744A5}"/>
                </a:ext>
              </a:extLst>
            </p:cNvPr>
            <p:cNvSpPr txBox="1"/>
            <p:nvPr/>
          </p:nvSpPr>
          <p:spPr>
            <a:xfrm>
              <a:off x="3480989" y="330173"/>
              <a:ext cx="5042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图</a:t>
              </a:r>
              <a:r>
                <a:rPr lang="en-US" altLang="zh-CN" dirty="0"/>
                <a:t>2   </a:t>
              </a:r>
              <a:r>
                <a:rPr lang="zh-CN" altLang="en-US" dirty="0"/>
                <a:t>认知科学的学科结构（</a:t>
              </a:r>
              <a:r>
                <a:rPr lang="en-US" altLang="zh-CN" dirty="0" err="1"/>
                <a:t>Pylyshyn</a:t>
              </a:r>
              <a:r>
                <a:rPr lang="zh-CN" altLang="en-US" dirty="0"/>
                <a:t>，</a:t>
              </a:r>
              <a:r>
                <a:rPr lang="en-US" altLang="zh-CN" dirty="0"/>
                <a:t>1983:76</a:t>
              </a:r>
              <a:r>
                <a:rPr lang="zh-CN" altLang="en-US" dirty="0"/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863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47B64D48-4059-A768-CC41-D01A94143B0A}"/>
              </a:ext>
            </a:extLst>
          </p:cNvPr>
          <p:cNvGrpSpPr/>
          <p:nvPr/>
        </p:nvGrpSpPr>
        <p:grpSpPr>
          <a:xfrm>
            <a:off x="1620858" y="549725"/>
            <a:ext cx="8465881" cy="5647020"/>
            <a:chOff x="1152772" y="10422"/>
            <a:chExt cx="8465881" cy="5647020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8DDA48A-A779-CBAC-2B72-F9A210292E3A}"/>
                </a:ext>
              </a:extLst>
            </p:cNvPr>
            <p:cNvGrpSpPr/>
            <p:nvPr/>
          </p:nvGrpSpPr>
          <p:grpSpPr>
            <a:xfrm>
              <a:off x="1152772" y="728408"/>
              <a:ext cx="8465881" cy="4929034"/>
              <a:chOff x="1882444" y="793062"/>
              <a:chExt cx="8465881" cy="4929034"/>
            </a:xfrm>
          </p:grpSpPr>
          <p:cxnSp>
            <p:nvCxnSpPr>
              <p:cNvPr id="5" name="直接箭头连接符 4">
                <a:extLst>
                  <a:ext uri="{FF2B5EF4-FFF2-40B4-BE49-F238E27FC236}">
                    <a16:creationId xmlns:a16="http://schemas.microsoft.com/office/drawing/2014/main" id="{34E9876D-B982-DCE6-387E-2140AD0F5546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 flipH="1">
                <a:off x="3556916" y="793062"/>
                <a:ext cx="1850264" cy="82522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AB7BDACF-7DBA-2574-213A-F88F5EAC59F1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>
                <a:off x="5407180" y="793062"/>
                <a:ext cx="1830409" cy="82608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D5FD6A1-44AA-05F2-0382-30B9CEED8FE9}"/>
                  </a:ext>
                </a:extLst>
              </p:cNvPr>
              <p:cNvSpPr txBox="1"/>
              <p:nvPr/>
            </p:nvSpPr>
            <p:spPr>
              <a:xfrm>
                <a:off x="2851360" y="1618284"/>
                <a:ext cx="14111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非符号语言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5838EA4-4950-73AD-B509-D09CD392F2C2}"/>
                  </a:ext>
                </a:extLst>
              </p:cNvPr>
              <p:cNvSpPr txBox="1"/>
              <p:nvPr/>
            </p:nvSpPr>
            <p:spPr>
              <a:xfrm>
                <a:off x="6636455" y="1619148"/>
                <a:ext cx="12022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符号语言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30803D4-238B-C4C7-D92F-59AD19007803}"/>
                  </a:ext>
                </a:extLst>
              </p:cNvPr>
              <p:cNvSpPr txBox="1"/>
              <p:nvPr/>
            </p:nvSpPr>
            <p:spPr>
              <a:xfrm>
                <a:off x="1882444" y="2599821"/>
                <a:ext cx="12073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肢体语言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087BB91-D430-DB22-88AC-1E69B2BE8FF4}"/>
                  </a:ext>
                </a:extLst>
              </p:cNvPr>
              <p:cNvSpPr txBox="1"/>
              <p:nvPr/>
            </p:nvSpPr>
            <p:spPr>
              <a:xfrm>
                <a:off x="3971174" y="2580008"/>
                <a:ext cx="11261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声音语言</a:t>
                </a: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87EFB9F-16BD-2524-A5F9-A87771A36613}"/>
                  </a:ext>
                </a:extLst>
              </p:cNvPr>
              <p:cNvSpPr txBox="1"/>
              <p:nvPr/>
            </p:nvSpPr>
            <p:spPr>
              <a:xfrm>
                <a:off x="5407180" y="2602442"/>
                <a:ext cx="1202269" cy="366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自然语言</a:t>
                </a: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5073F4B-DAE1-9691-987E-5A68D63DA9DC}"/>
                  </a:ext>
                </a:extLst>
              </p:cNvPr>
              <p:cNvSpPr txBox="1"/>
              <p:nvPr/>
            </p:nvSpPr>
            <p:spPr>
              <a:xfrm>
                <a:off x="8006036" y="2624970"/>
                <a:ext cx="14111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人工语言</a:t>
                </a: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4314514-C875-3E2B-04A6-05FBED4E5B96}"/>
                  </a:ext>
                </a:extLst>
              </p:cNvPr>
              <p:cNvSpPr txBox="1"/>
              <p:nvPr/>
            </p:nvSpPr>
            <p:spPr>
              <a:xfrm>
                <a:off x="4607684" y="3754748"/>
                <a:ext cx="9337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声音的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2683509-5D61-637C-B325-569A3836B787}"/>
                  </a:ext>
                </a:extLst>
              </p:cNvPr>
              <p:cNvSpPr txBox="1"/>
              <p:nvPr/>
            </p:nvSpPr>
            <p:spPr>
              <a:xfrm>
                <a:off x="6308882" y="3754748"/>
                <a:ext cx="9057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象形的</a:t>
                </a: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011F8A7-3512-62CD-968E-ACA9073D9710}"/>
                  </a:ext>
                </a:extLst>
              </p:cNvPr>
              <p:cNvSpPr txBox="1"/>
              <p:nvPr/>
            </p:nvSpPr>
            <p:spPr>
              <a:xfrm>
                <a:off x="7376895" y="3754748"/>
                <a:ext cx="11038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非形式的</a:t>
                </a: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D89DECC-C8E7-F8DD-4B83-91B4FD978FAB}"/>
                  </a:ext>
                </a:extLst>
              </p:cNvPr>
              <p:cNvSpPr txBox="1"/>
              <p:nvPr/>
            </p:nvSpPr>
            <p:spPr>
              <a:xfrm>
                <a:off x="9095215" y="3754748"/>
                <a:ext cx="9157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形式的</a:t>
                </a: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748194E-0190-FAAC-FBB8-7756199EAC3A}"/>
                  </a:ext>
                </a:extLst>
              </p:cNvPr>
              <p:cNvSpPr txBox="1"/>
              <p:nvPr/>
            </p:nvSpPr>
            <p:spPr>
              <a:xfrm>
                <a:off x="7473855" y="4891095"/>
                <a:ext cx="9095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世界语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2455A698-4BA5-2F67-5619-D7F9CFB9F4C8}"/>
                  </a:ext>
                </a:extLst>
              </p:cNvPr>
              <p:cNvCxnSpPr>
                <a:cxnSpLocks/>
                <a:stCxn id="12" idx="2"/>
                <a:endCxn id="15" idx="0"/>
              </p:cNvCxnSpPr>
              <p:nvPr/>
            </p:nvCxnSpPr>
            <p:spPr>
              <a:xfrm flipH="1">
                <a:off x="2486129" y="1987616"/>
                <a:ext cx="1070787" cy="61220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FAA4CF1E-3159-9E9F-43E7-46C4D77C88BE}"/>
                  </a:ext>
                </a:extLst>
              </p:cNvPr>
              <p:cNvCxnSpPr>
                <a:cxnSpLocks/>
                <a:stCxn id="12" idx="2"/>
                <a:endCxn id="16" idx="0"/>
              </p:cNvCxnSpPr>
              <p:nvPr/>
            </p:nvCxnSpPr>
            <p:spPr>
              <a:xfrm>
                <a:off x="3556916" y="1987616"/>
                <a:ext cx="977343" cy="59239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6EC6717C-B20C-B6D7-1C93-915BAD61C4F7}"/>
                  </a:ext>
                </a:extLst>
              </p:cNvPr>
              <p:cNvCxnSpPr>
                <a:cxnSpLocks/>
                <a:stCxn id="14" idx="2"/>
                <a:endCxn id="17" idx="0"/>
              </p:cNvCxnSpPr>
              <p:nvPr/>
            </p:nvCxnSpPr>
            <p:spPr>
              <a:xfrm flipH="1">
                <a:off x="6008315" y="1988480"/>
                <a:ext cx="1229274" cy="61396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5B9464BD-93A9-283C-5CF5-DA1B3DB38C4D}"/>
                  </a:ext>
                </a:extLst>
              </p:cNvPr>
              <p:cNvCxnSpPr>
                <a:stCxn id="14" idx="2"/>
                <a:endCxn id="18" idx="0"/>
              </p:cNvCxnSpPr>
              <p:nvPr/>
            </p:nvCxnSpPr>
            <p:spPr>
              <a:xfrm>
                <a:off x="7237589" y="1988480"/>
                <a:ext cx="1474003" cy="63649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AE11F48A-83C4-9FFA-D9B0-B1AAAC915274}"/>
                  </a:ext>
                </a:extLst>
              </p:cNvPr>
              <p:cNvCxnSpPr>
                <a:cxnSpLocks/>
                <a:stCxn id="17" idx="2"/>
                <a:endCxn id="19" idx="0"/>
              </p:cNvCxnSpPr>
              <p:nvPr/>
            </p:nvCxnSpPr>
            <p:spPr>
              <a:xfrm flipH="1">
                <a:off x="5074561" y="2969153"/>
                <a:ext cx="933754" cy="78559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F32CF5C2-9778-160A-16DD-24321C0F91D5}"/>
                  </a:ext>
                </a:extLst>
              </p:cNvPr>
              <p:cNvCxnSpPr>
                <a:cxnSpLocks/>
                <a:stCxn id="17" idx="2"/>
                <a:endCxn id="20" idx="0"/>
              </p:cNvCxnSpPr>
              <p:nvPr/>
            </p:nvCxnSpPr>
            <p:spPr>
              <a:xfrm>
                <a:off x="6008315" y="2969153"/>
                <a:ext cx="753438" cy="78559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A8D4DFDD-9EC5-1D93-DC17-C7D50153FC30}"/>
                  </a:ext>
                </a:extLst>
              </p:cNvPr>
              <p:cNvSpPr txBox="1"/>
              <p:nvPr/>
            </p:nvSpPr>
            <p:spPr>
              <a:xfrm>
                <a:off x="8731934" y="4706433"/>
                <a:ext cx="461665" cy="101566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一阶语言</a:t>
                </a: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68F13A-8449-C855-43C6-23BB6C1BCAB1}"/>
                  </a:ext>
                </a:extLst>
              </p:cNvPr>
              <p:cNvSpPr txBox="1"/>
              <p:nvPr/>
            </p:nvSpPr>
            <p:spPr>
              <a:xfrm>
                <a:off x="9138688" y="4706429"/>
                <a:ext cx="461665" cy="101566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高阶语言</a:t>
                </a: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FB01513-A834-539F-4214-90FFEEF83A19}"/>
                  </a:ext>
                </a:extLst>
              </p:cNvPr>
              <p:cNvSpPr txBox="1"/>
              <p:nvPr/>
            </p:nvSpPr>
            <p:spPr>
              <a:xfrm>
                <a:off x="9521792" y="4706429"/>
                <a:ext cx="461665" cy="101566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模态语言</a:t>
                </a: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27AC3BCF-55A5-1DC3-A891-40116BB3E3FD}"/>
                  </a:ext>
                </a:extLst>
              </p:cNvPr>
              <p:cNvSpPr txBox="1"/>
              <p:nvPr/>
            </p:nvSpPr>
            <p:spPr>
              <a:xfrm>
                <a:off x="9886660" y="4706429"/>
                <a:ext cx="461665" cy="101566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模糊语言</a:t>
                </a: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6C2F8FBE-D4F8-D8A9-E239-3B26A15C0F6B}"/>
                  </a:ext>
                </a:extLst>
              </p:cNvPr>
              <p:cNvSpPr txBox="1"/>
              <p:nvPr/>
            </p:nvSpPr>
            <p:spPr>
              <a:xfrm>
                <a:off x="6536162" y="4761977"/>
                <a:ext cx="461665" cy="553998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汉语</a:t>
                </a: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6A53F96-DAF4-1652-E5DB-71DBDC0533FF}"/>
                  </a:ext>
                </a:extLst>
              </p:cNvPr>
              <p:cNvSpPr txBox="1"/>
              <p:nvPr/>
            </p:nvSpPr>
            <p:spPr>
              <a:xfrm>
                <a:off x="4211080" y="4706429"/>
                <a:ext cx="461665" cy="553998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英语</a:t>
                </a: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6F94D54-3FDC-1651-446B-31F0BB84ACD1}"/>
                  </a:ext>
                </a:extLst>
              </p:cNvPr>
              <p:cNvSpPr txBox="1"/>
              <p:nvPr/>
            </p:nvSpPr>
            <p:spPr>
              <a:xfrm>
                <a:off x="4679391" y="4706429"/>
                <a:ext cx="461665" cy="553998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法语</a:t>
                </a: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D0948E1-80E3-9A31-2A36-2578B32E7BDA}"/>
                  </a:ext>
                </a:extLst>
              </p:cNvPr>
              <p:cNvSpPr txBox="1"/>
              <p:nvPr/>
            </p:nvSpPr>
            <p:spPr>
              <a:xfrm>
                <a:off x="5053807" y="4709233"/>
                <a:ext cx="461665" cy="65948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德语</a:t>
                </a: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82A03D4-119D-38F3-59DC-81FC09E7EEC2}"/>
                  </a:ext>
                </a:extLst>
              </p:cNvPr>
              <p:cNvSpPr txBox="1"/>
              <p:nvPr/>
            </p:nvSpPr>
            <p:spPr>
              <a:xfrm>
                <a:off x="5472877" y="4706429"/>
                <a:ext cx="461665" cy="553998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俄语</a:t>
                </a:r>
              </a:p>
            </p:txBody>
          </p:sp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6CB20A1A-65FD-AE54-2D44-C3B986736EA5}"/>
                  </a:ext>
                </a:extLst>
              </p:cNvPr>
              <p:cNvCxnSpPr>
                <a:cxnSpLocks/>
                <a:stCxn id="18" idx="2"/>
                <a:endCxn id="21" idx="0"/>
              </p:cNvCxnSpPr>
              <p:nvPr/>
            </p:nvCxnSpPr>
            <p:spPr>
              <a:xfrm flipH="1">
                <a:off x="7928828" y="2994302"/>
                <a:ext cx="782764" cy="76044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>
                <a:extLst>
                  <a:ext uri="{FF2B5EF4-FFF2-40B4-BE49-F238E27FC236}">
                    <a16:creationId xmlns:a16="http://schemas.microsoft.com/office/drawing/2014/main" id="{7BC00B7F-FF6B-F4A1-A557-4D19EF039B09}"/>
                  </a:ext>
                </a:extLst>
              </p:cNvPr>
              <p:cNvCxnSpPr>
                <a:cxnSpLocks/>
                <a:stCxn id="18" idx="2"/>
                <a:endCxn id="22" idx="0"/>
              </p:cNvCxnSpPr>
              <p:nvPr/>
            </p:nvCxnSpPr>
            <p:spPr>
              <a:xfrm>
                <a:off x="8711592" y="2994302"/>
                <a:ext cx="841476" cy="76044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25653B1F-6E7E-4520-BDE7-26B8DB1B4C5A}"/>
                  </a:ext>
                </a:extLst>
              </p:cNvPr>
              <p:cNvCxnSpPr>
                <a:stCxn id="19" idx="2"/>
                <a:endCxn id="71" idx="0"/>
              </p:cNvCxnSpPr>
              <p:nvPr/>
            </p:nvCxnSpPr>
            <p:spPr>
              <a:xfrm flipH="1">
                <a:off x="4441913" y="4124080"/>
                <a:ext cx="632648" cy="5823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5E08D531-426D-C796-6EE2-217E9F9172A4}"/>
                  </a:ext>
                </a:extLst>
              </p:cNvPr>
              <p:cNvCxnSpPr>
                <a:stCxn id="19" idx="2"/>
                <a:endCxn id="74" idx="0"/>
              </p:cNvCxnSpPr>
              <p:nvPr/>
            </p:nvCxnSpPr>
            <p:spPr>
              <a:xfrm>
                <a:off x="5074561" y="4124080"/>
                <a:ext cx="629149" cy="5823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2743A7BF-C35F-9CAB-4B0B-5682EC49A025}"/>
                  </a:ext>
                </a:extLst>
              </p:cNvPr>
              <p:cNvCxnSpPr>
                <a:cxnSpLocks/>
                <a:stCxn id="20" idx="2"/>
                <a:endCxn id="70" idx="0"/>
              </p:cNvCxnSpPr>
              <p:nvPr/>
            </p:nvCxnSpPr>
            <p:spPr>
              <a:xfrm>
                <a:off x="6761753" y="4124080"/>
                <a:ext cx="5242" cy="63789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BD6F719F-0F8F-D9B4-E094-1F38AF3B4CC5}"/>
                  </a:ext>
                </a:extLst>
              </p:cNvPr>
              <p:cNvCxnSpPr>
                <a:cxnSpLocks/>
                <a:stCxn id="21" idx="2"/>
                <a:endCxn id="23" idx="0"/>
              </p:cNvCxnSpPr>
              <p:nvPr/>
            </p:nvCxnSpPr>
            <p:spPr>
              <a:xfrm flipH="1">
                <a:off x="7928621" y="4124080"/>
                <a:ext cx="207" cy="7670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27D83A60-176B-A4BA-80C7-8F7BF856F2A6}"/>
                  </a:ext>
                </a:extLst>
              </p:cNvPr>
              <p:cNvCxnSpPr>
                <a:stCxn id="22" idx="2"/>
                <a:endCxn id="63" idx="0"/>
              </p:cNvCxnSpPr>
              <p:nvPr/>
            </p:nvCxnSpPr>
            <p:spPr>
              <a:xfrm flipH="1">
                <a:off x="8962767" y="4124080"/>
                <a:ext cx="590301" cy="58235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3B534034-2AEE-498A-9A72-EEA890F4DC0B}"/>
                  </a:ext>
                </a:extLst>
              </p:cNvPr>
              <p:cNvCxnSpPr>
                <a:stCxn id="22" idx="2"/>
                <a:endCxn id="68" idx="0"/>
              </p:cNvCxnSpPr>
              <p:nvPr/>
            </p:nvCxnSpPr>
            <p:spPr>
              <a:xfrm>
                <a:off x="9553068" y="4124080"/>
                <a:ext cx="564425" cy="5823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4DEDAAF9-FB09-1E03-7E11-84999818E0FC}"/>
                </a:ext>
              </a:extLst>
            </p:cNvPr>
            <p:cNvSpPr txBox="1"/>
            <p:nvPr/>
          </p:nvSpPr>
          <p:spPr>
            <a:xfrm>
              <a:off x="3804586" y="10422"/>
              <a:ext cx="3033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图</a:t>
              </a:r>
              <a:r>
                <a:rPr lang="en-US" altLang="zh-CN" dirty="0"/>
                <a:t>3   </a:t>
              </a:r>
              <a:r>
                <a:rPr lang="zh-CN" altLang="en-US" dirty="0"/>
                <a:t>语言分类系统和分支图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7502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242C66F4-D668-A1E0-87DA-4DACF8BFF9CE}"/>
              </a:ext>
            </a:extLst>
          </p:cNvPr>
          <p:cNvGrpSpPr/>
          <p:nvPr/>
        </p:nvGrpSpPr>
        <p:grpSpPr>
          <a:xfrm>
            <a:off x="3171332" y="916555"/>
            <a:ext cx="5849336" cy="5024890"/>
            <a:chOff x="2695950" y="207818"/>
            <a:chExt cx="6800100" cy="5841647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E673DA48-D8E1-B6B3-881A-8B6584A70DD6}"/>
                </a:ext>
              </a:extLst>
            </p:cNvPr>
            <p:cNvGrpSpPr/>
            <p:nvPr/>
          </p:nvGrpSpPr>
          <p:grpSpPr>
            <a:xfrm>
              <a:off x="2695950" y="846548"/>
              <a:ext cx="6800100" cy="5202917"/>
              <a:chOff x="2695950" y="846548"/>
              <a:chExt cx="6800100" cy="5202917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7447496F-3196-6E55-8061-4ACC71B2D3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4783" y="2303049"/>
                <a:ext cx="0" cy="2250362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B26C714B-BF7B-7C60-D823-4243D4A8A4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1878" y="2303049"/>
                <a:ext cx="0" cy="2250362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86D097EE-9C8C-5361-39F9-2415C89616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8330" y="1255434"/>
                <a:ext cx="0" cy="4345592"/>
              </a:xfrm>
              <a:prstGeom prst="line">
                <a:avLst/>
              </a:prstGeom>
              <a:ln w="2857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322009A2-3890-281C-4341-5B54ABBA5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4783" y="2303049"/>
                <a:ext cx="3887095" cy="225036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9DC5A4E1-EEC1-4C5B-0DA3-CBDE3F6CE9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34783" y="2303049"/>
                <a:ext cx="3887095" cy="2250362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4E029E95-850C-DCFD-ECDC-142B595C6F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34783" y="1255434"/>
                <a:ext cx="1943548" cy="3297977"/>
              </a:xfrm>
              <a:prstGeom prst="line">
                <a:avLst/>
              </a:prstGeom>
              <a:ln w="2857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46252BA0-C98A-6087-BC7C-3EFE555455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8330" y="1255434"/>
                <a:ext cx="1943548" cy="3297977"/>
              </a:xfrm>
              <a:prstGeom prst="line">
                <a:avLst/>
              </a:prstGeom>
              <a:ln w="2857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956ACB95-5D6E-4FD4-D1DD-74DD84F9B3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34783" y="2303049"/>
                <a:ext cx="1943548" cy="3297977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161999AA-BA83-78A2-15E5-D90FE1717E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8330" y="2303049"/>
                <a:ext cx="1943548" cy="3297977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A2583F0-E657-2252-44F6-BDE51774D876}"/>
                  </a:ext>
                </a:extLst>
              </p:cNvPr>
              <p:cNvCxnSpPr/>
              <p:nvPr/>
            </p:nvCxnSpPr>
            <p:spPr>
              <a:xfrm>
                <a:off x="4034782" y="4553411"/>
                <a:ext cx="3887095" cy="0"/>
              </a:xfrm>
              <a:prstGeom prst="line">
                <a:avLst/>
              </a:prstGeom>
              <a:ln w="28575"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7311AE8A-9366-DDFB-C03F-D35CFF66A286}"/>
                  </a:ext>
                </a:extLst>
              </p:cNvPr>
              <p:cNvCxnSpPr/>
              <p:nvPr/>
            </p:nvCxnSpPr>
            <p:spPr>
              <a:xfrm>
                <a:off x="4034782" y="4553411"/>
                <a:ext cx="1943548" cy="1047615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FB3EFD31-A6B1-E4DA-7069-7E2F2B15B658}"/>
                  </a:ext>
                </a:extLst>
              </p:cNvPr>
              <p:cNvCxnSpPr/>
              <p:nvPr/>
            </p:nvCxnSpPr>
            <p:spPr>
              <a:xfrm flipV="1">
                <a:off x="5978330" y="4553411"/>
                <a:ext cx="1943548" cy="1047614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AED7731D-6290-74D5-1E3D-C0F88B65F199}"/>
                  </a:ext>
                </a:extLst>
              </p:cNvPr>
              <p:cNvCxnSpPr/>
              <p:nvPr/>
            </p:nvCxnSpPr>
            <p:spPr>
              <a:xfrm flipV="1">
                <a:off x="4034781" y="1255433"/>
                <a:ext cx="1943548" cy="10476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74C2AF31-9FA0-06FE-4564-2F9724CB9907}"/>
                  </a:ext>
                </a:extLst>
              </p:cNvPr>
              <p:cNvCxnSpPr/>
              <p:nvPr/>
            </p:nvCxnSpPr>
            <p:spPr>
              <a:xfrm>
                <a:off x="5978329" y="1255433"/>
                <a:ext cx="1943548" cy="10476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525D02F8-E1D7-F524-5ACB-DA3D2C221CD9}"/>
                  </a:ext>
                </a:extLst>
              </p:cNvPr>
              <p:cNvCxnSpPr/>
              <p:nvPr/>
            </p:nvCxnSpPr>
            <p:spPr>
              <a:xfrm>
                <a:off x="4034779" y="2303048"/>
                <a:ext cx="388709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2737A0C-2667-5C0C-5C51-F9D67C251F82}"/>
                  </a:ext>
                </a:extLst>
              </p:cNvPr>
              <p:cNvSpPr txBox="1"/>
              <p:nvPr/>
            </p:nvSpPr>
            <p:spPr>
              <a:xfrm>
                <a:off x="5424329" y="84654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哲学逻辑</a:t>
                </a: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BC103F8-C28D-9F08-C6FA-EC6E38B84FF2}"/>
                  </a:ext>
                </a:extLst>
              </p:cNvPr>
              <p:cNvSpPr txBox="1"/>
              <p:nvPr/>
            </p:nvSpPr>
            <p:spPr>
              <a:xfrm>
                <a:off x="7926390" y="211838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语言逻辑</a:t>
                </a: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9842903-2306-0FDF-3315-107D75BD3E7A}"/>
                  </a:ext>
                </a:extLst>
              </p:cNvPr>
              <p:cNvSpPr txBox="1"/>
              <p:nvPr/>
            </p:nvSpPr>
            <p:spPr>
              <a:xfrm>
                <a:off x="7926390" y="4269799"/>
                <a:ext cx="1569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文化与进化的</a:t>
                </a:r>
                <a:endPara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逻辑</a:t>
                </a: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CB42A5A-3886-DBF7-B7DF-D2D73903B9F9}"/>
                  </a:ext>
                </a:extLst>
              </p:cNvPr>
              <p:cNvSpPr txBox="1"/>
              <p:nvPr/>
            </p:nvSpPr>
            <p:spPr>
              <a:xfrm>
                <a:off x="5149610" y="5680133"/>
                <a:ext cx="1800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神经网络的逻辑</a:t>
                </a: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9C57E36-DA73-EBE9-B1FD-C9BE48B4FFAF}"/>
                  </a:ext>
                </a:extLst>
              </p:cNvPr>
              <p:cNvSpPr txBox="1"/>
              <p:nvPr/>
            </p:nvSpPr>
            <p:spPr>
              <a:xfrm>
                <a:off x="2924527" y="211127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心理逻辑</a:t>
                </a: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21EEADF-0498-7B33-C4DC-9C0E55607470}"/>
                  </a:ext>
                </a:extLst>
              </p:cNvPr>
              <p:cNvSpPr txBox="1"/>
              <p:nvPr/>
            </p:nvSpPr>
            <p:spPr>
              <a:xfrm>
                <a:off x="2695950" y="4230245"/>
                <a:ext cx="13388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人工智能的</a:t>
                </a:r>
                <a:endPara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r"/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逻辑</a:t>
                </a:r>
              </a:p>
            </p:txBody>
          </p: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0765A42-DFD9-2CBB-AE17-F916495421AB}"/>
                </a:ext>
              </a:extLst>
            </p:cNvPr>
            <p:cNvSpPr txBox="1"/>
            <p:nvPr/>
          </p:nvSpPr>
          <p:spPr>
            <a:xfrm>
              <a:off x="4608400" y="207818"/>
              <a:ext cx="2739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图</a:t>
              </a:r>
              <a:r>
                <a:rPr lang="en-US" altLang="zh-CN" dirty="0"/>
                <a:t>4  </a:t>
              </a:r>
              <a:r>
                <a:rPr lang="zh-CN" altLang="en-US" dirty="0"/>
                <a:t>认知逻辑学科框架图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1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E58C551-7557-3F24-65CF-FC88A23DA315}"/>
              </a:ext>
            </a:extLst>
          </p:cNvPr>
          <p:cNvGrpSpPr/>
          <p:nvPr/>
        </p:nvGrpSpPr>
        <p:grpSpPr>
          <a:xfrm>
            <a:off x="2878520" y="944697"/>
            <a:ext cx="5960061" cy="3663784"/>
            <a:chOff x="2878520" y="944697"/>
            <a:chExt cx="5960061" cy="3663784"/>
          </a:xfrm>
        </p:grpSpPr>
        <p:sp>
          <p:nvSpPr>
            <p:cNvPr id="4" name="右大括号 3">
              <a:extLst>
                <a:ext uri="{FF2B5EF4-FFF2-40B4-BE49-F238E27FC236}">
                  <a16:creationId xmlns:a16="http://schemas.microsoft.com/office/drawing/2014/main" id="{6DAAB043-A9C1-364A-24CC-D242CB7B4C3B}"/>
                </a:ext>
              </a:extLst>
            </p:cNvPr>
            <p:cNvSpPr/>
            <p:nvPr/>
          </p:nvSpPr>
          <p:spPr>
            <a:xfrm>
              <a:off x="3922350" y="1927290"/>
              <a:ext cx="230910" cy="1115507"/>
            </a:xfrm>
            <a:prstGeom prst="rightBrace">
              <a:avLst>
                <a:gd name="adj1" fmla="val 69309"/>
                <a:gd name="adj2" fmla="val 50752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B5B1B2D-E5C0-5355-438E-0F462FCBA77E}"/>
                </a:ext>
              </a:extLst>
            </p:cNvPr>
            <p:cNvSpPr txBox="1"/>
            <p:nvPr/>
          </p:nvSpPr>
          <p:spPr>
            <a:xfrm>
              <a:off x="2896219" y="192729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推理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FF10C5F-AF05-8EEE-4D91-2416814328DE}"/>
                </a:ext>
              </a:extLst>
            </p:cNvPr>
            <p:cNvSpPr txBox="1"/>
            <p:nvPr/>
          </p:nvSpPr>
          <p:spPr>
            <a:xfrm>
              <a:off x="2896219" y="232542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判断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435DBB4-9B6A-1173-10DD-EE731FB9DCBD}"/>
                </a:ext>
              </a:extLst>
            </p:cNvPr>
            <p:cNvSpPr txBox="1"/>
            <p:nvPr/>
          </p:nvSpPr>
          <p:spPr>
            <a:xfrm>
              <a:off x="2896219" y="272340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概念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6CD8E71-5D1B-1E67-E0EF-401A52D6FE57}"/>
                </a:ext>
              </a:extLst>
            </p:cNvPr>
            <p:cNvSpPr txBox="1"/>
            <p:nvPr/>
          </p:nvSpPr>
          <p:spPr>
            <a:xfrm>
              <a:off x="2896219" y="338894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表象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98EEFB8-62A0-8170-49AD-88E5697C620D}"/>
                </a:ext>
              </a:extLst>
            </p:cNvPr>
            <p:cNvSpPr txBox="1"/>
            <p:nvPr/>
          </p:nvSpPr>
          <p:spPr>
            <a:xfrm>
              <a:off x="2878520" y="381520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知觉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F7A7126-F45A-3B2B-D4F2-C7F94CC61C9E}"/>
                </a:ext>
              </a:extLst>
            </p:cNvPr>
            <p:cNvSpPr txBox="1"/>
            <p:nvPr/>
          </p:nvSpPr>
          <p:spPr>
            <a:xfrm>
              <a:off x="4793536" y="2579716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理性认知</a:t>
              </a:r>
              <a:r>
                <a:rPr lang="en-US" altLang="zh-CN" dirty="0"/>
                <a:t>——</a:t>
              </a:r>
              <a:r>
                <a:rPr lang="zh-CN" altLang="en-US" dirty="0"/>
                <a:t>逻辑学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8346DAB-5FD6-3924-63DA-74E060CBCD61}"/>
                </a:ext>
              </a:extLst>
            </p:cNvPr>
            <p:cNvSpPr txBox="1"/>
            <p:nvPr/>
          </p:nvSpPr>
          <p:spPr>
            <a:xfrm>
              <a:off x="4793536" y="380623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感性认知</a:t>
              </a:r>
              <a:r>
                <a:rPr lang="en-US" altLang="zh-CN" dirty="0"/>
                <a:t>——</a:t>
              </a:r>
              <a:r>
                <a:rPr lang="zh-CN" altLang="en-US" dirty="0"/>
                <a:t>心理学</a:t>
              </a:r>
            </a:p>
          </p:txBody>
        </p:sp>
        <p:sp>
          <p:nvSpPr>
            <p:cNvPr id="20" name="右大括号 19">
              <a:extLst>
                <a:ext uri="{FF2B5EF4-FFF2-40B4-BE49-F238E27FC236}">
                  <a16:creationId xmlns:a16="http://schemas.microsoft.com/office/drawing/2014/main" id="{374B4966-D74A-F73E-2F0C-ED3A014FC0B6}"/>
                </a:ext>
              </a:extLst>
            </p:cNvPr>
            <p:cNvSpPr/>
            <p:nvPr/>
          </p:nvSpPr>
          <p:spPr>
            <a:xfrm>
              <a:off x="7194386" y="2579716"/>
              <a:ext cx="252637" cy="1595855"/>
            </a:xfrm>
            <a:prstGeom prst="rightBrace">
              <a:avLst>
                <a:gd name="adj1" fmla="val 69309"/>
                <a:gd name="adj2" fmla="val 50752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74D8BE3-1540-35A3-584D-CB879CA277FF}"/>
                </a:ext>
              </a:extLst>
            </p:cNvPr>
            <p:cNvSpPr txBox="1"/>
            <p:nvPr/>
          </p:nvSpPr>
          <p:spPr>
            <a:xfrm>
              <a:off x="7730585" y="319297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认知科学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0579C69-2BA4-A875-9A4A-1E9DC824C791}"/>
                </a:ext>
              </a:extLst>
            </p:cNvPr>
            <p:cNvSpPr txBox="1"/>
            <p:nvPr/>
          </p:nvSpPr>
          <p:spPr>
            <a:xfrm>
              <a:off x="3711536" y="944697"/>
              <a:ext cx="4019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图</a:t>
              </a:r>
              <a:r>
                <a:rPr lang="en-US" altLang="zh-CN" dirty="0"/>
                <a:t>5    </a:t>
              </a:r>
              <a:r>
                <a:rPr lang="zh-CN" altLang="en-US" dirty="0"/>
                <a:t>心理学与逻辑学重新统一示意图</a:t>
              </a: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D709746-175D-E69C-4C6E-FF58B1FCCBB6}"/>
                </a:ext>
              </a:extLst>
            </p:cNvPr>
            <p:cNvSpPr txBox="1"/>
            <p:nvPr/>
          </p:nvSpPr>
          <p:spPr>
            <a:xfrm>
              <a:off x="2892007" y="423914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感觉</a:t>
              </a:r>
            </a:p>
          </p:txBody>
        </p:sp>
        <p:sp>
          <p:nvSpPr>
            <p:cNvPr id="3" name="右大括号 2">
              <a:extLst>
                <a:ext uri="{FF2B5EF4-FFF2-40B4-BE49-F238E27FC236}">
                  <a16:creationId xmlns:a16="http://schemas.microsoft.com/office/drawing/2014/main" id="{98B753C2-6898-8A54-1435-6C41224602AF}"/>
                </a:ext>
              </a:extLst>
            </p:cNvPr>
            <p:cNvSpPr/>
            <p:nvPr/>
          </p:nvSpPr>
          <p:spPr>
            <a:xfrm>
              <a:off x="3922351" y="3433680"/>
              <a:ext cx="252638" cy="1115507"/>
            </a:xfrm>
            <a:prstGeom prst="rightBrace">
              <a:avLst>
                <a:gd name="adj1" fmla="val 69309"/>
                <a:gd name="adj2" fmla="val 50752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556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268</Words>
  <Application>Microsoft Office PowerPoint</Application>
  <PresentationFormat>宽屏</PresentationFormat>
  <Paragraphs>98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宋体</vt:lpstr>
      <vt:lpstr>新宋体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Wizard Z</dc:creator>
  <cp:lastModifiedBy>Wizard Z</cp:lastModifiedBy>
  <cp:revision>17</cp:revision>
  <dcterms:created xsi:type="dcterms:W3CDTF">2023-01-27T03:45:36Z</dcterms:created>
  <dcterms:modified xsi:type="dcterms:W3CDTF">2023-04-14T02:53:05Z</dcterms:modified>
</cp:coreProperties>
</file>