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7"/>
  </p:notesMasterIdLst>
  <p:handoutMasterIdLst>
    <p:handoutMasterId r:id="rId28"/>
  </p:handoutMasterIdLst>
  <p:sldIdLst>
    <p:sldId id="348" r:id="rId5"/>
    <p:sldId id="354" r:id="rId6"/>
    <p:sldId id="395" r:id="rId7"/>
    <p:sldId id="373" r:id="rId8"/>
    <p:sldId id="371" r:id="rId9"/>
    <p:sldId id="410" r:id="rId10"/>
    <p:sldId id="409" r:id="rId11"/>
    <p:sldId id="407" r:id="rId12"/>
    <p:sldId id="400" r:id="rId13"/>
    <p:sldId id="393" r:id="rId14"/>
    <p:sldId id="397" r:id="rId15"/>
    <p:sldId id="396" r:id="rId16"/>
    <p:sldId id="394" r:id="rId17"/>
    <p:sldId id="398" r:id="rId18"/>
    <p:sldId id="399" r:id="rId19"/>
    <p:sldId id="402" r:id="rId20"/>
    <p:sldId id="401" r:id="rId21"/>
    <p:sldId id="403" r:id="rId22"/>
    <p:sldId id="405" r:id="rId23"/>
    <p:sldId id="404" r:id="rId24"/>
    <p:sldId id="411" r:id="rId25"/>
    <p:sldId id="337" r:id="rId2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ÉRATEURS" id="{0B896E98-F45E-4768-8620-EDDF394BE181}">
          <p14:sldIdLst>
            <p14:sldId id="348"/>
            <p14:sldId id="354"/>
            <p14:sldId id="395"/>
            <p14:sldId id="373"/>
            <p14:sldId id="371"/>
            <p14:sldId id="410"/>
            <p14:sldId id="409"/>
            <p14:sldId id="407"/>
            <p14:sldId id="400"/>
            <p14:sldId id="393"/>
            <p14:sldId id="397"/>
            <p14:sldId id="396"/>
            <p14:sldId id="394"/>
            <p14:sldId id="398"/>
            <p14:sldId id="399"/>
            <p14:sldId id="402"/>
            <p14:sldId id="401"/>
            <p14:sldId id="403"/>
            <p14:sldId id="405"/>
            <p14:sldId id="404"/>
            <p14:sldId id="411"/>
            <p14:sldId id="337"/>
          </p14:sldIdLst>
        </p14:section>
        <p14:section name="MÉTHODOLOGIE" id="{EB03BDE6-D677-4574-A7BF-9721F91BDEB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08" y="-774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37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F826-4D0F-4736-AA2A-2970FD15E846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AD6E3-884A-41AC-B408-A0006C834C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1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11/01/2022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den.ign.fr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14/01/2022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360000"/>
            <a:ext cx="2700000" cy="2700000"/>
          </a:xfrm>
          <a:prstGeom prst="rect">
            <a:avLst/>
          </a:prstGeom>
        </p:spPr>
      </p:pic>
      <p:grpSp>
        <p:nvGrpSpPr>
          <p:cNvPr id="8" name="Group 13"/>
          <p:cNvGrpSpPr>
            <a:grpSpLocks noChangeAspect="1"/>
          </p:cNvGrpSpPr>
          <p:nvPr userDrawn="1"/>
        </p:nvGrpSpPr>
        <p:grpSpPr bwMode="auto">
          <a:xfrm>
            <a:off x="7190931" y="540000"/>
            <a:ext cx="1208660" cy="1240800"/>
            <a:chOff x="2023" y="1221"/>
            <a:chExt cx="1710" cy="1878"/>
          </a:xfrm>
        </p:grpSpPr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sp>
        <p:nvSpPr>
          <p:cNvPr id="69" name="Espace réservé du pied de page 3"/>
          <p:cNvSpPr txBox="1">
            <a:spLocks/>
          </p:cNvSpPr>
          <p:nvPr userDrawn="1"/>
        </p:nvSpPr>
        <p:spPr bwMode="gray">
          <a:xfrm>
            <a:off x="683568" y="4299942"/>
            <a:ext cx="2843848" cy="360000"/>
          </a:xfrm>
          <a:prstGeom prst="rect">
            <a:avLst/>
          </a:prstGeom>
        </p:spPr>
        <p:txBody>
          <a:bodyPr lIns="0" tIns="36000" rIns="36000" bIns="36000" anchor="ctr"/>
          <a:lstStyle>
            <a:defPPr>
              <a:defRPr lang="fr-F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fr-FR" sz="1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 national de l’information géographique et forestière 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94578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grpSp>
        <p:nvGrpSpPr>
          <p:cNvPr id="10" name="Group 13"/>
          <p:cNvGrpSpPr>
            <a:grpSpLocks noChangeAspect="1"/>
          </p:cNvGrpSpPr>
          <p:nvPr userDrawn="1"/>
        </p:nvGrpSpPr>
        <p:grpSpPr bwMode="auto">
          <a:xfrm>
            <a:off x="7780442" y="359999"/>
            <a:ext cx="1018514" cy="1045598"/>
            <a:chOff x="2023" y="1221"/>
            <a:chExt cx="1710" cy="1878"/>
          </a:xfrm>
        </p:grpSpPr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sp>
        <p:nvSpPr>
          <p:cNvPr id="7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8630" y="4783500"/>
            <a:ext cx="92786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8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4666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1" name="Connecteur droit 80"/>
          <p:cNvCxnSpPr/>
          <p:nvPr userDrawn="1"/>
        </p:nvCxnSpPr>
        <p:spPr bwMode="gray">
          <a:xfrm>
            <a:off x="360000" y="4784400"/>
            <a:ext cx="8676496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space réservé du texte 84"/>
          <p:cNvSpPr>
            <a:spLocks noGrp="1"/>
          </p:cNvSpPr>
          <p:nvPr>
            <p:ph type="body" sz="quarter" idx="14" hasCustomPrompt="1"/>
          </p:nvPr>
        </p:nvSpPr>
        <p:spPr>
          <a:xfrm>
            <a:off x="684213" y="3292475"/>
            <a:ext cx="5759450" cy="935038"/>
          </a:xfrm>
        </p:spPr>
        <p:txBody>
          <a:bodyPr/>
          <a:lstStyle>
            <a:lvl2pPr marL="180000" indent="0">
              <a:buNone/>
              <a:defRPr/>
            </a:lvl2pPr>
          </a:lstStyle>
          <a:p>
            <a:pPr lvl="1"/>
            <a:r>
              <a:rPr lang="fr-FR" dirty="0" smtClean="0"/>
              <a:t>Sous-Titre ou Section</a:t>
            </a:r>
          </a:p>
        </p:txBody>
      </p:sp>
      <p:pic>
        <p:nvPicPr>
          <p:cNvPr id="86" name="Picture 16" descr="angel_4"/>
          <p:cNvPicPr>
            <a:picLocks noChangeAspect="1" noChangeArrowheads="1"/>
          </p:cNvPicPr>
          <p:nvPr userDrawn="1"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828657"/>
            <a:ext cx="296002" cy="24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ZoneTexte 86"/>
          <p:cNvSpPr txBox="1"/>
          <p:nvPr userDrawn="1"/>
        </p:nvSpPr>
        <p:spPr>
          <a:xfrm>
            <a:off x="638419" y="4850440"/>
            <a:ext cx="899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900" kern="1200" cap="none" baseline="0" dirty="0" smtClean="0">
                <a:solidFill>
                  <a:srgbClr val="7279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SPP/22.0364</a:t>
            </a:r>
            <a:endParaRPr lang="fr-FR" sz="900" kern="1200" cap="none" baseline="0" dirty="0">
              <a:solidFill>
                <a:srgbClr val="72797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3816392" y="4227934"/>
            <a:ext cx="1763712" cy="358775"/>
          </a:xfrm>
        </p:spPr>
        <p:txBody>
          <a:bodyPr anchor="ctr"/>
          <a:lstStyle>
            <a:lvl5pPr marL="0" indent="0" algn="ctr">
              <a:buNone/>
              <a:defRPr/>
            </a:lvl5pPr>
          </a:lstStyle>
          <a:p>
            <a:pPr lvl="4"/>
            <a:r>
              <a:rPr lang="fr-FR" dirty="0" smtClean="0"/>
              <a:t>&lt;auteur&gt;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7999"/>
            <a:ext cx="9144000" cy="4166903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 dirty="0" smtClean="0"/>
              <a:t>Sélectionner l’icône pour insérer une image, </a:t>
            </a:r>
            <a:br>
              <a:rPr lang="fr-FR" dirty="0" smtClean="0"/>
            </a:br>
            <a:r>
              <a:rPr lang="fr-FR" dirty="0" smtClean="0"/>
              <a:t>puis disposer l’image en arrière plan </a:t>
            </a:r>
            <a:br>
              <a:rPr lang="fr-FR" dirty="0" smtClean="0"/>
            </a:br>
            <a:r>
              <a:rPr lang="fr-FR" dirty="0" smtClean="0"/>
              <a:t>(Sélectionner l’image avec le bouton droit de la souris / </a:t>
            </a:r>
            <a:br>
              <a:rPr lang="fr-FR" dirty="0" smtClean="0"/>
            </a:br>
            <a:r>
              <a:rPr lang="fr-FR" dirty="0" smtClean="0"/>
              <a:t>Mettre à l’arrière plan)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350230" y="2283718"/>
            <a:ext cx="7056784" cy="540000"/>
          </a:xfrm>
        </p:spPr>
        <p:txBody>
          <a:bodyPr anchor="ctr"/>
          <a:lstStyle>
            <a:lvl1pPr>
              <a:defRPr sz="3200">
                <a:latin typeface="+mj-lt"/>
              </a:defRPr>
            </a:lvl1pPr>
          </a:lstStyle>
          <a:p>
            <a:r>
              <a:rPr lang="fr-FR" dirty="0" smtClean="0"/>
              <a:t>Titre de section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 bwMode="gray">
          <a:xfrm>
            <a:off x="360000" y="4784400"/>
            <a:ext cx="8676496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4904903"/>
            <a:ext cx="2843848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 algn="l"/>
            <a:r>
              <a:rPr lang="fr-FR" sz="75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 national de l’information géographique et forestière</a:t>
            </a:r>
          </a:p>
        </p:txBody>
      </p:sp>
    </p:spTree>
    <p:extLst>
      <p:ext uri="{BB962C8B-B14F-4D97-AF65-F5344CB8AC3E}">
        <p14:creationId xmlns:p14="http://schemas.microsoft.com/office/powerpoint/2010/main" val="13799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123728" y="105260"/>
            <a:ext cx="6660270" cy="432048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27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1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123728" y="105260"/>
            <a:ext cx="6660270" cy="432048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915566"/>
            <a:ext cx="4716058" cy="3507202"/>
          </a:xfrm>
        </p:spPr>
        <p:txBody>
          <a:bodyPr/>
          <a:lstStyle>
            <a:lvl1pPr marL="268288" indent="-268288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62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/>
          </p:nvPr>
        </p:nvSpPr>
        <p:spPr>
          <a:xfrm>
            <a:off x="5148064" y="915988"/>
            <a:ext cx="3816549" cy="35274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72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123728" y="105260"/>
            <a:ext cx="6660270" cy="432048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915566"/>
            <a:ext cx="4212002" cy="3507202"/>
          </a:xfrm>
        </p:spPr>
        <p:txBody>
          <a:bodyPr/>
          <a:lstStyle>
            <a:lvl1pPr marL="268288" indent="-268288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62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16016" y="915566"/>
            <a:ext cx="4212002" cy="3507202"/>
          </a:xfrm>
        </p:spPr>
        <p:txBody>
          <a:bodyPr/>
          <a:lstStyle>
            <a:lvl1pPr marL="268288" indent="-268288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6213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63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3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123728" y="101962"/>
            <a:ext cx="6660270" cy="432048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915566"/>
            <a:ext cx="2771842" cy="3507202"/>
          </a:xfrm>
        </p:spPr>
        <p:txBody>
          <a:bodyPr/>
          <a:lstStyle>
            <a:lvl1pPr marL="182563" indent="-182563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303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03848" y="915566"/>
            <a:ext cx="2771842" cy="3507202"/>
          </a:xfrm>
        </p:spPr>
        <p:txBody>
          <a:bodyPr/>
          <a:lstStyle>
            <a:lvl1pPr marL="182563" indent="-182563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303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915566"/>
            <a:ext cx="2771842" cy="3507202"/>
          </a:xfrm>
        </p:spPr>
        <p:txBody>
          <a:bodyPr/>
          <a:lstStyle>
            <a:lvl1pPr marL="182563" indent="-182563"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55600" indent="-173038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lvl2pPr>
            <a:lvl3pPr marL="431800" indent="-163513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111724"/>
            <a:ext cx="61436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94578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 dirty="0" smtClean="0"/>
              <a:t>Merci de votre attention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grpSp>
        <p:nvGrpSpPr>
          <p:cNvPr id="10" name="Group 13"/>
          <p:cNvGrpSpPr>
            <a:grpSpLocks noChangeAspect="1"/>
          </p:cNvGrpSpPr>
          <p:nvPr userDrawn="1"/>
        </p:nvGrpSpPr>
        <p:grpSpPr bwMode="auto">
          <a:xfrm>
            <a:off x="7780442" y="359999"/>
            <a:ext cx="1018514" cy="1045598"/>
            <a:chOff x="2023" y="1221"/>
            <a:chExt cx="1710" cy="1878"/>
          </a:xfrm>
        </p:grpSpPr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sp>
        <p:nvSpPr>
          <p:cNvPr id="72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3707904" y="3579862"/>
            <a:ext cx="1763712" cy="358775"/>
          </a:xfrm>
        </p:spPr>
        <p:txBody>
          <a:bodyPr anchor="ctr"/>
          <a:lstStyle>
            <a:lvl5pPr marL="0" indent="0" algn="ctr">
              <a:buNone/>
              <a:defRPr/>
            </a:lvl5pPr>
          </a:lstStyle>
          <a:p>
            <a:pPr lvl="4"/>
            <a:r>
              <a:rPr lang="fr-FR" dirty="0" smtClean="0"/>
              <a:t>&lt;auteur&gt;</a:t>
            </a:r>
            <a:endParaRPr lang="fr-FR" dirty="0"/>
          </a:p>
        </p:txBody>
      </p:sp>
      <p:sp>
        <p:nvSpPr>
          <p:cNvPr id="2" name="AutoShape 2" descr="https://eden.ign.fr/wp-content/uploads/cropped-banniere.png"/>
          <p:cNvSpPr>
            <a:spLocks noChangeAspect="1" noChangeArrowheads="1"/>
          </p:cNvSpPr>
          <p:nvPr userDrawn="1"/>
        </p:nvSpPr>
        <p:spPr bwMode="auto">
          <a:xfrm>
            <a:off x="155575" y="-457200"/>
            <a:ext cx="6143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7250058" y="4587974"/>
            <a:ext cx="151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hlinkClick r:id="rId4"/>
              </a:rPr>
              <a:t>eden.ign.fr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635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979712" y="108000"/>
            <a:ext cx="7056784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8" y="843558"/>
            <a:ext cx="8676497" cy="38164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8100392" y="4783500"/>
            <a:ext cx="936104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203848" y="4783500"/>
            <a:ext cx="3744416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948264" y="4783500"/>
            <a:ext cx="1152128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360000" y="4784400"/>
            <a:ext cx="8676496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pied de page 3"/>
          <p:cNvSpPr txBox="1">
            <a:spLocks/>
          </p:cNvSpPr>
          <p:nvPr/>
        </p:nvSpPr>
        <p:spPr bwMode="gray">
          <a:xfrm>
            <a:off x="360000" y="4783500"/>
            <a:ext cx="2843848" cy="360000"/>
          </a:xfrm>
          <a:prstGeom prst="rect">
            <a:avLst/>
          </a:prstGeom>
        </p:spPr>
        <p:txBody>
          <a:bodyPr lIns="0" tIns="36000" rIns="36000" bIns="36000" anchor="ctr"/>
          <a:lstStyle>
            <a:defPPr>
              <a:defRPr lang="fr-F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fr-FR" sz="75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GT refonte des Géo standards</a:t>
            </a:r>
            <a:r>
              <a:rPr lang="fr-FR" sz="75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Risques</a:t>
            </a:r>
            <a:endParaRPr lang="fr-FR" sz="75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3478"/>
            <a:ext cx="120747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4" r:id="rId3"/>
    <p:sldLayoutId id="2147483816" r:id="rId4"/>
    <p:sldLayoutId id="2147483815" r:id="rId5"/>
    <p:sldLayoutId id="2147483813" r:id="rId6"/>
    <p:sldLayoutId id="2147483810" r:id="rId7"/>
    <p:sldLayoutId id="2147483817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alistes.org/sympa/info/geostandards-risques-gt-cnig" TargetMode="External"/><Relationship Id="rId2" Type="http://schemas.openxmlformats.org/officeDocument/2006/relationships/hyperlink" Target="https://github.com/cnigfr/Geostandards-Risque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nig.gouv.fr/wp-content/uploads/2021/10/MandatModernisationStandardsRisque-vf.pdf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nig.gouv.fr/wp-content/uploads/2021/10/MandatModernisationStandardsRisque-vf.pdf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nigfr/Geostandards-Risques/blob/main/Membres.m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60000" y="2571750"/>
            <a:ext cx="8424000" cy="945784"/>
          </a:xfrm>
        </p:spPr>
        <p:txBody>
          <a:bodyPr/>
          <a:lstStyle/>
          <a:p>
            <a:r>
              <a:rPr lang="fr-FR" cap="none" dirty="0" smtClean="0"/>
              <a:t>Groupe de Travail Refonte </a:t>
            </a:r>
            <a:r>
              <a:rPr lang="fr-FR" cap="none" dirty="0" err="1" smtClean="0"/>
              <a:t>Géostandards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4"/>
          </p:nvPr>
        </p:nvSpPr>
        <p:spPr>
          <a:xfrm>
            <a:off x="323528" y="3147814"/>
            <a:ext cx="6552728" cy="935038"/>
          </a:xfrm>
        </p:spPr>
        <p:txBody>
          <a:bodyPr/>
          <a:lstStyle/>
          <a:p>
            <a:r>
              <a:rPr lang="fr-FR" dirty="0" smtClean="0"/>
              <a:t>Réunion de Lancement – 14/01/2022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53723"/>
            <a:ext cx="908208" cy="100811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2572"/>
            <a:ext cx="2283581" cy="1090411"/>
          </a:xfrm>
          <a:prstGeom prst="rect">
            <a:avLst/>
          </a:prstGeom>
        </p:spPr>
      </p:pic>
      <p:pic>
        <p:nvPicPr>
          <p:cNvPr id="1027" name="Picture 3" descr="C:\Users\gcebelieu\Desktop\Stuff-SP4\2022-01-14-Lancement-GT-geostandards\M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950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Proposition d’organisation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8388466" cy="378794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Gestion des documents et suivi sur </a:t>
            </a:r>
            <a:r>
              <a:rPr lang="fr-FR" dirty="0" err="1" smtClean="0"/>
              <a:t>Github</a:t>
            </a:r>
            <a:endParaRPr lang="fr-FR" dirty="0" smtClean="0"/>
          </a:p>
          <a:p>
            <a:pPr marL="179387" lvl="1" indent="0">
              <a:buNone/>
            </a:pP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github.com/cnigfr/Geostandards-Risques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Echanges et annonces via liste de discussion</a:t>
            </a:r>
          </a:p>
          <a:p>
            <a:pPr marL="179387" lvl="1" indent="0">
              <a:buNone/>
            </a:pP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framalistes.org/sympa/info/geostandards-risques-gt-cnig</a:t>
            </a:r>
            <a:r>
              <a:rPr lang="fr-FR" dirty="0" smtClean="0"/>
              <a:t> </a:t>
            </a:r>
          </a:p>
          <a:p>
            <a:r>
              <a:rPr lang="fr-FR" dirty="0" smtClean="0"/>
              <a:t>Périodicité et modalités des réunions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399392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dépôt 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51520" y="893789"/>
            <a:ext cx="4342986" cy="3787947"/>
          </a:xfrm>
        </p:spPr>
        <p:txBody>
          <a:bodyPr/>
          <a:lstStyle/>
          <a:p>
            <a:r>
              <a:rPr lang="fr-FR" dirty="0" smtClean="0"/>
              <a:t> Centralisation et gestion collaborative des documents du groupe de travail</a:t>
            </a:r>
          </a:p>
          <a:p>
            <a:pPr lvl="1"/>
            <a:r>
              <a:rPr lang="fr-FR" dirty="0" smtClean="0"/>
              <a:t>Références documentaires</a:t>
            </a:r>
          </a:p>
          <a:p>
            <a:pPr lvl="1"/>
            <a:r>
              <a:rPr lang="fr-FR" dirty="0" smtClean="0"/>
              <a:t>Standards en cours de rédaction</a:t>
            </a:r>
          </a:p>
          <a:p>
            <a:pPr lvl="2"/>
            <a:r>
              <a:rPr lang="fr-FR" dirty="0" smtClean="0"/>
              <a:t>Documents</a:t>
            </a:r>
          </a:p>
          <a:p>
            <a:pPr lvl="2"/>
            <a:r>
              <a:rPr lang="fr-FR" dirty="0" smtClean="0"/>
              <a:t>Modèles de données</a:t>
            </a:r>
            <a:endParaRPr lang="fr-FR" dirty="0"/>
          </a:p>
          <a:p>
            <a:pPr lvl="2"/>
            <a:endParaRPr lang="fr-FR" dirty="0"/>
          </a:p>
          <a:p>
            <a:pPr lvl="1"/>
            <a:r>
              <a:rPr lang="fr-FR" dirty="0"/>
              <a:t>Présentations et CR des réunions du GT </a:t>
            </a:r>
          </a:p>
          <a:p>
            <a:pPr lvl="2"/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59669" y="987574"/>
            <a:ext cx="5253449" cy="3167583"/>
            <a:chOff x="3859669" y="987574"/>
            <a:chExt cx="5253449" cy="316758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610" y="987574"/>
              <a:ext cx="4544508" cy="3167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 rot="11490272">
              <a:off x="3914780" y="2238706"/>
              <a:ext cx="1028020" cy="762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 droite 10"/>
            <p:cNvSpPr/>
            <p:nvPr/>
          </p:nvSpPr>
          <p:spPr>
            <a:xfrm rot="11046349">
              <a:off x="3919413" y="2526405"/>
              <a:ext cx="1017151" cy="89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droite 11"/>
            <p:cNvSpPr/>
            <p:nvPr/>
          </p:nvSpPr>
          <p:spPr>
            <a:xfrm rot="8990380">
              <a:off x="3859669" y="3071770"/>
              <a:ext cx="1152128" cy="802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709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épôt </a:t>
            </a:r>
            <a:r>
              <a:rPr lang="fr-FR" dirty="0" err="1" smtClean="0"/>
              <a:t>Github</a:t>
            </a:r>
            <a:r>
              <a:rPr lang="fr-FR" dirty="0" smtClean="0"/>
              <a:t> : Collaborer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51520" y="893789"/>
            <a:ext cx="4342986" cy="3787947"/>
          </a:xfrm>
        </p:spPr>
        <p:txBody>
          <a:bodyPr/>
          <a:lstStyle/>
          <a:p>
            <a:r>
              <a:rPr lang="fr-FR" dirty="0" smtClean="0"/>
              <a:t>Utilisation des « Issues »</a:t>
            </a:r>
          </a:p>
          <a:p>
            <a:pPr lvl="1"/>
            <a:r>
              <a:rPr lang="fr-FR" dirty="0" smtClean="0"/>
              <a:t>Pour le suivi des actions en cours</a:t>
            </a:r>
          </a:p>
          <a:p>
            <a:pPr lvl="1"/>
            <a:r>
              <a:rPr lang="fr-FR" dirty="0" smtClean="0"/>
              <a:t>Pour soulever un sujet à instruire</a:t>
            </a:r>
          </a:p>
          <a:p>
            <a:r>
              <a:rPr lang="fr-FR" dirty="0" smtClean="0"/>
              <a:t>Utilisation des « Pull </a:t>
            </a:r>
            <a:r>
              <a:rPr lang="fr-FR" dirty="0" err="1" smtClean="0"/>
              <a:t>Requests</a:t>
            </a:r>
            <a:r>
              <a:rPr lang="fr-FR" dirty="0" smtClean="0"/>
              <a:t> » </a:t>
            </a:r>
          </a:p>
          <a:p>
            <a:pPr lvl="1"/>
            <a:r>
              <a:rPr lang="fr-FR" dirty="0" smtClean="0"/>
              <a:t>pour proposer des modifications</a:t>
            </a:r>
          </a:p>
          <a:p>
            <a:pPr lvl="1"/>
            <a:r>
              <a:rPr lang="fr-FR" dirty="0" smtClean="0"/>
              <a:t>Ajouter des fichiers</a:t>
            </a:r>
          </a:p>
          <a:p>
            <a:pPr lvl="1"/>
            <a:endParaRPr lang="fr-FR" dirty="0"/>
          </a:p>
          <a:p>
            <a:r>
              <a:rPr lang="fr-FR" dirty="0" smtClean="0"/>
              <a:t>Inscription (gratuite) nécessaire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10" y="987574"/>
            <a:ext cx="4544508" cy="316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llipse 12"/>
          <p:cNvSpPr/>
          <p:nvPr/>
        </p:nvSpPr>
        <p:spPr>
          <a:xfrm>
            <a:off x="4932040" y="1491630"/>
            <a:ext cx="57606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508104" y="1491630"/>
            <a:ext cx="57606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8658869" y="3219822"/>
            <a:ext cx="43666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5" idx="4"/>
          </p:cNvCxnSpPr>
          <p:nvPr/>
        </p:nvCxnSpPr>
        <p:spPr>
          <a:xfrm flipH="1">
            <a:off x="3491880" y="1707654"/>
            <a:ext cx="2304256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3563888" y="2571365"/>
            <a:ext cx="5094982" cy="756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3779912" y="1059582"/>
            <a:ext cx="1152128" cy="54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7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de diffusion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728019"/>
            <a:ext cx="8388466" cy="3787947"/>
          </a:xfrm>
        </p:spPr>
        <p:txBody>
          <a:bodyPr/>
          <a:lstStyle/>
          <a:p>
            <a:pPr lvl="1"/>
            <a:r>
              <a:rPr lang="fr-FR" dirty="0" smtClean="0"/>
              <a:t>Utilisation à terme de cette liste pour les échanges entre les membres du groupe</a:t>
            </a:r>
          </a:p>
          <a:p>
            <a:pPr lvl="2"/>
            <a:r>
              <a:rPr lang="fr-FR" dirty="0" smtClean="0"/>
              <a:t>Il faut être inscrit pour y poster des messages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Merci de vous y inscrire dès que possible !</a:t>
            </a:r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54857"/>
            <a:ext cx="6663458" cy="274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16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Périodicité et modalités des réunions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8388466" cy="3787947"/>
          </a:xfrm>
        </p:spPr>
        <p:txBody>
          <a:bodyPr/>
          <a:lstStyle/>
          <a:p>
            <a:r>
              <a:rPr lang="fr-FR" dirty="0" smtClean="0"/>
              <a:t>Périodicité des réunions « plénières »</a:t>
            </a:r>
          </a:p>
          <a:p>
            <a:pPr lvl="1"/>
            <a:r>
              <a:rPr lang="fr-FR" dirty="0" smtClean="0"/>
              <a:t>Périodicité proposée : mensuelle</a:t>
            </a:r>
          </a:p>
          <a:p>
            <a:pPr lvl="2"/>
            <a:r>
              <a:rPr lang="fr-FR" dirty="0" smtClean="0"/>
              <a:t>Jours / horaires particuliers  à éviter ?</a:t>
            </a:r>
          </a:p>
          <a:p>
            <a:pPr lvl="1"/>
            <a:r>
              <a:rPr lang="fr-FR" dirty="0" smtClean="0"/>
              <a:t>Pour l’instant en </a:t>
            </a:r>
            <a:r>
              <a:rPr lang="fr-FR" dirty="0" err="1" smtClean="0"/>
              <a:t>distanciel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 Réunions </a:t>
            </a:r>
            <a:r>
              <a:rPr lang="fr-FR" dirty="0" err="1" smtClean="0"/>
              <a:t>ad’hoc</a:t>
            </a:r>
            <a:r>
              <a:rPr lang="fr-FR" dirty="0" smtClean="0"/>
              <a:t> au fil de l’eau selon les sujets</a:t>
            </a:r>
          </a:p>
          <a:p>
            <a:endParaRPr lang="fr-FR" dirty="0" smtClean="0"/>
          </a:p>
          <a:p>
            <a:r>
              <a:rPr lang="fr-FR" dirty="0" smtClean="0"/>
              <a:t> Points de situation aux réunions CNIG</a:t>
            </a:r>
          </a:p>
          <a:p>
            <a:pPr lvl="1"/>
            <a:r>
              <a:rPr lang="fr-FR" dirty="0" smtClean="0"/>
              <a:t>Trimestriel (selon les avancées)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221379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actions proposées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8388466" cy="3787947"/>
          </a:xfrm>
        </p:spPr>
        <p:txBody>
          <a:bodyPr/>
          <a:lstStyle/>
          <a:p>
            <a:r>
              <a:rPr lang="fr-FR" dirty="0"/>
              <a:t>Valider le logo </a:t>
            </a:r>
            <a:r>
              <a:rPr lang="fr-FR" dirty="0" smtClean="0"/>
              <a:t>du GT </a:t>
            </a:r>
          </a:p>
          <a:p>
            <a:r>
              <a:rPr lang="fr-FR" dirty="0" smtClean="0"/>
              <a:t>Phase 1 : Consolidation besoins et périmètre </a:t>
            </a:r>
          </a:p>
          <a:p>
            <a:pPr lvl="1"/>
            <a:r>
              <a:rPr lang="fr-FR" dirty="0" smtClean="0"/>
              <a:t>Consolider et valider la liste des documents de référence, des standards à traiter</a:t>
            </a:r>
          </a:p>
          <a:p>
            <a:pPr lvl="1"/>
            <a:r>
              <a:rPr lang="fr-FR" dirty="0" smtClean="0"/>
              <a:t>Ventiler les classes existantes dans les thématiques métiers identifiées</a:t>
            </a:r>
          </a:p>
          <a:p>
            <a:pPr lvl="1"/>
            <a:r>
              <a:rPr lang="fr-FR" dirty="0" smtClean="0"/>
              <a:t>Identifier les domaines à couvrir par les nouveaux standards</a:t>
            </a:r>
          </a:p>
          <a:p>
            <a:pPr lvl="1"/>
            <a:r>
              <a:rPr lang="fr-FR" dirty="0" smtClean="0"/>
              <a:t>Consolider la cartographie des processus autour des données risques</a:t>
            </a:r>
          </a:p>
          <a:p>
            <a:pPr marL="87312" lvl="1" indent="0">
              <a:buNone/>
            </a:pPr>
            <a:r>
              <a:rPr lang="fr-FR" b="1" dirty="0" smtClean="0"/>
              <a:t>=&gt;</a:t>
            </a:r>
            <a:r>
              <a:rPr lang="fr-FR" dirty="0" smtClean="0"/>
              <a:t> </a:t>
            </a:r>
            <a:r>
              <a:rPr lang="fr-FR" b="1" dirty="0" smtClean="0"/>
              <a:t>Objectif  : déterminer le périmètre des nouveaux standards (T1 2022)</a:t>
            </a:r>
          </a:p>
          <a:p>
            <a:pPr marL="179387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253166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Valider le Logo du GT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8388466" cy="378794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Cf. Issue </a:t>
            </a:r>
            <a:r>
              <a:rPr lang="fr-FR" dirty="0" smtClean="0">
                <a:solidFill>
                  <a:srgbClr val="FF0000"/>
                </a:solidFill>
              </a:rPr>
              <a:t>#x</a:t>
            </a:r>
          </a:p>
          <a:p>
            <a:r>
              <a:rPr lang="fr-FR" dirty="0" smtClean="0"/>
              <a:t>Logo proposé par CNIG</a:t>
            </a:r>
          </a:p>
          <a:p>
            <a:pPr lvl="1"/>
            <a:r>
              <a:rPr lang="fr-FR" dirty="0" smtClean="0"/>
              <a:t>Il nous convient ? OK</a:t>
            </a:r>
          </a:p>
          <a:p>
            <a:pPr lvl="1"/>
            <a:r>
              <a:rPr lang="fr-FR" dirty="0" smtClean="0"/>
              <a:t>Il ne nous convient pas ? </a:t>
            </a:r>
          </a:p>
          <a:p>
            <a:pPr lvl="2"/>
            <a:r>
              <a:rPr lang="fr-FR" dirty="0" smtClean="0"/>
              <a:t>faire d’autre propositions  </a:t>
            </a:r>
          </a:p>
          <a:p>
            <a:pPr lvl="2"/>
            <a:r>
              <a:rPr lang="fr-FR" dirty="0" smtClean="0"/>
              <a:t>Voter </a:t>
            </a:r>
            <a:endParaRPr lang="fr-FR" dirty="0"/>
          </a:p>
          <a:p>
            <a:pPr lvl="1"/>
            <a:endParaRPr lang="fr-FR" dirty="0" smtClean="0"/>
          </a:p>
          <a:p>
            <a:pPr marL="179387" lvl="1" indent="0">
              <a:buNone/>
            </a:pPr>
            <a:r>
              <a:rPr lang="fr-FR" dirty="0" smtClean="0"/>
              <a:t>=&gt; Objectif prochaine plénière pour vote ? 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75606"/>
            <a:ext cx="908208" cy="100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4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105260"/>
            <a:ext cx="6660270" cy="1026330"/>
          </a:xfrm>
        </p:spPr>
        <p:txBody>
          <a:bodyPr/>
          <a:lstStyle/>
          <a:p>
            <a:r>
              <a:rPr lang="fr-FR" dirty="0"/>
              <a:t>Consolider et valider la liste des documents de référence, des standards à traiter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3960440" cy="378794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Cf. Issue </a:t>
            </a:r>
            <a:r>
              <a:rPr lang="fr-FR" dirty="0">
                <a:solidFill>
                  <a:srgbClr val="FF0000"/>
                </a:solidFill>
              </a:rPr>
              <a:t>#x</a:t>
            </a:r>
            <a:endParaRPr lang="fr-FR" dirty="0" smtClean="0"/>
          </a:p>
          <a:p>
            <a:pPr lvl="1"/>
            <a:r>
              <a:rPr lang="fr-FR" dirty="0" smtClean="0"/>
              <a:t>Recensement et répartition des documents de référence en 4 catégories</a:t>
            </a:r>
          </a:p>
          <a:p>
            <a:pPr lvl="2"/>
            <a:r>
              <a:rPr lang="fr-FR" dirty="0" smtClean="0"/>
              <a:t>Standards à refondre</a:t>
            </a:r>
          </a:p>
          <a:p>
            <a:pPr lvl="2"/>
            <a:r>
              <a:rPr lang="fr-FR" dirty="0" smtClean="0"/>
              <a:t>Standards en adhérence</a:t>
            </a:r>
          </a:p>
          <a:p>
            <a:pPr lvl="2"/>
            <a:r>
              <a:rPr lang="fr-FR" dirty="0" smtClean="0"/>
              <a:t>Standards dans le thème</a:t>
            </a:r>
          </a:p>
          <a:p>
            <a:pPr lvl="2"/>
            <a:r>
              <a:rPr lang="fr-FR" dirty="0" smtClean="0"/>
              <a:t>Documents utiles</a:t>
            </a:r>
          </a:p>
          <a:p>
            <a:pPr lvl="1"/>
            <a:r>
              <a:rPr lang="fr-FR" dirty="0" smtClean="0"/>
              <a:t>Prise de connaissance, contributions</a:t>
            </a:r>
          </a:p>
          <a:p>
            <a:pPr marL="179387" lvl="1" indent="0">
              <a:buNone/>
            </a:pPr>
            <a:r>
              <a:rPr lang="fr-FR" dirty="0" smtClean="0"/>
              <a:t>=&gt; Atelier intermédiaire à </a:t>
            </a:r>
            <a:r>
              <a:rPr lang="fr-FR" dirty="0" smtClean="0"/>
              <a:t>prévoir (dans 15 jours)</a:t>
            </a:r>
            <a:endParaRPr lang="fr-FR" dirty="0" smtClean="0"/>
          </a:p>
          <a:p>
            <a:pPr marL="0" indent="0">
              <a:buNone/>
            </a:pPr>
            <a:endParaRPr lang="fr-FR" dirty="0" smtClean="0">
              <a:solidFill>
                <a:schemeClr val="tx2"/>
              </a:solidFill>
            </a:endParaRP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562" y="1237506"/>
            <a:ext cx="4826942" cy="334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79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105260"/>
            <a:ext cx="6660270" cy="666290"/>
          </a:xfrm>
        </p:spPr>
        <p:txBody>
          <a:bodyPr/>
          <a:lstStyle/>
          <a:p>
            <a:r>
              <a:rPr lang="fr-FR" dirty="0"/>
              <a:t>Ventiler les classes existantes dans les thématiques métiers identifiées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79512" y="872034"/>
            <a:ext cx="3384376" cy="3787947"/>
          </a:xfrm>
        </p:spPr>
        <p:txBody>
          <a:bodyPr/>
          <a:lstStyle/>
          <a:p>
            <a:r>
              <a:rPr lang="fr-FR" dirty="0" smtClean="0"/>
              <a:t>Cf. Issu</a:t>
            </a:r>
            <a:r>
              <a:rPr lang="fr-FR" dirty="0"/>
              <a:t>e </a:t>
            </a:r>
            <a:r>
              <a:rPr lang="fr-FR" dirty="0">
                <a:solidFill>
                  <a:srgbClr val="FF0000"/>
                </a:solidFill>
              </a:rPr>
              <a:t>#x</a:t>
            </a:r>
            <a:endParaRPr lang="fr-FR" dirty="0" smtClean="0"/>
          </a:p>
          <a:p>
            <a:pPr lvl="1"/>
            <a:r>
              <a:rPr lang="fr-FR" dirty="0" smtClean="0"/>
              <a:t>Redistribuer les classes dans les nouvelles thématiques</a:t>
            </a:r>
          </a:p>
          <a:p>
            <a:pPr lvl="1"/>
            <a:r>
              <a:rPr lang="fr-FR" dirty="0" smtClean="0"/>
              <a:t>Standards à refondre / en adhérence / dans le thème</a:t>
            </a:r>
          </a:p>
          <a:p>
            <a:pPr lvl="2"/>
            <a:r>
              <a:rPr lang="fr-FR" dirty="0" smtClean="0"/>
              <a:t>Identifier les redondances</a:t>
            </a:r>
          </a:p>
          <a:p>
            <a:pPr lvl="2"/>
            <a:r>
              <a:rPr lang="fr-FR" dirty="0" smtClean="0"/>
              <a:t>Préparer les nouveaux modèles </a:t>
            </a:r>
            <a:r>
              <a:rPr lang="fr-FR" dirty="0" smtClean="0"/>
              <a:t>de </a:t>
            </a:r>
            <a:r>
              <a:rPr lang="fr-FR" dirty="0" smtClean="0"/>
              <a:t>données / dictionnaires</a:t>
            </a:r>
          </a:p>
          <a:p>
            <a:pPr lvl="1"/>
            <a:r>
              <a:rPr lang="fr-FR" dirty="0" smtClean="0"/>
              <a:t>Plusieurs ateliers à prévoir</a:t>
            </a:r>
          </a:p>
          <a:p>
            <a:pPr lvl="2"/>
            <a:r>
              <a:rPr lang="fr-FR" dirty="0" smtClean="0"/>
              <a:t>En fonction de l’action précédente (quels standards inclure)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570" y="1131590"/>
            <a:ext cx="5562649" cy="306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38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105260"/>
            <a:ext cx="6660270" cy="738298"/>
          </a:xfrm>
        </p:spPr>
        <p:txBody>
          <a:bodyPr/>
          <a:lstStyle/>
          <a:p>
            <a:r>
              <a:rPr lang="fr-FR" dirty="0"/>
              <a:t>Consolider la cartographie des processus autour des données risques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9" name="Espace réservé du texte 7"/>
          <p:cNvSpPr txBox="1">
            <a:spLocks/>
          </p:cNvSpPr>
          <p:nvPr/>
        </p:nvSpPr>
        <p:spPr bwMode="gray">
          <a:xfrm>
            <a:off x="323528" y="872034"/>
            <a:ext cx="4608512" cy="37879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63513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Cf. Issue </a:t>
            </a:r>
            <a:r>
              <a:rPr lang="fr-FR" dirty="0" smtClean="0">
                <a:solidFill>
                  <a:srgbClr val="FF0000"/>
                </a:solidFill>
              </a:rPr>
              <a:t>#x</a:t>
            </a:r>
            <a:endParaRPr lang="fr-FR" dirty="0" smtClean="0"/>
          </a:p>
          <a:p>
            <a:pPr lvl="1"/>
            <a:r>
              <a:rPr lang="fr-FR" dirty="0" smtClean="0"/>
              <a:t>Cartographie des processus / Chaine de valeur produites en étude préalable</a:t>
            </a:r>
          </a:p>
          <a:p>
            <a:pPr lvl="2"/>
            <a:r>
              <a:rPr lang="fr-FR" dirty="0" smtClean="0"/>
              <a:t>Les passer en revue </a:t>
            </a:r>
          </a:p>
          <a:p>
            <a:pPr lvl="2"/>
            <a:r>
              <a:rPr lang="fr-FR" dirty="0" smtClean="0"/>
              <a:t>Les consolider</a:t>
            </a:r>
          </a:p>
          <a:p>
            <a:pPr lvl="2"/>
            <a:r>
              <a:rPr lang="fr-FR" dirty="0" smtClean="0"/>
              <a:t>Les valider</a:t>
            </a:r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lvl="1"/>
            <a:r>
              <a:rPr lang="fr-FR" dirty="0" smtClean="0"/>
              <a:t>Objectif : 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nticiper l’étude d’impact des nouveaux standards</a:t>
            </a:r>
          </a:p>
          <a:p>
            <a:pPr lvl="2"/>
            <a:r>
              <a:rPr lang="fr-FR" dirty="0" smtClean="0"/>
              <a:t>Identifier des acteurs supplémentaires à intégrer au GT</a:t>
            </a:r>
          </a:p>
          <a:p>
            <a:pPr lvl="2"/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933" y="1131590"/>
            <a:ext cx="4532812" cy="262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38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du Jour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627534"/>
            <a:ext cx="8388466" cy="3751703"/>
          </a:xfrm>
        </p:spPr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Présentations – Tour de table</a:t>
            </a:r>
          </a:p>
          <a:p>
            <a:r>
              <a:rPr lang="fr-FR" dirty="0" smtClean="0"/>
              <a:t>Revue du Mandat</a:t>
            </a:r>
          </a:p>
          <a:p>
            <a:r>
              <a:rPr lang="fr-FR" dirty="0" smtClean="0"/>
              <a:t>Focus sur les organismes représentés</a:t>
            </a:r>
          </a:p>
          <a:p>
            <a:r>
              <a:rPr lang="fr-FR" dirty="0" smtClean="0"/>
              <a:t>Organisation proposée</a:t>
            </a:r>
          </a:p>
          <a:p>
            <a:r>
              <a:rPr lang="fr-FR" dirty="0" smtClean="0"/>
              <a:t>Prochaines </a:t>
            </a:r>
            <a:r>
              <a:rPr lang="fr-FR" dirty="0" smtClean="0"/>
              <a:t>actions</a:t>
            </a:r>
          </a:p>
          <a:p>
            <a:r>
              <a:rPr lang="fr-FR" dirty="0" smtClean="0"/>
              <a:t>Autres sujets ?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377930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2123728" y="105260"/>
            <a:ext cx="6660270" cy="738298"/>
          </a:xfrm>
        </p:spPr>
        <p:txBody>
          <a:bodyPr/>
          <a:lstStyle/>
          <a:p>
            <a:r>
              <a:rPr lang="fr-FR" dirty="0"/>
              <a:t>Identifier les domaines à couvrir par les nouveaux standards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9" name="Espace réservé du texte 7"/>
          <p:cNvSpPr txBox="1">
            <a:spLocks/>
          </p:cNvSpPr>
          <p:nvPr/>
        </p:nvSpPr>
        <p:spPr bwMode="gray">
          <a:xfrm>
            <a:off x="323528" y="843558"/>
            <a:ext cx="6624736" cy="378794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5000"/>
              <a:buFontTx/>
              <a:buBlip>
                <a:blip r:embed="rId2"/>
              </a:buBlip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5600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1800" indent="-163513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Cf. Issue </a:t>
            </a:r>
            <a:r>
              <a:rPr lang="fr-FR" dirty="0" smtClean="0">
                <a:solidFill>
                  <a:srgbClr val="FF0000"/>
                </a:solidFill>
              </a:rPr>
              <a:t>#x</a:t>
            </a:r>
            <a:endParaRPr lang="fr-FR" dirty="0" smtClean="0"/>
          </a:p>
          <a:p>
            <a:pPr lvl="1"/>
            <a:r>
              <a:rPr lang="fr-FR" dirty="0" smtClean="0"/>
              <a:t>Quels contenus intégrer dans les nouveaux standards ?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050" dirty="0"/>
          </a:p>
          <a:p>
            <a:pPr lvl="1"/>
            <a:r>
              <a:rPr lang="fr-FR" dirty="0" smtClean="0"/>
              <a:t>Template </a:t>
            </a:r>
            <a:r>
              <a:rPr lang="fr-FR" dirty="0" smtClean="0"/>
              <a:t>de standard à élaborer / </a:t>
            </a:r>
            <a:r>
              <a:rPr lang="fr-FR" dirty="0" smtClean="0"/>
              <a:t>réutiliser ?</a:t>
            </a: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5646"/>
            <a:ext cx="2841934" cy="250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38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sujets ?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699542"/>
            <a:ext cx="8388466" cy="4003971"/>
          </a:xfrm>
        </p:spPr>
        <p:txBody>
          <a:bodyPr/>
          <a:lstStyle/>
          <a:p>
            <a:endParaRPr lang="fr-FR" dirty="0"/>
          </a:p>
          <a:p>
            <a:r>
              <a:rPr lang="fr-FR" dirty="0" smtClean="0"/>
              <a:t> Indiquer des sujets qui n’auraient pas été abordés…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145905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mtClean="0"/>
              <a:t>MERCI DE VOTRE ATTENTION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2572"/>
            <a:ext cx="2283581" cy="1090411"/>
          </a:xfrm>
          <a:prstGeom prst="rect">
            <a:avLst/>
          </a:prstGeom>
        </p:spPr>
      </p:pic>
      <p:pic>
        <p:nvPicPr>
          <p:cNvPr id="7" name="Picture 3" descr="C:\Users\gcebelieu\Desktop\Stuff-SP4\2022-01-14-Lancement-GT-geostandards\M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950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8388466" cy="3787947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Pourquoi nous sommes là</a:t>
            </a:r>
          </a:p>
          <a:p>
            <a:pPr lvl="1"/>
            <a:r>
              <a:rPr lang="fr-FR" dirty="0" smtClean="0"/>
              <a:t>Refonte des </a:t>
            </a:r>
            <a:r>
              <a:rPr lang="fr-FR" dirty="0" err="1" smtClean="0"/>
              <a:t>Géostandards</a:t>
            </a:r>
            <a:r>
              <a:rPr lang="fr-FR" dirty="0" smtClean="0"/>
              <a:t> lancée à l’initiative de la DGPR</a:t>
            </a:r>
          </a:p>
          <a:p>
            <a:pPr lvl="1"/>
            <a:r>
              <a:rPr lang="fr-FR" dirty="0" smtClean="0"/>
              <a:t>Etude préalable menée en 2021</a:t>
            </a:r>
          </a:p>
          <a:p>
            <a:pPr lvl="1"/>
            <a:r>
              <a:rPr lang="fr-FR" dirty="0" smtClean="0"/>
              <a:t>Mandat pour un groupe de travail présenté en octobre 2021 au CNIG </a:t>
            </a:r>
          </a:p>
          <a:p>
            <a:r>
              <a:rPr lang="fr-FR" dirty="0" smtClean="0"/>
              <a:t>Fonctionnement de la réunion à </a:t>
            </a:r>
            <a:r>
              <a:rPr lang="fr-FR" dirty="0" smtClean="0"/>
              <a:t>distance</a:t>
            </a:r>
            <a:endParaRPr lang="fr-FR" dirty="0" smtClean="0"/>
          </a:p>
          <a:p>
            <a:pPr lvl="1"/>
            <a:r>
              <a:rPr lang="fr-FR" dirty="0" smtClean="0"/>
              <a:t>Enregistrement de la réunion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270480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Présentations – Tour de table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03598"/>
            <a:ext cx="1750119" cy="254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872034"/>
            <a:ext cx="8388466" cy="3787947"/>
          </a:xfrm>
        </p:spPr>
        <p:txBody>
          <a:bodyPr/>
          <a:lstStyle/>
          <a:p>
            <a:endParaRPr lang="fr-FR" dirty="0"/>
          </a:p>
          <a:p>
            <a:r>
              <a:rPr lang="fr-FR" dirty="0" smtClean="0"/>
              <a:t>Qui suis-je </a:t>
            </a:r>
            <a:r>
              <a:rPr lang="fr-FR" dirty="0" smtClean="0"/>
              <a:t>?</a:t>
            </a:r>
          </a:p>
          <a:p>
            <a:pPr marL="179387" lvl="1" indent="0">
              <a:buNone/>
            </a:pPr>
            <a:r>
              <a:rPr lang="fr-FR" dirty="0" smtClean="0"/>
              <a:t>Caméra autorisée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Quel organisme ?</a:t>
            </a:r>
          </a:p>
          <a:p>
            <a:r>
              <a:rPr lang="fr-FR" dirty="0" smtClean="0"/>
              <a:t>Mon rôle dans l’organisme</a:t>
            </a:r>
          </a:p>
          <a:p>
            <a:r>
              <a:rPr lang="fr-FR" dirty="0" smtClean="0"/>
              <a:t>Mon rapport avec les </a:t>
            </a:r>
            <a:r>
              <a:rPr lang="fr-FR" dirty="0" err="1" smtClean="0"/>
              <a:t>Géostandards</a:t>
            </a:r>
            <a:endParaRPr lang="fr-FR" dirty="0" smtClean="0"/>
          </a:p>
          <a:p>
            <a:r>
              <a:rPr lang="fr-FR" dirty="0" smtClean="0"/>
              <a:t>Ma participation au Groupe de travail</a:t>
            </a:r>
          </a:p>
          <a:p>
            <a:r>
              <a:rPr lang="fr-FR" dirty="0" smtClean="0"/>
              <a:t>Tout autre information que je souhaite rajouter…</a:t>
            </a:r>
          </a:p>
          <a:p>
            <a:pPr marL="179387" lvl="1" indent="0">
              <a:buNone/>
            </a:pPr>
            <a:endParaRPr lang="fr-FR" dirty="0" smtClean="0"/>
          </a:p>
          <a:p>
            <a:pPr marL="179387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9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Revue du Mandat du GT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699542"/>
            <a:ext cx="8388466" cy="4003971"/>
          </a:xfrm>
        </p:spPr>
        <p:txBody>
          <a:bodyPr/>
          <a:lstStyle/>
          <a:p>
            <a:pPr marL="179387" lvl="1" indent="0">
              <a:buNone/>
            </a:pPr>
            <a:r>
              <a:rPr lang="fr-FR" dirty="0" smtClean="0"/>
              <a:t>Cf. </a:t>
            </a:r>
            <a:r>
              <a:rPr lang="fr-FR" dirty="0">
                <a:hlinkClick r:id="rId2"/>
              </a:rPr>
              <a:t>http://cnig.gouv.fr/wp-content/uploads/2021/10/MandatModernisationStandardsRisque-vf.pdf</a:t>
            </a:r>
            <a:r>
              <a:rPr lang="fr-FR" dirty="0"/>
              <a:t> </a:t>
            </a:r>
          </a:p>
          <a:p>
            <a:r>
              <a:rPr lang="fr-FR" dirty="0" smtClean="0"/>
              <a:t> Etat des lieux</a:t>
            </a:r>
          </a:p>
          <a:p>
            <a:r>
              <a:rPr lang="fr-FR" dirty="0" smtClean="0"/>
              <a:t> Objectifs</a:t>
            </a:r>
          </a:p>
          <a:p>
            <a:r>
              <a:rPr lang="fr-FR" dirty="0" smtClean="0"/>
              <a:t> Propositions d’actions</a:t>
            </a:r>
          </a:p>
          <a:p>
            <a:r>
              <a:rPr lang="fr-FR" dirty="0" smtClean="0"/>
              <a:t> Liens </a:t>
            </a:r>
          </a:p>
          <a:p>
            <a:r>
              <a:rPr lang="fr-FR" dirty="0" smtClean="0"/>
              <a:t> Pilotage</a:t>
            </a:r>
          </a:p>
          <a:p>
            <a:r>
              <a:rPr lang="fr-FR" dirty="0"/>
              <a:t> </a:t>
            </a:r>
            <a:r>
              <a:rPr lang="fr-FR" dirty="0" smtClean="0"/>
              <a:t>Participants</a:t>
            </a:r>
          </a:p>
          <a:p>
            <a:r>
              <a:rPr lang="fr-FR" dirty="0" smtClean="0"/>
              <a:t> Livrables</a:t>
            </a:r>
          </a:p>
          <a:p>
            <a:r>
              <a:rPr lang="fr-FR" dirty="0" smtClean="0"/>
              <a:t> Calendrier  </a:t>
            </a:r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191947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Revue du Mandat du GT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699542"/>
            <a:ext cx="8388466" cy="4003971"/>
          </a:xfrm>
        </p:spPr>
        <p:txBody>
          <a:bodyPr/>
          <a:lstStyle/>
          <a:p>
            <a:pPr marL="179387" lvl="1" indent="0">
              <a:buNone/>
            </a:pPr>
            <a:r>
              <a:rPr lang="fr-FR" dirty="0" smtClean="0"/>
              <a:t>Cf. </a:t>
            </a:r>
            <a:r>
              <a:rPr lang="fr-FR" dirty="0">
                <a:hlinkClick r:id="rId2"/>
              </a:rPr>
              <a:t>http://cnig.gouv.fr/wp-content/uploads/2021/10/MandatModernisationStandardsRisque-vf.pdf</a:t>
            </a:r>
            <a:r>
              <a:rPr lang="fr-FR" dirty="0"/>
              <a:t> </a:t>
            </a:r>
          </a:p>
          <a:p>
            <a:r>
              <a:rPr lang="fr-FR" dirty="0" smtClean="0"/>
              <a:t> Etat des lieux</a:t>
            </a:r>
          </a:p>
          <a:p>
            <a:r>
              <a:rPr lang="fr-FR" dirty="0" smtClean="0"/>
              <a:t> Objectifs</a:t>
            </a:r>
          </a:p>
          <a:p>
            <a:r>
              <a:rPr lang="fr-FR" dirty="0" smtClean="0"/>
              <a:t> Propositions d’actions</a:t>
            </a:r>
          </a:p>
          <a:p>
            <a:r>
              <a:rPr lang="fr-FR" dirty="0" smtClean="0"/>
              <a:t> Liens </a:t>
            </a:r>
          </a:p>
          <a:p>
            <a:r>
              <a:rPr lang="fr-FR" dirty="0" smtClean="0"/>
              <a:t> Pilotage</a:t>
            </a:r>
          </a:p>
          <a:p>
            <a:r>
              <a:rPr lang="fr-FR" dirty="0"/>
              <a:t> </a:t>
            </a:r>
            <a:r>
              <a:rPr lang="fr-FR" dirty="0" smtClean="0"/>
              <a:t>Participants</a:t>
            </a:r>
          </a:p>
          <a:p>
            <a:r>
              <a:rPr lang="fr-FR" dirty="0" smtClean="0"/>
              <a:t> Livrables</a:t>
            </a:r>
          </a:p>
          <a:p>
            <a:r>
              <a:rPr lang="fr-FR" dirty="0" smtClean="0"/>
              <a:t> Calendrier  </a:t>
            </a:r>
          </a:p>
          <a:p>
            <a:pPr lvl="2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  <p:sp>
        <p:nvSpPr>
          <p:cNvPr id="3" name="ZoneTexte 2"/>
          <p:cNvSpPr txBox="1"/>
          <p:nvPr/>
        </p:nvSpPr>
        <p:spPr>
          <a:xfrm rot="20934301">
            <a:off x="3222023" y="398977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Commentaires ?</a:t>
            </a:r>
            <a:endParaRPr lang="fr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Focus sur thématiques métiers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17727" y="843558"/>
            <a:ext cx="2898089" cy="3507202"/>
          </a:xfrm>
        </p:spPr>
        <p:txBody>
          <a:bodyPr/>
          <a:lstStyle/>
          <a:p>
            <a:r>
              <a:rPr lang="fr-FR" dirty="0" smtClean="0"/>
              <a:t>Cf. Etude préalable</a:t>
            </a:r>
          </a:p>
          <a:p>
            <a:pPr lvl="1"/>
            <a:r>
              <a:rPr lang="fr-FR" dirty="0" smtClean="0"/>
              <a:t>Premier périmètre de thématiques métiers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10/01/2022</a:t>
            </a:r>
            <a:endParaRPr lang="fr-FR" cap="al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27" y="627534"/>
            <a:ext cx="6362073" cy="442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5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Calendrier Global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Phase 1 (T1 2022)	</a:t>
            </a:r>
          </a:p>
          <a:p>
            <a:pPr lvl="1"/>
            <a:r>
              <a:rPr lang="fr-FR" b="1" dirty="0" smtClean="0"/>
              <a:t>Consolidation périmètre / besoins</a:t>
            </a:r>
          </a:p>
          <a:p>
            <a:pPr lvl="2"/>
            <a:r>
              <a:rPr lang="fr-FR" dirty="0" smtClean="0"/>
              <a:t>Standards à refondre</a:t>
            </a:r>
          </a:p>
          <a:p>
            <a:pPr lvl="2"/>
            <a:r>
              <a:rPr lang="fr-FR" dirty="0" smtClean="0"/>
              <a:t>Validation des thématiques métiers</a:t>
            </a:r>
          </a:p>
          <a:p>
            <a:pPr lvl="2"/>
            <a:r>
              <a:rPr lang="fr-FR" dirty="0" smtClean="0"/>
              <a:t>Contenus des nouveaux standards</a:t>
            </a:r>
          </a:p>
          <a:p>
            <a:pPr lvl="2"/>
            <a:r>
              <a:rPr lang="fr-FR" dirty="0" smtClean="0"/>
              <a:t>Cartographie des processus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Phase 2 (T4 2022)	</a:t>
            </a:r>
          </a:p>
          <a:p>
            <a:pPr lvl="1"/>
            <a:r>
              <a:rPr lang="fr-FR" b="1" dirty="0"/>
              <a:t>Elaboration des </a:t>
            </a:r>
            <a:r>
              <a:rPr lang="fr-FR" b="1" dirty="0" smtClean="0"/>
              <a:t>contenus</a:t>
            </a:r>
          </a:p>
          <a:p>
            <a:pPr lvl="2"/>
            <a:r>
              <a:rPr lang="fr-FR" dirty="0" smtClean="0"/>
              <a:t>Modèles de données</a:t>
            </a:r>
          </a:p>
          <a:p>
            <a:pPr lvl="2"/>
            <a:r>
              <a:rPr lang="fr-FR" dirty="0" smtClean="0"/>
              <a:t>Métadonnées</a:t>
            </a:r>
          </a:p>
          <a:p>
            <a:pPr lvl="2"/>
            <a:r>
              <a:rPr lang="fr-FR" dirty="0" smtClean="0"/>
              <a:t>Représentations</a:t>
            </a:r>
          </a:p>
          <a:p>
            <a:pPr lvl="2"/>
            <a:r>
              <a:rPr lang="fr-FR" dirty="0" smtClean="0"/>
              <a:t>Implémentations</a:t>
            </a:r>
          </a:p>
          <a:p>
            <a:pPr lvl="2"/>
            <a:endParaRPr lang="fr-FR" dirty="0" smtClean="0"/>
          </a:p>
          <a:p>
            <a:pPr lvl="1"/>
            <a:r>
              <a:rPr lang="fr-FR" b="1" dirty="0" smtClean="0"/>
              <a:t>Evaluation des impacts</a:t>
            </a:r>
          </a:p>
          <a:p>
            <a:pPr lvl="2"/>
            <a:r>
              <a:rPr lang="fr-FR" dirty="0" smtClean="0"/>
              <a:t>Production / Diffusion</a:t>
            </a:r>
          </a:p>
          <a:p>
            <a:pPr lvl="2"/>
            <a:r>
              <a:rPr lang="fr-FR" dirty="0" smtClean="0"/>
              <a:t>Règles de passage (rétrocompatibilité)</a:t>
            </a:r>
          </a:p>
          <a:p>
            <a:pPr lvl="2"/>
            <a:endParaRPr lang="fr-FR" dirty="0" smtClean="0"/>
          </a:p>
          <a:p>
            <a:pPr marL="268287" lvl="2" indent="0">
              <a:buNone/>
            </a:pP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Phase 3 (mi 2023)</a:t>
            </a:r>
          </a:p>
          <a:p>
            <a:pPr lvl="1"/>
            <a:r>
              <a:rPr lang="fr-FR" b="1" dirty="0" smtClean="0"/>
              <a:t>Prototypage / données tests</a:t>
            </a:r>
          </a:p>
          <a:p>
            <a:pPr lvl="2"/>
            <a:r>
              <a:rPr lang="fr-FR" dirty="0" smtClean="0"/>
              <a:t>Données tests</a:t>
            </a:r>
          </a:p>
          <a:p>
            <a:pPr lvl="2"/>
            <a:r>
              <a:rPr lang="fr-FR" dirty="0" smtClean="0"/>
              <a:t>Nouvelles saisies</a:t>
            </a:r>
          </a:p>
          <a:p>
            <a:pPr lvl="2"/>
            <a:r>
              <a:rPr lang="fr-FR" dirty="0" smtClean="0"/>
              <a:t>Convertisseurs</a:t>
            </a:r>
          </a:p>
          <a:p>
            <a:pPr lvl="2"/>
            <a:r>
              <a:rPr lang="fr-FR" dirty="0" smtClean="0"/>
              <a:t>Règles de validation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10/01/2022</a:t>
            </a:r>
            <a:endParaRPr lang="fr-FR" cap="all" dirty="0"/>
          </a:p>
        </p:txBody>
      </p:sp>
      <p:sp>
        <p:nvSpPr>
          <p:cNvPr id="2" name="Flèche courbée vers le bas 1"/>
          <p:cNvSpPr/>
          <p:nvPr/>
        </p:nvSpPr>
        <p:spPr>
          <a:xfrm>
            <a:off x="4860032" y="1419622"/>
            <a:ext cx="1728192" cy="576064"/>
          </a:xfrm>
          <a:prstGeom prst="curved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courbée vers le bas 12"/>
          <p:cNvSpPr/>
          <p:nvPr/>
        </p:nvSpPr>
        <p:spPr>
          <a:xfrm rot="10800000">
            <a:off x="4827240" y="2854420"/>
            <a:ext cx="1728192" cy="576064"/>
          </a:xfrm>
          <a:prstGeom prst="curvedDownArrow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Focus sur les organismes représentés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23528" y="699542"/>
            <a:ext cx="8388466" cy="4003971"/>
          </a:xfrm>
        </p:spPr>
        <p:txBody>
          <a:bodyPr/>
          <a:lstStyle/>
          <a:p>
            <a:pPr marL="179387" lvl="1" indent="0">
              <a:buNone/>
            </a:pPr>
            <a:r>
              <a:rPr lang="fr-FR" dirty="0" smtClean="0"/>
              <a:t>Cf</a:t>
            </a:r>
            <a:r>
              <a:rPr lang="fr-FR" dirty="0"/>
              <a:t>.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github.com/cnigfr/Geostandards-Risques/blob/main/Membres.md</a:t>
            </a:r>
            <a:r>
              <a:rPr lang="fr-FR" dirty="0" smtClean="0"/>
              <a:t> </a:t>
            </a:r>
            <a:endParaRPr lang="fr-FR" dirty="0"/>
          </a:p>
          <a:p>
            <a:r>
              <a:rPr lang="fr-FR" dirty="0" smtClean="0">
                <a:solidFill>
                  <a:schemeClr val="tx2"/>
                </a:solidFill>
              </a:rPr>
              <a:t> Organismes représentés</a:t>
            </a:r>
          </a:p>
          <a:p>
            <a:pPr lvl="2"/>
            <a:r>
              <a:rPr lang="fr-FR" dirty="0" smtClean="0"/>
              <a:t>CGDD </a:t>
            </a:r>
          </a:p>
          <a:p>
            <a:pPr lvl="2"/>
            <a:r>
              <a:rPr lang="fr-FR" dirty="0"/>
              <a:t>SG/SNUM </a:t>
            </a:r>
            <a:endParaRPr lang="fr-FR" dirty="0" smtClean="0"/>
          </a:p>
          <a:p>
            <a:pPr lvl="2"/>
            <a:r>
              <a:rPr lang="fr-FR" dirty="0" smtClean="0"/>
              <a:t>DGPR/SRNH/BRNT</a:t>
            </a:r>
          </a:p>
          <a:p>
            <a:pPr lvl="2"/>
            <a:r>
              <a:rPr lang="fr-FR" dirty="0" smtClean="0"/>
              <a:t>DGPR/SRNH/SCHAPI</a:t>
            </a:r>
          </a:p>
          <a:p>
            <a:pPr lvl="2"/>
            <a:r>
              <a:rPr lang="fr-FR" dirty="0" smtClean="0"/>
              <a:t>DGPR/DAGSI</a:t>
            </a:r>
          </a:p>
          <a:p>
            <a:pPr lvl="2"/>
            <a:r>
              <a:rPr lang="fr-FR" dirty="0" smtClean="0"/>
              <a:t>DDT(M) : 34, 38, 95, 47</a:t>
            </a:r>
          </a:p>
          <a:p>
            <a:pPr lvl="2"/>
            <a:r>
              <a:rPr lang="fr-FR" dirty="0" smtClean="0"/>
              <a:t>DREAL : </a:t>
            </a:r>
            <a:r>
              <a:rPr lang="fr-FR" dirty="0" err="1" smtClean="0"/>
              <a:t>PdL</a:t>
            </a:r>
            <a:r>
              <a:rPr lang="fr-FR" dirty="0" smtClean="0"/>
              <a:t>, ARA</a:t>
            </a:r>
          </a:p>
          <a:p>
            <a:pPr lvl="2"/>
            <a:r>
              <a:rPr lang="fr-FR" dirty="0" err="1" smtClean="0"/>
              <a:t>Cerema</a:t>
            </a:r>
            <a:endParaRPr lang="fr-FR" dirty="0" smtClean="0"/>
          </a:p>
          <a:p>
            <a:pPr lvl="2"/>
            <a:r>
              <a:rPr lang="fr-FR" dirty="0" smtClean="0"/>
              <a:t>BRGM</a:t>
            </a:r>
          </a:p>
          <a:p>
            <a:pPr lvl="2"/>
            <a:r>
              <a:rPr lang="fr-FR" dirty="0" smtClean="0"/>
              <a:t>IGN</a:t>
            </a:r>
          </a:p>
          <a:p>
            <a:pPr lvl="2"/>
            <a:r>
              <a:rPr lang="fr-FR" dirty="0" smtClean="0"/>
              <a:t>ENS Lyon</a:t>
            </a:r>
          </a:p>
          <a:p>
            <a:pPr lvl="2"/>
            <a:r>
              <a:rPr lang="fr-FR" dirty="0" smtClean="0"/>
              <a:t>IPR (Institut Paris Région)</a:t>
            </a:r>
          </a:p>
          <a:p>
            <a:pPr marL="268287" lvl="2" indent="0">
              <a:buNone/>
            </a:pPr>
            <a:endParaRPr lang="fr-FR" sz="400" dirty="0"/>
          </a:p>
          <a:p>
            <a:pPr marL="179387" lvl="1" indent="0">
              <a:buNone/>
            </a:pPr>
            <a:r>
              <a:rPr lang="fr-FR" dirty="0" smtClean="0"/>
              <a:t>=&gt; Faut-il solliciter d’autres organismes ?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/>
            <a:r>
              <a:rPr lang="fr-FR" cap="all" smtClean="0"/>
              <a:t>14/01/2022</a:t>
            </a:r>
            <a:endParaRPr lang="fr-FR" cap="all" dirty="0"/>
          </a:p>
        </p:txBody>
      </p:sp>
    </p:spTree>
    <p:extLst>
      <p:ext uri="{BB962C8B-B14F-4D97-AF65-F5344CB8AC3E}">
        <p14:creationId xmlns:p14="http://schemas.microsoft.com/office/powerpoint/2010/main" val="1565152738"/>
      </p:ext>
    </p:extLst>
  </p:cSld>
  <p:clrMapOvr>
    <a:masterClrMapping/>
  </p:clrMapOvr>
</p:sld>
</file>

<file path=ppt/theme/theme1.xml><?xml version="1.0" encoding="utf-8"?>
<a:theme xmlns:a="http://schemas.openxmlformats.org/drawingml/2006/main" name="SPP-21-0037 Masque ppt_2020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0C06678FEC5D4595E604FB7D2579A6" ma:contentTypeVersion="2" ma:contentTypeDescription="Crée un document." ma:contentTypeScope="" ma:versionID="eec6d2ac0087081ed376fa9262341358">
  <xsd:schema xmlns:xsd="http://www.w3.org/2001/XMLSchema" xmlns:xs="http://www.w3.org/2001/XMLSchema" xmlns:p="http://schemas.microsoft.com/office/2006/metadata/properties" xmlns:ns2="e7cd6fb7-42b1-490e-8554-bfe41af271fc" targetNamespace="http://schemas.microsoft.com/office/2006/metadata/properties" ma:root="true" ma:fieldsID="cc27ba605699e5b0ce7c8f8ab24f3d3c" ns2:_="">
    <xsd:import namespace="e7cd6fb7-42b1-490e-8554-bfe41af271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d6fb7-42b1-490e-8554-bfe41af27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61958F-B7D9-4417-8B5E-B15E5BC24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cd6fb7-42b1-490e-8554-bfe41af271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B2173-9F22-45AA-85BF-1E19B2861E2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7cd6fb7-42b1-490e-8554-bfe41af271f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477A47-1286-4B71-9FAA-ADCCF488E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SPP-21-0037 Masque ppt_2020</Template>
  <TotalTime>1545</TotalTime>
  <Words>716</Words>
  <Application>Microsoft Office PowerPoint</Application>
  <PresentationFormat>Affichage à l'écran (16:9)</PresentationFormat>
  <Paragraphs>263</Paragraphs>
  <Slides>22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SPP-21-0037 Masque ppt_2020</vt:lpstr>
      <vt:lpstr>Présentation PowerPoint</vt:lpstr>
      <vt:lpstr>Ordre du Jour</vt:lpstr>
      <vt:lpstr>Introduction</vt:lpstr>
      <vt:lpstr>Présentations – Tour de table</vt:lpstr>
      <vt:lpstr>Revue du Mandat du GT</vt:lpstr>
      <vt:lpstr>Revue du Mandat du GT</vt:lpstr>
      <vt:lpstr>Focus sur thématiques métiers</vt:lpstr>
      <vt:lpstr>Calendrier Global</vt:lpstr>
      <vt:lpstr>Focus sur les organismes représentés</vt:lpstr>
      <vt:lpstr>Proposition d’organisation</vt:lpstr>
      <vt:lpstr>Présentation dépôt Github</vt:lpstr>
      <vt:lpstr>Dépôt Github : Collaborer</vt:lpstr>
      <vt:lpstr>Liste de diffusion</vt:lpstr>
      <vt:lpstr>Périodicité et modalités des réunions</vt:lpstr>
      <vt:lpstr>Prochaines actions proposées</vt:lpstr>
      <vt:lpstr>Valider le Logo du GT</vt:lpstr>
      <vt:lpstr>Consolider et valider la liste des documents de référence, des standards à traiter</vt:lpstr>
      <vt:lpstr>Ventiler les classes existantes dans les thématiques métiers identifiées</vt:lpstr>
      <vt:lpstr>Consolider la cartographie des processus autour des données risques</vt:lpstr>
      <vt:lpstr>Identifier les domaines à couvrir par les nouveaux standards</vt:lpstr>
      <vt:lpstr>Autres sujets ?</vt:lpstr>
      <vt:lpstr>Présentation PowerPoint</vt:lpstr>
    </vt:vector>
  </TitlesOfParts>
  <Manager>Client</Manager>
  <Company>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Gilles Cébélieu</dc:creator>
  <cp:lastModifiedBy>Gilles Cébélieu</cp:lastModifiedBy>
  <cp:revision>129</cp:revision>
  <dcterms:created xsi:type="dcterms:W3CDTF">2022-01-04T10:52:14Z</dcterms:created>
  <dcterms:modified xsi:type="dcterms:W3CDTF">2022-01-11T17:28:04Z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0x0101001C0C06678FEC5D4595E604FB7D2579A6</vt:lpwstr>
  </property>
</Properties>
</file>