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65" r:id="rId6"/>
    <p:sldId id="267" r:id="rId7"/>
    <p:sldId id="268" r:id="rId8"/>
    <p:sldId id="270" r:id="rId9"/>
    <p:sldId id="271" r:id="rId10"/>
    <p:sldId id="258" r:id="rId11"/>
    <p:sldId id="259" r:id="rId12"/>
    <p:sldId id="260" r:id="rId13"/>
    <p:sldId id="269" r:id="rId14"/>
    <p:sldId id="266" r:id="rId15"/>
    <p:sldId id="274" r:id="rId16"/>
    <p:sldId id="273" r:id="rId17"/>
    <p:sldId id="272" r:id="rId18"/>
    <p:sldId id="275" r:id="rId19"/>
    <p:sldId id="262" r:id="rId20"/>
    <p:sldId id="26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C64DE7-FB8C-44C5-97C1-EC97E1A0B8E7}" v="446" dt="2022-12-03T19:21:37.889"/>
    <p1510:client id="{64608905-EE32-4470-BF36-E6CC06FFE9A2}" v="816" dt="2022-12-04T19:56:27.468"/>
    <p1510:client id="{A33FEFC3-FA21-4155-862E-66C77DE0112A}" v="26" dt="2022-12-03T23:06:18.330"/>
    <p1510:client id="{A6D97AE7-8345-4F2A-893F-8EDA4A2A6F95}" v="2" dt="2022-12-04T19:45:15.163"/>
    <p1510:client id="{B9D541F7-8175-4CA2-AF35-83F53BB64232}" v="941" dt="2022-12-04T08:15:31.070"/>
    <p1510:client id="{D8240DCA-86F7-4D9C-9889-D6E70D1F1FDA}" v="429" dt="2022-12-03T19:38:56.939"/>
    <p1510:client id="{DEE4FC39-CF46-4736-B738-3BE25652400B}" v="1705" dt="2022-12-04T00:23:00.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djangoproject.com/en/4.1/topics/auth/customizing/" TargetMode="External"/><Relationship Id="rId2" Type="http://schemas.openxmlformats.org/officeDocument/2006/relationships/hyperlink" Target="https://docs.djangoproject.com/en/4.1/ref/models/fields/" TargetMode="External"/><Relationship Id="rId1" Type="http://schemas.openxmlformats.org/officeDocument/2006/relationships/slideLayout" Target="../slideLayouts/slideLayout2.xml"/><Relationship Id="rId6" Type="http://schemas.openxmlformats.org/officeDocument/2006/relationships/hyperlink" Target="https://www.w3schools.com/" TargetMode="External"/><Relationship Id="rId5" Type="http://schemas.openxmlformats.org/officeDocument/2006/relationships/hyperlink" Target="https://www.geeksforgeeks.org/" TargetMode="External"/><Relationship Id="rId4" Type="http://schemas.openxmlformats.org/officeDocument/2006/relationships/hyperlink" Target="https://docs.djangoproject.com/en/4.1/topics/db/quer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Zachary-Harrison/cs3450-group10/blob/main/docs/LowFidelityProtoInstructions.m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Dan's Frappuccino Paradise</a:t>
            </a:r>
            <a:br>
              <a:rPr lang="en-US">
                <a:ea typeface="Calibri Light"/>
                <a:cs typeface="Calibri Light"/>
              </a:rPr>
            </a:br>
            <a:r>
              <a:rPr lang="en-US">
                <a:cs typeface="Calibri Light"/>
              </a:rPr>
              <a:t>Creating a Website as a Team</a:t>
            </a:r>
          </a:p>
        </p:txBody>
      </p:sp>
      <p:sp>
        <p:nvSpPr>
          <p:cNvPr id="3" name="Subtitle 2"/>
          <p:cNvSpPr>
            <a:spLocks noGrp="1"/>
          </p:cNvSpPr>
          <p:nvPr>
            <p:ph type="subTitle" idx="1"/>
          </p:nvPr>
        </p:nvSpPr>
        <p:spPr>
          <a:xfrm>
            <a:off x="1524000" y="3602038"/>
            <a:ext cx="9144000" cy="2784650"/>
          </a:xfrm>
        </p:spPr>
        <p:txBody>
          <a:bodyPr vert="horz" lIns="91440" tIns="45720" rIns="91440" bIns="45720" rtlCol="0" anchor="t">
            <a:normAutofit/>
          </a:bodyPr>
          <a:lstStyle/>
          <a:p>
            <a:r>
              <a:rPr lang="en-US" sz="3600">
                <a:cs typeface="Calibri"/>
              </a:rPr>
              <a:t>Group 10</a:t>
            </a:r>
          </a:p>
          <a:p>
            <a:r>
              <a:rPr lang="en-US">
                <a:cs typeface="Calibri"/>
              </a:rPr>
              <a:t>Keldon Boehmer – Scrum Master/Back-end Developer</a:t>
            </a:r>
          </a:p>
          <a:p>
            <a:r>
              <a:rPr lang="en-US">
                <a:cs typeface="Calibri"/>
              </a:rPr>
              <a:t>Zachary Harrison – Project Manager</a:t>
            </a:r>
          </a:p>
          <a:p>
            <a:r>
              <a:rPr lang="en-US">
                <a:cs typeface="Calibri"/>
              </a:rPr>
              <a:t>Jensen Judkins – Tester</a:t>
            </a:r>
          </a:p>
          <a:p>
            <a:r>
              <a:rPr lang="en-US">
                <a:cs typeface="Calibri"/>
              </a:rPr>
              <a:t>Noah Knight – Front-end Developer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8041-3593-83C7-B40B-4F0E1E2CC9E7}"/>
              </a:ext>
            </a:extLst>
          </p:cNvPr>
          <p:cNvSpPr>
            <a:spLocks noGrp="1"/>
          </p:cNvSpPr>
          <p:nvPr>
            <p:ph type="title"/>
          </p:nvPr>
        </p:nvSpPr>
        <p:spPr/>
        <p:txBody>
          <a:bodyPr/>
          <a:lstStyle/>
          <a:p>
            <a:r>
              <a:rPr lang="en-US">
                <a:cs typeface="Calibri Light"/>
              </a:rPr>
              <a:t>Requirement 2 – User classes and permissions</a:t>
            </a:r>
          </a:p>
        </p:txBody>
      </p:sp>
      <p:sp>
        <p:nvSpPr>
          <p:cNvPr id="3" name="Content Placeholder 2">
            <a:extLst>
              <a:ext uri="{FF2B5EF4-FFF2-40B4-BE49-F238E27FC236}">
                <a16:creationId xmlns:a16="http://schemas.microsoft.com/office/drawing/2014/main" id="{34C79953-9C39-FD72-0F9D-1B524F2D0C7C}"/>
              </a:ext>
            </a:extLst>
          </p:cNvPr>
          <p:cNvSpPr>
            <a:spLocks noGrp="1"/>
          </p:cNvSpPr>
          <p:nvPr>
            <p:ph idx="1"/>
          </p:nvPr>
        </p:nvSpPr>
        <p:spPr/>
        <p:txBody>
          <a:bodyPr vert="horz" lIns="91440" tIns="45720" rIns="91440" bIns="45720" rtlCol="0" anchor="t">
            <a:normAutofit/>
          </a:bodyPr>
          <a:lstStyle/>
          <a:p>
            <a:r>
              <a:rPr lang="en-US">
                <a:cs typeface="Calibri"/>
              </a:rPr>
              <a:t>Requirements:</a:t>
            </a:r>
          </a:p>
          <a:p>
            <a:pPr lvl="1"/>
            <a:r>
              <a:rPr lang="en-US">
                <a:cs typeface="Calibri"/>
              </a:rPr>
              <a:t>Users can create a login somewhere on the site</a:t>
            </a:r>
          </a:p>
          <a:p>
            <a:pPr lvl="1"/>
            <a:r>
              <a:rPr lang="en-US">
                <a:cs typeface="Calibri"/>
              </a:rPr>
              <a:t>User login classes are one of three types: manager, employee, customer</a:t>
            </a:r>
          </a:p>
          <a:p>
            <a:pPr lvl="1"/>
            <a:r>
              <a:rPr lang="en-US">
                <a:cs typeface="Calibri"/>
              </a:rPr>
              <a:t>Pages display different content depending on the User's role</a:t>
            </a:r>
          </a:p>
          <a:p>
            <a:pPr lvl="1"/>
            <a:r>
              <a:rPr lang="en-US">
                <a:cs typeface="Calibri"/>
              </a:rPr>
              <a:t>Managers have full read and write access to User roles</a:t>
            </a:r>
          </a:p>
          <a:p>
            <a:pPr lvl="1"/>
            <a:r>
              <a:rPr lang="en-US">
                <a:cs typeface="Calibri"/>
              </a:rPr>
              <a:t>Passwords should be encrypted when stored</a:t>
            </a:r>
          </a:p>
          <a:p>
            <a:endParaRPr lang="en-US">
              <a:cs typeface="Calibri"/>
            </a:endParaRPr>
          </a:p>
        </p:txBody>
      </p:sp>
    </p:spTree>
    <p:extLst>
      <p:ext uri="{BB962C8B-B14F-4D97-AF65-F5344CB8AC3E}">
        <p14:creationId xmlns:p14="http://schemas.microsoft.com/office/powerpoint/2010/main" val="1081524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5D0AA-ED14-FFB5-EB02-CC18D682E0AC}"/>
              </a:ext>
            </a:extLst>
          </p:cNvPr>
          <p:cNvSpPr>
            <a:spLocks noGrp="1"/>
          </p:cNvSpPr>
          <p:nvPr>
            <p:ph type="title"/>
          </p:nvPr>
        </p:nvSpPr>
        <p:spPr/>
        <p:txBody>
          <a:bodyPr/>
          <a:lstStyle/>
          <a:p>
            <a:r>
              <a:rPr lang="en-US" sz="3200">
                <a:cs typeface="Calibri Light"/>
              </a:rPr>
              <a:t>Requirement 2  - User classes and permissions</a:t>
            </a:r>
            <a:endParaRPr lang="en-US"/>
          </a:p>
        </p:txBody>
      </p:sp>
      <p:sp>
        <p:nvSpPr>
          <p:cNvPr id="3" name="Content Placeholder 2">
            <a:extLst>
              <a:ext uri="{FF2B5EF4-FFF2-40B4-BE49-F238E27FC236}">
                <a16:creationId xmlns:a16="http://schemas.microsoft.com/office/drawing/2014/main" id="{334BD179-D298-C2BF-2110-272BB4CC703F}"/>
              </a:ext>
            </a:extLst>
          </p:cNvPr>
          <p:cNvSpPr>
            <a:spLocks noGrp="1"/>
          </p:cNvSpPr>
          <p:nvPr>
            <p:ph idx="1"/>
          </p:nvPr>
        </p:nvSpPr>
        <p:spPr/>
        <p:txBody>
          <a:bodyPr vert="horz" lIns="91440" tIns="45720" rIns="91440" bIns="45720" rtlCol="0" anchor="t">
            <a:normAutofit/>
          </a:bodyPr>
          <a:lstStyle/>
          <a:p>
            <a:r>
              <a:rPr lang="en-US">
                <a:cs typeface="Calibri"/>
              </a:rPr>
              <a:t>Design:</a:t>
            </a:r>
          </a:p>
          <a:p>
            <a:pPr lvl="1"/>
            <a:r>
              <a:rPr lang="en-US">
                <a:cs typeface="Calibri"/>
              </a:rPr>
              <a:t>Use case diagram for creating an account</a:t>
            </a:r>
          </a:p>
          <a:p>
            <a:pPr lvl="1"/>
            <a:r>
              <a:rPr lang="en-US">
                <a:cs typeface="Calibri"/>
              </a:rPr>
              <a:t>Once a user has created  and account</a:t>
            </a:r>
            <a:br>
              <a:rPr lang="en-US">
                <a:cs typeface="Calibri"/>
              </a:rPr>
            </a:br>
            <a:r>
              <a:rPr lang="en-US">
                <a:cs typeface="Calibri"/>
              </a:rPr>
              <a:t>the manager can "promote" or "hire"</a:t>
            </a:r>
            <a:br>
              <a:rPr lang="en-US">
                <a:cs typeface="Calibri"/>
              </a:rPr>
            </a:br>
            <a:r>
              <a:rPr lang="en-US">
                <a:cs typeface="Calibri"/>
              </a:rPr>
              <a:t>that customer into Dan's Shop. This just</a:t>
            </a:r>
            <a:br>
              <a:rPr lang="en-US">
                <a:cs typeface="Calibri"/>
              </a:rPr>
            </a:br>
            <a:r>
              <a:rPr lang="en-US">
                <a:cs typeface="Calibri"/>
              </a:rPr>
              <a:t>changes their role in the DB from customer</a:t>
            </a:r>
            <a:br>
              <a:rPr lang="en-US">
                <a:cs typeface="Calibri"/>
              </a:rPr>
            </a:br>
            <a:r>
              <a:rPr lang="en-US">
                <a:cs typeface="Calibri"/>
              </a:rPr>
              <a:t>to employee.</a:t>
            </a:r>
          </a:p>
        </p:txBody>
      </p:sp>
      <p:pic>
        <p:nvPicPr>
          <p:cNvPr id="4" name="Picture 4" descr="Diagram&#10;&#10;Description automatically generated">
            <a:extLst>
              <a:ext uri="{FF2B5EF4-FFF2-40B4-BE49-F238E27FC236}">
                <a16:creationId xmlns:a16="http://schemas.microsoft.com/office/drawing/2014/main" id="{B9C29F9F-DAA0-562D-A3BD-481290543C6C}"/>
              </a:ext>
            </a:extLst>
          </p:cNvPr>
          <p:cNvPicPr>
            <a:picLocks noChangeAspect="1"/>
          </p:cNvPicPr>
          <p:nvPr/>
        </p:nvPicPr>
        <p:blipFill>
          <a:blip r:embed="rId2"/>
          <a:stretch>
            <a:fillRect/>
          </a:stretch>
        </p:blipFill>
        <p:spPr>
          <a:xfrm>
            <a:off x="6624696" y="1749273"/>
            <a:ext cx="5292607" cy="3500565"/>
          </a:xfrm>
          <a:prstGeom prst="rect">
            <a:avLst/>
          </a:prstGeom>
        </p:spPr>
      </p:pic>
    </p:spTree>
    <p:extLst>
      <p:ext uri="{BB962C8B-B14F-4D97-AF65-F5344CB8AC3E}">
        <p14:creationId xmlns:p14="http://schemas.microsoft.com/office/powerpoint/2010/main" val="892817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684-B42E-A22F-8FF5-5697B9DB9B78}"/>
              </a:ext>
            </a:extLst>
          </p:cNvPr>
          <p:cNvSpPr>
            <a:spLocks noGrp="1"/>
          </p:cNvSpPr>
          <p:nvPr>
            <p:ph type="title"/>
          </p:nvPr>
        </p:nvSpPr>
        <p:spPr/>
        <p:txBody>
          <a:bodyPr/>
          <a:lstStyle/>
          <a:p>
            <a:r>
              <a:rPr lang="en-US" sz="3200">
                <a:cs typeface="Calibri Light"/>
              </a:rPr>
              <a:t>Requirement 2 – User class and permissions</a:t>
            </a:r>
            <a:endParaRPr lang="en-US"/>
          </a:p>
        </p:txBody>
      </p:sp>
      <p:sp>
        <p:nvSpPr>
          <p:cNvPr id="3" name="Content Placeholder 2">
            <a:extLst>
              <a:ext uri="{FF2B5EF4-FFF2-40B4-BE49-F238E27FC236}">
                <a16:creationId xmlns:a16="http://schemas.microsoft.com/office/drawing/2014/main" id="{436B8BBA-88C5-0BC8-5545-9790B4902F40}"/>
              </a:ext>
            </a:extLst>
          </p:cNvPr>
          <p:cNvSpPr>
            <a:spLocks noGrp="1"/>
          </p:cNvSpPr>
          <p:nvPr>
            <p:ph idx="1"/>
          </p:nvPr>
        </p:nvSpPr>
        <p:spPr/>
        <p:txBody>
          <a:bodyPr vert="horz" lIns="91440" tIns="45720" rIns="91440" bIns="45720" rtlCol="0" anchor="t">
            <a:normAutofit/>
          </a:bodyPr>
          <a:lstStyle/>
          <a:p>
            <a:r>
              <a:rPr lang="en-US">
                <a:cs typeface="Calibri"/>
              </a:rPr>
              <a:t>Development/Prototypes:</a:t>
            </a:r>
          </a:p>
          <a:p>
            <a:pPr lvl="1">
              <a:lnSpc>
                <a:spcPct val="100000"/>
              </a:lnSpc>
            </a:pPr>
            <a:r>
              <a:rPr lang="en-US" sz="1800">
                <a:cs typeface="Calibri"/>
              </a:rPr>
              <a:t>First working prototype code was pushed in pull request #58 Oct 6th.</a:t>
            </a:r>
          </a:p>
          <a:p>
            <a:pPr lvl="2">
              <a:lnSpc>
                <a:spcPct val="100000"/>
              </a:lnSpc>
            </a:pPr>
            <a:r>
              <a:rPr lang="en-US" sz="1800">
                <a:cs typeface="Calibri"/>
              </a:rPr>
              <a:t>Included registration page</a:t>
            </a:r>
          </a:p>
          <a:p>
            <a:pPr lvl="2">
              <a:lnSpc>
                <a:spcPct val="100000"/>
              </a:lnSpc>
            </a:pPr>
            <a:r>
              <a:rPr lang="en-US" sz="1800">
                <a:cs typeface="Calibri"/>
              </a:rPr>
              <a:t>Included login page</a:t>
            </a:r>
          </a:p>
          <a:p>
            <a:pPr lvl="2">
              <a:lnSpc>
                <a:spcPct val="100000"/>
              </a:lnSpc>
            </a:pPr>
            <a:r>
              <a:rPr lang="en-US" sz="1800">
                <a:cs typeface="Calibri"/>
              </a:rPr>
              <a:t>Encrypted passwords stored in DB</a:t>
            </a:r>
          </a:p>
          <a:p>
            <a:pPr lvl="2">
              <a:lnSpc>
                <a:spcPct val="100000"/>
              </a:lnSpc>
            </a:pPr>
            <a:r>
              <a:rPr lang="en-US" sz="1800">
                <a:cs typeface="Calibri"/>
              </a:rPr>
              <a:t>Missing a clean UI</a:t>
            </a:r>
          </a:p>
          <a:p>
            <a:pPr lvl="2">
              <a:lnSpc>
                <a:spcPct val="100000"/>
              </a:lnSpc>
            </a:pPr>
            <a:r>
              <a:rPr lang="en-US" sz="1800">
                <a:cs typeface="Calibri"/>
              </a:rPr>
              <a:t>Missing new pages to present once logged in</a:t>
            </a:r>
          </a:p>
          <a:p>
            <a:pPr lvl="2">
              <a:lnSpc>
                <a:spcPct val="100000"/>
              </a:lnSpc>
            </a:pPr>
            <a:r>
              <a:rPr lang="en-US" sz="1800">
                <a:cs typeface="Calibri"/>
              </a:rPr>
              <a:t>The only way to tell that you were logged in was if it didn't spit back an error that the password was wrong</a:t>
            </a:r>
          </a:p>
          <a:p>
            <a:pPr lvl="2">
              <a:lnSpc>
                <a:spcPct val="100000"/>
              </a:lnSpc>
            </a:pPr>
            <a:r>
              <a:rPr lang="en-US" sz="1800">
                <a:cs typeface="Calibri"/>
              </a:rPr>
              <a:t>Logout function missing</a:t>
            </a:r>
          </a:p>
          <a:p>
            <a:pPr lvl="2">
              <a:lnSpc>
                <a:spcPct val="100000"/>
              </a:lnSpc>
            </a:pPr>
            <a:r>
              <a:rPr lang="en-US" sz="1800">
                <a:cs typeface="Calibri"/>
              </a:rPr>
              <a:t>(ADD PICTURE OF OLD VERSION)</a:t>
            </a:r>
          </a:p>
        </p:txBody>
      </p:sp>
    </p:spTree>
    <p:extLst>
      <p:ext uri="{BB962C8B-B14F-4D97-AF65-F5344CB8AC3E}">
        <p14:creationId xmlns:p14="http://schemas.microsoft.com/office/powerpoint/2010/main" val="830072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544B-6336-AE4D-5491-9078A97B4A80}"/>
              </a:ext>
            </a:extLst>
          </p:cNvPr>
          <p:cNvSpPr>
            <a:spLocks noGrp="1"/>
          </p:cNvSpPr>
          <p:nvPr>
            <p:ph type="title"/>
          </p:nvPr>
        </p:nvSpPr>
        <p:spPr/>
        <p:txBody>
          <a:bodyPr/>
          <a:lstStyle/>
          <a:p>
            <a:r>
              <a:rPr lang="en-US" sz="3200">
                <a:ea typeface="+mj-lt"/>
                <a:cs typeface="+mj-lt"/>
              </a:rPr>
              <a:t>Requirement 2 –User class and permissions</a:t>
            </a:r>
          </a:p>
          <a:p>
            <a:endParaRPr lang="en-US" sz="3200">
              <a:cs typeface="Calibri Light"/>
            </a:endParaRPr>
          </a:p>
        </p:txBody>
      </p:sp>
      <p:sp>
        <p:nvSpPr>
          <p:cNvPr id="3" name="Content Placeholder 2">
            <a:extLst>
              <a:ext uri="{FF2B5EF4-FFF2-40B4-BE49-F238E27FC236}">
                <a16:creationId xmlns:a16="http://schemas.microsoft.com/office/drawing/2014/main" id="{04779379-5B5A-5B6E-7C77-54ED9540E239}"/>
              </a:ext>
            </a:extLst>
          </p:cNvPr>
          <p:cNvSpPr>
            <a:spLocks noGrp="1"/>
          </p:cNvSpPr>
          <p:nvPr>
            <p:ph idx="1"/>
          </p:nvPr>
        </p:nvSpPr>
        <p:spPr/>
        <p:txBody>
          <a:bodyPr vert="horz" lIns="91440" tIns="45720" rIns="91440" bIns="45720" rtlCol="0" anchor="t">
            <a:normAutofit/>
          </a:bodyPr>
          <a:lstStyle/>
          <a:p>
            <a:r>
              <a:rPr lang="en-US">
                <a:cs typeface="Calibri"/>
              </a:rPr>
              <a:t>Final development:</a:t>
            </a:r>
          </a:p>
          <a:p>
            <a:r>
              <a:rPr lang="en-US">
                <a:cs typeface="Calibri"/>
              </a:rPr>
              <a:t>Testing:</a:t>
            </a:r>
          </a:p>
          <a:p>
            <a:pPr lvl="1"/>
            <a:r>
              <a:rPr lang="en-US">
                <a:cs typeface="Calibri"/>
              </a:rPr>
              <a:t>Using Django's built in unit testing tools, we are able to test for all of the following remotely through a simple python script</a:t>
            </a:r>
          </a:p>
          <a:p>
            <a:pPr lvl="2"/>
            <a:r>
              <a:rPr lang="en-US">
                <a:cs typeface="Calibri"/>
              </a:rPr>
              <a:t>User creation and DB saving</a:t>
            </a:r>
          </a:p>
          <a:p>
            <a:pPr lvl="2"/>
            <a:r>
              <a:rPr lang="en-US">
                <a:cs typeface="Calibri"/>
              </a:rPr>
              <a:t>User login</a:t>
            </a:r>
          </a:p>
          <a:p>
            <a:pPr lvl="2"/>
            <a:r>
              <a:rPr lang="en-US">
                <a:cs typeface="Calibri"/>
              </a:rPr>
              <a:t>Username changes</a:t>
            </a:r>
          </a:p>
          <a:p>
            <a:pPr lvl="2"/>
            <a:r>
              <a:rPr lang="en-US">
                <a:cs typeface="Calibri"/>
              </a:rPr>
              <a:t>Logging actions taken by the user (I.E. creating an order, making a drink, logging hours, </a:t>
            </a:r>
            <a:r>
              <a:rPr lang="en-US" err="1">
                <a:cs typeface="Calibri"/>
              </a:rPr>
              <a:t>etc</a:t>
            </a:r>
            <a:r>
              <a:rPr lang="en-US">
                <a:cs typeface="Calibri"/>
              </a:rPr>
              <a:t>)</a:t>
            </a:r>
          </a:p>
        </p:txBody>
      </p:sp>
    </p:spTree>
    <p:extLst>
      <p:ext uri="{BB962C8B-B14F-4D97-AF65-F5344CB8AC3E}">
        <p14:creationId xmlns:p14="http://schemas.microsoft.com/office/powerpoint/2010/main" val="4201881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9FA2A-19AF-8EB6-3167-78FF7481C5D0}"/>
              </a:ext>
            </a:extLst>
          </p:cNvPr>
          <p:cNvSpPr>
            <a:spLocks noGrp="1"/>
          </p:cNvSpPr>
          <p:nvPr>
            <p:ph type="title"/>
          </p:nvPr>
        </p:nvSpPr>
        <p:spPr/>
        <p:txBody>
          <a:bodyPr/>
          <a:lstStyle/>
          <a:p>
            <a:r>
              <a:rPr lang="en-US">
                <a:cs typeface="Calibri Light"/>
              </a:rPr>
              <a:t>Requirement 3  - Taking and fulfilling drink orders</a:t>
            </a:r>
            <a:endParaRPr lang="en-US">
              <a:ea typeface="Calibri Light"/>
              <a:cs typeface="Calibri Light"/>
            </a:endParaRPr>
          </a:p>
        </p:txBody>
      </p:sp>
      <p:sp>
        <p:nvSpPr>
          <p:cNvPr id="3" name="Content Placeholder 2">
            <a:extLst>
              <a:ext uri="{FF2B5EF4-FFF2-40B4-BE49-F238E27FC236}">
                <a16:creationId xmlns:a16="http://schemas.microsoft.com/office/drawing/2014/main" id="{F8BF7D05-8106-695C-0975-95849E32E419}"/>
              </a:ext>
            </a:extLst>
          </p:cNvPr>
          <p:cNvSpPr>
            <a:spLocks noGrp="1"/>
          </p:cNvSpPr>
          <p:nvPr>
            <p:ph idx="1"/>
          </p:nvPr>
        </p:nvSpPr>
        <p:spPr/>
        <p:txBody>
          <a:bodyPr vert="horz" lIns="91440" tIns="45720" rIns="91440" bIns="45720" rtlCol="0" anchor="t">
            <a:normAutofit/>
          </a:bodyPr>
          <a:lstStyle/>
          <a:p>
            <a:r>
              <a:rPr lang="en-US">
                <a:ea typeface="Calibri"/>
                <a:cs typeface="Calibri"/>
              </a:rPr>
              <a:t>Requirements:</a:t>
            </a:r>
          </a:p>
          <a:p>
            <a:pPr lvl="1"/>
            <a:r>
              <a:rPr lang="en-US">
                <a:ea typeface="Calibri"/>
                <a:cs typeface="Calibri"/>
              </a:rPr>
              <a:t>Be able to add ingredient stock through buying in manager portal</a:t>
            </a:r>
          </a:p>
          <a:p>
            <a:pPr lvl="1"/>
            <a:r>
              <a:rPr lang="en-US">
                <a:ea typeface="Calibri"/>
                <a:cs typeface="Calibri"/>
              </a:rPr>
              <a:t>Create order objects attached to customer ID's</a:t>
            </a:r>
          </a:p>
          <a:p>
            <a:pPr lvl="1"/>
            <a:r>
              <a:rPr lang="en-US">
                <a:ea typeface="Calibri"/>
                <a:cs typeface="Calibri"/>
              </a:rPr>
              <a:t>Add order to queue visible to employees</a:t>
            </a:r>
          </a:p>
          <a:p>
            <a:pPr lvl="1"/>
            <a:r>
              <a:rPr lang="en-US">
                <a:ea typeface="Calibri"/>
                <a:cs typeface="Calibri"/>
              </a:rPr>
              <a:t>Employees see order objects and can fulfill them</a:t>
            </a:r>
          </a:p>
          <a:p>
            <a:pPr lvl="1"/>
            <a:r>
              <a:rPr lang="en-US">
                <a:ea typeface="Calibri"/>
                <a:cs typeface="Calibri"/>
              </a:rPr>
              <a:t>Subtract from ingredient stock after making a drink</a:t>
            </a:r>
          </a:p>
          <a:p>
            <a:pPr lvl="1"/>
            <a:r>
              <a:rPr lang="en-US">
                <a:ea typeface="Calibri"/>
                <a:cs typeface="Calibri"/>
              </a:rPr>
              <a:t>When drink is made, mark it as complete and remove it from queue</a:t>
            </a:r>
          </a:p>
          <a:p>
            <a:pPr lvl="1"/>
            <a:endParaRPr lang="en-US">
              <a:ea typeface="Calibri"/>
              <a:cs typeface="Calibri"/>
            </a:endParaRPr>
          </a:p>
          <a:p>
            <a:pPr lvl="1"/>
            <a:endParaRPr lang="en-US">
              <a:ea typeface="Calibri"/>
              <a:cs typeface="Calibri"/>
            </a:endParaRPr>
          </a:p>
        </p:txBody>
      </p:sp>
    </p:spTree>
    <p:extLst>
      <p:ext uri="{BB962C8B-B14F-4D97-AF65-F5344CB8AC3E}">
        <p14:creationId xmlns:p14="http://schemas.microsoft.com/office/powerpoint/2010/main" val="1649044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CDD2C-ECF4-BDF3-3945-79E3FA458436}"/>
              </a:ext>
            </a:extLst>
          </p:cNvPr>
          <p:cNvSpPr>
            <a:spLocks noGrp="1"/>
          </p:cNvSpPr>
          <p:nvPr>
            <p:ph type="title"/>
          </p:nvPr>
        </p:nvSpPr>
        <p:spPr/>
        <p:txBody>
          <a:bodyPr/>
          <a:lstStyle/>
          <a:p>
            <a:r>
              <a:rPr lang="en-US">
                <a:ea typeface="+mj-lt"/>
                <a:cs typeface="+mj-lt"/>
              </a:rPr>
              <a:t>Requirement 3  - Taking and fulfilling drink orders</a:t>
            </a:r>
          </a:p>
          <a:p>
            <a:endParaRPr lang="en-US">
              <a:ea typeface="Calibri Light"/>
              <a:cs typeface="Calibri Light"/>
            </a:endParaRPr>
          </a:p>
        </p:txBody>
      </p:sp>
      <p:sp>
        <p:nvSpPr>
          <p:cNvPr id="3" name="Content Placeholder 2">
            <a:extLst>
              <a:ext uri="{FF2B5EF4-FFF2-40B4-BE49-F238E27FC236}">
                <a16:creationId xmlns:a16="http://schemas.microsoft.com/office/drawing/2014/main" id="{BCBF6D2F-4022-729D-730F-3CC01638281E}"/>
              </a:ext>
            </a:extLst>
          </p:cNvPr>
          <p:cNvSpPr>
            <a:spLocks noGrp="1"/>
          </p:cNvSpPr>
          <p:nvPr>
            <p:ph idx="1"/>
          </p:nvPr>
        </p:nvSpPr>
        <p:spPr>
          <a:xfrm>
            <a:off x="838200" y="1825625"/>
            <a:ext cx="3042492" cy="4351338"/>
          </a:xfrm>
        </p:spPr>
        <p:txBody>
          <a:bodyPr vert="horz" lIns="91440" tIns="45720" rIns="91440" bIns="45720" rtlCol="0" anchor="t">
            <a:normAutofit/>
          </a:bodyPr>
          <a:lstStyle/>
          <a:p>
            <a:r>
              <a:rPr lang="en-US">
                <a:ea typeface="Calibri"/>
                <a:cs typeface="Calibri"/>
              </a:rPr>
              <a:t>Design:</a:t>
            </a:r>
          </a:p>
          <a:p>
            <a:pPr lvl="1"/>
            <a:r>
              <a:rPr lang="en-US">
                <a:ea typeface="Calibri"/>
                <a:cs typeface="Calibri"/>
              </a:rPr>
              <a:t>Use case diagram for checking and restocking inventory of ingredients</a:t>
            </a:r>
          </a:p>
        </p:txBody>
      </p:sp>
      <p:pic>
        <p:nvPicPr>
          <p:cNvPr id="4" name="Picture 4" descr="Diagram&#10;&#10;Description automatically generated">
            <a:extLst>
              <a:ext uri="{FF2B5EF4-FFF2-40B4-BE49-F238E27FC236}">
                <a16:creationId xmlns:a16="http://schemas.microsoft.com/office/drawing/2014/main" id="{7F96B516-E9B6-6D40-C65F-B85105AD3C1F}"/>
              </a:ext>
            </a:extLst>
          </p:cNvPr>
          <p:cNvPicPr>
            <a:picLocks noChangeAspect="1"/>
          </p:cNvPicPr>
          <p:nvPr/>
        </p:nvPicPr>
        <p:blipFill>
          <a:blip r:embed="rId2"/>
          <a:stretch>
            <a:fillRect/>
          </a:stretch>
        </p:blipFill>
        <p:spPr>
          <a:xfrm>
            <a:off x="4100111" y="1139934"/>
            <a:ext cx="8012934" cy="5349313"/>
          </a:xfrm>
          <a:prstGeom prst="rect">
            <a:avLst/>
          </a:prstGeom>
        </p:spPr>
      </p:pic>
    </p:spTree>
    <p:extLst>
      <p:ext uri="{BB962C8B-B14F-4D97-AF65-F5344CB8AC3E}">
        <p14:creationId xmlns:p14="http://schemas.microsoft.com/office/powerpoint/2010/main" val="37813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F32F3-B07E-565F-9D77-D4CC2DD264EA}"/>
              </a:ext>
            </a:extLst>
          </p:cNvPr>
          <p:cNvSpPr>
            <a:spLocks noGrp="1"/>
          </p:cNvSpPr>
          <p:nvPr>
            <p:ph type="title"/>
          </p:nvPr>
        </p:nvSpPr>
        <p:spPr/>
        <p:txBody>
          <a:bodyPr/>
          <a:lstStyle/>
          <a:p>
            <a:r>
              <a:rPr lang="en-US">
                <a:ea typeface="+mj-lt"/>
                <a:cs typeface="+mj-lt"/>
              </a:rPr>
              <a:t>Requirement 3  - Taking and fulfilling drink orders</a:t>
            </a:r>
          </a:p>
          <a:p>
            <a:endParaRPr lang="en-US">
              <a:ea typeface="Calibri Light"/>
              <a:cs typeface="Calibri Light"/>
            </a:endParaRPr>
          </a:p>
        </p:txBody>
      </p:sp>
      <p:sp>
        <p:nvSpPr>
          <p:cNvPr id="3" name="Content Placeholder 2">
            <a:extLst>
              <a:ext uri="{FF2B5EF4-FFF2-40B4-BE49-F238E27FC236}">
                <a16:creationId xmlns:a16="http://schemas.microsoft.com/office/drawing/2014/main" id="{4766FA3B-4F6D-FAE7-0EBB-84C1FDBD5450}"/>
              </a:ext>
            </a:extLst>
          </p:cNvPr>
          <p:cNvSpPr>
            <a:spLocks noGrp="1"/>
          </p:cNvSpPr>
          <p:nvPr>
            <p:ph idx="1"/>
          </p:nvPr>
        </p:nvSpPr>
        <p:spPr>
          <a:xfrm>
            <a:off x="838200" y="1825625"/>
            <a:ext cx="3602516" cy="4351338"/>
          </a:xfrm>
        </p:spPr>
        <p:txBody>
          <a:bodyPr vert="horz" lIns="91440" tIns="45720" rIns="91440" bIns="45720" rtlCol="0" anchor="t">
            <a:normAutofit/>
          </a:bodyPr>
          <a:lstStyle/>
          <a:p>
            <a:r>
              <a:rPr lang="en-US">
                <a:ea typeface="Calibri"/>
                <a:cs typeface="Calibri"/>
              </a:rPr>
              <a:t>Design:</a:t>
            </a:r>
          </a:p>
          <a:p>
            <a:pPr lvl="1"/>
            <a:r>
              <a:rPr lang="en-US">
                <a:ea typeface="Calibri"/>
                <a:cs typeface="Calibri"/>
              </a:rPr>
              <a:t>Use case diagram for a customer ordering a drink</a:t>
            </a:r>
          </a:p>
        </p:txBody>
      </p:sp>
      <p:pic>
        <p:nvPicPr>
          <p:cNvPr id="4" name="Picture 4" descr="Diagram&#10;&#10;Description automatically generated">
            <a:extLst>
              <a:ext uri="{FF2B5EF4-FFF2-40B4-BE49-F238E27FC236}">
                <a16:creationId xmlns:a16="http://schemas.microsoft.com/office/drawing/2014/main" id="{4BFD5310-7035-BB22-77C5-96DC1E74FFF9}"/>
              </a:ext>
            </a:extLst>
          </p:cNvPr>
          <p:cNvPicPr>
            <a:picLocks noChangeAspect="1"/>
          </p:cNvPicPr>
          <p:nvPr/>
        </p:nvPicPr>
        <p:blipFill>
          <a:blip r:embed="rId2"/>
          <a:stretch>
            <a:fillRect/>
          </a:stretch>
        </p:blipFill>
        <p:spPr>
          <a:xfrm>
            <a:off x="4467340" y="1327186"/>
            <a:ext cx="7535537" cy="4983989"/>
          </a:xfrm>
          <a:prstGeom prst="rect">
            <a:avLst/>
          </a:prstGeom>
        </p:spPr>
      </p:pic>
    </p:spTree>
    <p:extLst>
      <p:ext uri="{BB962C8B-B14F-4D97-AF65-F5344CB8AC3E}">
        <p14:creationId xmlns:p14="http://schemas.microsoft.com/office/powerpoint/2010/main" val="1888727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F3AF4-3CD1-9367-A69C-5C217C284CE1}"/>
              </a:ext>
            </a:extLst>
          </p:cNvPr>
          <p:cNvSpPr>
            <a:spLocks noGrp="1"/>
          </p:cNvSpPr>
          <p:nvPr>
            <p:ph type="title"/>
          </p:nvPr>
        </p:nvSpPr>
        <p:spPr/>
        <p:txBody>
          <a:bodyPr/>
          <a:lstStyle/>
          <a:p>
            <a:r>
              <a:rPr lang="en-US" sz="3200">
                <a:ea typeface="+mj-lt"/>
                <a:cs typeface="+mj-lt"/>
              </a:rPr>
              <a:t>Requirement 3  - Taking and fulfilling drink orders</a:t>
            </a:r>
          </a:p>
          <a:p>
            <a:endParaRPr lang="en-US" sz="3200">
              <a:ea typeface="Calibri Light"/>
              <a:cs typeface="Calibri Light"/>
            </a:endParaRPr>
          </a:p>
        </p:txBody>
      </p:sp>
      <p:sp>
        <p:nvSpPr>
          <p:cNvPr id="3" name="Content Placeholder 2">
            <a:extLst>
              <a:ext uri="{FF2B5EF4-FFF2-40B4-BE49-F238E27FC236}">
                <a16:creationId xmlns:a16="http://schemas.microsoft.com/office/drawing/2014/main" id="{117EEDF2-25A1-775C-AF9D-69B9FF992B65}"/>
              </a:ext>
            </a:extLst>
          </p:cNvPr>
          <p:cNvSpPr>
            <a:spLocks noGrp="1"/>
          </p:cNvSpPr>
          <p:nvPr>
            <p:ph idx="1"/>
          </p:nvPr>
        </p:nvSpPr>
        <p:spPr>
          <a:xfrm>
            <a:off x="838200" y="1825625"/>
            <a:ext cx="3712686" cy="4351338"/>
          </a:xfrm>
        </p:spPr>
        <p:txBody>
          <a:bodyPr vert="horz" lIns="91440" tIns="45720" rIns="91440" bIns="45720" rtlCol="0" anchor="t">
            <a:normAutofit/>
          </a:bodyPr>
          <a:lstStyle/>
          <a:p>
            <a:r>
              <a:rPr lang="en-US">
                <a:ea typeface="Calibri"/>
                <a:cs typeface="Calibri"/>
              </a:rPr>
              <a:t>Design:</a:t>
            </a:r>
          </a:p>
          <a:p>
            <a:pPr lvl="1"/>
            <a:r>
              <a:rPr lang="en-US">
                <a:ea typeface="Calibri"/>
                <a:cs typeface="Calibri"/>
              </a:rPr>
              <a:t>Complete activity diagram for a user ordering a drink. Includes interactions between front end, backend, and DB</a:t>
            </a:r>
          </a:p>
          <a:p>
            <a:pPr lvl="1"/>
            <a:endParaRPr lang="en-US">
              <a:ea typeface="Calibri"/>
              <a:cs typeface="Calibri"/>
            </a:endParaRPr>
          </a:p>
        </p:txBody>
      </p:sp>
      <p:pic>
        <p:nvPicPr>
          <p:cNvPr id="4" name="Picture 4" descr="Diagram, schematic&#10;&#10;Description automatically generated">
            <a:extLst>
              <a:ext uri="{FF2B5EF4-FFF2-40B4-BE49-F238E27FC236}">
                <a16:creationId xmlns:a16="http://schemas.microsoft.com/office/drawing/2014/main" id="{DF667F4C-63A3-9EAA-5297-74B2F22E03AC}"/>
              </a:ext>
            </a:extLst>
          </p:cNvPr>
          <p:cNvPicPr>
            <a:picLocks noChangeAspect="1"/>
          </p:cNvPicPr>
          <p:nvPr/>
        </p:nvPicPr>
        <p:blipFill>
          <a:blip r:embed="rId2"/>
          <a:stretch>
            <a:fillRect/>
          </a:stretch>
        </p:blipFill>
        <p:spPr>
          <a:xfrm>
            <a:off x="4274545" y="1022079"/>
            <a:ext cx="6397128" cy="7476248"/>
          </a:xfrm>
          <a:prstGeom prst="rect">
            <a:avLst/>
          </a:prstGeom>
        </p:spPr>
      </p:pic>
    </p:spTree>
    <p:extLst>
      <p:ext uri="{BB962C8B-B14F-4D97-AF65-F5344CB8AC3E}">
        <p14:creationId xmlns:p14="http://schemas.microsoft.com/office/powerpoint/2010/main" val="1921359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8BE86-9D86-B834-FBDE-35E0D7C87D30}"/>
              </a:ext>
            </a:extLst>
          </p:cNvPr>
          <p:cNvSpPr>
            <a:spLocks noGrp="1"/>
          </p:cNvSpPr>
          <p:nvPr>
            <p:ph type="title"/>
          </p:nvPr>
        </p:nvSpPr>
        <p:spPr/>
        <p:txBody>
          <a:bodyPr/>
          <a:lstStyle/>
          <a:p>
            <a:r>
              <a:rPr lang="en-US">
                <a:ea typeface="+mj-lt"/>
                <a:cs typeface="+mj-lt"/>
              </a:rPr>
              <a:t>Requirement 3  - Taking and fulfilling drink orders</a:t>
            </a:r>
          </a:p>
          <a:p>
            <a:endParaRPr lang="en-US">
              <a:ea typeface="Calibri Light"/>
              <a:cs typeface="Calibri Light"/>
            </a:endParaRPr>
          </a:p>
        </p:txBody>
      </p:sp>
      <p:sp>
        <p:nvSpPr>
          <p:cNvPr id="3" name="Content Placeholder 2">
            <a:extLst>
              <a:ext uri="{FF2B5EF4-FFF2-40B4-BE49-F238E27FC236}">
                <a16:creationId xmlns:a16="http://schemas.microsoft.com/office/drawing/2014/main" id="{7F3AB9E5-0B18-8640-FF72-0D8CD03E1C9A}"/>
              </a:ext>
            </a:extLst>
          </p:cNvPr>
          <p:cNvSpPr>
            <a:spLocks noGrp="1"/>
          </p:cNvSpPr>
          <p:nvPr>
            <p:ph idx="1"/>
          </p:nvPr>
        </p:nvSpPr>
        <p:spPr/>
        <p:txBody>
          <a:bodyPr vert="horz" lIns="91440" tIns="45720" rIns="91440" bIns="45720" rtlCol="0" anchor="t">
            <a:normAutofit/>
          </a:bodyPr>
          <a:lstStyle/>
          <a:p>
            <a:r>
              <a:rPr lang="en-US">
                <a:ea typeface="Calibri"/>
                <a:cs typeface="Calibri"/>
              </a:rPr>
              <a:t>Development:</a:t>
            </a:r>
          </a:p>
          <a:p>
            <a:pPr lvl="1"/>
            <a:r>
              <a:rPr lang="en-US">
                <a:ea typeface="Calibri"/>
                <a:cs typeface="Calibri"/>
              </a:rPr>
              <a:t>We developed this in the last 2 sprints that we had as many of the functionalities were dependent on other factors. </a:t>
            </a:r>
          </a:p>
          <a:p>
            <a:pPr lvl="1"/>
            <a:r>
              <a:rPr lang="en-US">
                <a:ea typeface="Calibri"/>
                <a:cs typeface="Calibri"/>
              </a:rPr>
              <a:t>Development for this portion was pretty easy as all the puzzle pieces were pretty much there it was just a matter of referencing our designs and placing those pieces into a working order.</a:t>
            </a:r>
          </a:p>
          <a:p>
            <a:pPr lvl="1"/>
            <a:r>
              <a:rPr lang="en-US">
                <a:ea typeface="Calibri"/>
                <a:cs typeface="Calibri"/>
              </a:rPr>
              <a:t>See Milestone 3 for commits and pull requests referencing the finishing of this requirement.</a:t>
            </a:r>
          </a:p>
          <a:p>
            <a:pPr lvl="1"/>
            <a:endParaRPr lang="en-US">
              <a:ea typeface="Calibri"/>
              <a:cs typeface="Calibri"/>
            </a:endParaRPr>
          </a:p>
        </p:txBody>
      </p:sp>
    </p:spTree>
    <p:extLst>
      <p:ext uri="{BB962C8B-B14F-4D97-AF65-F5344CB8AC3E}">
        <p14:creationId xmlns:p14="http://schemas.microsoft.com/office/powerpoint/2010/main" val="2277380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2B2DF-6006-1BB5-88EB-512F63BD65DE}"/>
              </a:ext>
            </a:extLst>
          </p:cNvPr>
          <p:cNvSpPr>
            <a:spLocks noGrp="1"/>
          </p:cNvSpPr>
          <p:nvPr>
            <p:ph type="title"/>
          </p:nvPr>
        </p:nvSpPr>
        <p:spPr/>
        <p:txBody>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B56A86E3-0611-D2D8-5158-5A6802710213}"/>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https://docs.djangoproject.com/en/4.1/ref/models/fields/</a:t>
            </a:r>
            <a:endParaRPr lang="en-US">
              <a:ea typeface="+mn-lt"/>
              <a:cs typeface="+mn-lt"/>
            </a:endParaRPr>
          </a:p>
          <a:p>
            <a:r>
              <a:rPr lang="en-US">
                <a:ea typeface="+mn-lt"/>
                <a:cs typeface="+mn-lt"/>
                <a:hlinkClick r:id="rId3"/>
              </a:rPr>
              <a:t>https://docs.djangoproject.com/en/4.1/topics/auth/customizing/</a:t>
            </a:r>
            <a:endParaRPr lang="en-US">
              <a:ea typeface="+mn-lt"/>
              <a:cs typeface="+mn-lt"/>
            </a:endParaRPr>
          </a:p>
          <a:p>
            <a:r>
              <a:rPr lang="en-US">
                <a:ea typeface="+mn-lt"/>
                <a:cs typeface="+mn-lt"/>
                <a:hlinkClick r:id="rId4"/>
              </a:rPr>
              <a:t>https://docs.djangoproject.com/en/4.1/topics/db/queries/</a:t>
            </a:r>
          </a:p>
          <a:p>
            <a:r>
              <a:rPr lang="en-US">
                <a:ea typeface="+mn-lt"/>
                <a:cs typeface="+mn-lt"/>
                <a:hlinkClick r:id="rId5"/>
              </a:rPr>
              <a:t>https://www.geeksforgeeks.org/</a:t>
            </a:r>
            <a:endParaRPr lang="en-US">
              <a:ea typeface="+mn-lt"/>
              <a:cs typeface="+mn-lt"/>
            </a:endParaRPr>
          </a:p>
          <a:p>
            <a:r>
              <a:rPr lang="en-US">
                <a:ea typeface="+mn-lt"/>
                <a:cs typeface="+mn-lt"/>
                <a:hlinkClick r:id="rId6"/>
              </a:rPr>
              <a:t>https://www.w3schools.com/</a:t>
            </a:r>
            <a:endParaRPr lang="en-US">
              <a:ea typeface="+mn-lt"/>
              <a:cs typeface="+mn-lt"/>
            </a:endParaRPr>
          </a:p>
          <a:p>
            <a:endParaRPr lang="en-US">
              <a:cs typeface="Calibri"/>
            </a:endParaRPr>
          </a:p>
        </p:txBody>
      </p:sp>
    </p:spTree>
    <p:extLst>
      <p:ext uri="{BB962C8B-B14F-4D97-AF65-F5344CB8AC3E}">
        <p14:creationId xmlns:p14="http://schemas.microsoft.com/office/powerpoint/2010/main" val="40855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DC482-D675-10A7-CE91-36B11F5166F9}"/>
              </a:ext>
            </a:extLst>
          </p:cNvPr>
          <p:cNvSpPr>
            <a:spLocks noGrp="1"/>
          </p:cNvSpPr>
          <p:nvPr>
            <p:ph type="title"/>
          </p:nvPr>
        </p:nvSpPr>
        <p:spPr/>
        <p:txBody>
          <a:bodyPr/>
          <a:lstStyle/>
          <a:p>
            <a:r>
              <a:rPr lang="en-US">
                <a:cs typeface="Calibri Light"/>
              </a:rPr>
              <a:t>Design Decisions</a:t>
            </a:r>
            <a:endParaRPr lang="en-US"/>
          </a:p>
        </p:txBody>
      </p:sp>
      <p:sp>
        <p:nvSpPr>
          <p:cNvPr id="3" name="Content Placeholder 2">
            <a:extLst>
              <a:ext uri="{FF2B5EF4-FFF2-40B4-BE49-F238E27FC236}">
                <a16:creationId xmlns:a16="http://schemas.microsoft.com/office/drawing/2014/main" id="{25ADADDB-F0A4-9192-FEBA-F19FB30DEB3A}"/>
              </a:ext>
            </a:extLst>
          </p:cNvPr>
          <p:cNvSpPr>
            <a:spLocks noGrp="1"/>
          </p:cNvSpPr>
          <p:nvPr>
            <p:ph idx="1"/>
          </p:nvPr>
        </p:nvSpPr>
        <p:spPr/>
        <p:txBody>
          <a:bodyPr vert="horz" lIns="91440" tIns="45720" rIns="91440" bIns="45720" rtlCol="0" anchor="t">
            <a:normAutofit fontScale="92500"/>
          </a:bodyPr>
          <a:lstStyle/>
          <a:p>
            <a:r>
              <a:rPr lang="en-US">
                <a:cs typeface="Calibri"/>
              </a:rPr>
              <a:t>The most significant design decision we made as a team was to use Django as the framework to host our database, server, and hook up our webpages.</a:t>
            </a:r>
          </a:p>
          <a:p>
            <a:r>
              <a:rPr lang="en-US">
                <a:cs typeface="Calibri"/>
              </a:rPr>
              <a:t>We chose this framework because we all had previous experience using it.</a:t>
            </a:r>
          </a:p>
          <a:p>
            <a:r>
              <a:rPr lang="en-US">
                <a:cs typeface="Calibri"/>
              </a:rPr>
              <a:t>This allowed us to have an easier time getting started in the development stage because we only needed to refamiliarize ourselves with the technology, rather than needing to learn an entirely new one.</a:t>
            </a:r>
          </a:p>
          <a:p>
            <a:r>
              <a:rPr lang="en-US">
                <a:cs typeface="Calibri"/>
              </a:rPr>
              <a:t>Additionally, Django allowed us to easily implement user authentication and security via password encryption, as these are implemented in Django's official user model.</a:t>
            </a:r>
          </a:p>
        </p:txBody>
      </p:sp>
    </p:spTree>
    <p:extLst>
      <p:ext uri="{BB962C8B-B14F-4D97-AF65-F5344CB8AC3E}">
        <p14:creationId xmlns:p14="http://schemas.microsoft.com/office/powerpoint/2010/main" val="1388158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2505-D57E-36A5-80B9-9134021C1E85}"/>
              </a:ext>
            </a:extLst>
          </p:cNvPr>
          <p:cNvSpPr>
            <a:spLocks noGrp="1"/>
          </p:cNvSpPr>
          <p:nvPr>
            <p:ph type="title"/>
          </p:nvPr>
        </p:nvSpPr>
        <p:spPr>
          <a:xfrm>
            <a:off x="4271904" y="2735792"/>
            <a:ext cx="10515600" cy="1325563"/>
          </a:xfrm>
        </p:spPr>
        <p:txBody>
          <a:bodyPr/>
          <a:lstStyle/>
          <a:p>
            <a:r>
              <a:rPr lang="en-US">
                <a:cs typeface="Calibri Light"/>
              </a:rPr>
              <a:t>QUESTIONS?</a:t>
            </a:r>
            <a:endParaRPr lang="en-US"/>
          </a:p>
        </p:txBody>
      </p:sp>
    </p:spTree>
    <p:extLst>
      <p:ext uri="{BB962C8B-B14F-4D97-AF65-F5344CB8AC3E}">
        <p14:creationId xmlns:p14="http://schemas.microsoft.com/office/powerpoint/2010/main" val="1705378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A715-08B5-7DB4-E5F7-D60CB8BB2EAA}"/>
              </a:ext>
            </a:extLst>
          </p:cNvPr>
          <p:cNvSpPr>
            <a:spLocks noGrp="1"/>
          </p:cNvSpPr>
          <p:nvPr>
            <p:ph type="title"/>
          </p:nvPr>
        </p:nvSpPr>
        <p:spPr/>
        <p:txBody>
          <a:bodyPr/>
          <a:lstStyle/>
          <a:p>
            <a:r>
              <a:rPr lang="en-US">
                <a:cs typeface="Calibri Light"/>
              </a:rPr>
              <a:t>Improving Productivity</a:t>
            </a:r>
            <a:endParaRPr lang="en-US"/>
          </a:p>
        </p:txBody>
      </p:sp>
      <p:sp>
        <p:nvSpPr>
          <p:cNvPr id="3" name="Content Placeholder 2">
            <a:extLst>
              <a:ext uri="{FF2B5EF4-FFF2-40B4-BE49-F238E27FC236}">
                <a16:creationId xmlns:a16="http://schemas.microsoft.com/office/drawing/2014/main" id="{27021495-8C17-1DDA-0E14-BEC6276344B5}"/>
              </a:ext>
            </a:extLst>
          </p:cNvPr>
          <p:cNvSpPr>
            <a:spLocks noGrp="1"/>
          </p:cNvSpPr>
          <p:nvPr>
            <p:ph idx="1"/>
          </p:nvPr>
        </p:nvSpPr>
        <p:spPr/>
        <p:txBody>
          <a:bodyPr vert="horz" lIns="91440" tIns="45720" rIns="91440" bIns="45720" rtlCol="0" anchor="t">
            <a:normAutofit fontScale="85000" lnSpcReduction="10000"/>
          </a:bodyPr>
          <a:lstStyle/>
          <a:p>
            <a:r>
              <a:rPr lang="en-US">
                <a:cs typeface="Calibri"/>
              </a:rPr>
              <a:t>As our work on this project progressed, we took scrum practices more seriously. By the beginning of Sprint 3, we had a structure for our standup meetings, which allowed for shorter meetings with equal or more information delivered to the group.</a:t>
            </a:r>
          </a:p>
          <a:p>
            <a:r>
              <a:rPr lang="en-US">
                <a:cs typeface="Calibri"/>
              </a:rPr>
              <a:t>We also began to plan our sprints by creating stories, dividing them into tasks, and assigning them to a specific team member to complete. This improved productivity because it allowed us to know specifically what we needed to work on. The division of stories into tasks helped us make steady progress day by day rather than cramming a large amount of work into a single session.</a:t>
            </a:r>
          </a:p>
          <a:p>
            <a:r>
              <a:rPr lang="en-US">
                <a:cs typeface="Calibri"/>
              </a:rPr>
              <a:t>By the end of development, we had a solid system for communicating when tasks were completed by each member between using Discord and increasing descriptiveness of our Git commits. This helped us better understand the progress made by each team member outside of standup meetings.</a:t>
            </a:r>
          </a:p>
        </p:txBody>
      </p:sp>
    </p:spTree>
    <p:extLst>
      <p:ext uri="{BB962C8B-B14F-4D97-AF65-F5344CB8AC3E}">
        <p14:creationId xmlns:p14="http://schemas.microsoft.com/office/powerpoint/2010/main" val="380274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4949-C1FD-2A60-48F4-D8E9ED444AE4}"/>
              </a:ext>
            </a:extLst>
          </p:cNvPr>
          <p:cNvSpPr>
            <a:spLocks noGrp="1"/>
          </p:cNvSpPr>
          <p:nvPr>
            <p:ph type="title"/>
          </p:nvPr>
        </p:nvSpPr>
        <p:spPr/>
        <p:txBody>
          <a:bodyPr/>
          <a:lstStyle/>
          <a:p>
            <a:r>
              <a:rPr lang="en-US">
                <a:cs typeface="Calibri Light"/>
              </a:rPr>
              <a:t>Final Burndown Chart</a:t>
            </a:r>
            <a:endParaRPr lang="en-US"/>
          </a:p>
        </p:txBody>
      </p:sp>
      <p:pic>
        <p:nvPicPr>
          <p:cNvPr id="8" name="Picture 8" descr="Chart, line chart&#10;&#10;Description automatically generated">
            <a:extLst>
              <a:ext uri="{FF2B5EF4-FFF2-40B4-BE49-F238E27FC236}">
                <a16:creationId xmlns:a16="http://schemas.microsoft.com/office/drawing/2014/main" id="{5811CF82-DC55-8D74-9AFD-ED1CE83BD2C7}"/>
              </a:ext>
            </a:extLst>
          </p:cNvPr>
          <p:cNvPicPr>
            <a:picLocks noGrp="1" noChangeAspect="1"/>
          </p:cNvPicPr>
          <p:nvPr>
            <p:ph idx="1"/>
          </p:nvPr>
        </p:nvPicPr>
        <p:blipFill>
          <a:blip r:embed="rId2"/>
          <a:stretch>
            <a:fillRect/>
          </a:stretch>
        </p:blipFill>
        <p:spPr>
          <a:xfrm>
            <a:off x="2764378" y="1825625"/>
            <a:ext cx="6663244" cy="4351338"/>
          </a:xfrm>
        </p:spPr>
      </p:pic>
    </p:spTree>
    <p:extLst>
      <p:ext uri="{BB962C8B-B14F-4D97-AF65-F5344CB8AC3E}">
        <p14:creationId xmlns:p14="http://schemas.microsoft.com/office/powerpoint/2010/main" val="363674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E08A-48C8-5C36-1994-925FBB8FB60E}"/>
              </a:ext>
            </a:extLst>
          </p:cNvPr>
          <p:cNvSpPr>
            <a:spLocks noGrp="1"/>
          </p:cNvSpPr>
          <p:nvPr>
            <p:ph type="title"/>
          </p:nvPr>
        </p:nvSpPr>
        <p:spPr/>
        <p:txBody>
          <a:bodyPr/>
          <a:lstStyle/>
          <a:p>
            <a:r>
              <a:rPr lang="en-US">
                <a:cs typeface="Calibri Light"/>
              </a:rPr>
              <a:t>Project Deployment</a:t>
            </a:r>
            <a:endParaRPr lang="en-US"/>
          </a:p>
        </p:txBody>
      </p:sp>
      <p:sp>
        <p:nvSpPr>
          <p:cNvPr id="3" name="Content Placeholder 2">
            <a:extLst>
              <a:ext uri="{FF2B5EF4-FFF2-40B4-BE49-F238E27FC236}">
                <a16:creationId xmlns:a16="http://schemas.microsoft.com/office/drawing/2014/main" id="{388CBB01-9F38-B6EB-6DC7-B51DA4C437C6}"/>
              </a:ext>
            </a:extLst>
          </p:cNvPr>
          <p:cNvSpPr>
            <a:spLocks noGrp="1"/>
          </p:cNvSpPr>
          <p:nvPr>
            <p:ph idx="1"/>
          </p:nvPr>
        </p:nvSpPr>
        <p:spPr>
          <a:xfrm>
            <a:off x="838200" y="1825625"/>
            <a:ext cx="10515600" cy="4661782"/>
          </a:xfrm>
        </p:spPr>
        <p:txBody>
          <a:bodyPr vert="horz" lIns="91440" tIns="45720" rIns="91440" bIns="45720" rtlCol="0" anchor="t">
            <a:normAutofit fontScale="92500" lnSpcReduction="10000"/>
          </a:bodyPr>
          <a:lstStyle/>
          <a:p>
            <a:r>
              <a:rPr lang="en-US">
                <a:cs typeface="Calibri"/>
              </a:rPr>
              <a:t>All requirements of the application have been developed and tested for accuracy. They have all been committed to our Git repository, and the website is fully functional and ready for deployment.</a:t>
            </a:r>
          </a:p>
          <a:p>
            <a:r>
              <a:rPr lang="en-US">
                <a:cs typeface="Calibri"/>
              </a:rPr>
              <a:t>The code for our application is correct and functions as intended. This is shown by all of our unit tests passing, as well as the videos we have made showcasing the functionality of some of the requirements of the application.</a:t>
            </a:r>
          </a:p>
          <a:p>
            <a:r>
              <a:rPr lang="en-US">
                <a:cs typeface="Calibri"/>
              </a:rPr>
              <a:t>Our testing phase at the end of development was significantly shortened by our team's tendency to test our code as it was being written, rather than waiting until the end. The testing phase, included writing and executing unit tests to ensure accuracy. Because of our testing during development, there were only a handful of failures in the unit tests that were easily fixed.</a:t>
            </a:r>
          </a:p>
        </p:txBody>
      </p:sp>
    </p:spTree>
    <p:extLst>
      <p:ext uri="{BB962C8B-B14F-4D97-AF65-F5344CB8AC3E}">
        <p14:creationId xmlns:p14="http://schemas.microsoft.com/office/powerpoint/2010/main" val="1860034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2761-DE0D-1D1B-F964-EDE9FCC5BE96}"/>
              </a:ext>
            </a:extLst>
          </p:cNvPr>
          <p:cNvSpPr>
            <a:spLocks noGrp="1"/>
          </p:cNvSpPr>
          <p:nvPr>
            <p:ph type="title"/>
          </p:nvPr>
        </p:nvSpPr>
        <p:spPr/>
        <p:txBody>
          <a:bodyPr/>
          <a:lstStyle/>
          <a:p>
            <a:r>
              <a:rPr lang="en-US">
                <a:cs typeface="Calibri Light"/>
              </a:rPr>
              <a:t>Requirement 1 – Server and backend</a:t>
            </a:r>
            <a:endParaRPr lang="en-US"/>
          </a:p>
        </p:txBody>
      </p:sp>
      <p:sp>
        <p:nvSpPr>
          <p:cNvPr id="3" name="Content Placeholder 2">
            <a:extLst>
              <a:ext uri="{FF2B5EF4-FFF2-40B4-BE49-F238E27FC236}">
                <a16:creationId xmlns:a16="http://schemas.microsoft.com/office/drawing/2014/main" id="{B7B88091-1FF2-D228-985F-522995D9475E}"/>
              </a:ext>
            </a:extLst>
          </p:cNvPr>
          <p:cNvSpPr>
            <a:spLocks noGrp="1"/>
          </p:cNvSpPr>
          <p:nvPr>
            <p:ph idx="1"/>
          </p:nvPr>
        </p:nvSpPr>
        <p:spPr/>
        <p:txBody>
          <a:bodyPr vert="horz" lIns="91440" tIns="45720" rIns="91440" bIns="45720" rtlCol="0" anchor="t">
            <a:normAutofit/>
          </a:bodyPr>
          <a:lstStyle/>
          <a:p>
            <a:r>
              <a:rPr lang="en-US">
                <a:cs typeface="Calibri"/>
              </a:rPr>
              <a:t>Requirements:</a:t>
            </a:r>
          </a:p>
          <a:p>
            <a:pPr lvl="1"/>
            <a:r>
              <a:rPr lang="en-US">
                <a:cs typeface="Calibri"/>
              </a:rPr>
              <a:t>Serve web-files and handle requests</a:t>
            </a:r>
          </a:p>
          <a:p>
            <a:pPr lvl="1"/>
            <a:r>
              <a:rPr lang="en-US">
                <a:cs typeface="Calibri"/>
              </a:rPr>
              <a:t>Allow for login functionality</a:t>
            </a:r>
          </a:p>
          <a:p>
            <a:pPr lvl="1"/>
            <a:r>
              <a:rPr lang="en-US">
                <a:cs typeface="Calibri"/>
              </a:rPr>
              <a:t>Handle Database</a:t>
            </a:r>
          </a:p>
          <a:p>
            <a:r>
              <a:rPr lang="en-US">
                <a:cs typeface="Calibri"/>
              </a:rPr>
              <a:t>Bonus points but not required:</a:t>
            </a:r>
          </a:p>
          <a:p>
            <a:pPr lvl="1"/>
            <a:r>
              <a:rPr lang="en-US">
                <a:cs typeface="Calibri"/>
              </a:rPr>
              <a:t>Ease of use</a:t>
            </a:r>
          </a:p>
          <a:p>
            <a:pPr lvl="1"/>
            <a:r>
              <a:rPr lang="en-US">
                <a:cs typeface="Calibri"/>
              </a:rPr>
              <a:t>Ease of development</a:t>
            </a:r>
          </a:p>
          <a:p>
            <a:pPr lvl="1"/>
            <a:r>
              <a:rPr lang="en-US">
                <a:cs typeface="Calibri"/>
              </a:rPr>
              <a:t>Unit testing features</a:t>
            </a:r>
          </a:p>
          <a:p>
            <a:pPr lvl="1"/>
            <a:endParaRPr lang="en-US">
              <a:cs typeface="Calibri"/>
            </a:endParaRPr>
          </a:p>
          <a:p>
            <a:pPr lvl="1"/>
            <a:endParaRPr lang="en-US">
              <a:cs typeface="Calibri"/>
            </a:endParaRPr>
          </a:p>
          <a:p>
            <a:pPr lvl="1"/>
            <a:endParaRPr lang="en-US">
              <a:cs typeface="Calibri"/>
            </a:endParaRPr>
          </a:p>
          <a:p>
            <a:pPr lvl="1"/>
            <a:endParaRPr lang="en-US">
              <a:cs typeface="Calibri"/>
            </a:endParaRPr>
          </a:p>
          <a:p>
            <a:pPr lvl="1"/>
            <a:endParaRPr lang="en-US">
              <a:cs typeface="Calibri"/>
            </a:endParaRPr>
          </a:p>
        </p:txBody>
      </p:sp>
    </p:spTree>
    <p:extLst>
      <p:ext uri="{BB962C8B-B14F-4D97-AF65-F5344CB8AC3E}">
        <p14:creationId xmlns:p14="http://schemas.microsoft.com/office/powerpoint/2010/main" val="173343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D41A-BC18-77E4-43F0-BBC95E45E7CC}"/>
              </a:ext>
            </a:extLst>
          </p:cNvPr>
          <p:cNvSpPr>
            <a:spLocks noGrp="1"/>
          </p:cNvSpPr>
          <p:nvPr>
            <p:ph type="title"/>
          </p:nvPr>
        </p:nvSpPr>
        <p:spPr/>
        <p:txBody>
          <a:bodyPr>
            <a:normAutofit/>
          </a:bodyPr>
          <a:lstStyle/>
          <a:p>
            <a:r>
              <a:rPr lang="en-US" sz="3200">
                <a:cs typeface="Calibri Light"/>
              </a:rPr>
              <a:t>Requirement 1 –Server and Backend</a:t>
            </a:r>
          </a:p>
        </p:txBody>
      </p:sp>
      <p:sp>
        <p:nvSpPr>
          <p:cNvPr id="3" name="Content Placeholder 2">
            <a:extLst>
              <a:ext uri="{FF2B5EF4-FFF2-40B4-BE49-F238E27FC236}">
                <a16:creationId xmlns:a16="http://schemas.microsoft.com/office/drawing/2014/main" id="{38A9F6CB-3F94-D09E-9467-08D3E7B2B13B}"/>
              </a:ext>
            </a:extLst>
          </p:cNvPr>
          <p:cNvSpPr>
            <a:spLocks noGrp="1"/>
          </p:cNvSpPr>
          <p:nvPr>
            <p:ph idx="1"/>
          </p:nvPr>
        </p:nvSpPr>
        <p:spPr/>
        <p:txBody>
          <a:bodyPr vert="horz" lIns="91440" tIns="45720" rIns="91440" bIns="45720" rtlCol="0" anchor="t">
            <a:normAutofit/>
          </a:bodyPr>
          <a:lstStyle/>
          <a:p>
            <a:r>
              <a:rPr lang="en-US">
                <a:cs typeface="Calibri"/>
              </a:rPr>
              <a:t>Decision: Django – Python server project manager</a:t>
            </a:r>
          </a:p>
          <a:p>
            <a:pPr lvl="1"/>
            <a:r>
              <a:rPr lang="en-US">
                <a:cs typeface="Calibri"/>
              </a:rPr>
              <a:t>Satisfies all project requirements as well as all bonus problems</a:t>
            </a:r>
          </a:p>
          <a:p>
            <a:pPr lvl="1"/>
            <a:endParaRPr lang="en-US">
              <a:cs typeface="Calibri"/>
            </a:endParaRPr>
          </a:p>
        </p:txBody>
      </p:sp>
      <p:pic>
        <p:nvPicPr>
          <p:cNvPr id="5" name="Picture 5" descr="Diagram&#10;&#10;Description automatically generated">
            <a:extLst>
              <a:ext uri="{FF2B5EF4-FFF2-40B4-BE49-F238E27FC236}">
                <a16:creationId xmlns:a16="http://schemas.microsoft.com/office/drawing/2014/main" id="{16963B62-20AA-62F7-CF86-4AC381A8D65A}"/>
              </a:ext>
            </a:extLst>
          </p:cNvPr>
          <p:cNvPicPr>
            <a:picLocks noChangeAspect="1"/>
          </p:cNvPicPr>
          <p:nvPr/>
        </p:nvPicPr>
        <p:blipFill>
          <a:blip r:embed="rId2"/>
          <a:stretch>
            <a:fillRect/>
          </a:stretch>
        </p:blipFill>
        <p:spPr>
          <a:xfrm>
            <a:off x="3801475" y="2780771"/>
            <a:ext cx="3723569" cy="3714162"/>
          </a:xfrm>
          <a:prstGeom prst="rect">
            <a:avLst/>
          </a:prstGeom>
        </p:spPr>
      </p:pic>
    </p:spTree>
    <p:extLst>
      <p:ext uri="{BB962C8B-B14F-4D97-AF65-F5344CB8AC3E}">
        <p14:creationId xmlns:p14="http://schemas.microsoft.com/office/powerpoint/2010/main" val="3324017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75B0F-0829-F879-D35C-18813B650563}"/>
              </a:ext>
            </a:extLst>
          </p:cNvPr>
          <p:cNvSpPr>
            <a:spLocks noGrp="1"/>
          </p:cNvSpPr>
          <p:nvPr>
            <p:ph type="title"/>
          </p:nvPr>
        </p:nvSpPr>
        <p:spPr/>
        <p:txBody>
          <a:bodyPr/>
          <a:lstStyle/>
          <a:p>
            <a:r>
              <a:rPr lang="en-US" sz="3200">
                <a:ea typeface="+mj-lt"/>
                <a:cs typeface="+mj-lt"/>
              </a:rPr>
              <a:t>Requirement 1 –Server and Backend</a:t>
            </a:r>
          </a:p>
          <a:p>
            <a:endParaRPr lang="en-US" sz="3200">
              <a:cs typeface="Calibri Light"/>
            </a:endParaRPr>
          </a:p>
        </p:txBody>
      </p:sp>
      <p:sp>
        <p:nvSpPr>
          <p:cNvPr id="3" name="Content Placeholder 2">
            <a:extLst>
              <a:ext uri="{FF2B5EF4-FFF2-40B4-BE49-F238E27FC236}">
                <a16:creationId xmlns:a16="http://schemas.microsoft.com/office/drawing/2014/main" id="{74EE7071-C40A-E07A-838B-C2412CFBE95D}"/>
              </a:ext>
            </a:extLst>
          </p:cNvPr>
          <p:cNvSpPr>
            <a:spLocks noGrp="1"/>
          </p:cNvSpPr>
          <p:nvPr>
            <p:ph idx="1"/>
          </p:nvPr>
        </p:nvSpPr>
        <p:spPr/>
        <p:txBody>
          <a:bodyPr vert="horz" lIns="91440" tIns="45720" rIns="91440" bIns="45720" rtlCol="0" anchor="t">
            <a:normAutofit/>
          </a:bodyPr>
          <a:lstStyle/>
          <a:p>
            <a:r>
              <a:rPr lang="en-US" sz="2000">
                <a:cs typeface="Calibri"/>
              </a:rPr>
              <a:t>Development and testing:</a:t>
            </a:r>
          </a:p>
          <a:p>
            <a:pPr lvl="1"/>
            <a:r>
              <a:rPr lang="en-US" sz="2000">
                <a:ea typeface="+mn-lt"/>
                <a:cs typeface="+mn-lt"/>
              </a:rPr>
              <a:t>Server was set up on one of the first development phases by Noah with the low fidelity prototype</a:t>
            </a:r>
          </a:p>
          <a:p>
            <a:pPr lvl="1"/>
            <a:r>
              <a:rPr lang="en-US" sz="2000">
                <a:ea typeface="+mn-lt"/>
                <a:cs typeface="+mn-lt"/>
                <a:hlinkClick r:id="rId2"/>
              </a:rPr>
              <a:t>https://github.com/Zachary-Harrison/cs3450-group10/blob/main/docs/LowFidelityProtoInstructions.md</a:t>
            </a:r>
            <a:endParaRPr lang="en-US" sz="2000">
              <a:ea typeface="+mn-lt"/>
              <a:cs typeface="+mn-lt"/>
            </a:endParaRPr>
          </a:p>
          <a:p>
            <a:pPr lvl="1"/>
            <a:endParaRPr lang="en-US" sz="1800">
              <a:cs typeface="Calibri"/>
            </a:endParaRPr>
          </a:p>
        </p:txBody>
      </p:sp>
      <p:pic>
        <p:nvPicPr>
          <p:cNvPr id="4" name="Picture 4" descr="Diagram&#10;&#10;Description automatically generated">
            <a:extLst>
              <a:ext uri="{FF2B5EF4-FFF2-40B4-BE49-F238E27FC236}">
                <a16:creationId xmlns:a16="http://schemas.microsoft.com/office/drawing/2014/main" id="{663A3F2A-EF98-DBFC-A7B2-B3CCA91DE87D}"/>
              </a:ext>
            </a:extLst>
          </p:cNvPr>
          <p:cNvPicPr>
            <a:picLocks noChangeAspect="1"/>
          </p:cNvPicPr>
          <p:nvPr/>
        </p:nvPicPr>
        <p:blipFill>
          <a:blip r:embed="rId3"/>
          <a:stretch>
            <a:fillRect/>
          </a:stretch>
        </p:blipFill>
        <p:spPr>
          <a:xfrm>
            <a:off x="5429955" y="3335486"/>
            <a:ext cx="5057421" cy="3338509"/>
          </a:xfrm>
          <a:prstGeom prst="rect">
            <a:avLst/>
          </a:prstGeom>
        </p:spPr>
      </p:pic>
    </p:spTree>
    <p:extLst>
      <p:ext uri="{BB962C8B-B14F-4D97-AF65-F5344CB8AC3E}">
        <p14:creationId xmlns:p14="http://schemas.microsoft.com/office/powerpoint/2010/main" val="799185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C25E-B027-E604-C49D-17BAEDEF6CDD}"/>
              </a:ext>
            </a:extLst>
          </p:cNvPr>
          <p:cNvSpPr>
            <a:spLocks noGrp="1"/>
          </p:cNvSpPr>
          <p:nvPr>
            <p:ph type="title"/>
          </p:nvPr>
        </p:nvSpPr>
        <p:spPr>
          <a:xfrm>
            <a:off x="838200" y="656755"/>
            <a:ext cx="10515600" cy="554156"/>
          </a:xfrm>
        </p:spPr>
        <p:txBody>
          <a:bodyPr/>
          <a:lstStyle/>
          <a:p>
            <a:r>
              <a:rPr lang="en-US" sz="3200">
                <a:cs typeface="Calibri Light"/>
              </a:rPr>
              <a:t>Requirement 1 –Server and Backend</a:t>
            </a:r>
            <a:endParaRPr lang="en-US" sz="3200">
              <a:ea typeface="+mj-lt"/>
              <a:cs typeface="+mj-lt"/>
            </a:endParaRPr>
          </a:p>
          <a:p>
            <a:endParaRPr lang="en-US" sz="3200">
              <a:ea typeface="+mj-lt"/>
              <a:cs typeface="+mj-lt"/>
            </a:endParaRPr>
          </a:p>
          <a:p>
            <a:endParaRPr lang="en-US" sz="3200">
              <a:cs typeface="Calibri Light"/>
            </a:endParaRPr>
          </a:p>
        </p:txBody>
      </p:sp>
      <p:sp>
        <p:nvSpPr>
          <p:cNvPr id="3" name="Content Placeholder 2">
            <a:extLst>
              <a:ext uri="{FF2B5EF4-FFF2-40B4-BE49-F238E27FC236}">
                <a16:creationId xmlns:a16="http://schemas.microsoft.com/office/drawing/2014/main" id="{352B2B4A-6CDA-47D6-EE57-7E96CB7D0033}"/>
              </a:ext>
            </a:extLst>
          </p:cNvPr>
          <p:cNvSpPr>
            <a:spLocks noGrp="1"/>
          </p:cNvSpPr>
          <p:nvPr>
            <p:ph idx="1"/>
          </p:nvPr>
        </p:nvSpPr>
        <p:spPr>
          <a:xfrm>
            <a:off x="838200" y="1505773"/>
            <a:ext cx="10515600" cy="4671190"/>
          </a:xfrm>
        </p:spPr>
        <p:txBody>
          <a:bodyPr vert="horz" lIns="91440" tIns="45720" rIns="91440" bIns="45720" rtlCol="0" anchor="t">
            <a:normAutofit/>
          </a:bodyPr>
          <a:lstStyle/>
          <a:p>
            <a:r>
              <a:rPr lang="en-US" sz="1800">
                <a:cs typeface="Calibri"/>
              </a:rPr>
              <a:t>Final product and testing:</a:t>
            </a:r>
          </a:p>
          <a:p>
            <a:pPr lvl="1"/>
            <a:r>
              <a:rPr lang="en-US" sz="1800">
                <a:cs typeface="Calibri"/>
              </a:rPr>
              <a:t>Server successfully serves all web-files, accepts and processes POST requests for sending data, updates database items such as inventory and user passwords, and handles security by using clickjacking protection and password encryption.</a:t>
            </a:r>
          </a:p>
          <a:p>
            <a:pPr lvl="1"/>
            <a:r>
              <a:rPr lang="en-US" sz="1800">
                <a:ea typeface="+mn-lt"/>
                <a:cs typeface="+mn-lt"/>
              </a:rPr>
              <a:t>Testing of the server and object handling with regards to the DB was done using the built in unit testing documentation in one of our last sprints. Unit testing creates data objects and saves them to DB, then tests all methods pertaining to that object, and finally scrubs the object from the DB when it is finished.</a:t>
            </a:r>
            <a:endParaRPr lang="en-US" sz="1800">
              <a:cs typeface="Calibri"/>
            </a:endParaRPr>
          </a:p>
        </p:txBody>
      </p:sp>
      <p:pic>
        <p:nvPicPr>
          <p:cNvPr id="4" name="Picture 3" descr="Graphical user interface, text&#10;&#10;Description automatically generated">
            <a:extLst>
              <a:ext uri="{FF2B5EF4-FFF2-40B4-BE49-F238E27FC236}">
                <a16:creationId xmlns:a16="http://schemas.microsoft.com/office/drawing/2014/main" id="{9686B768-6111-1F19-4F3B-C3BA2969498B}"/>
              </a:ext>
            </a:extLst>
          </p:cNvPr>
          <p:cNvPicPr>
            <a:picLocks noChangeAspect="1"/>
          </p:cNvPicPr>
          <p:nvPr/>
        </p:nvPicPr>
        <p:blipFill>
          <a:blip r:embed="rId2"/>
          <a:stretch>
            <a:fillRect/>
          </a:stretch>
        </p:blipFill>
        <p:spPr>
          <a:xfrm>
            <a:off x="1619956" y="3779572"/>
            <a:ext cx="4831644" cy="2836041"/>
          </a:xfrm>
          <a:prstGeom prst="rect">
            <a:avLst/>
          </a:prstGeom>
        </p:spPr>
      </p:pic>
      <p:sp>
        <p:nvSpPr>
          <p:cNvPr id="5" name="TextBox 2">
            <a:extLst>
              <a:ext uri="{FF2B5EF4-FFF2-40B4-BE49-F238E27FC236}">
                <a16:creationId xmlns:a16="http://schemas.microsoft.com/office/drawing/2014/main" id="{A7069DF4-274C-72E3-597C-57A2C9F48953}"/>
              </a:ext>
            </a:extLst>
          </p:cNvPr>
          <p:cNvSpPr txBox="1"/>
          <p:nvPr/>
        </p:nvSpPr>
        <p:spPr>
          <a:xfrm>
            <a:off x="6547555" y="4562591"/>
            <a:ext cx="444029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cs typeface="Calibri"/>
              </a:rPr>
              <a:t>Example of unit testing</a:t>
            </a:r>
            <a:endParaRPr lang="en-US"/>
          </a:p>
        </p:txBody>
      </p:sp>
    </p:spTree>
    <p:extLst>
      <p:ext uri="{BB962C8B-B14F-4D97-AF65-F5344CB8AC3E}">
        <p14:creationId xmlns:p14="http://schemas.microsoft.com/office/powerpoint/2010/main" val="11289287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Dan's Frappuccino Paradise Creating a Website as a Team</vt:lpstr>
      <vt:lpstr>Design Decisions</vt:lpstr>
      <vt:lpstr>Improving Productivity</vt:lpstr>
      <vt:lpstr>Final Burndown Chart</vt:lpstr>
      <vt:lpstr>Project Deployment</vt:lpstr>
      <vt:lpstr>Requirement 1 – Server and backend</vt:lpstr>
      <vt:lpstr>Requirement 1 –Server and Backend</vt:lpstr>
      <vt:lpstr>Requirement 1 –Server and Backend </vt:lpstr>
      <vt:lpstr>Requirement 1 –Server and Backend  </vt:lpstr>
      <vt:lpstr>Requirement 2 – User classes and permissions</vt:lpstr>
      <vt:lpstr>Requirement 2  - User classes and permissions</vt:lpstr>
      <vt:lpstr>Requirement 2 – User class and permissions</vt:lpstr>
      <vt:lpstr>Requirement 2 –User class and permissions </vt:lpstr>
      <vt:lpstr>Requirement 3  - Taking and fulfilling drink orders</vt:lpstr>
      <vt:lpstr>Requirement 3  - Taking and fulfilling drink orders </vt:lpstr>
      <vt:lpstr>Requirement 3  - Taking and fulfilling drink orders </vt:lpstr>
      <vt:lpstr>Requirement 3  - Taking and fulfilling drink orders </vt:lpstr>
      <vt:lpstr>Requirement 3  - Taking and fulfilling drink orders </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2022-12-03T19:05:18Z</dcterms:created>
  <dcterms:modified xsi:type="dcterms:W3CDTF">2022-12-04T20:44:25Z</dcterms:modified>
</cp:coreProperties>
</file>