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66" r:id="rId4"/>
    <p:sldId id="262" r:id="rId5"/>
    <p:sldId id="263" r:id="rId6"/>
    <p:sldId id="258" r:id="rId7"/>
    <p:sldId id="260" r:id="rId8"/>
    <p:sldId id="272" r:id="rId9"/>
    <p:sldId id="273" r:id="rId10"/>
    <p:sldId id="274" r:id="rId11"/>
    <p:sldId id="267" r:id="rId12"/>
    <p:sldId id="268" r:id="rId13"/>
    <p:sldId id="259" r:id="rId14"/>
    <p:sldId id="265" r:id="rId15"/>
    <p:sldId id="269" r:id="rId16"/>
    <p:sldId id="271" r:id="rId17"/>
    <p:sldId id="270" r:id="rId18"/>
    <p:sldId id="275" r:id="rId19"/>
    <p:sldId id="27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9"/>
    <p:restoredTop sz="94694"/>
  </p:normalViewPr>
  <p:slideViewPr>
    <p:cSldViewPr snapToGrid="0" snapToObjects="1">
      <p:cViewPr>
        <p:scale>
          <a:sx n="100" d="100"/>
          <a:sy n="100" d="100"/>
        </p:scale>
        <p:origin x="15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49F1-EE47-984F-804E-D9A73BF1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F0311-2530-C94B-8433-508020EFA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8D38-86BB-4341-BD4E-EC5F2B7E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72D2-E662-4B49-AA82-79B815C17D3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7D15-39C1-6D4F-BDB9-2F3E9EB9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0DD1-9EA1-FB43-BA00-51CAEFBE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14EE-C436-194A-AA9E-0768CAEB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AF73-CB6A-504A-92FB-55D81181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0F27-59BF-9143-A195-FA56E2677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ECDBC-0544-A44F-824E-C4FCFEB6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72D2-E662-4B49-AA82-79B815C17D3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28D4-1947-F144-87CF-11F55401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BE5A-87FB-E540-9478-ADE63DFD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14EE-C436-194A-AA9E-0768CAEB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F6ECB-B038-B24A-B186-A9F03C017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A4B4B-598A-324E-82B3-C58B8BB2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F20B-94FE-874A-8416-8546991E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72D2-E662-4B49-AA82-79B815C17D3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F175-77BF-6042-828C-EDF644BA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5AC7-E0C2-CE46-A669-D07B3ECA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14EE-C436-194A-AA9E-0768CAEB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5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F31C-0B14-A645-ACAC-09F8A1A6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53B4-7430-AC42-9351-E1C5322D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BADCD-E78E-8F43-A0CD-1B328F11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72D2-E662-4B49-AA82-79B815C17D3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D7D6-9F62-0646-A3FE-9F8634A9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851E-2AD8-0548-987D-7DC499D0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14EE-C436-194A-AA9E-0768CAEB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8BCA-5154-8F4A-8787-56BC01C3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D4F64-5433-EE41-876D-F010EF01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216BE-61A7-B14B-A762-EE501A1A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72D2-E662-4B49-AA82-79B815C17D3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A949-7681-2A42-B041-4AD79FEE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FC7E7-C6A4-D544-964A-01EEFCEA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14EE-C436-194A-AA9E-0768CAEB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5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4ECF-9DAC-A545-81E5-46B9730B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21BC-9765-D944-99FB-3184B0338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0F063-A579-7244-8C4D-4D2257CE6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F8BE1-076B-6C43-839E-D9839502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72D2-E662-4B49-AA82-79B815C17D3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295FC-E586-4648-BD73-C03A37E4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A371A-1815-BF4F-AD9F-AC22791C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14EE-C436-194A-AA9E-0768CAEB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35A2-7BB6-3248-A89D-75D2469F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05FDF-9B30-704F-B490-B65D9AA0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5E0C3-A1B5-DA4D-9817-48D9A42FE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44686-6D73-0945-A67C-686610372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337DE-4297-6544-A9CE-6A2337761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9DE0E-AE09-834A-BBE7-DDA4F9FA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72D2-E662-4B49-AA82-79B815C17D3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36FA1-48EE-0B44-BBBE-310CA2B1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129C5-520D-954D-ADDC-403BDC48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14EE-C436-194A-AA9E-0768CAEB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B5C5-4F53-8B4A-B108-DE4B24C1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67F89-1C8D-4F41-8C83-0B63F8E4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72D2-E662-4B49-AA82-79B815C17D3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71F7E-DAE8-A34A-8FEC-776D4DD3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DA1B8-C1D4-9242-A3A8-5822FB7A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14EE-C436-194A-AA9E-0768CAEB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9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E60B8-925C-6942-8B1B-FBC8BAFF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72D2-E662-4B49-AA82-79B815C17D3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5E07-25AD-0C40-9FAF-4A59CD9B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1BBC-AD6A-FC47-AFF8-D8C6E9A2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14EE-C436-194A-AA9E-0768CAEB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79C8-4D8B-EB4A-BBB0-3E035AA0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B442-5227-874F-A0B7-2EFBFF73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C4F72-7B03-584B-B53F-4E5C51BF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DB97A-07F2-F448-8ABE-40EF1E93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72D2-E662-4B49-AA82-79B815C17D3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FEFE-5ECE-9540-AB99-B3F42E68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3878D-8F49-444D-96C6-C1DE6247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14EE-C436-194A-AA9E-0768CAEB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C4B4-661A-A343-BF34-2052AAF0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1BE70-BA1D-1B40-B96F-18763F4AA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3E26E-7916-A64F-AA54-0446D889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8950F-FC8E-4244-92A3-D4A2190E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72D2-E662-4B49-AA82-79B815C17D3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090FC-AC63-D440-8076-80EE501E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BBC05-9FA2-7049-B0F6-87F4E3C7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14EE-C436-194A-AA9E-0768CAEB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7EE12-F69B-6A41-89C3-C8D134DF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8C58D-6024-2040-B5FE-1271D57B7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CC927-188B-8643-8433-B39FA5E6C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72D2-E662-4B49-AA82-79B815C17D3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3F7C6-7F90-4D4A-A562-9C416FC40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EB7E-2F3B-B34F-8609-41DFA51C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14EE-C436-194A-AA9E-0768CAEB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98A71C-EF70-1747-A58F-1A4D9A35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8036"/>
            <a:ext cx="10515600" cy="1325563"/>
          </a:xfrm>
        </p:spPr>
        <p:txBody>
          <a:bodyPr/>
          <a:lstStyle/>
          <a:p>
            <a:r>
              <a:rPr lang="en-US" dirty="0"/>
              <a:t>An introduction to antigenic cartography</a:t>
            </a:r>
          </a:p>
        </p:txBody>
      </p:sp>
    </p:spTree>
    <p:extLst>
      <p:ext uri="{BB962C8B-B14F-4D97-AF65-F5344CB8AC3E}">
        <p14:creationId xmlns:p14="http://schemas.microsoft.com/office/powerpoint/2010/main" val="354335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BAB73DEF-B874-904B-970B-EBCA6D8D4A62}"/>
              </a:ext>
            </a:extLst>
          </p:cNvPr>
          <p:cNvSpPr txBox="1">
            <a:spLocks/>
          </p:cNvSpPr>
          <p:nvPr/>
        </p:nvSpPr>
        <p:spPr>
          <a:xfrm>
            <a:off x="592911" y="34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Minimum column bases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90B57-ECE8-9449-8596-B248EB6F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4" y="1915937"/>
            <a:ext cx="2994994" cy="1767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DC05C-05D0-A943-A5EF-2190B59E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41" y="4012008"/>
            <a:ext cx="3273386" cy="5330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4031BE-CE02-124C-9BE6-DF20FD6BB063}"/>
              </a:ext>
            </a:extLst>
          </p:cNvPr>
          <p:cNvSpPr txBox="1"/>
          <p:nvPr/>
        </p:nvSpPr>
        <p:spPr>
          <a:xfrm>
            <a:off x="592911" y="4876800"/>
            <a:ext cx="339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“none”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56BBD-EFC8-4546-8BA6-86F56C192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551" y="2223458"/>
            <a:ext cx="2994994" cy="1204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BA7E1D-2FFA-9548-BD1D-C105F94CA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801" y="4016367"/>
            <a:ext cx="3356248" cy="5622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41EFC0-1A37-184C-9456-56CE4D142482}"/>
              </a:ext>
            </a:extLst>
          </p:cNvPr>
          <p:cNvSpPr txBox="1"/>
          <p:nvPr/>
        </p:nvSpPr>
        <p:spPr>
          <a:xfrm>
            <a:off x="4398003" y="4874209"/>
            <a:ext cx="339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“none”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3B4914C7-8B01-FE41-8F6E-69BA071DFCF4}"/>
              </a:ext>
            </a:extLst>
          </p:cNvPr>
          <p:cNvSpPr txBox="1">
            <a:spLocks/>
          </p:cNvSpPr>
          <p:nvPr/>
        </p:nvSpPr>
        <p:spPr>
          <a:xfrm>
            <a:off x="705048" y="5277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Minimum column basis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8E97E1-3806-B148-96CE-6F4CE327F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18" y="2241404"/>
            <a:ext cx="2994994" cy="1204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F1BA1-5A1D-3D40-A506-C66E24517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4486" y="4012814"/>
            <a:ext cx="3347729" cy="5622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1CCCA9-2E3A-2843-80E9-F512E55929EC}"/>
              </a:ext>
            </a:extLst>
          </p:cNvPr>
          <p:cNvSpPr txBox="1"/>
          <p:nvPr/>
        </p:nvSpPr>
        <p:spPr>
          <a:xfrm>
            <a:off x="8430218" y="4878244"/>
            <a:ext cx="339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“640”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231D3D-D4AA-8B4F-9E52-4FD675157800}"/>
              </a:ext>
            </a:extLst>
          </p:cNvPr>
          <p:cNvSpPr/>
          <p:nvPr/>
        </p:nvSpPr>
        <p:spPr>
          <a:xfrm>
            <a:off x="5983014" y="4303986"/>
            <a:ext cx="260131" cy="241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4265BA-AB2A-624E-BDF6-B7DD283A5A66}"/>
              </a:ext>
            </a:extLst>
          </p:cNvPr>
          <p:cNvSpPr/>
          <p:nvPr/>
        </p:nvSpPr>
        <p:spPr>
          <a:xfrm>
            <a:off x="9891732" y="4293921"/>
            <a:ext cx="260131" cy="241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EBCE8-1E75-7443-A112-338759427D5A}"/>
              </a:ext>
            </a:extLst>
          </p:cNvPr>
          <p:cNvSpPr/>
          <p:nvPr/>
        </p:nvSpPr>
        <p:spPr>
          <a:xfrm>
            <a:off x="10872029" y="4288601"/>
            <a:ext cx="260131" cy="241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8599F-6C66-C342-AF00-1B4E4F7D1887}"/>
              </a:ext>
            </a:extLst>
          </p:cNvPr>
          <p:cNvSpPr/>
          <p:nvPr/>
        </p:nvSpPr>
        <p:spPr>
          <a:xfrm>
            <a:off x="11361181" y="4290779"/>
            <a:ext cx="260131" cy="241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2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C902CB79-1977-6141-BC64-95479E5A0ED4}"/>
              </a:ext>
            </a:extLst>
          </p:cNvPr>
          <p:cNvSpPr txBox="1">
            <a:spLocks/>
          </p:cNvSpPr>
          <p:nvPr/>
        </p:nvSpPr>
        <p:spPr>
          <a:xfrm>
            <a:off x="592911" y="34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Distance data – antigenic map</a:t>
            </a:r>
          </a:p>
        </p:txBody>
      </p:sp>
    </p:spTree>
    <p:extLst>
      <p:ext uri="{BB962C8B-B14F-4D97-AF65-F5344CB8AC3E}">
        <p14:creationId xmlns:p14="http://schemas.microsoft.com/office/powerpoint/2010/main" val="206829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C902CB79-1977-6141-BC64-95479E5A0ED4}"/>
              </a:ext>
            </a:extLst>
          </p:cNvPr>
          <p:cNvSpPr txBox="1">
            <a:spLocks/>
          </p:cNvSpPr>
          <p:nvPr/>
        </p:nvSpPr>
        <p:spPr>
          <a:xfrm>
            <a:off x="592911" y="34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Distance data – antigenic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EC6D5-A294-9446-A5D2-9493C3887E9B}"/>
              </a:ext>
            </a:extLst>
          </p:cNvPr>
          <p:cNvSpPr txBox="1"/>
          <p:nvPr/>
        </p:nvSpPr>
        <p:spPr>
          <a:xfrm>
            <a:off x="592911" y="1681206"/>
            <a:ext cx="448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Multidimensional scaling!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F9C89-8C0F-F243-8E96-8B420370C606}"/>
              </a:ext>
            </a:extLst>
          </p:cNvPr>
          <p:cNvSpPr txBox="1"/>
          <p:nvPr/>
        </p:nvSpPr>
        <p:spPr>
          <a:xfrm>
            <a:off x="592911" y="2204426"/>
            <a:ext cx="5075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classic problem, but we have some complications in our case: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Greater than distances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Missing distances</a:t>
            </a:r>
          </a:p>
        </p:txBody>
      </p:sp>
    </p:spTree>
    <p:extLst>
      <p:ext uri="{BB962C8B-B14F-4D97-AF65-F5344CB8AC3E}">
        <p14:creationId xmlns:p14="http://schemas.microsoft.com/office/powerpoint/2010/main" val="339986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4BC288-BE2C-D143-890C-775CC61CA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98"/>
          <a:stretch/>
        </p:blipFill>
        <p:spPr>
          <a:xfrm>
            <a:off x="321881" y="385762"/>
            <a:ext cx="3748689" cy="2262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5F8029-21A9-1544-BD26-2277915AE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70" y="2981368"/>
            <a:ext cx="6540500" cy="33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6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4BC288-BE2C-D143-890C-775CC61CA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98"/>
          <a:stretch/>
        </p:blipFill>
        <p:spPr>
          <a:xfrm>
            <a:off x="321881" y="385762"/>
            <a:ext cx="3748689" cy="2262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5F8029-21A9-1544-BD26-2277915AE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70" y="2981368"/>
            <a:ext cx="6540500" cy="33241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5737F2-D163-0041-A85D-C00CF6A3E016}"/>
              </a:ext>
            </a:extLst>
          </p:cNvPr>
          <p:cNvSpPr/>
          <p:nvPr/>
        </p:nvSpPr>
        <p:spPr>
          <a:xfrm>
            <a:off x="7696200" y="3429000"/>
            <a:ext cx="2800350" cy="154305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4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C902CB79-1977-6141-BC64-95479E5A0ED4}"/>
              </a:ext>
            </a:extLst>
          </p:cNvPr>
          <p:cNvSpPr txBox="1">
            <a:spLocks/>
          </p:cNvSpPr>
          <p:nvPr/>
        </p:nvSpPr>
        <p:spPr>
          <a:xfrm>
            <a:off x="592911" y="34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Distance data – antigenic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EC6D5-A294-9446-A5D2-9493C3887E9B}"/>
              </a:ext>
            </a:extLst>
          </p:cNvPr>
          <p:cNvSpPr txBox="1"/>
          <p:nvPr/>
        </p:nvSpPr>
        <p:spPr>
          <a:xfrm>
            <a:off x="592913" y="1675490"/>
            <a:ext cx="448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MDS optimizer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F9C89-8C0F-F243-8E96-8B420370C606}"/>
              </a:ext>
            </a:extLst>
          </p:cNvPr>
          <p:cNvSpPr txBox="1"/>
          <p:nvPr/>
        </p:nvSpPr>
        <p:spPr>
          <a:xfrm>
            <a:off x="592913" y="2198710"/>
            <a:ext cx="574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Performs tricky </a:t>
            </a:r>
            <a:r>
              <a:rPr lang="en-US" dirty="0" err="1"/>
              <a:t>mds</a:t>
            </a:r>
            <a:r>
              <a:rPr lang="en-US" dirty="0"/>
              <a:t> for you, but it’s not perfect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309DC-0127-B84A-A185-43ADF31F6D62}"/>
              </a:ext>
            </a:extLst>
          </p:cNvPr>
          <p:cNvSpPr txBox="1"/>
          <p:nvPr/>
        </p:nvSpPr>
        <p:spPr>
          <a:xfrm>
            <a:off x="592912" y="2721930"/>
            <a:ext cx="80210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Optimization steps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Start antigen and serum points in a random position in 5 dimensions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“Relax” and use an optimizer to move points into optimal position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Reduce number of dimensions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Relax and optimize point positions again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Repeat until desired number of dimensions reached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9D9CA-D873-8B49-B8C6-E389A2B7EC9C}"/>
              </a:ext>
            </a:extLst>
          </p:cNvPr>
          <p:cNvSpPr txBox="1"/>
          <p:nvPr/>
        </p:nvSpPr>
        <p:spPr>
          <a:xfrm>
            <a:off x="592912" y="5469733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You’ll find that different random starting points lead to different solutions so you often need to repeat the optimization process many times</a:t>
            </a:r>
          </a:p>
        </p:txBody>
      </p:sp>
    </p:spTree>
    <p:extLst>
      <p:ext uri="{BB962C8B-B14F-4D97-AF65-F5344CB8AC3E}">
        <p14:creationId xmlns:p14="http://schemas.microsoft.com/office/powerpoint/2010/main" val="42466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DEC83-9FD2-2E44-AF9F-47359342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363" y="518467"/>
            <a:ext cx="4559300" cy="267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97B3C-9257-4B4C-B05F-0AA1C4399F6A}"/>
              </a:ext>
            </a:extLst>
          </p:cNvPr>
          <p:cNvSpPr txBox="1"/>
          <p:nvPr/>
        </p:nvSpPr>
        <p:spPr>
          <a:xfrm>
            <a:off x="592910" y="287635"/>
            <a:ext cx="59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Antigenic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A7E68-6E4F-BD47-B8D1-2ECC6733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6" y="960230"/>
            <a:ext cx="5283200" cy="5308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8A5E06-C277-744F-9CCD-C7DD195FF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363" y="3429000"/>
            <a:ext cx="4699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1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C902CB79-1977-6141-BC64-95479E5A0ED4}"/>
              </a:ext>
            </a:extLst>
          </p:cNvPr>
          <p:cNvSpPr txBox="1">
            <a:spLocks/>
          </p:cNvSpPr>
          <p:nvPr/>
        </p:nvSpPr>
        <p:spPr>
          <a:xfrm>
            <a:off x="592911" y="34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Stress calculations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EC6D5-A294-9446-A5D2-9493C3887E9B}"/>
              </a:ext>
            </a:extLst>
          </p:cNvPr>
          <p:cNvSpPr txBox="1"/>
          <p:nvPr/>
        </p:nvSpPr>
        <p:spPr>
          <a:xfrm>
            <a:off x="592913" y="1675490"/>
            <a:ext cx="448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Point stress and map stress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F9C89-8C0F-F243-8E96-8B420370C606}"/>
              </a:ext>
            </a:extLst>
          </p:cNvPr>
          <p:cNvSpPr txBox="1"/>
          <p:nvPr/>
        </p:nvSpPr>
        <p:spPr>
          <a:xfrm>
            <a:off x="592913" y="2198710"/>
            <a:ext cx="1100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Quantifies how well distances in the map match “measured” distances in the distance table.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39B86-08F1-1F43-9A9C-7926B5D43E9E}"/>
              </a:ext>
            </a:extLst>
          </p:cNvPr>
          <p:cNvSpPr txBox="1"/>
          <p:nvPr/>
        </p:nvSpPr>
        <p:spPr>
          <a:xfrm>
            <a:off x="592911" y="3167390"/>
            <a:ext cx="448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measurement: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C87D1-98F0-9742-8A87-53F44126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61" y="4059942"/>
            <a:ext cx="6946900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EC9D85-0CE2-094F-9FEA-4D6EFEED126E}"/>
              </a:ext>
            </a:extLst>
          </p:cNvPr>
          <p:cNvSpPr txBox="1"/>
          <p:nvPr/>
        </p:nvSpPr>
        <p:spPr>
          <a:xfrm>
            <a:off x="592911" y="5473506"/>
            <a:ext cx="533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table distance </a:t>
            </a:r>
            <a:r>
              <a:rPr lang="en-US" dirty="0" err="1"/>
              <a:t>Iike</a:t>
            </a:r>
            <a:r>
              <a:rPr lang="en-US" dirty="0"/>
              <a:t> &gt; 5, table distance is assumed to be 6 and stress is set to 0 if map distance is &gt; 6.</a:t>
            </a:r>
          </a:p>
        </p:txBody>
      </p:sp>
    </p:spTree>
    <p:extLst>
      <p:ext uri="{BB962C8B-B14F-4D97-AF65-F5344CB8AC3E}">
        <p14:creationId xmlns:p14="http://schemas.microsoft.com/office/powerpoint/2010/main" val="2092703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C902CB79-1977-6141-BC64-95479E5A0ED4}"/>
              </a:ext>
            </a:extLst>
          </p:cNvPr>
          <p:cNvSpPr txBox="1">
            <a:spLocks/>
          </p:cNvSpPr>
          <p:nvPr/>
        </p:nvSpPr>
        <p:spPr>
          <a:xfrm>
            <a:off x="592911" y="-273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Stress calculations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D8FED-1384-3C48-8388-6489409E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091" y="1466850"/>
            <a:ext cx="4584700" cy="270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87C986-D1C6-E441-8816-4C579D61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11" y="988367"/>
            <a:ext cx="4559300" cy="267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27B9D1-926D-584E-8B1B-8352C11FC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11" y="3898900"/>
            <a:ext cx="4699000" cy="2755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1E5EC-D555-7642-AC98-B81DE5674EBC}"/>
              </a:ext>
            </a:extLst>
          </p:cNvPr>
          <p:cNvSpPr txBox="1"/>
          <p:nvPr/>
        </p:nvSpPr>
        <p:spPr>
          <a:xfrm>
            <a:off x="7052491" y="4353520"/>
            <a:ext cx="427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optimizer tries to position the antigens and sera to minimize the sum of stress in this table</a:t>
            </a:r>
          </a:p>
        </p:txBody>
      </p:sp>
    </p:spTree>
    <p:extLst>
      <p:ext uri="{BB962C8B-B14F-4D97-AF65-F5344CB8AC3E}">
        <p14:creationId xmlns:p14="http://schemas.microsoft.com/office/powerpoint/2010/main" val="129900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861E0C-CF1B-AA49-87D4-FD7CCE39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6" y="774700"/>
            <a:ext cx="5283200" cy="530860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C58D42E2-EA3D-8B4C-B492-31BF763BD601}"/>
              </a:ext>
            </a:extLst>
          </p:cNvPr>
          <p:cNvSpPr txBox="1">
            <a:spLocks/>
          </p:cNvSpPr>
          <p:nvPr/>
        </p:nvSpPr>
        <p:spPr>
          <a:xfrm>
            <a:off x="6172200" y="379089"/>
            <a:ext cx="4483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to know if your map is any good?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ABDE3-47E5-D942-A20E-AD12E2C7DFF6}"/>
              </a:ext>
            </a:extLst>
          </p:cNvPr>
          <p:cNvSpPr txBox="1"/>
          <p:nvPr/>
        </p:nvSpPr>
        <p:spPr>
          <a:xfrm>
            <a:off x="6172200" y="1854200"/>
            <a:ext cx="54190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Checking the optimization (consistency, table vs map distances)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Checking coordination of points (blobs)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Checking how well it fits your data (stress)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Checking how well it predicts missing data </a:t>
            </a:r>
            <a:r>
              <a:rPr lang="en-US" sz="2000"/>
              <a:t>(cross-validation)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Checking stability with noise (bootstrapping)</a:t>
            </a:r>
          </a:p>
        </p:txBody>
      </p:sp>
    </p:spTree>
    <p:extLst>
      <p:ext uri="{BB962C8B-B14F-4D97-AF65-F5344CB8AC3E}">
        <p14:creationId xmlns:p14="http://schemas.microsoft.com/office/powerpoint/2010/main" val="75829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6DAC-BBF9-FD4B-94B6-26C5B145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55" y="206696"/>
            <a:ext cx="535239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What do you get from an antigenic map?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6B3EE-46D4-114D-ABC9-D352CE47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779" y="349571"/>
            <a:ext cx="3327436" cy="6158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4DE68E-C5A0-954C-B442-A544B651A958}"/>
              </a:ext>
            </a:extLst>
          </p:cNvPr>
          <p:cNvSpPr/>
          <p:nvPr/>
        </p:nvSpPr>
        <p:spPr>
          <a:xfrm>
            <a:off x="462455" y="1856109"/>
            <a:ext cx="59146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Ease</a:t>
            </a:r>
          </a:p>
          <a:p>
            <a:r>
              <a:rPr lang="en-US" sz="1400" dirty="0"/>
              <a:t>Anyone can interpret it!</a:t>
            </a:r>
          </a:p>
          <a:p>
            <a:endParaRPr lang="en-US" sz="1400" dirty="0"/>
          </a:p>
          <a:p>
            <a:r>
              <a:rPr lang="en-US" sz="1400" b="1" dirty="0"/>
              <a:t>Accuracy</a:t>
            </a:r>
          </a:p>
          <a:p>
            <a:r>
              <a:rPr lang="en-US" sz="1400" dirty="0"/>
              <a:t>Based on multiple measurements patterns seen in the map are less biased by random assay noise</a:t>
            </a:r>
          </a:p>
          <a:p>
            <a:endParaRPr lang="en-US" sz="1400" dirty="0"/>
          </a:p>
          <a:p>
            <a:r>
              <a:rPr lang="en-US" sz="1400" b="1" dirty="0"/>
              <a:t>A better overview</a:t>
            </a:r>
          </a:p>
          <a:p>
            <a:r>
              <a:rPr lang="en-US" sz="1400" dirty="0"/>
              <a:t>Features such as the trajectory of evolution through antigenic space can be seen more clearly</a:t>
            </a:r>
          </a:p>
          <a:p>
            <a:endParaRPr lang="en-US" sz="1400" dirty="0"/>
          </a:p>
          <a:p>
            <a:r>
              <a:rPr lang="en-US" sz="1400" b="1" dirty="0"/>
              <a:t>Quantification</a:t>
            </a:r>
            <a:endParaRPr lang="en-US" sz="1400" dirty="0"/>
          </a:p>
          <a:p>
            <a:r>
              <a:rPr lang="en-US" sz="1400" dirty="0"/>
              <a:t>Antigenic similarity between strains can be quantified, allowing us to explore how different characteristics (isolation data, genetic characteristics etc.) relate to antigenic differences</a:t>
            </a:r>
          </a:p>
          <a:p>
            <a:endParaRPr lang="en-US" sz="1400" dirty="0"/>
          </a:p>
          <a:p>
            <a:r>
              <a:rPr lang="en-US" sz="1400" b="1" dirty="0"/>
              <a:t>Predictions</a:t>
            </a:r>
          </a:p>
          <a:p>
            <a:r>
              <a:rPr lang="en-US" sz="1400" dirty="0"/>
              <a:t>Expected reactivity and immunity can be predicted based on antigenic position</a:t>
            </a:r>
          </a:p>
        </p:txBody>
      </p:sp>
    </p:spTree>
    <p:extLst>
      <p:ext uri="{BB962C8B-B14F-4D97-AF65-F5344CB8AC3E}">
        <p14:creationId xmlns:p14="http://schemas.microsoft.com/office/powerpoint/2010/main" val="244520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7368C1-F650-BF42-AC8A-467D10C9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342900"/>
            <a:ext cx="92583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4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98A71C-EF70-1747-A58F-1A4D9A35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8036"/>
            <a:ext cx="10515600" cy="1325563"/>
          </a:xfrm>
        </p:spPr>
        <p:txBody>
          <a:bodyPr/>
          <a:lstStyle/>
          <a:p>
            <a:r>
              <a:rPr lang="en-US" dirty="0"/>
              <a:t>From an assay to a map</a:t>
            </a:r>
          </a:p>
        </p:txBody>
      </p:sp>
    </p:spTree>
    <p:extLst>
      <p:ext uri="{BB962C8B-B14F-4D97-AF65-F5344CB8AC3E}">
        <p14:creationId xmlns:p14="http://schemas.microsoft.com/office/powerpoint/2010/main" val="422289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6DAC-BBF9-FD4B-94B6-26C5B145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5" y="1163912"/>
            <a:ext cx="7756064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to get from HI data to antigenic distance and positions in an antigenic map?</a:t>
            </a:r>
          </a:p>
        </p:txBody>
      </p:sp>
    </p:spTree>
    <p:extLst>
      <p:ext uri="{BB962C8B-B14F-4D97-AF65-F5344CB8AC3E}">
        <p14:creationId xmlns:p14="http://schemas.microsoft.com/office/powerpoint/2010/main" val="241289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B29187-795C-DD46-9CE3-2389CBA23AB1}"/>
              </a:ext>
            </a:extLst>
          </p:cNvPr>
          <p:cNvSpPr txBox="1"/>
          <p:nvPr/>
        </p:nvSpPr>
        <p:spPr>
          <a:xfrm>
            <a:off x="9203199" y="2962275"/>
            <a:ext cx="354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Antigenic map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F39010C-9603-7A45-B82C-D84400D80680}"/>
              </a:ext>
            </a:extLst>
          </p:cNvPr>
          <p:cNvSpPr/>
          <p:nvPr/>
        </p:nvSpPr>
        <p:spPr>
          <a:xfrm>
            <a:off x="4051304" y="2272532"/>
            <a:ext cx="450360" cy="58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9E8BF3A-CD0C-194C-B59F-EB783FBCF290}"/>
              </a:ext>
            </a:extLst>
          </p:cNvPr>
          <p:cNvSpPr/>
          <p:nvPr/>
        </p:nvSpPr>
        <p:spPr>
          <a:xfrm>
            <a:off x="8573129" y="3036646"/>
            <a:ext cx="450360" cy="58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2873041-E6C8-DB4D-A6E0-E13A117C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8" y="890197"/>
            <a:ext cx="3591602" cy="20720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E7642D-B520-2B46-A7BF-8A4B5E1C1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198"/>
          <a:stretch/>
        </p:blipFill>
        <p:spPr>
          <a:xfrm>
            <a:off x="4742947" y="2157222"/>
            <a:ext cx="3607313" cy="21768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6718DDA-6139-004C-AA91-FDA7755B3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199" y="3625226"/>
            <a:ext cx="2644348" cy="26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8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64DF13-908C-204A-ABB0-16632491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11" y="349927"/>
            <a:ext cx="10515600" cy="1325563"/>
          </a:xfrm>
        </p:spPr>
        <p:txBody>
          <a:bodyPr/>
          <a:lstStyle/>
          <a:p>
            <a:r>
              <a:rPr lang="en-US" dirty="0"/>
              <a:t>Titer data - log titer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BA8A7F-DCE1-CC47-AA78-DAC1BD6A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23" y="2109397"/>
            <a:ext cx="3591602" cy="2072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D51144-410A-4B4E-837A-19FEC90C9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39" y="2683695"/>
            <a:ext cx="1901825" cy="9234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21440E-3FF8-C042-9411-142790449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078" y="2109397"/>
            <a:ext cx="3567671" cy="2105025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023F5E95-A924-2948-9FFC-BB8948BE50E7}"/>
              </a:ext>
            </a:extLst>
          </p:cNvPr>
          <p:cNvSpPr/>
          <p:nvPr/>
        </p:nvSpPr>
        <p:spPr>
          <a:xfrm>
            <a:off x="4440619" y="2938071"/>
            <a:ext cx="39052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3C1C7CF-B214-9740-B175-10D8CCF5DE68}"/>
              </a:ext>
            </a:extLst>
          </p:cNvPr>
          <p:cNvSpPr/>
          <p:nvPr/>
        </p:nvSpPr>
        <p:spPr>
          <a:xfrm>
            <a:off x="7077358" y="2921598"/>
            <a:ext cx="39052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4EC1D-09A7-4E40-896A-D2DC6C3978E3}"/>
              </a:ext>
            </a:extLst>
          </p:cNvPr>
          <p:cNvSpPr txBox="1"/>
          <p:nvPr/>
        </p:nvSpPr>
        <p:spPr>
          <a:xfrm>
            <a:off x="676823" y="4615382"/>
            <a:ext cx="555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to convert to the log scale?</a:t>
            </a:r>
          </a:p>
        </p:txBody>
      </p:sp>
    </p:spTree>
    <p:extLst>
      <p:ext uri="{BB962C8B-B14F-4D97-AF65-F5344CB8AC3E}">
        <p14:creationId xmlns:p14="http://schemas.microsoft.com/office/powerpoint/2010/main" val="340754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BAB73DEF-B874-904B-970B-EBCA6D8D4A62}"/>
              </a:ext>
            </a:extLst>
          </p:cNvPr>
          <p:cNvSpPr txBox="1">
            <a:spLocks/>
          </p:cNvSpPr>
          <p:nvPr/>
        </p:nvSpPr>
        <p:spPr>
          <a:xfrm>
            <a:off x="592911" y="34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 titer data - distance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90B57-ECE8-9449-8596-B248EB6F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1" y="2147887"/>
            <a:ext cx="3567671" cy="2105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DC05C-05D0-A943-A5EF-2190B59E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6" y="4479926"/>
            <a:ext cx="3899295" cy="6350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1F81129-783E-FD4C-BA87-8690BBAE0916}"/>
              </a:ext>
            </a:extLst>
          </p:cNvPr>
          <p:cNvSpPr/>
          <p:nvPr/>
        </p:nvSpPr>
        <p:spPr>
          <a:xfrm>
            <a:off x="4440619" y="3328596"/>
            <a:ext cx="39052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C4D0D6-F8FE-2647-B5B3-8B5691F11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191" y="3404795"/>
            <a:ext cx="2273618" cy="295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F093A6-1842-2241-81A1-8D4FD12B8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131" y="2147887"/>
            <a:ext cx="3748689" cy="2765426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85A5848A-2B2F-E64F-B9F6-F62F8E645A4B}"/>
              </a:ext>
            </a:extLst>
          </p:cNvPr>
          <p:cNvSpPr/>
          <p:nvPr/>
        </p:nvSpPr>
        <p:spPr>
          <a:xfrm>
            <a:off x="7480869" y="3332966"/>
            <a:ext cx="39052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1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BAB73DEF-B874-904B-970B-EBCA6D8D4A62}"/>
              </a:ext>
            </a:extLst>
          </p:cNvPr>
          <p:cNvSpPr txBox="1">
            <a:spLocks/>
          </p:cNvSpPr>
          <p:nvPr/>
        </p:nvSpPr>
        <p:spPr>
          <a:xfrm>
            <a:off x="592911" y="34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Minimum column bases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90B57-ECE8-9449-8596-B248EB6F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4" y="1915937"/>
            <a:ext cx="2994994" cy="1767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DC05C-05D0-A943-A5EF-2190B59E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41" y="4012008"/>
            <a:ext cx="3273386" cy="5330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4031BE-CE02-124C-9BE6-DF20FD6BB063}"/>
              </a:ext>
            </a:extLst>
          </p:cNvPr>
          <p:cNvSpPr txBox="1"/>
          <p:nvPr/>
        </p:nvSpPr>
        <p:spPr>
          <a:xfrm>
            <a:off x="592911" y="4876800"/>
            <a:ext cx="339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“none”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3B4914C7-8B01-FE41-8F6E-69BA071DFCF4}"/>
              </a:ext>
            </a:extLst>
          </p:cNvPr>
          <p:cNvSpPr txBox="1">
            <a:spLocks/>
          </p:cNvSpPr>
          <p:nvPr/>
        </p:nvSpPr>
        <p:spPr>
          <a:xfrm>
            <a:off x="705048" y="5277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Minimum column basis</a:t>
            </a:r>
          </a:p>
        </p:txBody>
      </p:sp>
    </p:spTree>
    <p:extLst>
      <p:ext uri="{BB962C8B-B14F-4D97-AF65-F5344CB8AC3E}">
        <p14:creationId xmlns:p14="http://schemas.microsoft.com/office/powerpoint/2010/main" val="205389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BAB73DEF-B874-904B-970B-EBCA6D8D4A62}"/>
              </a:ext>
            </a:extLst>
          </p:cNvPr>
          <p:cNvSpPr txBox="1">
            <a:spLocks/>
          </p:cNvSpPr>
          <p:nvPr/>
        </p:nvSpPr>
        <p:spPr>
          <a:xfrm>
            <a:off x="592911" y="349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Minimum column bases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90B57-ECE8-9449-8596-B248EB6F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4" y="1915937"/>
            <a:ext cx="2994994" cy="1767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DC05C-05D0-A943-A5EF-2190B59E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41" y="4012008"/>
            <a:ext cx="3273386" cy="5330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4031BE-CE02-124C-9BE6-DF20FD6BB063}"/>
              </a:ext>
            </a:extLst>
          </p:cNvPr>
          <p:cNvSpPr txBox="1"/>
          <p:nvPr/>
        </p:nvSpPr>
        <p:spPr>
          <a:xfrm>
            <a:off x="592911" y="4876800"/>
            <a:ext cx="339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“none”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56BBD-EFC8-4546-8BA6-86F56C192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551" y="2223458"/>
            <a:ext cx="2994994" cy="1204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BA7E1D-2FFA-9548-BD1D-C105F94CA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801" y="4016367"/>
            <a:ext cx="3356248" cy="5622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41EFC0-1A37-184C-9456-56CE4D142482}"/>
              </a:ext>
            </a:extLst>
          </p:cNvPr>
          <p:cNvSpPr txBox="1"/>
          <p:nvPr/>
        </p:nvSpPr>
        <p:spPr>
          <a:xfrm>
            <a:off x="4398003" y="4874209"/>
            <a:ext cx="339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“none”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3B4914C7-8B01-FE41-8F6E-69BA071DFCF4}"/>
              </a:ext>
            </a:extLst>
          </p:cNvPr>
          <p:cNvSpPr txBox="1">
            <a:spLocks/>
          </p:cNvSpPr>
          <p:nvPr/>
        </p:nvSpPr>
        <p:spPr>
          <a:xfrm>
            <a:off x="705048" y="5277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Minimum column basis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231D3D-D4AA-8B4F-9E52-4FD675157800}"/>
              </a:ext>
            </a:extLst>
          </p:cNvPr>
          <p:cNvSpPr/>
          <p:nvPr/>
        </p:nvSpPr>
        <p:spPr>
          <a:xfrm>
            <a:off x="5983014" y="4303986"/>
            <a:ext cx="260131" cy="241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3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426</Words>
  <Application>Microsoft Macintosh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An introduction to antigenic cartography</vt:lpstr>
      <vt:lpstr>What do you get from an antigenic map?</vt:lpstr>
      <vt:lpstr>From an assay to a map</vt:lpstr>
      <vt:lpstr>How to get from HI data to antigenic distance and positions in an antigenic map?</vt:lpstr>
      <vt:lpstr>PowerPoint Presentation</vt:lpstr>
      <vt:lpstr>Titer data - log titer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Wilks</dc:creator>
  <cp:lastModifiedBy>Sam Wilks</cp:lastModifiedBy>
  <cp:revision>67</cp:revision>
  <dcterms:created xsi:type="dcterms:W3CDTF">2019-06-10T07:36:00Z</dcterms:created>
  <dcterms:modified xsi:type="dcterms:W3CDTF">2019-06-12T01:05:22Z</dcterms:modified>
</cp:coreProperties>
</file>