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4" r:id="rId4"/>
    <p:sldId id="265" r:id="rId5"/>
    <p:sldId id="266" r:id="rId6"/>
    <p:sldId id="263" r:id="rId7"/>
    <p:sldId id="258" r:id="rId8"/>
    <p:sldId id="267" r:id="rId9"/>
    <p:sldId id="259" r:id="rId10"/>
    <p:sldId id="269" r:id="rId11"/>
    <p:sldId id="268" r:id="rId12"/>
    <p:sldId id="270" r:id="rId13"/>
    <p:sldId id="272" r:id="rId14"/>
    <p:sldId id="271" r:id="rId15"/>
    <p:sldId id="260" r:id="rId16"/>
    <p:sldId id="27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2015/8/27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2015/8/27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dirty="0" smtClean="0"/>
              <a:t>OOM killer</a:t>
            </a:r>
            <a:endParaRPr lang="zh-CN" altLang="en-US" dirty="0"/>
          </a:p>
        </p:txBody>
      </p:sp>
      <p:sp>
        <p:nvSpPr>
          <p:cNvPr id="3" name="内容占位符 2"/>
          <p:cNvSpPr>
            <a:spLocks noGrp="1"/>
          </p:cNvSpPr>
          <p:nvPr>
            <p:ph idx="1"/>
          </p:nvPr>
        </p:nvSpPr>
        <p:spPr>
          <a:xfrm>
            <a:off x="457200" y="1196752"/>
            <a:ext cx="8229600" cy="4929411"/>
          </a:xfrm>
        </p:spPr>
        <p:txBody>
          <a:bodyPr>
            <a:normAutofit/>
          </a:bodyPr>
          <a:lstStyle/>
          <a:p>
            <a:r>
              <a:rPr lang="en-US" altLang="zh-CN" sz="1800" dirty="0" smtClean="0"/>
              <a:t>Linux</a:t>
            </a:r>
            <a:r>
              <a:rPr lang="zh-CN" altLang="en-US" sz="1800" dirty="0" smtClean="0"/>
              <a:t>有一种内存优化机制，即：允许程序申请比系统可用内存更多的内存（术语：</a:t>
            </a:r>
            <a:r>
              <a:rPr lang="en-US" altLang="zh-CN" sz="1800" dirty="0" err="1" smtClean="0"/>
              <a:t>overcommit</a:t>
            </a:r>
            <a:r>
              <a:rPr lang="zh-CN" altLang="en-US" sz="1800" dirty="0" smtClean="0"/>
              <a:t>），但是</a:t>
            </a:r>
            <a:r>
              <a:rPr lang="en-US" altLang="zh-CN" sz="1800" dirty="0" smtClean="0"/>
              <a:t>Linux</a:t>
            </a:r>
            <a:r>
              <a:rPr lang="zh-CN" altLang="en-US" sz="1800" dirty="0" smtClean="0"/>
              <a:t>并不保证这些内存马上可用，如果凑巧你申请到的内存中在你需要使用的时候还没有完全释放出来，这个时候就会触发</a:t>
            </a:r>
            <a:r>
              <a:rPr lang="en-US" altLang="zh-CN" sz="1800" dirty="0" smtClean="0"/>
              <a:t>OOM killer</a:t>
            </a:r>
            <a:r>
              <a:rPr lang="zh-CN" altLang="en-US" sz="1800" dirty="0" smtClean="0"/>
              <a:t>了。内核代码为：</a:t>
            </a:r>
            <a:r>
              <a:rPr lang="en-US" altLang="zh-CN" sz="1800" dirty="0" smtClean="0"/>
              <a:t>mm/</a:t>
            </a:r>
            <a:r>
              <a:rPr lang="en-US" altLang="zh-CN" sz="1800" dirty="0" err="1" smtClean="0"/>
              <a:t>oom_kill.c</a:t>
            </a:r>
            <a:r>
              <a:rPr lang="zh-CN" altLang="en-US" sz="1800" dirty="0" smtClean="0"/>
              <a:t>，其调用顺序为：</a:t>
            </a:r>
            <a:endParaRPr lang="en-US" altLang="zh-CN" sz="1800" dirty="0" smtClean="0"/>
          </a:p>
          <a:p>
            <a:pPr>
              <a:buNone/>
            </a:pPr>
            <a:r>
              <a:rPr lang="en-US" altLang="zh-CN" sz="1800" dirty="0" smtClean="0"/>
              <a:t>	</a:t>
            </a:r>
            <a:r>
              <a:rPr lang="en-US" altLang="zh-CN" sz="1800" dirty="0" err="1" smtClean="0"/>
              <a:t>malloc</a:t>
            </a:r>
            <a:r>
              <a:rPr lang="en-US" altLang="zh-CN" sz="1800" dirty="0" smtClean="0"/>
              <a:t> -&gt; _</a:t>
            </a:r>
            <a:r>
              <a:rPr lang="en-US" altLang="zh-CN" sz="1800" dirty="0" err="1" smtClean="0"/>
              <a:t>alloc_pages</a:t>
            </a:r>
            <a:r>
              <a:rPr lang="en-US" altLang="zh-CN" sz="1800" dirty="0" smtClean="0"/>
              <a:t> -&gt; </a:t>
            </a:r>
            <a:r>
              <a:rPr lang="en-US" altLang="zh-CN" sz="1800" dirty="0" err="1" smtClean="0"/>
              <a:t>out_of_memory</a:t>
            </a:r>
            <a:r>
              <a:rPr lang="en-US" altLang="zh-CN" sz="1800" dirty="0" smtClean="0"/>
              <a:t>() -&gt; </a:t>
            </a:r>
            <a:r>
              <a:rPr lang="en-US" altLang="zh-CN" sz="1800" dirty="0" err="1" smtClean="0"/>
              <a:t>select_bad_process</a:t>
            </a:r>
            <a:r>
              <a:rPr lang="en-US" altLang="zh-CN" sz="1800" dirty="0" smtClean="0"/>
              <a:t>() -&gt; badness()</a:t>
            </a:r>
          </a:p>
          <a:p>
            <a:r>
              <a:rPr lang="en-US" altLang="zh-CN" sz="1800" dirty="0" smtClean="0"/>
              <a:t>Kill</a:t>
            </a:r>
            <a:r>
              <a:rPr lang="zh-CN" altLang="en-US" sz="1800" dirty="0" smtClean="0"/>
              <a:t>规则：</a:t>
            </a:r>
            <a:endParaRPr lang="en-US" altLang="zh-CN" sz="1800" dirty="0" smtClean="0"/>
          </a:p>
          <a:p>
            <a:pPr>
              <a:buNone/>
            </a:pPr>
            <a:r>
              <a:rPr lang="en-US" altLang="zh-CN" sz="1800" dirty="0" smtClean="0"/>
              <a:t>	</a:t>
            </a:r>
            <a:r>
              <a:rPr lang="zh-CN" altLang="en-US" sz="1800" dirty="0" smtClean="0"/>
              <a:t>占用内存越高，得分越高；</a:t>
            </a:r>
          </a:p>
          <a:p>
            <a:pPr>
              <a:buNone/>
            </a:pPr>
            <a:r>
              <a:rPr lang="en-US" altLang="zh-CN" sz="1800" dirty="0" smtClean="0"/>
              <a:t>	</a:t>
            </a:r>
            <a:r>
              <a:rPr lang="zh-CN" altLang="en-US" sz="1800" dirty="0" smtClean="0"/>
              <a:t>进程优先级越高，得分越低；</a:t>
            </a:r>
          </a:p>
          <a:p>
            <a:pPr>
              <a:buNone/>
            </a:pPr>
            <a:r>
              <a:rPr lang="en-US" altLang="zh-CN" sz="1800" dirty="0" smtClean="0"/>
              <a:t>	CPU</a:t>
            </a:r>
            <a:r>
              <a:rPr lang="zh-CN" altLang="en-US" sz="1800" dirty="0" smtClean="0"/>
              <a:t>时间和存活时间越高，得分越低；</a:t>
            </a:r>
          </a:p>
          <a:p>
            <a:pPr>
              <a:buNone/>
            </a:pPr>
            <a:r>
              <a:rPr lang="en-US" altLang="zh-CN" sz="1800" dirty="0" smtClean="0"/>
              <a:t>	</a:t>
            </a:r>
            <a:r>
              <a:rPr lang="zh-CN" altLang="en-US" sz="1800" dirty="0" smtClean="0"/>
              <a:t>得分最高的会被选中，然后被</a:t>
            </a:r>
            <a:r>
              <a:rPr lang="en-US" altLang="zh-CN" sz="1800" dirty="0" smtClean="0"/>
              <a:t>kill</a:t>
            </a:r>
            <a:r>
              <a:rPr lang="zh-CN" altLang="en-US" sz="1800" dirty="0" smtClean="0"/>
              <a:t>掉。</a:t>
            </a:r>
            <a:endParaRPr lang="en-US" altLang="zh-CN" sz="18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23528" y="116632"/>
            <a:ext cx="8496944" cy="490066"/>
          </a:xfrm>
          <a:prstGeom prst="rect">
            <a:avLst/>
          </a:prstGeom>
        </p:spPr>
        <p:txBody>
          <a:bodyPr>
            <a:normAutofit/>
          </a:bodyPr>
          <a:lstStyle/>
          <a:p>
            <a:pPr algn="ctr"/>
            <a:r>
              <a:rPr lang="en-US" altLang="zh-CN" sz="2400" dirty="0" smtClean="0"/>
              <a:t>Histogram</a:t>
            </a:r>
          </a:p>
        </p:txBody>
      </p:sp>
      <p:pic>
        <p:nvPicPr>
          <p:cNvPr id="2051" name="Picture 3"/>
          <p:cNvPicPr>
            <a:picLocks noChangeAspect="1" noChangeArrowheads="1"/>
          </p:cNvPicPr>
          <p:nvPr/>
        </p:nvPicPr>
        <p:blipFill>
          <a:blip r:embed="rId2" cstate="print"/>
          <a:srcRect/>
          <a:stretch>
            <a:fillRect/>
          </a:stretch>
        </p:blipFill>
        <p:spPr bwMode="auto">
          <a:xfrm>
            <a:off x="899592" y="1844824"/>
            <a:ext cx="7391400" cy="4667250"/>
          </a:xfrm>
          <a:prstGeom prst="rect">
            <a:avLst/>
          </a:prstGeom>
          <a:noFill/>
          <a:ln w="9525">
            <a:noFill/>
            <a:miter lim="800000"/>
            <a:headEnd/>
            <a:tailEnd/>
          </a:ln>
        </p:spPr>
      </p:pic>
      <p:sp>
        <p:nvSpPr>
          <p:cNvPr id="5" name="TextBox 4"/>
          <p:cNvSpPr txBox="1"/>
          <p:nvPr/>
        </p:nvSpPr>
        <p:spPr>
          <a:xfrm>
            <a:off x="683568" y="548680"/>
            <a:ext cx="7704856" cy="1200329"/>
          </a:xfrm>
          <a:prstGeom prst="rect">
            <a:avLst/>
          </a:prstGeom>
          <a:noFill/>
        </p:spPr>
        <p:txBody>
          <a:bodyPr wrap="square" rtlCol="0">
            <a:spAutoFit/>
          </a:bodyPr>
          <a:lstStyle/>
          <a:p>
            <a:r>
              <a:rPr lang="zh-CN" altLang="en-US" dirty="0" smtClean="0"/>
              <a:t>该图表中主要统计了消耗占比较高的类的实例数量及占用空间</a:t>
            </a:r>
            <a:endParaRPr lang="en-US" altLang="zh-CN" dirty="0" smtClean="0"/>
          </a:p>
          <a:p>
            <a:r>
              <a:rPr lang="en-US" altLang="zh-CN" dirty="0" smtClean="0"/>
              <a:t>Shallow Size: </a:t>
            </a:r>
            <a:r>
              <a:rPr lang="zh-CN" altLang="en-US" dirty="0" smtClean="0"/>
              <a:t>对象自身占用的内存大小，不包括它引用的对象</a:t>
            </a:r>
            <a:endParaRPr lang="en-US" altLang="zh-CN" dirty="0" smtClean="0"/>
          </a:p>
          <a:p>
            <a:r>
              <a:rPr lang="en-US" altLang="zh-CN" dirty="0" smtClean="0"/>
              <a:t>Retained Size: </a:t>
            </a:r>
            <a:r>
              <a:rPr lang="zh-CN" altLang="en-US" dirty="0" smtClean="0"/>
              <a:t>当前对象大小 </a:t>
            </a:r>
            <a:r>
              <a:rPr lang="en-US" altLang="zh-CN" dirty="0" smtClean="0"/>
              <a:t>+ </a:t>
            </a:r>
            <a:r>
              <a:rPr lang="zh-CN" altLang="en-US" dirty="0" smtClean="0"/>
              <a:t>当前对象直接或间接引用的对象大小的总和 </a:t>
            </a:r>
            <a:r>
              <a:rPr lang="en-US" altLang="zh-CN" dirty="0" smtClean="0"/>
              <a:t>- </a:t>
            </a:r>
            <a:r>
              <a:rPr lang="zh-CN" altLang="en-US" dirty="0" smtClean="0"/>
              <a:t>被</a:t>
            </a:r>
            <a:r>
              <a:rPr lang="en-US" altLang="zh-CN" dirty="0" smtClean="0"/>
              <a:t>GC Roots</a:t>
            </a:r>
            <a:r>
              <a:rPr lang="zh-CN" altLang="en-US" dirty="0" smtClean="0"/>
              <a:t>直接或间接引用的对象大小的总和</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23528" y="130622"/>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2400" noProof="0" dirty="0" smtClean="0">
                <a:latin typeface="+mj-lt"/>
                <a:ea typeface="+mj-ea"/>
                <a:cs typeface="+mj-cs"/>
              </a:rPr>
              <a:t>Dominator Tree</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cstate="print"/>
          <a:srcRect/>
          <a:stretch>
            <a:fillRect/>
          </a:stretch>
        </p:blipFill>
        <p:spPr bwMode="auto">
          <a:xfrm>
            <a:off x="0" y="4293096"/>
            <a:ext cx="9144000" cy="2398889"/>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70656" y="1196752"/>
            <a:ext cx="8305800" cy="2952750"/>
          </a:xfrm>
          <a:prstGeom prst="rect">
            <a:avLst/>
          </a:prstGeom>
          <a:noFill/>
          <a:ln w="9525">
            <a:noFill/>
            <a:miter lim="800000"/>
            <a:headEnd/>
            <a:tailEnd/>
          </a:ln>
        </p:spPr>
      </p:pic>
      <p:sp>
        <p:nvSpPr>
          <p:cNvPr id="7" name="TextBox 6"/>
          <p:cNvSpPr txBox="1"/>
          <p:nvPr/>
        </p:nvSpPr>
        <p:spPr>
          <a:xfrm>
            <a:off x="323528" y="611396"/>
            <a:ext cx="8352928" cy="369332"/>
          </a:xfrm>
          <a:prstGeom prst="rect">
            <a:avLst/>
          </a:prstGeom>
          <a:noFill/>
        </p:spPr>
        <p:txBody>
          <a:bodyPr wrap="square" rtlCol="0">
            <a:spAutoFit/>
          </a:bodyPr>
          <a:lstStyle/>
          <a:p>
            <a:r>
              <a:rPr lang="zh-CN" altLang="en-US" dirty="0" smtClean="0"/>
              <a:t>通过该图表可以查看内存消耗最多的一些类以及其中每个引用的值和内存占比</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1520" y="44624"/>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Top Consumers</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3028156" y="548680"/>
            <a:ext cx="5864324" cy="6227215"/>
          </a:xfrm>
          <a:prstGeom prst="rect">
            <a:avLst/>
          </a:prstGeom>
          <a:noFill/>
          <a:ln w="9525">
            <a:noFill/>
            <a:miter lim="800000"/>
            <a:headEnd/>
            <a:tailEnd/>
          </a:ln>
        </p:spPr>
      </p:pic>
      <p:sp>
        <p:nvSpPr>
          <p:cNvPr id="4" name="TextBox 3"/>
          <p:cNvSpPr txBox="1"/>
          <p:nvPr/>
        </p:nvSpPr>
        <p:spPr>
          <a:xfrm>
            <a:off x="107504" y="655528"/>
            <a:ext cx="2808312" cy="3139321"/>
          </a:xfrm>
          <a:prstGeom prst="rect">
            <a:avLst/>
          </a:prstGeom>
          <a:noFill/>
        </p:spPr>
        <p:txBody>
          <a:bodyPr wrap="square" rtlCol="0">
            <a:spAutoFit/>
          </a:bodyPr>
          <a:lstStyle/>
          <a:p>
            <a:r>
              <a:rPr lang="zh-CN" altLang="en-US" dirty="0" smtClean="0"/>
              <a:t>通过该图表可以更直观地看到内存消耗占比最多的类，由于很多类都囊括在</a:t>
            </a:r>
            <a:r>
              <a:rPr lang="en-US" altLang="zh-CN" dirty="0" err="1" smtClean="0"/>
              <a:t>ClassLoader</a:t>
            </a:r>
            <a:r>
              <a:rPr lang="zh-CN" altLang="en-US" dirty="0" smtClean="0"/>
              <a:t>中，因此还需要进一步查看引用的层级。</a:t>
            </a:r>
            <a:endParaRPr lang="en-US" altLang="zh-CN" dirty="0" smtClean="0"/>
          </a:p>
          <a:p>
            <a:endParaRPr lang="en-US" altLang="zh-CN" dirty="0" smtClean="0"/>
          </a:p>
          <a:p>
            <a:r>
              <a:rPr lang="zh-CN" altLang="en-US" dirty="0" smtClean="0"/>
              <a:t>如果一次观察的结果不够明显，可以对比不同服务器（不同组）、不同时间点的内存使用情况，进一步缩小排查范围。</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908720"/>
            <a:ext cx="9144000" cy="2034268"/>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0" y="4149080"/>
            <a:ext cx="9144000" cy="1907839"/>
          </a:xfrm>
          <a:prstGeom prst="rect">
            <a:avLst/>
          </a:prstGeom>
          <a:noFill/>
          <a:ln w="9525">
            <a:noFill/>
            <a:miter lim="800000"/>
            <a:headEnd/>
            <a:tailEnd/>
          </a:ln>
        </p:spPr>
      </p:pic>
      <p:sp>
        <p:nvSpPr>
          <p:cNvPr id="5" name="标题 1"/>
          <p:cNvSpPr txBox="1">
            <a:spLocks/>
          </p:cNvSpPr>
          <p:nvPr/>
        </p:nvSpPr>
        <p:spPr>
          <a:xfrm>
            <a:off x="251520" y="202630"/>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j-lt"/>
                <a:ea typeface="+mj-ea"/>
                <a:cs typeface="+mj-cs"/>
              </a:rPr>
              <a:t>List objects</a:t>
            </a:r>
            <a:r>
              <a:rPr kumimoji="0" lang="en-US" altLang="zh-CN" sz="2400" b="0" i="0" u="none" strike="noStrike" kern="1200" cap="none" spc="0" normalizeH="0" noProof="0" dirty="0" smtClean="0">
                <a:ln>
                  <a:noFill/>
                </a:ln>
                <a:solidFill>
                  <a:schemeClr val="tx1"/>
                </a:solidFill>
                <a:effectLst/>
                <a:uLnTx/>
                <a:uFillTx/>
                <a:latin typeface="+mj-lt"/>
                <a:ea typeface="+mj-ea"/>
                <a:cs typeface="+mj-cs"/>
              </a:rPr>
              <a:t> with outgoing/incoming references</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标题 1"/>
          <p:cNvSpPr txBox="1">
            <a:spLocks/>
          </p:cNvSpPr>
          <p:nvPr/>
        </p:nvSpPr>
        <p:spPr>
          <a:xfrm>
            <a:off x="323528" y="3284984"/>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j-lt"/>
                <a:ea typeface="+mj-ea"/>
                <a:cs typeface="+mj-cs"/>
              </a:rPr>
              <a:t>根据引用层级查看问题根源</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0" y="4581128"/>
            <a:ext cx="9113033" cy="2163688"/>
          </a:xfrm>
          <a:prstGeom prst="rect">
            <a:avLst/>
          </a:prstGeom>
          <a:noFill/>
          <a:ln w="9525">
            <a:noFill/>
            <a:miter lim="800000"/>
            <a:headEnd/>
            <a:tailEnd/>
          </a:ln>
        </p:spPr>
      </p:pic>
      <p:sp>
        <p:nvSpPr>
          <p:cNvPr id="3" name="TextBox 2"/>
          <p:cNvSpPr txBox="1"/>
          <p:nvPr/>
        </p:nvSpPr>
        <p:spPr>
          <a:xfrm>
            <a:off x="323528" y="476672"/>
            <a:ext cx="8424936" cy="4031873"/>
          </a:xfrm>
          <a:prstGeom prst="rect">
            <a:avLst/>
          </a:prstGeom>
          <a:noFill/>
        </p:spPr>
        <p:txBody>
          <a:bodyPr wrap="square" rtlCol="0">
            <a:spAutoFit/>
          </a:bodyPr>
          <a:lstStyle/>
          <a:p>
            <a:r>
              <a:rPr lang="zh-CN" altLang="en-US" sz="1600" dirty="0" smtClean="0"/>
              <a:t>从前面</a:t>
            </a:r>
            <a:r>
              <a:rPr lang="en-US" altLang="zh-CN" sz="1600" dirty="0" smtClean="0"/>
              <a:t>Histogram</a:t>
            </a:r>
            <a:r>
              <a:rPr lang="zh-CN" altLang="en-US" sz="1600" dirty="0" smtClean="0"/>
              <a:t>的图中可以看出，占用内存最多的类中，有如下几条：</a:t>
            </a:r>
            <a:endParaRPr lang="en-US" altLang="zh-CN" sz="1600" dirty="0" smtClean="0"/>
          </a:p>
          <a:p>
            <a:r>
              <a:rPr lang="en-US" altLang="zh-CN" sz="1600" dirty="0" err="1" smtClean="0"/>
              <a:t>java.util.HashMap</a:t>
            </a:r>
            <a:endParaRPr lang="en-US" altLang="zh-CN" sz="1600" dirty="0" smtClean="0"/>
          </a:p>
          <a:p>
            <a:r>
              <a:rPr lang="en-US" altLang="zh-CN" sz="1600" dirty="0" err="1" smtClean="0"/>
              <a:t>java.util.HashMap$Entry</a:t>
            </a:r>
            <a:r>
              <a:rPr lang="en-US" altLang="zh-CN" sz="1600" dirty="0" smtClean="0"/>
              <a:t>[]</a:t>
            </a:r>
          </a:p>
          <a:p>
            <a:r>
              <a:rPr lang="en-US" altLang="zh-CN" sz="1600" dirty="0" err="1" smtClean="0"/>
              <a:t>java.util.HashMap$Entry</a:t>
            </a:r>
            <a:endParaRPr lang="en-US" altLang="zh-CN" sz="1600" dirty="0" smtClean="0"/>
          </a:p>
          <a:p>
            <a:r>
              <a:rPr lang="en-US" altLang="zh-CN" sz="1600" dirty="0" err="1" smtClean="0"/>
              <a:t>com.lvmama.vst.search.util.LocalCacheManager</a:t>
            </a:r>
            <a:endParaRPr lang="en-US" altLang="zh-CN" sz="1600" dirty="0" smtClean="0"/>
          </a:p>
          <a:p>
            <a:r>
              <a:rPr lang="en-US" altLang="zh-CN" sz="1600" dirty="0" err="1" smtClean="0"/>
              <a:t>com.lvmama.vst.search.util.LocalCache</a:t>
            </a:r>
            <a:endParaRPr lang="en-US" altLang="zh-CN" sz="1600" dirty="0" smtClean="0"/>
          </a:p>
          <a:p>
            <a:r>
              <a:rPr lang="en-US" altLang="zh-CN" sz="1600" dirty="0" err="1" smtClean="0"/>
              <a:t>com.lvmama.vst.search.util.PageConfig</a:t>
            </a:r>
            <a:endParaRPr lang="en-US" altLang="zh-CN" sz="1600" dirty="0" smtClean="0"/>
          </a:p>
          <a:p>
            <a:r>
              <a:rPr lang="en-US" altLang="zh-CN" sz="1600" dirty="0" err="1" smtClean="0"/>
              <a:t>com.lvmama.comm.search.vst.vo.TicketIndexBean</a:t>
            </a:r>
            <a:endParaRPr lang="en-US" altLang="zh-CN" sz="1600" dirty="0" smtClean="0"/>
          </a:p>
          <a:p>
            <a:r>
              <a:rPr lang="zh-CN" altLang="en-US" sz="1600" dirty="0" smtClean="0"/>
              <a:t>熟悉逻辑的话，可以分析出，这些类指的很可能都是同一块内容：在本地缓存中存放了不可枚举的结果集。最后排查的结果也是如此，因为本地缓存的代码本身有漏洞，过期的缓存并没有被清除，还保持着强引用，无限制地在本地缓存结果集最终导致内存溢出。</a:t>
            </a:r>
            <a:endParaRPr lang="en-US" altLang="zh-CN" sz="1600" dirty="0" smtClean="0"/>
          </a:p>
          <a:p>
            <a:endParaRPr lang="en-US" altLang="zh-CN" sz="1600" dirty="0" smtClean="0"/>
          </a:p>
          <a:p>
            <a:r>
              <a:rPr lang="zh-CN" altLang="en-US" sz="1600" dirty="0" smtClean="0"/>
              <a:t>下面的图中是另一案例，酒店搜索测试过程中， 服务经常挂掉，通过分析</a:t>
            </a:r>
            <a:r>
              <a:rPr lang="en-US" altLang="zh-CN" sz="1600" dirty="0" smtClean="0"/>
              <a:t>Dominator Tree</a:t>
            </a:r>
            <a:r>
              <a:rPr lang="zh-CN" altLang="en-US" sz="1600" dirty="0" smtClean="0"/>
              <a:t>，可以发现</a:t>
            </a:r>
            <a:r>
              <a:rPr lang="en-US" altLang="zh-CN" sz="1600" dirty="0" err="1" smtClean="0"/>
              <a:t>DefaultMessageListenerContainer</a:t>
            </a:r>
            <a:r>
              <a:rPr lang="zh-CN" altLang="en-US" sz="1600" dirty="0" smtClean="0"/>
              <a:t>内存占比极高，问题范围缩小到与</a:t>
            </a:r>
            <a:r>
              <a:rPr lang="en-US" altLang="zh-CN" sz="1600" dirty="0" smtClean="0"/>
              <a:t>JMS</a:t>
            </a:r>
            <a:r>
              <a:rPr lang="zh-CN" altLang="en-US" sz="1600" dirty="0" smtClean="0"/>
              <a:t>相关的代码，再经过简单的排除，直接定位到实时索引逻辑上。最终结果为：规格实时索引的</a:t>
            </a:r>
            <a:r>
              <a:rPr lang="en-US" altLang="zh-CN" sz="1600" dirty="0" smtClean="0"/>
              <a:t>SQL</a:t>
            </a:r>
            <a:r>
              <a:rPr lang="zh-CN" altLang="en-US" sz="1600" dirty="0" smtClean="0"/>
              <a:t>并没有限制</a:t>
            </a:r>
            <a:r>
              <a:rPr lang="en-US" altLang="zh-CN" sz="1600" dirty="0" smtClean="0"/>
              <a:t>ID</a:t>
            </a:r>
            <a:r>
              <a:rPr lang="zh-CN" altLang="en-US" sz="1600" dirty="0" smtClean="0"/>
              <a:t>的范围，因此每次修改规格后，实时索引都会取到全部的规格数据，对</a:t>
            </a:r>
            <a:r>
              <a:rPr lang="en-US" altLang="zh-CN" sz="1600" dirty="0" err="1" smtClean="0"/>
              <a:t>Redis</a:t>
            </a:r>
            <a:r>
              <a:rPr lang="zh-CN" altLang="en-US" sz="1600" dirty="0" smtClean="0"/>
              <a:t>进行读写。</a:t>
            </a:r>
            <a:endParaRPr lang="en-US" altLang="zh-CN" sz="1600" dirty="0" smtClean="0"/>
          </a:p>
        </p:txBody>
      </p:sp>
      <p:sp>
        <p:nvSpPr>
          <p:cNvPr id="4" name="标题 1"/>
          <p:cNvSpPr txBox="1">
            <a:spLocks/>
          </p:cNvSpPr>
          <p:nvPr/>
        </p:nvSpPr>
        <p:spPr>
          <a:xfrm>
            <a:off x="251520" y="44624"/>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mj-lt"/>
                <a:ea typeface="+mj-ea"/>
                <a:cs typeface="+mj-cs"/>
              </a:rPr>
              <a:t>案例</a:t>
            </a:r>
            <a:endParaRPr kumimoji="0" lang="zh-CN" altLang="en-US" sz="2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251520" y="202630"/>
            <a:ext cx="8496944" cy="490066"/>
          </a:xfrm>
          <a:prstGeom prst="rect">
            <a:avLst/>
          </a:prstGeom>
        </p:spPr>
        <p:txBody>
          <a:bodyPr>
            <a:normAutofit/>
          </a:bodyPr>
          <a:lstStyle/>
          <a:p>
            <a:pPr algn="ctr"/>
            <a:r>
              <a:rPr lang="en-US" altLang="zh-CN" sz="2400" dirty="0" smtClean="0"/>
              <a:t>Leak suspects</a:t>
            </a:r>
          </a:p>
        </p:txBody>
      </p:sp>
      <p:sp>
        <p:nvSpPr>
          <p:cNvPr id="11" name="TextBox 10"/>
          <p:cNvSpPr txBox="1"/>
          <p:nvPr/>
        </p:nvSpPr>
        <p:spPr>
          <a:xfrm>
            <a:off x="35496" y="853549"/>
            <a:ext cx="3888432" cy="1508105"/>
          </a:xfrm>
          <a:prstGeom prst="rect">
            <a:avLst/>
          </a:prstGeom>
          <a:noFill/>
        </p:spPr>
        <p:txBody>
          <a:bodyPr wrap="square" rtlCol="0">
            <a:spAutoFit/>
          </a:bodyPr>
          <a:lstStyle/>
          <a:p>
            <a:r>
              <a:rPr lang="en-US" altLang="zh-CN" dirty="0" smtClean="0"/>
              <a:t>MAT</a:t>
            </a:r>
            <a:r>
              <a:rPr lang="zh-CN" altLang="en-US" dirty="0" smtClean="0"/>
              <a:t>可以自动生成可疑泄露点的报告，能够从以下几点全面分析问题：</a:t>
            </a:r>
            <a:endParaRPr lang="en-US" altLang="zh-CN" dirty="0" smtClean="0"/>
          </a:p>
          <a:p>
            <a:r>
              <a:rPr lang="en-US" altLang="zh-CN" sz="1400" b="1" dirty="0" smtClean="0"/>
              <a:t>Shortest Paths To the Accumulation Point</a:t>
            </a:r>
          </a:p>
          <a:p>
            <a:r>
              <a:rPr lang="en-US" altLang="zh-CN" sz="1400" b="1" dirty="0" smtClean="0"/>
              <a:t>Accumulated Objects in Dominator Tree</a:t>
            </a:r>
          </a:p>
          <a:p>
            <a:r>
              <a:rPr lang="en-US" altLang="zh-CN" sz="1400" b="1" dirty="0" smtClean="0"/>
              <a:t>Accumulated Objects by Class in Dominator Tree</a:t>
            </a:r>
          </a:p>
          <a:p>
            <a:r>
              <a:rPr lang="en-US" altLang="zh-CN" sz="1400" b="1" dirty="0" smtClean="0"/>
              <a:t>All Accumulated Objects by Class</a:t>
            </a:r>
          </a:p>
        </p:txBody>
      </p:sp>
      <p:pic>
        <p:nvPicPr>
          <p:cNvPr id="7170" name="Picture 2"/>
          <p:cNvPicPr>
            <a:picLocks noChangeAspect="1" noChangeArrowheads="1"/>
          </p:cNvPicPr>
          <p:nvPr/>
        </p:nvPicPr>
        <p:blipFill>
          <a:blip r:embed="rId2" cstate="print"/>
          <a:srcRect/>
          <a:stretch>
            <a:fillRect/>
          </a:stretch>
        </p:blipFill>
        <p:spPr bwMode="auto">
          <a:xfrm>
            <a:off x="3995936" y="804659"/>
            <a:ext cx="5112568" cy="600871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0" y="1628800"/>
            <a:ext cx="9144000" cy="4109357"/>
          </a:xfrm>
          <a:prstGeom prst="rect">
            <a:avLst/>
          </a:prstGeom>
          <a:noFill/>
          <a:ln w="9525">
            <a:noFill/>
            <a:miter lim="800000"/>
            <a:headEnd/>
            <a:tailEnd/>
          </a:ln>
        </p:spPr>
      </p:pic>
      <p:sp>
        <p:nvSpPr>
          <p:cNvPr id="3" name="TextBox 2"/>
          <p:cNvSpPr txBox="1"/>
          <p:nvPr/>
        </p:nvSpPr>
        <p:spPr>
          <a:xfrm>
            <a:off x="251520" y="971436"/>
            <a:ext cx="5688632" cy="369332"/>
          </a:xfrm>
          <a:prstGeom prst="rect">
            <a:avLst/>
          </a:prstGeom>
          <a:noFill/>
        </p:spPr>
        <p:txBody>
          <a:bodyPr wrap="square" rtlCol="0">
            <a:spAutoFit/>
          </a:bodyPr>
          <a:lstStyle/>
          <a:p>
            <a:r>
              <a:rPr lang="zh-CN" altLang="en-US" dirty="0" smtClean="0"/>
              <a:t>到</a:t>
            </a:r>
            <a:r>
              <a:rPr lang="zh-CN" altLang="en-US" dirty="0" smtClean="0"/>
              <a:t>可疑</a:t>
            </a:r>
            <a:r>
              <a:rPr lang="zh-CN" altLang="en-US" dirty="0" smtClean="0"/>
              <a:t>泄露</a:t>
            </a:r>
            <a:r>
              <a:rPr lang="zh-CN" altLang="en-US" dirty="0" smtClean="0"/>
              <a:t>点的最短路径，快速定位问题根源</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dirty="0" smtClean="0"/>
              <a:t>JVM OOM</a:t>
            </a:r>
          </a:p>
        </p:txBody>
      </p:sp>
      <p:sp>
        <p:nvSpPr>
          <p:cNvPr id="4" name="内容占位符 2"/>
          <p:cNvSpPr txBox="1">
            <a:spLocks/>
          </p:cNvSpPr>
          <p:nvPr/>
        </p:nvSpPr>
        <p:spPr>
          <a:xfrm>
            <a:off x="7308304" y="2132856"/>
            <a:ext cx="8229600" cy="492941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Box 4"/>
          <p:cNvSpPr txBox="1"/>
          <p:nvPr/>
        </p:nvSpPr>
        <p:spPr>
          <a:xfrm>
            <a:off x="323528" y="1196752"/>
            <a:ext cx="8352928" cy="4579715"/>
          </a:xfrm>
          <a:prstGeom prst="rect">
            <a:avLst/>
          </a:prstGeom>
          <a:noFill/>
        </p:spPr>
        <p:txBody>
          <a:bodyPr wrap="square" rtlCol="0">
            <a:spAutoFit/>
          </a:bodyPr>
          <a:lstStyle/>
          <a:p>
            <a:pPr>
              <a:buNone/>
            </a:pPr>
            <a:r>
              <a:rPr lang="zh-CN" altLang="en-US" dirty="0" smtClean="0"/>
              <a:t>如果</a:t>
            </a:r>
            <a:r>
              <a:rPr lang="en-US" altLang="zh-CN" dirty="0" smtClean="0"/>
              <a:t>Java</a:t>
            </a:r>
            <a:r>
              <a:rPr lang="zh-CN" altLang="en-US" dirty="0" smtClean="0"/>
              <a:t>程序申请内存时</a:t>
            </a:r>
            <a:r>
              <a:rPr lang="en-US" altLang="zh-CN" dirty="0" smtClean="0"/>
              <a:t>JVM</a:t>
            </a:r>
            <a:r>
              <a:rPr lang="zh-CN" altLang="en-US" dirty="0" smtClean="0"/>
              <a:t>没有可用内存且找不到可以回收的空间，就会发生内存溢出</a:t>
            </a:r>
            <a:endParaRPr lang="en-US" altLang="zh-CN" dirty="0" smtClean="0"/>
          </a:p>
          <a:p>
            <a:pPr marL="342900" lvl="0" indent="-342900">
              <a:spcBef>
                <a:spcPct val="20000"/>
              </a:spcBef>
              <a:buFont typeface="Arial" pitchFamily="34" charset="0"/>
              <a:buChar char="•"/>
              <a:defRPr/>
            </a:pPr>
            <a:r>
              <a:rPr lang="en-US" altLang="zh-CN" dirty="0" smtClean="0"/>
              <a:t>JVM </a:t>
            </a:r>
            <a:r>
              <a:rPr lang="en-US" altLang="zh-CN" dirty="0" err="1" smtClean="0"/>
              <a:t>args</a:t>
            </a:r>
            <a:endParaRPr lang="en-US" altLang="zh-CN" dirty="0" smtClean="0"/>
          </a:p>
          <a:p>
            <a:pPr marL="342900" lvl="0" indent="-342900">
              <a:spcBef>
                <a:spcPct val="20000"/>
              </a:spcBef>
              <a:defRPr/>
            </a:pPr>
            <a:r>
              <a:rPr lang="en-US" altLang="zh-CN" dirty="0" smtClean="0"/>
              <a:t>	-XX:+</a:t>
            </a:r>
            <a:r>
              <a:rPr lang="en-US" altLang="zh-CN" dirty="0" err="1" smtClean="0"/>
              <a:t>HeapDumpOnOutOfMemoryError</a:t>
            </a:r>
            <a:endParaRPr lang="en-US" altLang="zh-CN" dirty="0" smtClean="0"/>
          </a:p>
          <a:p>
            <a:pPr marL="342900" lvl="0" indent="-342900">
              <a:spcBef>
                <a:spcPct val="20000"/>
              </a:spcBef>
              <a:defRPr/>
            </a:pPr>
            <a:r>
              <a:rPr lang="en-US" altLang="zh-CN" dirty="0" smtClean="0"/>
              <a:t>	-</a:t>
            </a:r>
            <a:r>
              <a:rPr lang="en-US" altLang="zh-CN" dirty="0" err="1" smtClean="0"/>
              <a:t>XX:HeapDumpPath</a:t>
            </a:r>
            <a:r>
              <a:rPr lang="en-US" altLang="zh-CN" dirty="0" smtClean="0"/>
              <a:t>=/opt/apache-tomcat-</a:t>
            </a:r>
            <a:r>
              <a:rPr lang="en-US" altLang="zh-CN" dirty="0" err="1" smtClean="0"/>
              <a:t>vst</a:t>
            </a:r>
            <a:r>
              <a:rPr lang="en-US" altLang="zh-CN" dirty="0" smtClean="0"/>
              <a:t>-search/temp</a:t>
            </a:r>
          </a:p>
          <a:p>
            <a:pPr marL="342900" lvl="0" indent="-342900">
              <a:spcBef>
                <a:spcPct val="20000"/>
              </a:spcBef>
              <a:buFont typeface="Arial" pitchFamily="34" charset="0"/>
              <a:buChar char="•"/>
              <a:defRPr/>
            </a:pPr>
            <a:r>
              <a:rPr lang="zh-CN" altLang="en-US" dirty="0" smtClean="0"/>
              <a:t>当时的</a:t>
            </a:r>
            <a:r>
              <a:rPr lang="en-US" altLang="zh-CN" dirty="0" smtClean="0"/>
              <a:t>JAVA_OPTS</a:t>
            </a:r>
            <a:r>
              <a:rPr lang="zh-CN" altLang="en-US" dirty="0" smtClean="0"/>
              <a:t>配置</a:t>
            </a:r>
            <a:endParaRPr lang="en-US" altLang="zh-CN" dirty="0" smtClean="0"/>
          </a:p>
          <a:p>
            <a:pPr marL="342900" lvl="0" indent="-342900">
              <a:spcBef>
                <a:spcPct val="20000"/>
              </a:spcBef>
              <a:defRPr/>
            </a:pPr>
            <a:r>
              <a:rPr lang="en-US" altLang="zh-CN" dirty="0" smtClean="0"/>
              <a:t>	-</a:t>
            </a:r>
            <a:r>
              <a:rPr lang="en-US" altLang="zh-CN" dirty="0" err="1" smtClean="0"/>
              <a:t>Xmx</a:t>
            </a:r>
            <a:r>
              <a:rPr lang="en-US" altLang="zh-CN" dirty="0" smtClean="0"/>
              <a:t> 14G</a:t>
            </a:r>
          </a:p>
          <a:p>
            <a:pPr marL="342900" lvl="0" indent="-342900">
              <a:spcBef>
                <a:spcPct val="20000"/>
              </a:spcBef>
              <a:defRPr/>
            </a:pPr>
            <a:r>
              <a:rPr lang="en-US" altLang="zh-CN" dirty="0" smtClean="0"/>
              <a:t>	-</a:t>
            </a:r>
            <a:r>
              <a:rPr lang="en-US" altLang="zh-CN" dirty="0" err="1" smtClean="0"/>
              <a:t>Xms</a:t>
            </a:r>
            <a:r>
              <a:rPr lang="en-US" altLang="zh-CN" dirty="0" smtClean="0"/>
              <a:t> 6G</a:t>
            </a:r>
          </a:p>
          <a:p>
            <a:pPr marL="342900" lvl="0" indent="-342900">
              <a:spcBef>
                <a:spcPct val="20000"/>
              </a:spcBef>
              <a:buFont typeface="Arial" pitchFamily="34" charset="0"/>
              <a:buChar char="•"/>
              <a:defRPr/>
            </a:pPr>
            <a:r>
              <a:rPr lang="zh-CN" altLang="en-US" dirty="0" smtClean="0"/>
              <a:t>当时的系统配置</a:t>
            </a:r>
            <a:endParaRPr lang="en-US" altLang="zh-CN" dirty="0" smtClean="0"/>
          </a:p>
          <a:p>
            <a:pPr marL="342900" lvl="0" indent="-342900">
              <a:spcBef>
                <a:spcPct val="20000"/>
              </a:spcBef>
              <a:defRPr/>
            </a:pPr>
            <a:r>
              <a:rPr lang="en-US" altLang="zh-CN" dirty="0" smtClean="0"/>
              <a:t>	</a:t>
            </a:r>
            <a:r>
              <a:rPr lang="zh-CN" altLang="en-US" dirty="0" smtClean="0"/>
              <a:t>物理内存：</a:t>
            </a:r>
            <a:r>
              <a:rPr lang="en-US" altLang="zh-CN" dirty="0" smtClean="0"/>
              <a:t>16G</a:t>
            </a:r>
          </a:p>
          <a:p>
            <a:pPr marL="342900" lvl="0" indent="-342900">
              <a:spcBef>
                <a:spcPct val="20000"/>
              </a:spcBef>
              <a:defRPr/>
            </a:pPr>
            <a:r>
              <a:rPr lang="en-US" altLang="zh-CN" dirty="0" smtClean="0"/>
              <a:t>	</a:t>
            </a:r>
            <a:r>
              <a:rPr lang="zh-CN" altLang="en-US" dirty="0" smtClean="0"/>
              <a:t>虚拟内存：</a:t>
            </a:r>
            <a:r>
              <a:rPr lang="en-US" altLang="zh-CN" dirty="0" smtClean="0"/>
              <a:t>4G</a:t>
            </a:r>
          </a:p>
          <a:p>
            <a:pPr marL="342900" lvl="0" indent="-342900">
              <a:spcBef>
                <a:spcPct val="20000"/>
              </a:spcBef>
              <a:buFont typeface="Arial" pitchFamily="34" charset="0"/>
              <a:buChar char="•"/>
              <a:defRPr/>
            </a:pPr>
            <a:r>
              <a:rPr lang="zh-CN" altLang="en-US" dirty="0" smtClean="0"/>
              <a:t>内存溢出却没有生成</a:t>
            </a:r>
            <a:r>
              <a:rPr lang="en-US" altLang="zh-CN" dirty="0" smtClean="0"/>
              <a:t>dump</a:t>
            </a:r>
            <a:r>
              <a:rPr lang="zh-CN" altLang="en-US" dirty="0" smtClean="0"/>
              <a:t>文件的原因</a:t>
            </a:r>
            <a:endParaRPr lang="en-US" altLang="zh-CN" dirty="0" smtClean="0"/>
          </a:p>
          <a:p>
            <a:pPr marL="342900" lvl="0" indent="-342900">
              <a:spcBef>
                <a:spcPct val="20000"/>
              </a:spcBef>
              <a:defRPr/>
            </a:pPr>
            <a:r>
              <a:rPr lang="en-US" altLang="zh-CN" dirty="0" smtClean="0"/>
              <a:t>	</a:t>
            </a:r>
            <a:r>
              <a:rPr lang="en-US" altLang="zh-CN" dirty="0" err="1" smtClean="0"/>
              <a:t>HeapMemory</a:t>
            </a:r>
            <a:r>
              <a:rPr lang="zh-CN" altLang="en-US" dirty="0" smtClean="0"/>
              <a:t> </a:t>
            </a:r>
            <a:r>
              <a:rPr lang="en-US" altLang="zh-CN" dirty="0" smtClean="0"/>
              <a:t>+ </a:t>
            </a:r>
            <a:r>
              <a:rPr lang="en-US" altLang="zh-CN" dirty="0" err="1" smtClean="0"/>
              <a:t>NonHeapMemory</a:t>
            </a:r>
            <a:r>
              <a:rPr lang="zh-CN" altLang="en-US" dirty="0" smtClean="0"/>
              <a:t> </a:t>
            </a:r>
            <a:r>
              <a:rPr lang="en-US" altLang="zh-CN" dirty="0" smtClean="0"/>
              <a:t>+ JVM</a:t>
            </a:r>
            <a:r>
              <a:rPr lang="zh-CN" altLang="en-US" dirty="0" smtClean="0"/>
              <a:t>自身消耗 </a:t>
            </a:r>
            <a:r>
              <a:rPr lang="en-US" altLang="zh-CN" dirty="0" smtClean="0"/>
              <a:t>+ </a:t>
            </a:r>
            <a:r>
              <a:rPr lang="zh-CN" altLang="en-US" dirty="0" smtClean="0"/>
              <a:t>内核空间</a:t>
            </a:r>
            <a:r>
              <a:rPr lang="en-US" altLang="zh-CN" dirty="0" smtClean="0"/>
              <a:t>……</a:t>
            </a:r>
            <a:r>
              <a:rPr lang="zh-CN" altLang="en-US" dirty="0" smtClean="0"/>
              <a:t>超过了系统可用内存，直接触发了</a:t>
            </a:r>
            <a:r>
              <a:rPr lang="en-US" altLang="zh-CN" dirty="0" smtClean="0"/>
              <a:t>OOM killer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3600" dirty="0" smtClean="0"/>
              <a:t>Step 1 </a:t>
            </a:r>
            <a:r>
              <a:rPr lang="zh-CN" altLang="en-US" sz="3600" dirty="0" smtClean="0"/>
              <a:t>问题定性</a:t>
            </a:r>
            <a:endParaRPr lang="zh-CN" altLang="en-US" sz="3600" dirty="0"/>
          </a:p>
        </p:txBody>
      </p:sp>
      <p:sp>
        <p:nvSpPr>
          <p:cNvPr id="5" name="TextBox 4"/>
          <p:cNvSpPr txBox="1"/>
          <p:nvPr/>
        </p:nvSpPr>
        <p:spPr>
          <a:xfrm>
            <a:off x="323528" y="1196752"/>
            <a:ext cx="8352928" cy="4247317"/>
          </a:xfrm>
          <a:prstGeom prst="rect">
            <a:avLst/>
          </a:prstGeom>
          <a:noFill/>
        </p:spPr>
        <p:txBody>
          <a:bodyPr wrap="square" rtlCol="0">
            <a:spAutoFit/>
          </a:bodyPr>
          <a:lstStyle/>
          <a:p>
            <a:r>
              <a:rPr lang="zh-CN" altLang="en-US" dirty="0" smtClean="0"/>
              <a:t>从可用内存和请求数量的变化情况判断是突发性的内存泄露还是不断积累的结果</a:t>
            </a:r>
            <a:endParaRPr lang="en-US" altLang="zh-CN" dirty="0" smtClean="0"/>
          </a:p>
          <a:p>
            <a:r>
              <a:rPr lang="zh-CN" altLang="en-US" dirty="0" smtClean="0"/>
              <a:t>换句话说，首先定位内存泄露的性质：</a:t>
            </a:r>
            <a:endParaRPr lang="en-US" altLang="zh-CN" dirty="0" smtClean="0"/>
          </a:p>
          <a:p>
            <a:pPr marL="342900" indent="-342900">
              <a:buFont typeface="+mj-lt"/>
              <a:buAutoNum type="arabicPeriod"/>
            </a:pPr>
            <a:r>
              <a:rPr lang="zh-CN" altLang="en-US" dirty="0" smtClean="0"/>
              <a:t>突发内存泄露：</a:t>
            </a:r>
            <a:endParaRPr lang="en-US" altLang="zh-CN" dirty="0" smtClean="0"/>
          </a:p>
          <a:p>
            <a:pPr marL="342900" indent="-342900">
              <a:buFont typeface="+mj-ea"/>
              <a:buAutoNum type="circleNumDbPlain"/>
            </a:pPr>
            <a:r>
              <a:rPr lang="zh-CN" altLang="en-US" dirty="0" smtClean="0"/>
              <a:t>表现：可用内存直线下降，短时间内消耗殆尽。</a:t>
            </a:r>
            <a:endParaRPr lang="en-US" altLang="zh-CN" dirty="0" smtClean="0"/>
          </a:p>
          <a:p>
            <a:pPr marL="342900" indent="-342900">
              <a:buFont typeface="+mj-ea"/>
              <a:buAutoNum type="circleNumDbPlain"/>
            </a:pPr>
            <a:r>
              <a:rPr lang="zh-CN" altLang="en-US" dirty="0" smtClean="0"/>
              <a:t>原因：定时任务执行、用户集中访问等，频繁调用有内存泄露的代码块。</a:t>
            </a:r>
            <a:endParaRPr lang="en-US" altLang="zh-CN" dirty="0" smtClean="0"/>
          </a:p>
          <a:p>
            <a:pPr marL="342900" indent="-342900">
              <a:buFont typeface="+mj-ea"/>
              <a:buAutoNum type="circleNumDbPlain"/>
            </a:pPr>
            <a:r>
              <a:rPr lang="zh-CN" altLang="en-US" dirty="0" smtClean="0"/>
              <a:t>排查：这种情况相对比较容易定位问题，查看可用内存骤降的时间点，从日志中查找对应时间点系统的行为（前提是日志必须很规范，有据可循）。</a:t>
            </a:r>
            <a:endParaRPr lang="en-US" altLang="zh-CN" dirty="0" smtClean="0"/>
          </a:p>
          <a:p>
            <a:pPr marL="342900" indent="-342900">
              <a:buAutoNum type="arabicPeriod" startAt="2"/>
            </a:pPr>
            <a:r>
              <a:rPr lang="zh-CN" altLang="en-US" dirty="0" smtClean="0"/>
              <a:t>隐式内存泄露：</a:t>
            </a:r>
            <a:endParaRPr lang="en-US" altLang="zh-CN" dirty="0" smtClean="0"/>
          </a:p>
          <a:p>
            <a:pPr marL="342900" indent="-342900">
              <a:buFont typeface="+mj-ea"/>
              <a:buAutoNum type="circleNumDbPlain"/>
            </a:pPr>
            <a:r>
              <a:rPr lang="zh-CN" altLang="en-US" dirty="0" smtClean="0"/>
              <a:t>表现：可用内存持续下降，随着系统运行不断减少。</a:t>
            </a:r>
            <a:endParaRPr lang="en-US" altLang="zh-CN" dirty="0" smtClean="0"/>
          </a:p>
          <a:p>
            <a:pPr marL="342900" indent="-342900">
              <a:buFont typeface="+mj-ea"/>
              <a:buAutoNum type="circleNumDbPlain"/>
            </a:pPr>
            <a:r>
              <a:rPr lang="zh-CN" altLang="en-US" dirty="0" smtClean="0"/>
              <a:t>原因：偶发性调用到有内存泄露的代码块。</a:t>
            </a:r>
            <a:endParaRPr lang="en-US" altLang="zh-CN" dirty="0" smtClean="0"/>
          </a:p>
          <a:p>
            <a:pPr marL="342900" indent="-342900">
              <a:buFont typeface="+mj-ea"/>
              <a:buAutoNum type="circleNumDbPlain"/>
            </a:pPr>
            <a:r>
              <a:rPr lang="zh-CN" altLang="en-US" dirty="0" smtClean="0"/>
              <a:t>排查：这种情况需要借助</a:t>
            </a:r>
            <a:r>
              <a:rPr lang="en-US" altLang="zh-CN" dirty="0" smtClean="0"/>
              <a:t>dump</a:t>
            </a:r>
            <a:r>
              <a:rPr lang="zh-CN" altLang="en-US" dirty="0" smtClean="0"/>
              <a:t>文件和内存分析工具来排查。常用方式：在系统启动后获取</a:t>
            </a:r>
            <a:r>
              <a:rPr lang="en-US" altLang="zh-CN" dirty="0" smtClean="0"/>
              <a:t>dump</a:t>
            </a:r>
            <a:r>
              <a:rPr lang="zh-CN" altLang="en-US" dirty="0" smtClean="0"/>
              <a:t>文件，运行一段时间后（可用内存明显减少），再次获取</a:t>
            </a:r>
            <a:r>
              <a:rPr lang="en-US" altLang="zh-CN" dirty="0" smtClean="0"/>
              <a:t>dump</a:t>
            </a:r>
            <a:r>
              <a:rPr lang="zh-CN" altLang="en-US" dirty="0" smtClean="0"/>
              <a:t>文件（如果触发了</a:t>
            </a:r>
            <a:r>
              <a:rPr lang="en-US" altLang="zh-CN" dirty="0" smtClean="0"/>
              <a:t>JVM</a:t>
            </a:r>
            <a:r>
              <a:rPr lang="zh-CN" altLang="en-US" dirty="0" smtClean="0"/>
              <a:t>的</a:t>
            </a:r>
            <a:r>
              <a:rPr lang="en-US" altLang="zh-CN" dirty="0" smtClean="0"/>
              <a:t>OOM</a:t>
            </a:r>
            <a:r>
              <a:rPr lang="zh-CN" altLang="en-US" dirty="0" smtClean="0"/>
              <a:t>，可以直接拿到</a:t>
            </a:r>
            <a:r>
              <a:rPr lang="en-US" altLang="zh-CN" dirty="0" smtClean="0"/>
              <a:t>dump</a:t>
            </a:r>
            <a:r>
              <a:rPr lang="zh-CN" altLang="en-US" dirty="0" smtClean="0"/>
              <a:t>），对比前后两个时间点的内存占用情况，找出占用内存大幅增长的类。如果足够明显，可以直接从自动生成的</a:t>
            </a:r>
            <a:r>
              <a:rPr lang="en-US" altLang="zh-CN" dirty="0" smtClean="0"/>
              <a:t>dump</a:t>
            </a:r>
            <a:r>
              <a:rPr lang="zh-CN" altLang="en-US" dirty="0" smtClean="0"/>
              <a:t>文件中发现占用内存过多的类。</a:t>
            </a: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3" descr="AvailableMemory_138_7d.jpg"/>
          <p:cNvPicPr>
            <a:picLocks noChangeAspect="1"/>
          </p:cNvPicPr>
          <p:nvPr/>
        </p:nvPicPr>
        <p:blipFill>
          <a:blip r:embed="rId2" cstate="print"/>
          <a:stretch>
            <a:fillRect/>
          </a:stretch>
        </p:blipFill>
        <p:spPr>
          <a:xfrm>
            <a:off x="0" y="1340768"/>
            <a:ext cx="9144000" cy="2363521"/>
          </a:xfrm>
          <a:prstGeom prst="rect">
            <a:avLst/>
          </a:prstGeom>
        </p:spPr>
      </p:pic>
      <p:sp>
        <p:nvSpPr>
          <p:cNvPr id="3" name="标题 1"/>
          <p:cNvSpPr txBox="1">
            <a:spLocks/>
          </p:cNvSpPr>
          <p:nvPr/>
        </p:nvSpPr>
        <p:spPr>
          <a:xfrm>
            <a:off x="323528" y="346646"/>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400" dirty="0" smtClean="0">
                <a:latin typeface="+mj-lt"/>
                <a:ea typeface="+mj-ea"/>
                <a:cs typeface="+mj-cs"/>
              </a:rPr>
              <a:t>分析不同服务器的内存使用情况可以进一步缩小排查范围</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4" name="图片 3" descr="AvailableMemory_184_7d.jpg"/>
          <p:cNvPicPr>
            <a:picLocks noChangeAspect="1"/>
          </p:cNvPicPr>
          <p:nvPr/>
        </p:nvPicPr>
        <p:blipFill>
          <a:blip r:embed="rId3" cstate="print"/>
          <a:stretch>
            <a:fillRect/>
          </a:stretch>
        </p:blipFill>
        <p:spPr>
          <a:xfrm>
            <a:off x="0" y="4216461"/>
            <a:ext cx="9144000" cy="2380891"/>
          </a:xfrm>
          <a:prstGeom prst="rect">
            <a:avLst/>
          </a:prstGeom>
        </p:spPr>
      </p:pic>
      <p:sp>
        <p:nvSpPr>
          <p:cNvPr id="6" name="TextBox 5"/>
          <p:cNvSpPr txBox="1"/>
          <p:nvPr/>
        </p:nvSpPr>
        <p:spPr>
          <a:xfrm>
            <a:off x="107504" y="899428"/>
            <a:ext cx="5832648" cy="369332"/>
          </a:xfrm>
          <a:prstGeom prst="rect">
            <a:avLst/>
          </a:prstGeom>
          <a:noFill/>
        </p:spPr>
        <p:txBody>
          <a:bodyPr wrap="square" rtlCol="0">
            <a:spAutoFit/>
          </a:bodyPr>
          <a:lstStyle/>
          <a:p>
            <a:r>
              <a:rPr lang="zh-CN" altLang="en-US" dirty="0" smtClean="0"/>
              <a:t>主站：</a:t>
            </a:r>
            <a:r>
              <a:rPr lang="en-US" altLang="zh-CN" dirty="0" smtClean="0"/>
              <a:t>138</a:t>
            </a:r>
          </a:p>
        </p:txBody>
      </p:sp>
      <p:sp>
        <p:nvSpPr>
          <p:cNvPr id="7" name="TextBox 6"/>
          <p:cNvSpPr txBox="1"/>
          <p:nvPr/>
        </p:nvSpPr>
        <p:spPr>
          <a:xfrm>
            <a:off x="107504" y="3779748"/>
            <a:ext cx="5832648" cy="369332"/>
          </a:xfrm>
          <a:prstGeom prst="rect">
            <a:avLst/>
          </a:prstGeom>
          <a:noFill/>
        </p:spPr>
        <p:txBody>
          <a:bodyPr wrap="square" rtlCol="0">
            <a:spAutoFit/>
          </a:bodyPr>
          <a:lstStyle/>
          <a:p>
            <a:r>
              <a:rPr lang="zh-CN" altLang="en-US" dirty="0" smtClean="0"/>
              <a:t>主站：</a:t>
            </a:r>
            <a:r>
              <a:rPr lang="en-US" altLang="zh-CN" dirty="0" smtClean="0"/>
              <a:t>184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vailableMemory_148_7d.jpg"/>
          <p:cNvPicPr>
            <a:picLocks noChangeAspect="1"/>
          </p:cNvPicPr>
          <p:nvPr/>
        </p:nvPicPr>
        <p:blipFill>
          <a:blip r:embed="rId2" cstate="print"/>
          <a:stretch>
            <a:fillRect/>
          </a:stretch>
        </p:blipFill>
        <p:spPr>
          <a:xfrm>
            <a:off x="0" y="758279"/>
            <a:ext cx="9144000" cy="2382689"/>
          </a:xfrm>
          <a:prstGeom prst="rect">
            <a:avLst/>
          </a:prstGeom>
        </p:spPr>
      </p:pic>
      <p:sp>
        <p:nvSpPr>
          <p:cNvPr id="3" name="TextBox 2"/>
          <p:cNvSpPr txBox="1"/>
          <p:nvPr/>
        </p:nvSpPr>
        <p:spPr>
          <a:xfrm>
            <a:off x="107504" y="251356"/>
            <a:ext cx="5832648" cy="369332"/>
          </a:xfrm>
          <a:prstGeom prst="rect">
            <a:avLst/>
          </a:prstGeom>
          <a:noFill/>
        </p:spPr>
        <p:txBody>
          <a:bodyPr wrap="square" rtlCol="0">
            <a:spAutoFit/>
          </a:bodyPr>
          <a:lstStyle/>
          <a:p>
            <a:r>
              <a:rPr lang="zh-CN" altLang="en-US" dirty="0" smtClean="0"/>
              <a:t>接口：</a:t>
            </a:r>
            <a:r>
              <a:rPr lang="en-US" altLang="zh-CN" dirty="0" smtClean="0"/>
              <a:t>148</a:t>
            </a:r>
          </a:p>
        </p:txBody>
      </p:sp>
      <p:sp>
        <p:nvSpPr>
          <p:cNvPr id="5" name="TextBox 4"/>
          <p:cNvSpPr txBox="1"/>
          <p:nvPr/>
        </p:nvSpPr>
        <p:spPr>
          <a:xfrm>
            <a:off x="251520" y="3441774"/>
            <a:ext cx="8352928" cy="923330"/>
          </a:xfrm>
          <a:prstGeom prst="rect">
            <a:avLst/>
          </a:prstGeom>
          <a:noFill/>
        </p:spPr>
        <p:txBody>
          <a:bodyPr wrap="square" rtlCol="0">
            <a:spAutoFit/>
          </a:bodyPr>
          <a:lstStyle/>
          <a:p>
            <a:r>
              <a:rPr lang="zh-CN" altLang="en-US" dirty="0" smtClean="0"/>
              <a:t>从服务器监控情况来看，主站服务器可用内存持续下降，而接口服务器可用内存保持平稳。这样可以排除接口中共用的核心搜索逻辑，进一步定位问题所在，应该是与</a:t>
            </a:r>
            <a:r>
              <a:rPr lang="en-US" altLang="zh-CN" dirty="0" smtClean="0"/>
              <a:t>Web</a:t>
            </a:r>
            <a:r>
              <a:rPr lang="zh-CN" altLang="en-US" dirty="0" smtClean="0"/>
              <a:t>请求相关，特别是在</a:t>
            </a:r>
            <a:r>
              <a:rPr lang="en-US" altLang="zh-CN" dirty="0" smtClean="0"/>
              <a:t>Action</a:t>
            </a:r>
            <a:r>
              <a:rPr lang="zh-CN" altLang="en-US" dirty="0" smtClean="0"/>
              <a:t>中调用的代码。</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394786"/>
            <a:ext cx="8424936" cy="3970318"/>
          </a:xfrm>
          <a:prstGeom prst="rect">
            <a:avLst/>
          </a:prstGeom>
          <a:noFill/>
        </p:spPr>
        <p:txBody>
          <a:bodyPr wrap="square" rtlCol="0">
            <a:spAutoFit/>
          </a:bodyPr>
          <a:lstStyle/>
          <a:p>
            <a:r>
              <a:rPr lang="zh-CN" altLang="en-US" dirty="0" smtClean="0"/>
              <a:t>误区：经验主义</a:t>
            </a:r>
            <a:endParaRPr lang="en-US" altLang="zh-CN" dirty="0" smtClean="0"/>
          </a:p>
          <a:p>
            <a:r>
              <a:rPr lang="zh-CN" altLang="en-US" dirty="0" smtClean="0"/>
              <a:t>当时领导重点观察了</a:t>
            </a:r>
            <a:r>
              <a:rPr lang="en-US" altLang="zh-CN" dirty="0" smtClean="0"/>
              <a:t>Swap</a:t>
            </a:r>
            <a:r>
              <a:rPr lang="zh-CN" altLang="en-US" dirty="0" smtClean="0"/>
              <a:t>的使用情况，发现在某些时间段里，</a:t>
            </a:r>
            <a:r>
              <a:rPr lang="en-US" altLang="zh-CN" dirty="0" smtClean="0"/>
              <a:t>Swap</a:t>
            </a:r>
            <a:r>
              <a:rPr lang="zh-CN" altLang="en-US" dirty="0" smtClean="0"/>
              <a:t>使用率非常高，</a:t>
            </a:r>
            <a:r>
              <a:rPr lang="en-US" altLang="zh-CN" dirty="0" smtClean="0"/>
              <a:t>Swap</a:t>
            </a:r>
            <a:r>
              <a:rPr lang="zh-CN" altLang="en-US" dirty="0" smtClean="0"/>
              <a:t>空间消耗殆尽后，服务器也将宕机了。领导认定这些</a:t>
            </a:r>
            <a:r>
              <a:rPr lang="en-US" altLang="zh-CN" dirty="0" smtClean="0"/>
              <a:t>Swap</a:t>
            </a:r>
            <a:r>
              <a:rPr lang="zh-CN" altLang="en-US" dirty="0" smtClean="0"/>
              <a:t>空间迅速下降的时间点，一定在执行什么定时任务，在日志里查一查就能找到问题。然而有几个明显的问题导致我无法认同：</a:t>
            </a:r>
            <a:endParaRPr lang="en-US" altLang="zh-CN" dirty="0" smtClean="0"/>
          </a:p>
          <a:p>
            <a:pPr marL="342900" indent="-342900">
              <a:spcBef>
                <a:spcPct val="20000"/>
              </a:spcBef>
              <a:buFont typeface="Arial" pitchFamily="34" charset="0"/>
              <a:buChar char="•"/>
              <a:defRPr/>
            </a:pPr>
            <a:r>
              <a:rPr lang="en-US" altLang="zh-CN" dirty="0" smtClean="0"/>
              <a:t>Swap</a:t>
            </a:r>
            <a:r>
              <a:rPr lang="zh-CN" altLang="en-US" dirty="0" smtClean="0"/>
              <a:t>被使用的时间点很随机，并没有任何规律。</a:t>
            </a:r>
            <a:endParaRPr lang="en-US" altLang="zh-CN" dirty="0" smtClean="0"/>
          </a:p>
          <a:p>
            <a:pPr marL="342900" indent="-342900">
              <a:spcBef>
                <a:spcPct val="20000"/>
              </a:spcBef>
              <a:buFont typeface="Arial" pitchFamily="34" charset="0"/>
              <a:buChar char="•"/>
              <a:defRPr/>
            </a:pPr>
            <a:r>
              <a:rPr lang="zh-CN" altLang="en-US" dirty="0" smtClean="0"/>
              <a:t>配合</a:t>
            </a:r>
            <a:r>
              <a:rPr lang="en-US" altLang="zh-CN" dirty="0" err="1" smtClean="0"/>
              <a:t>AvailableMemory</a:t>
            </a:r>
            <a:r>
              <a:rPr lang="zh-CN" altLang="en-US" dirty="0" smtClean="0"/>
              <a:t>的变化来看，都是物理内存消耗完之后，才使用</a:t>
            </a:r>
            <a:r>
              <a:rPr lang="en-US" altLang="zh-CN" dirty="0" smtClean="0"/>
              <a:t>Swap</a:t>
            </a:r>
            <a:r>
              <a:rPr lang="zh-CN" altLang="en-US" dirty="0" smtClean="0"/>
              <a:t>，也就是说，</a:t>
            </a:r>
            <a:r>
              <a:rPr lang="en-US" altLang="zh-CN" dirty="0" err="1" smtClean="0"/>
              <a:t>FreeSwapSpace</a:t>
            </a:r>
            <a:r>
              <a:rPr lang="zh-CN" altLang="en-US" dirty="0" smtClean="0"/>
              <a:t>在</a:t>
            </a:r>
            <a:r>
              <a:rPr lang="en-US" altLang="zh-CN" dirty="0" smtClean="0"/>
              <a:t>3:00</a:t>
            </a:r>
            <a:r>
              <a:rPr lang="zh-CN" altLang="en-US" dirty="0" smtClean="0"/>
              <a:t>开始下降，并不能说明是</a:t>
            </a:r>
            <a:r>
              <a:rPr lang="en-US" altLang="zh-CN" dirty="0" smtClean="0"/>
              <a:t>3:00</a:t>
            </a:r>
            <a:r>
              <a:rPr lang="zh-CN" altLang="en-US" dirty="0" smtClean="0"/>
              <a:t>的程序导致的；这是一个充分必要条件的问题：</a:t>
            </a:r>
            <a:r>
              <a:rPr lang="en-US" altLang="zh-CN" dirty="0" smtClean="0"/>
              <a:t> </a:t>
            </a:r>
            <a:r>
              <a:rPr lang="en-US" altLang="zh-CN" dirty="0" err="1" smtClean="0"/>
              <a:t>FreeSwapSpace</a:t>
            </a:r>
            <a:r>
              <a:rPr lang="zh-CN" altLang="en-US" dirty="0" smtClean="0"/>
              <a:t>下降，基本能肯定是物理内存不足了，但</a:t>
            </a:r>
            <a:r>
              <a:rPr lang="en-US" altLang="zh-CN" dirty="0" smtClean="0"/>
              <a:t>Swap</a:t>
            </a:r>
            <a:r>
              <a:rPr lang="zh-CN" altLang="en-US" dirty="0" smtClean="0"/>
              <a:t>没被使用的时间里，不代表程序没问题。</a:t>
            </a:r>
            <a:endParaRPr lang="en-US" altLang="zh-CN" dirty="0" smtClean="0"/>
          </a:p>
          <a:p>
            <a:pPr marL="342900" indent="-342900">
              <a:spcBef>
                <a:spcPct val="20000"/>
              </a:spcBef>
              <a:buFont typeface="Arial" pitchFamily="34" charset="0"/>
              <a:buChar char="•"/>
              <a:defRPr/>
            </a:pPr>
            <a:r>
              <a:rPr lang="zh-CN" altLang="en-US" dirty="0" smtClean="0"/>
              <a:t>每次宕机前的日志，都没有任何异常，也没有特殊信息的输出。</a:t>
            </a:r>
            <a:endParaRPr lang="en-US" altLang="zh-CN" dirty="0" smtClean="0"/>
          </a:p>
          <a:p>
            <a:pPr marL="342900" indent="-342900">
              <a:spcBef>
                <a:spcPct val="20000"/>
              </a:spcBef>
              <a:buFont typeface="Arial" pitchFamily="34" charset="0"/>
              <a:buChar char="•"/>
              <a:defRPr/>
            </a:pPr>
            <a:r>
              <a:rPr lang="zh-CN" altLang="en-US" dirty="0" smtClean="0"/>
              <a:t>主站和接口服务器配置一致，如果是</a:t>
            </a:r>
            <a:r>
              <a:rPr lang="en-US" altLang="zh-CN" dirty="0" smtClean="0"/>
              <a:t>Job</a:t>
            </a:r>
            <a:r>
              <a:rPr lang="zh-CN" altLang="en-US" dirty="0" smtClean="0"/>
              <a:t>的问题，不可能只发生在主站服务器。</a:t>
            </a:r>
            <a:endParaRPr lang="en-US" altLang="zh-CN" dirty="0" smtClean="0"/>
          </a:p>
          <a:p>
            <a:pPr marL="342900" indent="-342900">
              <a:spcBef>
                <a:spcPct val="20000"/>
              </a:spcBef>
              <a:buFont typeface="Arial" pitchFamily="34" charset="0"/>
              <a:buChar char="•"/>
              <a:defRPr/>
            </a:pPr>
            <a:r>
              <a:rPr lang="zh-CN" altLang="en-US" dirty="0" smtClean="0"/>
              <a:t>最重要的一点，我很清楚没有这种任务在执行！</a:t>
            </a:r>
            <a:endParaRPr lang="en-US" altLang="zh-CN" dirty="0" smtClean="0"/>
          </a:p>
        </p:txBody>
      </p:sp>
      <p:sp>
        <p:nvSpPr>
          <p:cNvPr id="8" name="TextBox 7"/>
          <p:cNvSpPr txBox="1"/>
          <p:nvPr/>
        </p:nvSpPr>
        <p:spPr>
          <a:xfrm>
            <a:off x="323528" y="4725144"/>
            <a:ext cx="8352928" cy="646331"/>
          </a:xfrm>
          <a:prstGeom prst="rect">
            <a:avLst/>
          </a:prstGeom>
          <a:noFill/>
        </p:spPr>
        <p:txBody>
          <a:bodyPr wrap="square" rtlCol="0">
            <a:spAutoFit/>
          </a:bodyPr>
          <a:lstStyle/>
          <a:p>
            <a:r>
              <a:rPr lang="zh-CN" altLang="en-US" dirty="0" smtClean="0"/>
              <a:t>如果是突发性内存泄露，根据时间点查看日志或程序，很容易定位问题，下面主要分享一下隐式内存泄露的排查过程。</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209526"/>
            <a:ext cx="8424936" cy="1200329"/>
          </a:xfrm>
          <a:prstGeom prst="rect">
            <a:avLst/>
          </a:prstGeom>
          <a:noFill/>
        </p:spPr>
        <p:txBody>
          <a:bodyPr wrap="square" rtlCol="0">
            <a:spAutoFit/>
          </a:bodyPr>
          <a:lstStyle/>
          <a:p>
            <a:pPr marL="342900" indent="-342900">
              <a:buFont typeface="+mj-lt"/>
              <a:buAutoNum type="arabicPeriod"/>
            </a:pPr>
            <a:r>
              <a:rPr lang="zh-CN" altLang="en-US" dirty="0" smtClean="0"/>
              <a:t>进入目录：</a:t>
            </a:r>
            <a:r>
              <a:rPr lang="en-US" altLang="zh-CN" dirty="0" smtClean="0"/>
              <a:t>/</a:t>
            </a:r>
            <a:r>
              <a:rPr lang="en-US" altLang="zh-CN" dirty="0" err="1" smtClean="0"/>
              <a:t>usr</a:t>
            </a:r>
            <a:r>
              <a:rPr lang="en-US" altLang="zh-CN" dirty="0" smtClean="0"/>
              <a:t>/java/jdk1.6.0_33/bin</a:t>
            </a:r>
          </a:p>
          <a:p>
            <a:pPr marL="342900" indent="-342900">
              <a:buFont typeface="+mj-lt"/>
              <a:buAutoNum type="arabicPeriod"/>
            </a:pPr>
            <a:r>
              <a:rPr lang="zh-CN" altLang="en-US" dirty="0" smtClean="0"/>
              <a:t>找到服务的进程</a:t>
            </a:r>
            <a:r>
              <a:rPr lang="en-US" altLang="zh-CN" dirty="0" smtClean="0"/>
              <a:t>ID</a:t>
            </a:r>
            <a:r>
              <a:rPr lang="zh-CN" altLang="en-US" dirty="0" smtClean="0"/>
              <a:t>：</a:t>
            </a:r>
            <a:r>
              <a:rPr lang="en-US" altLang="zh-CN" dirty="0" err="1" smtClean="0"/>
              <a:t>ps</a:t>
            </a:r>
            <a:r>
              <a:rPr lang="en-US" altLang="zh-CN" dirty="0" smtClean="0"/>
              <a:t> –</a:t>
            </a:r>
            <a:r>
              <a:rPr lang="en-US" altLang="zh-CN" dirty="0" err="1" smtClean="0"/>
              <a:t>ef</a:t>
            </a:r>
            <a:r>
              <a:rPr lang="en-US" altLang="zh-CN" dirty="0" smtClean="0"/>
              <a:t> | </a:t>
            </a:r>
            <a:r>
              <a:rPr lang="en-US" altLang="zh-CN" dirty="0" err="1" smtClean="0"/>
              <a:t>grep</a:t>
            </a:r>
            <a:r>
              <a:rPr lang="en-US" altLang="zh-CN" dirty="0" smtClean="0"/>
              <a:t> search</a:t>
            </a:r>
          </a:p>
          <a:p>
            <a:pPr marL="342900" indent="-342900">
              <a:buFont typeface="+mj-lt"/>
              <a:buAutoNum type="arabicPeriod"/>
            </a:pPr>
            <a:r>
              <a:rPr lang="zh-CN" altLang="en-US" dirty="0" smtClean="0"/>
              <a:t>执行命令：</a:t>
            </a:r>
            <a:r>
              <a:rPr lang="en-US" altLang="zh-CN" dirty="0" err="1" smtClean="0"/>
              <a:t>jmap</a:t>
            </a:r>
            <a:r>
              <a:rPr lang="en-US" altLang="zh-CN" dirty="0" smtClean="0"/>
              <a:t> -</a:t>
            </a:r>
            <a:r>
              <a:rPr lang="en-US" altLang="zh-CN" dirty="0" err="1" smtClean="0"/>
              <a:t>dump:format</a:t>
            </a:r>
            <a:r>
              <a:rPr lang="en-US" altLang="zh-CN" dirty="0" smtClean="0"/>
              <a:t>=</a:t>
            </a:r>
            <a:r>
              <a:rPr lang="en-US" altLang="zh-CN" dirty="0" err="1" smtClean="0"/>
              <a:t>b,file</a:t>
            </a:r>
            <a:r>
              <a:rPr lang="en-US" altLang="zh-CN" dirty="0" smtClean="0"/>
              <a:t>=&lt;path&gt; &lt;PID&gt;</a:t>
            </a:r>
          </a:p>
          <a:p>
            <a:pPr marL="342900" indent="-342900">
              <a:buFont typeface="+mj-lt"/>
              <a:buAutoNum type="arabicPeriod"/>
            </a:pPr>
            <a:r>
              <a:rPr lang="zh-CN" altLang="en-US" dirty="0" smtClean="0"/>
              <a:t>下载</a:t>
            </a:r>
            <a:r>
              <a:rPr lang="en-US" altLang="zh-CN" dirty="0" smtClean="0"/>
              <a:t>dump</a:t>
            </a:r>
            <a:r>
              <a:rPr lang="zh-CN" altLang="en-US" dirty="0" smtClean="0"/>
              <a:t>文件至本地</a:t>
            </a:r>
            <a:endParaRPr lang="en-US" altLang="zh-CN" dirty="0" smtClean="0"/>
          </a:p>
        </p:txBody>
      </p:sp>
      <p:sp>
        <p:nvSpPr>
          <p:cNvPr id="4" name="标题 1"/>
          <p:cNvSpPr txBox="1">
            <a:spLocks/>
          </p:cNvSpPr>
          <p:nvPr/>
        </p:nvSpPr>
        <p:spPr>
          <a:xfrm>
            <a:off x="457200" y="274638"/>
            <a:ext cx="8229600" cy="70609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Step </a:t>
            </a:r>
            <a:r>
              <a:rPr lang="en-US" altLang="zh-CN" sz="3600" dirty="0" smtClean="0">
                <a:latin typeface="+mj-lt"/>
                <a:ea typeface="+mj-ea"/>
                <a:cs typeface="+mj-cs"/>
              </a:rPr>
              <a:t>2</a:t>
            </a: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3600" b="0" i="0" u="none" strike="noStrike" kern="1200" cap="none" spc="0" normalizeH="0" baseline="0" noProof="0" dirty="0" smtClean="0">
                <a:ln>
                  <a:noFill/>
                </a:ln>
                <a:solidFill>
                  <a:schemeClr val="tx1"/>
                </a:solidFill>
                <a:effectLst/>
                <a:uLnTx/>
                <a:uFillTx/>
                <a:latin typeface="+mj-lt"/>
                <a:ea typeface="+mj-ea"/>
                <a:cs typeface="+mj-cs"/>
              </a:rPr>
              <a:t>获取</a:t>
            </a: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dump</a:t>
            </a:r>
            <a:r>
              <a:rPr kumimoji="0" lang="zh-CN" altLang="en-US" sz="3600" b="0" i="0" u="none" strike="noStrike" kern="1200" cap="none" spc="0" normalizeH="0" baseline="0" noProof="0" dirty="0" smtClean="0">
                <a:ln>
                  <a:noFill/>
                </a:ln>
                <a:solidFill>
                  <a:schemeClr val="tx1"/>
                </a:solidFill>
                <a:effectLst/>
                <a:uLnTx/>
                <a:uFillTx/>
                <a:latin typeface="+mj-lt"/>
                <a:ea typeface="+mj-ea"/>
                <a:cs typeface="+mj-cs"/>
              </a:rPr>
              <a:t>文件</a:t>
            </a: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274638"/>
            <a:ext cx="8229600" cy="70609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Step </a:t>
            </a:r>
            <a:r>
              <a:rPr lang="en-US" altLang="zh-CN" sz="3600" noProof="0" dirty="0" smtClean="0">
                <a:latin typeface="+mj-lt"/>
                <a:ea typeface="+mj-ea"/>
                <a:cs typeface="+mj-cs"/>
              </a:rPr>
              <a:t>3</a:t>
            </a: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 </a:t>
            </a:r>
            <a:r>
              <a:rPr lang="zh-CN" altLang="en-US" sz="3600" noProof="0" dirty="0" smtClean="0">
                <a:latin typeface="+mj-lt"/>
                <a:ea typeface="+mj-ea"/>
                <a:cs typeface="+mj-cs"/>
              </a:rPr>
              <a:t>分析</a:t>
            </a:r>
            <a:r>
              <a:rPr kumimoji="0" lang="en-US" altLang="zh-CN" sz="3600" b="0" i="0" u="none" strike="noStrike" kern="1200" cap="none" spc="0" normalizeH="0" baseline="0" noProof="0" dirty="0" smtClean="0">
                <a:ln>
                  <a:noFill/>
                </a:ln>
                <a:solidFill>
                  <a:schemeClr val="tx1"/>
                </a:solidFill>
                <a:effectLst/>
                <a:uLnTx/>
                <a:uFillTx/>
                <a:latin typeface="+mj-lt"/>
                <a:ea typeface="+mj-ea"/>
                <a:cs typeface="+mj-cs"/>
              </a:rPr>
              <a:t>dump</a:t>
            </a:r>
            <a:r>
              <a:rPr kumimoji="0" lang="zh-CN" altLang="en-US" sz="3600" b="0" i="0" u="none" strike="noStrike" kern="1200" cap="none" spc="0" normalizeH="0" baseline="0" noProof="0" dirty="0" smtClean="0">
                <a:ln>
                  <a:noFill/>
                </a:ln>
                <a:solidFill>
                  <a:schemeClr val="tx1"/>
                </a:solidFill>
                <a:effectLst/>
                <a:uLnTx/>
                <a:uFillTx/>
                <a:latin typeface="+mj-lt"/>
                <a:ea typeface="+mj-ea"/>
                <a:cs typeface="+mj-cs"/>
              </a:rPr>
              <a:t>文件</a:t>
            </a:r>
            <a:endParaRPr kumimoji="0" lang="zh-CN" alt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323528" y="1220559"/>
            <a:ext cx="8424936" cy="1200329"/>
          </a:xfrm>
          <a:prstGeom prst="rect">
            <a:avLst/>
          </a:prstGeom>
          <a:noFill/>
        </p:spPr>
        <p:txBody>
          <a:bodyPr wrap="square" rtlCol="0">
            <a:spAutoFit/>
          </a:bodyPr>
          <a:lstStyle/>
          <a:p>
            <a:pPr marL="342900" indent="-342900"/>
            <a:r>
              <a:rPr lang="zh-CN" altLang="en-US" dirty="0" smtClean="0"/>
              <a:t>工具：</a:t>
            </a:r>
            <a:r>
              <a:rPr lang="en-US" altLang="zh-CN" dirty="0" smtClean="0"/>
              <a:t>MAT(Memory Analyzer Tool)</a:t>
            </a:r>
          </a:p>
          <a:p>
            <a:pPr marL="342900" indent="-342900"/>
            <a:r>
              <a:rPr lang="zh-CN" altLang="en-US" dirty="0" smtClean="0"/>
              <a:t>配置：</a:t>
            </a:r>
            <a:r>
              <a:rPr lang="en-US" altLang="zh-CN" dirty="0" smtClean="0"/>
              <a:t>MemoryAnalyzer.ini	</a:t>
            </a:r>
            <a:r>
              <a:rPr lang="zh-CN" altLang="en-US" dirty="0" smtClean="0"/>
              <a:t>可以设置最大</a:t>
            </a:r>
            <a:r>
              <a:rPr lang="en-US" altLang="zh-CN" dirty="0" smtClean="0"/>
              <a:t>/</a:t>
            </a:r>
            <a:r>
              <a:rPr lang="zh-CN" altLang="en-US" dirty="0" smtClean="0"/>
              <a:t>最小堆内存，与</a:t>
            </a:r>
            <a:r>
              <a:rPr lang="en-US" altLang="zh-CN" dirty="0" smtClean="0"/>
              <a:t>eclipse.ini</a:t>
            </a:r>
            <a:r>
              <a:rPr lang="zh-CN" altLang="en-US" dirty="0" smtClean="0"/>
              <a:t>配置类似</a:t>
            </a:r>
            <a:endParaRPr lang="en-US" altLang="zh-CN" dirty="0" smtClean="0"/>
          </a:p>
          <a:p>
            <a:r>
              <a:rPr lang="zh-CN" altLang="en-US" dirty="0" smtClean="0"/>
              <a:t>注意：线上</a:t>
            </a:r>
            <a:r>
              <a:rPr lang="en-US" altLang="zh-CN" dirty="0" smtClean="0"/>
              <a:t>dump</a:t>
            </a:r>
            <a:r>
              <a:rPr lang="zh-CN" altLang="en-US" dirty="0" smtClean="0"/>
              <a:t>文件通常很大，有的超过</a:t>
            </a:r>
            <a:r>
              <a:rPr lang="en-US" altLang="zh-CN" dirty="0" smtClean="0"/>
              <a:t>7G</a:t>
            </a:r>
            <a:r>
              <a:rPr lang="zh-CN" altLang="en-US" dirty="0" smtClean="0"/>
              <a:t>，想分析这种文件，最好把最大堆内存设置为</a:t>
            </a:r>
            <a:r>
              <a:rPr lang="en-US" altLang="zh-CN" dirty="0" smtClean="0"/>
              <a:t>6G</a:t>
            </a:r>
            <a:r>
              <a:rPr lang="zh-CN" altLang="en-US" dirty="0" smtClean="0"/>
              <a:t>以上，在</a:t>
            </a:r>
            <a:r>
              <a:rPr lang="en-US" altLang="zh-CN" dirty="0" smtClean="0"/>
              <a:t>Windows</a:t>
            </a:r>
            <a:r>
              <a:rPr lang="zh-CN" altLang="en-US" dirty="0" smtClean="0"/>
              <a:t>上分析的时候不要指望做其他事情</a:t>
            </a:r>
            <a:r>
              <a:rPr lang="en-US" altLang="zh-CN" dirty="0" smtClean="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23528" y="116632"/>
            <a:ext cx="8496944" cy="49006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2400" dirty="0" smtClean="0">
                <a:latin typeface="+mj-lt"/>
                <a:ea typeface="+mj-ea"/>
                <a:cs typeface="+mj-cs"/>
              </a:rPr>
              <a:t>Overview</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p:cNvPicPr>
            <a:picLocks noChangeAspect="1" noChangeArrowheads="1"/>
          </p:cNvPicPr>
          <p:nvPr/>
        </p:nvPicPr>
        <p:blipFill>
          <a:blip r:embed="rId2" cstate="print"/>
          <a:srcRect/>
          <a:stretch>
            <a:fillRect/>
          </a:stretch>
        </p:blipFill>
        <p:spPr bwMode="auto">
          <a:xfrm>
            <a:off x="0" y="1757091"/>
            <a:ext cx="9036495" cy="4480221"/>
          </a:xfrm>
          <a:prstGeom prst="rect">
            <a:avLst/>
          </a:prstGeom>
          <a:noFill/>
          <a:ln w="9525">
            <a:noFill/>
            <a:miter lim="800000"/>
            <a:headEnd/>
            <a:tailEnd/>
          </a:ln>
        </p:spPr>
      </p:pic>
      <p:sp>
        <p:nvSpPr>
          <p:cNvPr id="8" name="标题 1"/>
          <p:cNvSpPr txBox="1">
            <a:spLocks/>
          </p:cNvSpPr>
          <p:nvPr/>
        </p:nvSpPr>
        <p:spPr>
          <a:xfrm>
            <a:off x="323528" y="692696"/>
            <a:ext cx="8496944" cy="864096"/>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2400" noProof="0" dirty="0" smtClean="0">
                <a:latin typeface="+mj-lt"/>
                <a:ea typeface="+mj-ea"/>
                <a:cs typeface="+mj-cs"/>
              </a:rPr>
              <a:t>在概况中可以初步查看占用内存最多的</a:t>
            </a:r>
            <a:r>
              <a:rPr lang="zh-CN" altLang="en-US" sz="2400" dirty="0" smtClean="0">
                <a:latin typeface="+mj-lt"/>
                <a:ea typeface="+mj-ea"/>
                <a:cs typeface="+mj-cs"/>
              </a:rPr>
              <a:t>几个类以及对应的一些属性、引用层次和统计信息</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1153</Words>
  <Application>Microsoft Office PowerPoint</Application>
  <PresentationFormat>全屏显示(4:3)</PresentationFormat>
  <Paragraphs>88</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OOM killer</vt:lpstr>
      <vt:lpstr>JVM OOM</vt:lpstr>
      <vt:lpstr>Step 1 问题定性</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秦宇</dc:creator>
  <cp:lastModifiedBy>qinyu</cp:lastModifiedBy>
  <cp:revision>87</cp:revision>
  <dcterms:created xsi:type="dcterms:W3CDTF">2015-02-28T04:16:28Z</dcterms:created>
  <dcterms:modified xsi:type="dcterms:W3CDTF">2015-08-27T11:27:21Z</dcterms:modified>
</cp:coreProperties>
</file>