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3761a669b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3761a669b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3761a669b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3761a669b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3761a669b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3761a669b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3761a669b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3761a669b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3761a669b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3761a669b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3761a669b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3761a669b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3761a669b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3761a669b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3761a669b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3761a669b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386ba4d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386ba4d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3761a669b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3761a669b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3761a669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3761a669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3761a669b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3761a669b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www.dailymail.co.uk/femail/article-3646402/The-40-misheard-song-lyric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clanthology.org/N18-1015/" TargetMode="External"/><Relationship Id="rId4" Type="http://schemas.openxmlformats.org/officeDocument/2006/relationships/hyperlink" Target="https://dl.acm.org/doi/10.1007/978-3-030-29894-4_20" TargetMode="External"/><Relationship Id="rId5" Type="http://schemas.openxmlformats.org/officeDocument/2006/relationships/hyperlink" Target="https://arxiv.org/abs/2010.14709" TargetMode="External"/><Relationship Id="rId6" Type="http://schemas.openxmlformats.org/officeDocument/2006/relationships/hyperlink" Target="https://arxiv.org/pdf/2310.00863.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clanthology.org/N18-1015/" TargetMode="External"/><Relationship Id="rId4" Type="http://schemas.openxmlformats.org/officeDocument/2006/relationships/hyperlink" Target="https://arxiv.org/abs/2305.07760" TargetMode="External"/><Relationship Id="rId5" Type="http://schemas.openxmlformats.org/officeDocument/2006/relationships/hyperlink" Target="https://www.semanticscholar.org/paper/Perception-of-Words-and-Pitch-Patterns-in-Song-and-Merrill-Sammler/2d60e851eee0e4019a202fdcd86e070676f57764" TargetMode="External"/><Relationship Id="rId6" Type="http://schemas.openxmlformats.org/officeDocument/2006/relationships/hyperlink" Target="https://arxiv.org/abs/2305.07760" TargetMode="External"/><Relationship Id="rId7" Type="http://schemas.openxmlformats.org/officeDocument/2006/relationships/image" Target="../media/image5.png"/><Relationship Id="rId8" Type="http://schemas.openxmlformats.org/officeDocument/2006/relationships/hyperlink" Target="https://www.bilibili.com/video/BV1oK4y127Xf/?p=1&amp;share_plat=android&amp;share_tag=s_i&amp;unique_k=dsUdP9&amp;vd_source=3f206dc9a4ba69e92162ba7ad4274e1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hyperlink" Target="https://github.com/gabolsgabs/DALI"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80"/>
              <a:t>Melody-Conditioned Lyrics Generation Using Large Language Models</a:t>
            </a:r>
            <a:endParaRPr sz="3880"/>
          </a:p>
        </p:txBody>
      </p:sp>
      <p:sp>
        <p:nvSpPr>
          <p:cNvPr id="55" name="Google Shape;55;p13"/>
          <p:cNvSpPr txBox="1"/>
          <p:nvPr>
            <p:ph idx="1" type="subTitle"/>
          </p:nvPr>
        </p:nvSpPr>
        <p:spPr>
          <a:xfrm>
            <a:off x="311700" y="3007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dk1"/>
                </a:solidFill>
              </a:rPr>
              <a:t>Wenhao Xu, Owen Jia</a:t>
            </a:r>
            <a:endParaRPr sz="2400">
              <a:solidFill>
                <a:schemeClr val="dk1"/>
              </a:solidFill>
            </a:endParaRPr>
          </a:p>
        </p:txBody>
      </p:sp>
      <p:sp>
        <p:nvSpPr>
          <p:cNvPr id="56" name="Google Shape;56;p13"/>
          <p:cNvSpPr txBox="1"/>
          <p:nvPr/>
        </p:nvSpPr>
        <p:spPr>
          <a:xfrm>
            <a:off x="2858875" y="3663675"/>
            <a:ext cx="35883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Supervised by Prof. Hongyi Wen</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 - Performance</a:t>
            </a:r>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0434"/>
              </a:lnSpc>
              <a:spcBef>
                <a:spcPts val="0"/>
              </a:spcBef>
              <a:spcAft>
                <a:spcPts val="0"/>
              </a:spcAft>
              <a:buClr>
                <a:schemeClr val="dk1"/>
              </a:buClr>
              <a:buSzPts val="1100"/>
              <a:buFont typeface="Arial"/>
              <a:buNone/>
            </a:pPr>
            <a:r>
              <a:t/>
            </a:r>
            <a:endParaRPr sz="11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33" name="Google Shape;133;p22"/>
          <p:cNvPicPr preferRelativeResize="0"/>
          <p:nvPr/>
        </p:nvPicPr>
        <p:blipFill>
          <a:blip r:embed="rId3">
            <a:alphaModFix/>
          </a:blip>
          <a:stretch>
            <a:fillRect/>
          </a:stretch>
        </p:blipFill>
        <p:spPr>
          <a:xfrm>
            <a:off x="675526" y="2008676"/>
            <a:ext cx="3051525" cy="2448800"/>
          </a:xfrm>
          <a:prstGeom prst="rect">
            <a:avLst/>
          </a:prstGeom>
          <a:noFill/>
          <a:ln>
            <a:noFill/>
          </a:ln>
        </p:spPr>
      </p:pic>
      <p:pic>
        <p:nvPicPr>
          <p:cNvPr id="134" name="Google Shape;134;p22"/>
          <p:cNvPicPr preferRelativeResize="0"/>
          <p:nvPr/>
        </p:nvPicPr>
        <p:blipFill>
          <a:blip r:embed="rId4">
            <a:alphaModFix/>
          </a:blip>
          <a:stretch>
            <a:fillRect/>
          </a:stretch>
        </p:blipFill>
        <p:spPr>
          <a:xfrm>
            <a:off x="3959022" y="1468697"/>
            <a:ext cx="4099925" cy="329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 Future Work</a:t>
            </a:r>
            <a:endParaRPr/>
          </a:p>
        </p:txBody>
      </p:sp>
      <p:sp>
        <p:nvSpPr>
          <p:cNvPr id="140" name="Google Shape;14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Collaboration Plan</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Topic Insights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Approach Showcase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Contribution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Discussion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Collaboration Plan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a:t>
            </a:r>
            <a:r>
              <a:rPr lang="en"/>
              <a:t>Misheard Lyrics (</a:t>
            </a:r>
            <a:r>
              <a:rPr lang="en"/>
              <a:t>空耳 </a:t>
            </a:r>
            <a:r>
              <a:rPr i="1" lang="en"/>
              <a:t>konger</a:t>
            </a:r>
            <a:r>
              <a:rPr lang="en"/>
              <a: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Sometimes, our ears play tricks on us, turning familiar songs into amusing and often hilarious reinterpretations. Misheard lyrics or "Konger" is the art of mishearing and substituting lyrics, giving a twist to the original song.</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1806725" y="2413825"/>
            <a:ext cx="2330176" cy="2155050"/>
          </a:xfrm>
          <a:prstGeom prst="rect">
            <a:avLst/>
          </a:prstGeom>
          <a:noFill/>
          <a:ln>
            <a:noFill/>
          </a:ln>
        </p:spPr>
      </p:pic>
      <p:pic>
        <p:nvPicPr>
          <p:cNvPr id="70" name="Google Shape;70;p15"/>
          <p:cNvPicPr preferRelativeResize="0"/>
          <p:nvPr/>
        </p:nvPicPr>
        <p:blipFill>
          <a:blip r:embed="rId4">
            <a:alphaModFix/>
          </a:blip>
          <a:stretch>
            <a:fillRect/>
          </a:stretch>
        </p:blipFill>
        <p:spPr>
          <a:xfrm>
            <a:off x="5049600" y="2413823"/>
            <a:ext cx="2433378" cy="2155050"/>
          </a:xfrm>
          <a:prstGeom prst="rect">
            <a:avLst/>
          </a:prstGeom>
          <a:noFill/>
          <a:ln>
            <a:noFill/>
          </a:ln>
        </p:spPr>
      </p:pic>
      <p:sp>
        <p:nvSpPr>
          <p:cNvPr id="71" name="Google Shape;71;p15"/>
          <p:cNvSpPr txBox="1"/>
          <p:nvPr/>
        </p:nvSpPr>
        <p:spPr>
          <a:xfrm>
            <a:off x="6393075" y="4973250"/>
            <a:ext cx="2616000" cy="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72" name="Google Shape;72;p15"/>
          <p:cNvSpPr txBox="1"/>
          <p:nvPr/>
        </p:nvSpPr>
        <p:spPr>
          <a:xfrm>
            <a:off x="7828350" y="4788150"/>
            <a:ext cx="11229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5"/>
              </a:rPr>
              <a:t>Image source</a:t>
            </a:r>
            <a:endParaRPr sz="10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Melody-Lyrics Alignment (</a:t>
            </a:r>
            <a:r>
              <a:rPr lang="en"/>
              <a:t>合韵 </a:t>
            </a:r>
            <a:r>
              <a:rPr i="1" lang="en"/>
              <a:t>heyun</a:t>
            </a:r>
            <a:r>
              <a:rPr lang="en"/>
              <a:t>)</a:t>
            </a:r>
            <a:endParaRPr/>
          </a:p>
        </p:txBody>
      </p:sp>
      <p:sp>
        <p:nvSpPr>
          <p:cNvPr id="78" name="Google Shape;78;p16"/>
          <p:cNvSpPr txBox="1"/>
          <p:nvPr>
            <p:ph idx="1" type="body"/>
          </p:nvPr>
        </p:nvSpPr>
        <p:spPr>
          <a:xfrm>
            <a:off x="311700" y="1152475"/>
            <a:ext cx="8520600" cy="75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Melody is the combination of note and rhythm, the series of </a:t>
            </a:r>
            <a:r>
              <a:rPr b="1" lang="en">
                <a:solidFill>
                  <a:schemeClr val="dk1"/>
                </a:solidFill>
              </a:rPr>
              <a:t>pitch</a:t>
            </a:r>
            <a:r>
              <a:rPr lang="en">
                <a:solidFill>
                  <a:schemeClr val="dk1"/>
                </a:solidFill>
              </a:rPr>
              <a:t> and </a:t>
            </a:r>
            <a:r>
              <a:rPr b="1" lang="en">
                <a:solidFill>
                  <a:schemeClr val="dk1"/>
                </a:solidFill>
              </a:rPr>
              <a:t>duration</a:t>
            </a:r>
            <a:r>
              <a:rPr lang="en">
                <a:solidFill>
                  <a:schemeClr val="dk1"/>
                </a:solidFill>
              </a:rPr>
              <a:t>.</a:t>
            </a:r>
            <a:endParaRPr>
              <a:solidFill>
                <a:schemeClr val="dk1"/>
              </a:solidFill>
            </a:endParaRPr>
          </a:p>
        </p:txBody>
      </p:sp>
      <p:pic>
        <p:nvPicPr>
          <p:cNvPr id="79" name="Google Shape;79;p16"/>
          <p:cNvPicPr preferRelativeResize="0"/>
          <p:nvPr/>
        </p:nvPicPr>
        <p:blipFill rotWithShape="1">
          <a:blip r:embed="rId3">
            <a:alphaModFix/>
          </a:blip>
          <a:srcRect b="18454" l="2330" r="8392" t="15113"/>
          <a:stretch/>
        </p:blipFill>
        <p:spPr>
          <a:xfrm>
            <a:off x="1126575" y="1720750"/>
            <a:ext cx="6632300" cy="1504725"/>
          </a:xfrm>
          <a:prstGeom prst="rect">
            <a:avLst/>
          </a:prstGeom>
          <a:noFill/>
          <a:ln>
            <a:noFill/>
          </a:ln>
        </p:spPr>
      </p:pic>
      <p:sp>
        <p:nvSpPr>
          <p:cNvPr id="80" name="Google Shape;80;p16"/>
          <p:cNvSpPr/>
          <p:nvPr/>
        </p:nvSpPr>
        <p:spPr>
          <a:xfrm>
            <a:off x="808650" y="3359200"/>
            <a:ext cx="7526700" cy="1366200"/>
          </a:xfrm>
          <a:prstGeom prst="rect">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Crafting lyrics plays an essential role in the songwriting process. Within the domain of lyrics generation, researchers have long dedicated to incorporating various conditions, like melody, genre, topic, as guidance for </a:t>
            </a:r>
            <a:r>
              <a:rPr lang="en">
                <a:solidFill>
                  <a:srgbClr val="000000"/>
                </a:solidFill>
              </a:rPr>
              <a:t>enhancing the expressiveness and alignment with the music. </a:t>
            </a:r>
            <a:r>
              <a:rPr b="1" lang="en">
                <a:solidFill>
                  <a:srgbClr val="000000"/>
                </a:solidFill>
              </a:rPr>
              <a:t>We focus on a new approach in the melody-conditioned lyrics generation which would explore the usage of LLMs with melody-lyrics alignment.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 Models In Related Work</a:t>
            </a:r>
            <a:endParaRPr/>
          </a:p>
        </p:txBody>
      </p:sp>
      <p:sp>
        <p:nvSpPr>
          <p:cNvPr id="86" name="Google Shape;86;p17"/>
          <p:cNvSpPr txBox="1"/>
          <p:nvPr/>
        </p:nvSpPr>
        <p:spPr>
          <a:xfrm>
            <a:off x="311700" y="1152475"/>
            <a:ext cx="41685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000000"/>
                </a:solidFill>
              </a:rPr>
              <a:t>Melody-conditioned Lyrics Generation</a:t>
            </a:r>
            <a:endParaRPr b="1">
              <a:solidFill>
                <a:srgbClr val="000000"/>
              </a:solidFill>
            </a:endParaRPr>
          </a:p>
          <a:p>
            <a:pPr indent="-317500" lvl="0" marL="457200" rtl="0" algn="l">
              <a:lnSpc>
                <a:spcPct val="115000"/>
              </a:lnSpc>
              <a:spcBef>
                <a:spcPts val="1200"/>
              </a:spcBef>
              <a:spcAft>
                <a:spcPts val="0"/>
              </a:spcAft>
              <a:buClr>
                <a:srgbClr val="000000"/>
              </a:buClr>
              <a:buSzPts val="1400"/>
              <a:buChar char="●"/>
            </a:pPr>
            <a:r>
              <a:rPr lang="en">
                <a:solidFill>
                  <a:srgbClr val="000000"/>
                </a:solidFill>
              </a:rPr>
              <a:t>Seq2Seq Model</a:t>
            </a:r>
            <a:endParaRPr>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RNN </a:t>
            </a:r>
            <a:r>
              <a:rPr lang="en" sz="1200" u="sng">
                <a:solidFill>
                  <a:srgbClr val="0097A7"/>
                </a:solidFill>
                <a:hlinkClick r:id="rId3">
                  <a:extLst>
                    <a:ext uri="{A12FA001-AC4F-418D-AE19-62706E023703}">
                      <ahyp:hlinkClr val="tx"/>
                    </a:ext>
                  </a:extLst>
                </a:hlinkClick>
              </a:rPr>
              <a:t>(Watanabe, 2018)</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LSTM </a:t>
            </a:r>
            <a:r>
              <a:rPr lang="en" sz="1200" u="sng">
                <a:solidFill>
                  <a:srgbClr val="0097A7"/>
                </a:solidFill>
                <a:hlinkClick r:id="rId4">
                  <a:extLst>
                    <a:ext uri="{A12FA001-AC4F-418D-AE19-62706E023703}">
                      <ahyp:hlinkClr val="tx"/>
                    </a:ext>
                  </a:extLst>
                </a:hlinkClick>
              </a:rPr>
              <a:t>(Xu, 2019)</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SeqGAN </a:t>
            </a:r>
            <a:r>
              <a:rPr lang="en" sz="1200" u="sng">
                <a:solidFill>
                  <a:srgbClr val="0097A7"/>
                </a:solidFill>
                <a:hlinkClick r:id="rId5">
                  <a:extLst>
                    <a:ext uri="{A12FA001-AC4F-418D-AE19-62706E023703}">
                      <ahyp:hlinkClr val="tx"/>
                    </a:ext>
                  </a:extLst>
                </a:hlinkClick>
              </a:rPr>
              <a:t>(Chen, 2020)</a:t>
            </a:r>
            <a:endParaRPr sz="12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a:solidFill>
                  <a:srgbClr val="000000"/>
                </a:solidFill>
              </a:rPr>
              <a:t>Transformer</a:t>
            </a:r>
            <a:endParaRPr>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Prompt-less Fine-tuning</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BERT, Google CANINE </a:t>
            </a:r>
            <a:r>
              <a:rPr lang="en" sz="1200" u="sng">
                <a:solidFill>
                  <a:srgbClr val="0097A7"/>
                </a:solidFill>
                <a:hlinkClick r:id="rId6">
                  <a:extLst>
                    <a:ext uri="{A12FA001-AC4F-418D-AE19-62706E023703}">
                      <ahyp:hlinkClr val="tx"/>
                    </a:ext>
                  </a:extLst>
                </a:hlinkClick>
              </a:rPr>
              <a:t>(Zhang, 2023)</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Tuning-free Prompting</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GPT Family (GPT-2, GPT-3.5, GPT-4)</a:t>
            </a:r>
            <a:endParaRPr sz="1200">
              <a:solidFill>
                <a:srgbClr val="000000"/>
              </a:solidFill>
            </a:endParaRPr>
          </a:p>
        </p:txBody>
      </p:sp>
      <p:sp>
        <p:nvSpPr>
          <p:cNvPr id="87" name="Google Shape;87;p17"/>
          <p:cNvSpPr/>
          <p:nvPr/>
        </p:nvSpPr>
        <p:spPr>
          <a:xfrm>
            <a:off x="4940150" y="1217538"/>
            <a:ext cx="3576000" cy="8823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Creative Freedom</a:t>
            </a:r>
            <a:endParaRPr/>
          </a:p>
          <a:p>
            <a:pPr indent="-317500" lvl="0" marL="457200" rtl="0" algn="l">
              <a:spcBef>
                <a:spcPts val="0"/>
              </a:spcBef>
              <a:spcAft>
                <a:spcPts val="0"/>
              </a:spcAft>
              <a:buSzPts val="1400"/>
              <a:buAutoNum type="arabicPeriod"/>
            </a:pPr>
            <a:r>
              <a:rPr lang="en"/>
              <a:t>Flexibility on Music Patterns</a:t>
            </a:r>
            <a:endParaRPr/>
          </a:p>
          <a:p>
            <a:pPr indent="-317500" lvl="0" marL="457200" rtl="0" algn="l">
              <a:spcBef>
                <a:spcPts val="0"/>
              </a:spcBef>
              <a:spcAft>
                <a:spcPts val="0"/>
              </a:spcAft>
              <a:buSzPts val="1400"/>
              <a:buAutoNum type="arabicPeriod"/>
            </a:pPr>
            <a:r>
              <a:rPr lang="en"/>
              <a:t>Easy to be Fine-tuned</a:t>
            </a:r>
            <a:endParaRPr/>
          </a:p>
        </p:txBody>
      </p:sp>
      <p:sp>
        <p:nvSpPr>
          <p:cNvPr id="88" name="Google Shape;88;p17"/>
          <p:cNvSpPr/>
          <p:nvPr/>
        </p:nvSpPr>
        <p:spPr>
          <a:xfrm>
            <a:off x="4902600" y="2636550"/>
            <a:ext cx="3576000" cy="12951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a:t>Latent Correlation</a:t>
            </a:r>
            <a:r>
              <a:rPr lang="en"/>
              <a:t> unlearned</a:t>
            </a:r>
            <a:endParaRPr/>
          </a:p>
          <a:p>
            <a:pPr indent="-317500" lvl="0" marL="457200" rtl="0" algn="l">
              <a:spcBef>
                <a:spcPts val="0"/>
              </a:spcBef>
              <a:spcAft>
                <a:spcPts val="0"/>
              </a:spcAft>
              <a:buSzPts val="1400"/>
              <a:buAutoNum type="arabicPeriod"/>
            </a:pPr>
            <a:r>
              <a:rPr b="1" lang="en"/>
              <a:t>Overfitting</a:t>
            </a:r>
            <a:r>
              <a:rPr lang="en"/>
              <a:t> for limited dataset</a:t>
            </a:r>
            <a:endParaRPr/>
          </a:p>
          <a:p>
            <a:pPr indent="-317500" lvl="0" marL="457200" rtl="0" algn="l">
              <a:spcBef>
                <a:spcPts val="0"/>
              </a:spcBef>
              <a:spcAft>
                <a:spcPts val="0"/>
              </a:spcAft>
              <a:buSzPts val="1400"/>
              <a:buAutoNum type="arabicPeriod"/>
            </a:pPr>
            <a:r>
              <a:rPr b="1" lang="en"/>
              <a:t>Lack of Context</a:t>
            </a:r>
            <a:r>
              <a:rPr lang="en"/>
              <a:t>, struggle with long-term dependencies of melody input</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89" name="Google Shape;89;p17"/>
          <p:cNvSpPr txBox="1"/>
          <p:nvPr/>
        </p:nvSpPr>
        <p:spPr>
          <a:xfrm>
            <a:off x="5024600" y="963625"/>
            <a:ext cx="9198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nvSpPr>
        <p:spPr>
          <a:xfrm>
            <a:off x="4902600" y="880375"/>
            <a:ext cx="13515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p:txBody>
      </p:sp>
      <p:sp>
        <p:nvSpPr>
          <p:cNvPr id="91" name="Google Shape;91;p17"/>
          <p:cNvSpPr txBox="1"/>
          <p:nvPr/>
        </p:nvSpPr>
        <p:spPr>
          <a:xfrm>
            <a:off x="4902600" y="2299650"/>
            <a:ext cx="13515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p:txBody>
      </p:sp>
      <p:cxnSp>
        <p:nvCxnSpPr>
          <p:cNvPr id="92" name="Google Shape;92;p17"/>
          <p:cNvCxnSpPr/>
          <p:nvPr/>
        </p:nvCxnSpPr>
        <p:spPr>
          <a:xfrm flipH="1" rot="10800000">
            <a:off x="2255750" y="1442225"/>
            <a:ext cx="2684400" cy="319200"/>
          </a:xfrm>
          <a:prstGeom prst="curvedConnector3">
            <a:avLst>
              <a:gd fmla="val 50000" name="adj1"/>
            </a:avLst>
          </a:prstGeom>
          <a:noFill/>
          <a:ln cap="flat" cmpd="sng" w="9525">
            <a:solidFill>
              <a:srgbClr val="595959"/>
            </a:solidFill>
            <a:prstDash val="solid"/>
            <a:round/>
            <a:headEnd len="med" w="med" type="none"/>
            <a:tailEnd len="med" w="med" type="none"/>
          </a:ln>
        </p:spPr>
      </p:cxnSp>
      <p:cxnSp>
        <p:nvCxnSpPr>
          <p:cNvPr id="93" name="Google Shape;93;p17"/>
          <p:cNvCxnSpPr/>
          <p:nvPr/>
        </p:nvCxnSpPr>
        <p:spPr>
          <a:xfrm>
            <a:off x="2360125" y="1752050"/>
            <a:ext cx="2628000" cy="1304700"/>
          </a:xfrm>
          <a:prstGeom prst="curvedConnector3">
            <a:avLst>
              <a:gd fmla="val 50000" name="adj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Topic - Measurements In Related Work</a:t>
            </a:r>
            <a:endParaRPr/>
          </a:p>
        </p:txBody>
      </p:sp>
      <p:sp>
        <p:nvSpPr>
          <p:cNvPr id="99" name="Google Shape;99;p18"/>
          <p:cNvSpPr txBox="1"/>
          <p:nvPr/>
        </p:nvSpPr>
        <p:spPr>
          <a:xfrm>
            <a:off x="77050" y="1124325"/>
            <a:ext cx="4797300" cy="3293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00">
                <a:solidFill>
                  <a:srgbClr val="000000"/>
                </a:solidFill>
              </a:rPr>
              <a:t>Melody-lyrics Alignment Measurement</a:t>
            </a:r>
            <a:endParaRPr b="1" sz="1500">
              <a:solidFill>
                <a:srgbClr val="000000"/>
              </a:solidFill>
            </a:endParaRPr>
          </a:p>
          <a:p>
            <a:pPr indent="-317500" lvl="0" marL="457200" rtl="0" algn="l">
              <a:lnSpc>
                <a:spcPct val="115000"/>
              </a:lnSpc>
              <a:spcBef>
                <a:spcPts val="1200"/>
              </a:spcBef>
              <a:spcAft>
                <a:spcPts val="0"/>
              </a:spcAft>
              <a:buClr>
                <a:srgbClr val="000000"/>
              </a:buClr>
              <a:buSzPts val="1400"/>
              <a:buChar char="●"/>
            </a:pPr>
            <a:r>
              <a:rPr b="1" lang="en">
                <a:solidFill>
                  <a:srgbClr val="000000"/>
                </a:solidFill>
                <a:highlight>
                  <a:srgbClr val="FFAB40"/>
                </a:highlight>
              </a:rPr>
              <a:t>Rhythm Alignment</a:t>
            </a:r>
            <a:r>
              <a:rPr lang="en">
                <a:solidFill>
                  <a:srgbClr val="000000"/>
                </a:solidFill>
              </a:rPr>
              <a:t> </a:t>
            </a:r>
            <a:endParaRPr>
              <a:solidFill>
                <a:srgbClr val="000000"/>
              </a:solidFill>
            </a:endParaRPr>
          </a:p>
          <a:p>
            <a:pPr indent="-304800" lvl="1" marL="914400" rtl="0" algn="l">
              <a:lnSpc>
                <a:spcPct val="115000"/>
              </a:lnSpc>
              <a:spcBef>
                <a:spcPts val="0"/>
              </a:spcBef>
              <a:spcAft>
                <a:spcPts val="0"/>
              </a:spcAft>
              <a:buClr>
                <a:srgbClr val="000000"/>
              </a:buClr>
              <a:buSzPts val="1200"/>
              <a:buChar char="○"/>
            </a:pPr>
            <a:r>
              <a:rPr lang="en"/>
              <a:t>In one segment or line, #</a:t>
            </a:r>
            <a:r>
              <a:rPr lang="en">
                <a:solidFill>
                  <a:srgbClr val="000000"/>
                </a:solidFill>
              </a:rPr>
              <a:t>notes = #syllables </a:t>
            </a:r>
            <a:r>
              <a:rPr lang="en" sz="1200" u="sng">
                <a:solidFill>
                  <a:srgbClr val="0097A7"/>
                </a:solidFill>
                <a:hlinkClick r:id="rId3">
                  <a:extLst>
                    <a:ext uri="{A12FA001-AC4F-418D-AE19-62706E023703}">
                      <ahyp:hlinkClr val="tx"/>
                    </a:ext>
                  </a:extLst>
                </a:hlinkClick>
              </a:rPr>
              <a:t>(Watanabe, 2018)</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Duration-stress Rule </a:t>
            </a:r>
            <a:r>
              <a:rPr lang="en" sz="1200" u="sng">
                <a:solidFill>
                  <a:srgbClr val="0097A7"/>
                </a:solidFill>
                <a:hlinkClick r:id="rId4">
                  <a:extLst>
                    <a:ext uri="{A12FA001-AC4F-418D-AE19-62706E023703}">
                      <ahyp:hlinkClr val="tx"/>
                    </a:ext>
                  </a:extLst>
                </a:hlinkClick>
              </a:rPr>
              <a:t>(Tian, 2023)</a:t>
            </a:r>
            <a:endParaRPr sz="1200"/>
          </a:p>
          <a:p>
            <a:pPr indent="-317500" lvl="2" marL="1371600" rtl="0" algn="l">
              <a:lnSpc>
                <a:spcPct val="115000"/>
              </a:lnSpc>
              <a:spcBef>
                <a:spcPts val="0"/>
              </a:spcBef>
              <a:spcAft>
                <a:spcPts val="0"/>
              </a:spcAft>
              <a:buClr>
                <a:srgbClr val="000000"/>
              </a:buClr>
              <a:buSzPts val="1400"/>
              <a:buChar char="■"/>
            </a:pPr>
            <a:r>
              <a:rPr lang="en" sz="1200"/>
              <a:t>{longer note: 1, shorter note: 0} —&gt; {1: stressed syllables, 0: unstressed syllables}.</a:t>
            </a:r>
            <a:endParaRPr sz="1200"/>
          </a:p>
          <a:p>
            <a:pPr indent="-317500" lvl="0" marL="457200" rtl="0" algn="l">
              <a:lnSpc>
                <a:spcPct val="115000"/>
              </a:lnSpc>
              <a:spcBef>
                <a:spcPts val="0"/>
              </a:spcBef>
              <a:spcAft>
                <a:spcPts val="0"/>
              </a:spcAft>
              <a:buClr>
                <a:srgbClr val="000000"/>
              </a:buClr>
              <a:buSzPts val="1400"/>
              <a:buChar char="●"/>
            </a:pPr>
            <a:r>
              <a:rPr b="1" lang="en">
                <a:solidFill>
                  <a:srgbClr val="000000"/>
                </a:solidFill>
                <a:highlight>
                  <a:srgbClr val="FFAB40"/>
                </a:highlight>
              </a:rPr>
              <a:t>Pitch Alignment</a:t>
            </a:r>
            <a:r>
              <a:rPr lang="en">
                <a:solidFill>
                  <a:srgbClr val="000000"/>
                </a:solidFill>
              </a:rPr>
              <a:t> </a:t>
            </a:r>
            <a:r>
              <a:rPr lang="en" sz="1200" u="sng">
                <a:solidFill>
                  <a:srgbClr val="0097A7"/>
                </a:solidFill>
                <a:hlinkClick r:id="rId5">
                  <a:extLst>
                    <a:ext uri="{A12FA001-AC4F-418D-AE19-62706E023703}">
                      <ahyp:hlinkClr val="tx"/>
                    </a:ext>
                  </a:extLst>
                </a:hlinkClick>
              </a:rPr>
              <a:t>(Merrill, 2012)</a:t>
            </a:r>
            <a:endParaRPr sz="1200"/>
          </a:p>
          <a:p>
            <a:pPr indent="-304800" lvl="1" marL="914400" rtl="0" algn="l">
              <a:lnSpc>
                <a:spcPct val="115000"/>
              </a:lnSpc>
              <a:spcBef>
                <a:spcPts val="0"/>
              </a:spcBef>
              <a:spcAft>
                <a:spcPts val="0"/>
              </a:spcAft>
              <a:buClr>
                <a:srgbClr val="595959"/>
              </a:buClr>
              <a:buSzPts val="1200"/>
              <a:buChar char="○"/>
            </a:pPr>
            <a:r>
              <a:rPr lang="en" sz="1200"/>
              <a:t>Corresponding increase or decrease between melody’s pitch contour and lyrics’ one.</a:t>
            </a:r>
            <a:endParaRPr sz="1200"/>
          </a:p>
          <a:p>
            <a:pPr indent="-317500" lvl="0" marL="457200" rtl="0" algn="l">
              <a:lnSpc>
                <a:spcPct val="115000"/>
              </a:lnSpc>
              <a:spcBef>
                <a:spcPts val="0"/>
              </a:spcBef>
              <a:spcAft>
                <a:spcPts val="0"/>
              </a:spcAft>
              <a:buClr>
                <a:srgbClr val="000000"/>
              </a:buClr>
              <a:buSzPts val="1400"/>
              <a:buChar char="●"/>
            </a:pPr>
            <a:r>
              <a:rPr lang="en"/>
              <a:t>Topic-Related </a:t>
            </a:r>
            <a:r>
              <a:rPr lang="en">
                <a:solidFill>
                  <a:srgbClr val="000000"/>
                </a:solidFill>
              </a:rPr>
              <a:t>Text Quality </a:t>
            </a:r>
            <a:r>
              <a:rPr lang="en" sz="1200" u="sng">
                <a:solidFill>
                  <a:srgbClr val="0097A7"/>
                </a:solidFill>
                <a:hlinkClick r:id="rId6">
                  <a:extLst>
                    <a:ext uri="{A12FA001-AC4F-418D-AE19-62706E023703}">
                      <ahyp:hlinkClr val="tx"/>
                    </a:ext>
                  </a:extLst>
                </a:hlinkClick>
              </a:rPr>
              <a:t>(Tian, 2023)</a:t>
            </a:r>
            <a:endParaRPr>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BLEU / Test-set Perplexity (PPL)</a:t>
            </a:r>
            <a:endParaRPr sz="1200">
              <a:solidFill>
                <a:srgbClr val="000000"/>
              </a:solidFill>
            </a:endParaRPr>
          </a:p>
        </p:txBody>
      </p:sp>
      <p:pic>
        <p:nvPicPr>
          <p:cNvPr id="100" name="Google Shape;100;p18"/>
          <p:cNvPicPr preferRelativeResize="0"/>
          <p:nvPr/>
        </p:nvPicPr>
        <p:blipFill>
          <a:blip r:embed="rId7">
            <a:alphaModFix/>
          </a:blip>
          <a:stretch>
            <a:fillRect/>
          </a:stretch>
        </p:blipFill>
        <p:spPr>
          <a:xfrm>
            <a:off x="5467875" y="1124325"/>
            <a:ext cx="3195978" cy="3416400"/>
          </a:xfrm>
          <a:prstGeom prst="rect">
            <a:avLst/>
          </a:prstGeom>
          <a:noFill/>
          <a:ln>
            <a:noFill/>
          </a:ln>
        </p:spPr>
      </p:pic>
      <p:cxnSp>
        <p:nvCxnSpPr>
          <p:cNvPr id="101" name="Google Shape;101;p18"/>
          <p:cNvCxnSpPr>
            <a:endCxn id="100" idx="1"/>
          </p:cNvCxnSpPr>
          <p:nvPr/>
        </p:nvCxnSpPr>
        <p:spPr>
          <a:xfrm flipH="1" rot="10800000">
            <a:off x="3072375" y="2832525"/>
            <a:ext cx="2395500" cy="3273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8"/>
          <p:cNvSpPr txBox="1"/>
          <p:nvPr/>
        </p:nvSpPr>
        <p:spPr>
          <a:xfrm>
            <a:off x="5568750" y="4609775"/>
            <a:ext cx="30951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hlinkClick r:id="rId8"/>
              </a:rPr>
              <a:t>Pitch Alignment Case Study on Chinese traditional songs during Song Dynasty</a:t>
            </a:r>
            <a:endParaRPr sz="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 DALI Dataset</a:t>
            </a:r>
            <a:endParaRPr/>
          </a:p>
        </p:txBody>
      </p:sp>
      <p:sp>
        <p:nvSpPr>
          <p:cNvPr id="108" name="Google Shape;108;p19"/>
          <p:cNvSpPr txBox="1"/>
          <p:nvPr>
            <p:ph idx="1" type="body"/>
          </p:nvPr>
        </p:nvSpPr>
        <p:spPr>
          <a:xfrm>
            <a:off x="311700" y="1152475"/>
            <a:ext cx="8520600" cy="79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DALI: a large Dataset of synchronised Audio, LyrIcs and vocal notes, containing </a:t>
            </a:r>
            <a:r>
              <a:rPr lang="en"/>
              <a:t>5000+ songs.</a:t>
            </a:r>
            <a:endParaRPr/>
          </a:p>
        </p:txBody>
      </p:sp>
      <p:pic>
        <p:nvPicPr>
          <p:cNvPr id="109" name="Google Shape;109;p19"/>
          <p:cNvPicPr preferRelativeResize="0"/>
          <p:nvPr/>
        </p:nvPicPr>
        <p:blipFill rotWithShape="1">
          <a:blip r:embed="rId3">
            <a:alphaModFix/>
          </a:blip>
          <a:srcRect b="0" l="0" r="0" t="7132"/>
          <a:stretch/>
        </p:blipFill>
        <p:spPr>
          <a:xfrm>
            <a:off x="264400" y="2084025"/>
            <a:ext cx="3525125" cy="2568275"/>
          </a:xfrm>
          <a:prstGeom prst="rect">
            <a:avLst/>
          </a:prstGeom>
          <a:noFill/>
          <a:ln>
            <a:noFill/>
          </a:ln>
        </p:spPr>
      </p:pic>
      <p:pic>
        <p:nvPicPr>
          <p:cNvPr id="110" name="Google Shape;110;p19"/>
          <p:cNvPicPr preferRelativeResize="0"/>
          <p:nvPr/>
        </p:nvPicPr>
        <p:blipFill>
          <a:blip r:embed="rId4">
            <a:alphaModFix/>
          </a:blip>
          <a:stretch>
            <a:fillRect/>
          </a:stretch>
        </p:blipFill>
        <p:spPr>
          <a:xfrm>
            <a:off x="3911900" y="2084025"/>
            <a:ext cx="5232099" cy="1013700"/>
          </a:xfrm>
          <a:prstGeom prst="rect">
            <a:avLst/>
          </a:prstGeom>
          <a:noFill/>
          <a:ln>
            <a:noFill/>
          </a:ln>
        </p:spPr>
      </p:pic>
      <p:sp>
        <p:nvSpPr>
          <p:cNvPr id="111" name="Google Shape;111;p19"/>
          <p:cNvSpPr txBox="1"/>
          <p:nvPr/>
        </p:nvSpPr>
        <p:spPr>
          <a:xfrm>
            <a:off x="7671475" y="4652300"/>
            <a:ext cx="12483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hlinkClick r:id="rId5"/>
              </a:rPr>
              <a:t>DALI Dataset</a:t>
            </a:r>
            <a:endParaRPr sz="900">
              <a:solidFill>
                <a:schemeClr val="dk2"/>
              </a:solidFill>
            </a:endParaRPr>
          </a:p>
        </p:txBody>
      </p:sp>
      <p:pic>
        <p:nvPicPr>
          <p:cNvPr id="112" name="Google Shape;112;p19"/>
          <p:cNvPicPr preferRelativeResize="0"/>
          <p:nvPr/>
        </p:nvPicPr>
        <p:blipFill>
          <a:blip r:embed="rId6">
            <a:alphaModFix/>
          </a:blip>
          <a:stretch>
            <a:fillRect/>
          </a:stretch>
        </p:blipFill>
        <p:spPr>
          <a:xfrm>
            <a:off x="4571996" y="3368163"/>
            <a:ext cx="3858830" cy="101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 Architecture </a:t>
            </a:r>
            <a:endParaRPr/>
          </a:p>
        </p:txBody>
      </p:sp>
      <p:sp>
        <p:nvSpPr>
          <p:cNvPr id="118" name="Google Shape;118;p20"/>
          <p:cNvSpPr txBox="1"/>
          <p:nvPr>
            <p:ph idx="1" type="body"/>
          </p:nvPr>
        </p:nvSpPr>
        <p:spPr>
          <a:xfrm>
            <a:off x="4494250" y="1152475"/>
            <a:ext cx="4212300" cy="347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Data Preparation</a:t>
            </a:r>
            <a:endParaRPr/>
          </a:p>
          <a:p>
            <a:pPr indent="-342900" lvl="0" marL="457200" rtl="0" algn="l">
              <a:spcBef>
                <a:spcPts val="0"/>
              </a:spcBef>
              <a:spcAft>
                <a:spcPts val="0"/>
              </a:spcAft>
              <a:buSzPts val="1800"/>
              <a:buAutoNum type="arabicPeriod"/>
            </a:pPr>
            <a:r>
              <a:rPr lang="en"/>
              <a:t>Measurement</a:t>
            </a:r>
            <a:endParaRPr/>
          </a:p>
          <a:p>
            <a:pPr indent="-317500" lvl="1" marL="914400" rtl="0" algn="l">
              <a:spcBef>
                <a:spcPts val="0"/>
              </a:spcBef>
              <a:spcAft>
                <a:spcPts val="0"/>
              </a:spcAft>
              <a:buSzPts val="1400"/>
              <a:buAutoNum type="alphaLcPeriod"/>
            </a:pPr>
            <a:r>
              <a:rPr lang="en"/>
              <a:t>Rhythm Alignment</a:t>
            </a:r>
            <a:endParaRPr/>
          </a:p>
          <a:p>
            <a:pPr indent="-317500" lvl="1" marL="914400" rtl="0" algn="l">
              <a:spcBef>
                <a:spcPts val="0"/>
              </a:spcBef>
              <a:spcAft>
                <a:spcPts val="0"/>
              </a:spcAft>
              <a:buSzPts val="1400"/>
              <a:buAutoNum type="alphaLcPeriod"/>
            </a:pPr>
            <a:r>
              <a:rPr lang="en"/>
              <a:t>Pitch Alignment</a:t>
            </a:r>
            <a:endParaRPr/>
          </a:p>
          <a:p>
            <a:pPr indent="-342900" lvl="0" marL="457200" rtl="0" algn="l">
              <a:spcBef>
                <a:spcPts val="0"/>
              </a:spcBef>
              <a:spcAft>
                <a:spcPts val="0"/>
              </a:spcAft>
              <a:buSzPts val="1800"/>
              <a:buAutoNum type="arabicPeriod"/>
            </a:pPr>
            <a:r>
              <a:rPr lang="en"/>
              <a:t>Baseline Models</a:t>
            </a:r>
            <a:endParaRPr/>
          </a:p>
          <a:p>
            <a:pPr indent="-317500" lvl="1" marL="914400" rtl="0" algn="l">
              <a:spcBef>
                <a:spcPts val="0"/>
              </a:spcBef>
              <a:spcAft>
                <a:spcPts val="0"/>
              </a:spcAft>
              <a:buSzPts val="1400"/>
              <a:buAutoNum type="alphaLcPeriod"/>
            </a:pPr>
            <a:r>
              <a:rPr lang="en"/>
              <a:t>LSTM</a:t>
            </a:r>
            <a:endParaRPr/>
          </a:p>
          <a:p>
            <a:pPr indent="-317500" lvl="1" marL="914400" rtl="0" algn="l">
              <a:spcBef>
                <a:spcPts val="0"/>
              </a:spcBef>
              <a:spcAft>
                <a:spcPts val="0"/>
              </a:spcAft>
              <a:buSzPts val="1400"/>
              <a:buAutoNum type="alphaLcPeriod"/>
            </a:pPr>
            <a:r>
              <a:rPr lang="en"/>
              <a:t>RNN</a:t>
            </a:r>
            <a:endParaRPr/>
          </a:p>
          <a:p>
            <a:pPr indent="-317500" lvl="1" marL="914400" rtl="0" algn="l">
              <a:spcBef>
                <a:spcPts val="0"/>
              </a:spcBef>
              <a:spcAft>
                <a:spcPts val="0"/>
              </a:spcAft>
              <a:buSzPts val="1400"/>
              <a:buAutoNum type="alphaLcPeriod"/>
            </a:pPr>
            <a:r>
              <a:rPr lang="en"/>
              <a:t>Text-input LLM: GPT-3</a:t>
            </a:r>
            <a:endParaRPr/>
          </a:p>
          <a:p>
            <a:pPr indent="-342900" lvl="0" marL="457200" rtl="0" algn="l">
              <a:spcBef>
                <a:spcPts val="0"/>
              </a:spcBef>
              <a:spcAft>
                <a:spcPts val="0"/>
              </a:spcAft>
              <a:buSzPts val="1800"/>
              <a:buAutoNum type="arabicPeriod"/>
            </a:pPr>
            <a:r>
              <a:rPr lang="en"/>
              <a:t>Multi-Model LLM</a:t>
            </a:r>
            <a:endParaRPr/>
          </a:p>
        </p:txBody>
      </p:sp>
      <p:pic>
        <p:nvPicPr>
          <p:cNvPr id="119" name="Google Shape;119;p20"/>
          <p:cNvPicPr preferRelativeResize="0"/>
          <p:nvPr/>
        </p:nvPicPr>
        <p:blipFill>
          <a:blip r:embed="rId3">
            <a:alphaModFix/>
          </a:blip>
          <a:stretch>
            <a:fillRect/>
          </a:stretch>
        </p:blipFill>
        <p:spPr>
          <a:xfrm>
            <a:off x="507402" y="1152475"/>
            <a:ext cx="3791825" cy="351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 Novelty in Multi-Model LLM</a:t>
            </a:r>
            <a:endParaRPr/>
          </a:p>
        </p:txBody>
      </p:sp>
      <p:sp>
        <p:nvSpPr>
          <p:cNvPr id="125" name="Google Shape;125;p21"/>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1"/>
          <p:cNvPicPr preferRelativeResize="0"/>
          <p:nvPr/>
        </p:nvPicPr>
        <p:blipFill>
          <a:blip r:embed="rId3">
            <a:alphaModFix/>
          </a:blip>
          <a:stretch>
            <a:fillRect/>
          </a:stretch>
        </p:blipFill>
        <p:spPr>
          <a:xfrm>
            <a:off x="311700" y="1418408"/>
            <a:ext cx="3854275" cy="28845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