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dvent Pro SemiBold"/>
      <p:regular r:id="rId16"/>
      <p:bold r:id="rId17"/>
      <p:italic r:id="rId18"/>
      <p:boldItalic r:id="rId19"/>
    </p:embeddedFont>
    <p:embeddedFont>
      <p:font typeface="Fira Sans Extra Condensed Medium"/>
      <p:regular r:id="rId20"/>
      <p:bold r:id="rId21"/>
      <p:italic r:id="rId22"/>
      <p:boldItalic r:id="rId23"/>
    </p:embeddedFont>
    <p:embeddedFont>
      <p:font typeface="Fira Sans Condensed Medium"/>
      <p:regular r:id="rId24"/>
      <p:bold r:id="rId25"/>
      <p:italic r:id="rId26"/>
      <p:boldItalic r:id="rId27"/>
    </p:embeddedFont>
    <p:embeddedFont>
      <p:font typeface="Maven Pro"/>
      <p:regular r:id="rId28"/>
      <p:bold r:id="rId29"/>
    </p:embeddedFont>
    <p:embeddedFont>
      <p:font typeface="Maven Pro Medium"/>
      <p:regular r:id="rId30"/>
      <p:bold r:id="rId31"/>
    </p:embeddedFont>
    <p:embeddedFont>
      <p:font typeface="Share Tech"/>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regular.fntdata"/><Relationship Id="rId22" Type="http://schemas.openxmlformats.org/officeDocument/2006/relationships/font" Target="fonts/FiraSansExtraCondensedMedium-italic.fntdata"/><Relationship Id="rId21" Type="http://schemas.openxmlformats.org/officeDocument/2006/relationships/font" Target="fonts/FiraSansExtraCondensedMedium-bold.fntdata"/><Relationship Id="rId24" Type="http://schemas.openxmlformats.org/officeDocument/2006/relationships/font" Target="fonts/FiraSansCondensedMedium-regular.fntdata"/><Relationship Id="rId23" Type="http://schemas.openxmlformats.org/officeDocument/2006/relationships/font" Target="fonts/FiraSansExtraCondensed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CondensedMedium-italic.fntdata"/><Relationship Id="rId25" Type="http://schemas.openxmlformats.org/officeDocument/2006/relationships/font" Target="fonts/FiraSansCondensedMedium-bold.fntdata"/><Relationship Id="rId28" Type="http://schemas.openxmlformats.org/officeDocument/2006/relationships/font" Target="fonts/MavenPro-regular.fntdata"/><Relationship Id="rId27" Type="http://schemas.openxmlformats.org/officeDocument/2006/relationships/font" Target="fonts/FiraSansCondensedMedium-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venProMedium-bold.fntdata"/><Relationship Id="rId30" Type="http://schemas.openxmlformats.org/officeDocument/2006/relationships/font" Target="fonts/MavenProMedium-regular.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ShareTech-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dventProSemiBold-bold.fntdata"/><Relationship Id="rId16" Type="http://schemas.openxmlformats.org/officeDocument/2006/relationships/font" Target="fonts/AdventProSemiBold-regular.fntdata"/><Relationship Id="rId19" Type="http://schemas.openxmlformats.org/officeDocument/2006/relationships/font" Target="fonts/AdventProSemiBold-boldItalic.fntdata"/><Relationship Id="rId18" Type="http://schemas.openxmlformats.org/officeDocument/2006/relationships/font" Target="fonts/AdventPro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6c698987c3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6c698987c3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6c60e245bf_1_3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6c60e245bf_1_3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c4305b0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c4305b0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6c698987c3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6c698987c3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6c698987c3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6c698987c3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6c698987c3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6c698987c3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6c4305b0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6c4305b0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6c4305b0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6c4305b0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6c4305b0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6c4305b0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6" name="Shape 176"/>
        <p:cNvGrpSpPr/>
        <p:nvPr/>
      </p:nvGrpSpPr>
      <p:grpSpPr>
        <a:xfrm>
          <a:off x="0" y="0"/>
          <a:ext cx="0" cy="0"/>
          <a:chOff x="0" y="0"/>
          <a:chExt cx="0" cy="0"/>
        </a:xfrm>
      </p:grpSpPr>
      <p:sp>
        <p:nvSpPr>
          <p:cNvPr id="177" name="Google Shape;177;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8" name="Google Shape;178;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9" name="Google Shape;179;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1"/>
          <p:cNvGrpSpPr/>
          <p:nvPr/>
        </p:nvGrpSpPr>
        <p:grpSpPr>
          <a:xfrm>
            <a:off x="8217007" y="3576772"/>
            <a:ext cx="188886" cy="1181531"/>
            <a:chOff x="2877432" y="975334"/>
            <a:chExt cx="188886" cy="1181531"/>
          </a:xfrm>
        </p:grpSpPr>
        <p:sp>
          <p:nvSpPr>
            <p:cNvPr id="185" name="Google Shape;185;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11"/>
          <p:cNvGrpSpPr/>
          <p:nvPr/>
        </p:nvGrpSpPr>
        <p:grpSpPr>
          <a:xfrm>
            <a:off x="7519346" y="3243318"/>
            <a:ext cx="98059" cy="1147596"/>
            <a:chOff x="3347921" y="16006"/>
            <a:chExt cx="98059" cy="1147596"/>
          </a:xfrm>
        </p:grpSpPr>
        <p:sp>
          <p:nvSpPr>
            <p:cNvPr id="190" name="Google Shape;190;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1"/>
          <p:cNvGrpSpPr/>
          <p:nvPr/>
        </p:nvGrpSpPr>
        <p:grpSpPr>
          <a:xfrm>
            <a:off x="805821" y="2953663"/>
            <a:ext cx="121172" cy="760495"/>
            <a:chOff x="5245196" y="3136513"/>
            <a:chExt cx="121172" cy="760495"/>
          </a:xfrm>
        </p:grpSpPr>
        <p:sp>
          <p:nvSpPr>
            <p:cNvPr id="193" name="Google Shape;193;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250617" y="2402301"/>
            <a:ext cx="188650" cy="2468354"/>
            <a:chOff x="250617" y="2402301"/>
            <a:chExt cx="188650" cy="2468354"/>
          </a:xfrm>
        </p:grpSpPr>
        <p:sp>
          <p:nvSpPr>
            <p:cNvPr id="196" name="Google Shape;196;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1"/>
          <p:cNvGrpSpPr/>
          <p:nvPr/>
        </p:nvGrpSpPr>
        <p:grpSpPr>
          <a:xfrm>
            <a:off x="2038689" y="173907"/>
            <a:ext cx="57599" cy="831799"/>
            <a:chOff x="2038689" y="173907"/>
            <a:chExt cx="57599" cy="831799"/>
          </a:xfrm>
        </p:grpSpPr>
        <p:sp>
          <p:nvSpPr>
            <p:cNvPr id="203" name="Google Shape;203;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11"/>
          <p:cNvGrpSpPr/>
          <p:nvPr/>
        </p:nvGrpSpPr>
        <p:grpSpPr>
          <a:xfrm>
            <a:off x="4920170" y="-496491"/>
            <a:ext cx="188886" cy="1181531"/>
            <a:chOff x="2877432" y="975334"/>
            <a:chExt cx="188886" cy="1181531"/>
          </a:xfrm>
        </p:grpSpPr>
        <p:sp>
          <p:nvSpPr>
            <p:cNvPr id="207" name="Google Shape;207;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1"/>
          <p:cNvGrpSpPr/>
          <p:nvPr/>
        </p:nvGrpSpPr>
        <p:grpSpPr>
          <a:xfrm>
            <a:off x="3030471" y="-223849"/>
            <a:ext cx="121172" cy="760495"/>
            <a:chOff x="5245196" y="3136513"/>
            <a:chExt cx="121172" cy="760495"/>
          </a:xfrm>
        </p:grpSpPr>
        <p:sp>
          <p:nvSpPr>
            <p:cNvPr id="212" name="Google Shape;21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2306292" y="2569221"/>
            <a:ext cx="199237" cy="2828935"/>
            <a:chOff x="1608717" y="1280046"/>
            <a:chExt cx="199237" cy="2828935"/>
          </a:xfrm>
        </p:grpSpPr>
        <p:sp>
          <p:nvSpPr>
            <p:cNvPr id="215" name="Google Shape;215;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8" name="Shape 218"/>
        <p:cNvGrpSpPr/>
        <p:nvPr/>
      </p:nvGrpSpPr>
      <p:grpSpPr>
        <a:xfrm>
          <a:off x="0" y="0"/>
          <a:ext cx="0" cy="0"/>
          <a:chOff x="0" y="0"/>
          <a:chExt cx="0" cy="0"/>
        </a:xfrm>
      </p:grpSpPr>
      <p:sp>
        <p:nvSpPr>
          <p:cNvPr id="219" name="Google Shape;219;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7" name="Shape 257"/>
        <p:cNvGrpSpPr/>
        <p:nvPr/>
      </p:nvGrpSpPr>
      <p:grpSpPr>
        <a:xfrm>
          <a:off x="0" y="0"/>
          <a:ext cx="0" cy="0"/>
          <a:chOff x="0" y="0"/>
          <a:chExt cx="0" cy="0"/>
        </a:xfrm>
      </p:grpSpPr>
      <p:sp>
        <p:nvSpPr>
          <p:cNvPr id="258" name="Google Shape;258;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9" name="Google Shape;259;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0" name="Google Shape;270;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1" name="Google Shape;271;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3" name="Google Shape;273;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4" name="Google Shape;274;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6" name="Google Shape;276;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7" name="Google Shape;277;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9" name="Shape 279"/>
        <p:cNvGrpSpPr/>
        <p:nvPr/>
      </p:nvGrpSpPr>
      <p:grpSpPr>
        <a:xfrm>
          <a:off x="0" y="0"/>
          <a:ext cx="0" cy="0"/>
          <a:chOff x="0" y="0"/>
          <a:chExt cx="0" cy="0"/>
        </a:xfrm>
      </p:grpSpPr>
      <p:sp>
        <p:nvSpPr>
          <p:cNvPr id="280" name="Google Shape;280;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1" name="Google Shape;281;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2" name="Google Shape;282;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3" name="Google Shape;283;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4" name="Google Shape;284;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14"/>
          <p:cNvGrpSpPr/>
          <p:nvPr/>
        </p:nvGrpSpPr>
        <p:grpSpPr>
          <a:xfrm>
            <a:off x="6626134" y="-164562"/>
            <a:ext cx="121172" cy="760495"/>
            <a:chOff x="5245196" y="3136513"/>
            <a:chExt cx="121172" cy="760495"/>
          </a:xfrm>
        </p:grpSpPr>
        <p:sp>
          <p:nvSpPr>
            <p:cNvPr id="289" name="Google Shape;289;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4" name="Shape 294"/>
        <p:cNvGrpSpPr/>
        <p:nvPr/>
      </p:nvGrpSpPr>
      <p:grpSpPr>
        <a:xfrm>
          <a:off x="0" y="0"/>
          <a:ext cx="0" cy="0"/>
          <a:chOff x="0" y="0"/>
          <a:chExt cx="0" cy="0"/>
        </a:xfrm>
      </p:grpSpPr>
      <p:sp>
        <p:nvSpPr>
          <p:cNvPr id="295" name="Google Shape;295;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5"/>
          <p:cNvGrpSpPr/>
          <p:nvPr/>
        </p:nvGrpSpPr>
        <p:grpSpPr>
          <a:xfrm>
            <a:off x="6626134" y="-164562"/>
            <a:ext cx="121172" cy="760495"/>
            <a:chOff x="5245196" y="3136513"/>
            <a:chExt cx="121172" cy="760495"/>
          </a:xfrm>
        </p:grpSpPr>
        <p:sp>
          <p:nvSpPr>
            <p:cNvPr id="300" name="Google Shape;300;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5" name="Google Shape;305;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6" name="Google Shape;306;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7" name="Google Shape;307;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8" name="Google Shape;308;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9" name="Google Shape;309;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0" name="Google Shape;310;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1" name="Shape 311"/>
        <p:cNvGrpSpPr/>
        <p:nvPr/>
      </p:nvGrpSpPr>
      <p:grpSpPr>
        <a:xfrm>
          <a:off x="0" y="0"/>
          <a:ext cx="0" cy="0"/>
          <a:chOff x="0" y="0"/>
          <a:chExt cx="0" cy="0"/>
        </a:xfrm>
      </p:grpSpPr>
      <p:sp>
        <p:nvSpPr>
          <p:cNvPr id="312" name="Google Shape;312;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3" name="Google Shape;313;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4" name="Google Shape;314;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5" name="Google Shape;315;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6" name="Google Shape;316;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7" name="Google Shape;317;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8" name="Google Shape;318;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9" name="Google Shape;319;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0" name="Google Shape;320;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1" name="Google Shape;321;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2" name="Google Shape;322;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3" name="Google Shape;323;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4" name="Google Shape;324;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5" name="Google Shape;325;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4" name="Shape 334"/>
        <p:cNvGrpSpPr/>
        <p:nvPr/>
      </p:nvGrpSpPr>
      <p:grpSpPr>
        <a:xfrm>
          <a:off x="0" y="0"/>
          <a:ext cx="0" cy="0"/>
          <a:chOff x="0" y="0"/>
          <a:chExt cx="0" cy="0"/>
        </a:xfrm>
      </p:grpSpPr>
      <p:sp>
        <p:nvSpPr>
          <p:cNvPr id="335" name="Google Shape;335;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6" name="Google Shape;336;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7" name="Google Shape;337;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8" name="Google Shape;338;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9" name="Google Shape;339;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0" name="Google Shape;340;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1" name="Google Shape;341;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2" name="Google Shape;342;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3" name="Google Shape;343;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4" name="Google Shape;344;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4" name="Shape 354"/>
        <p:cNvGrpSpPr/>
        <p:nvPr/>
      </p:nvGrpSpPr>
      <p:grpSpPr>
        <a:xfrm>
          <a:off x="0" y="0"/>
          <a:ext cx="0" cy="0"/>
          <a:chOff x="0" y="0"/>
          <a:chExt cx="0" cy="0"/>
        </a:xfrm>
      </p:grpSpPr>
      <p:sp>
        <p:nvSpPr>
          <p:cNvPr id="355" name="Google Shape;355;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6" name="Google Shape;356;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7" name="Google Shape;357;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8" name="Google Shape;358;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9" name="Google Shape;359;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0" name="Google Shape;360;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1" name="Google Shape;361;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2" name="Google Shape;362;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3" name="Google Shape;363;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4" name="Google Shape;364;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4" name="Shape 374"/>
        <p:cNvGrpSpPr/>
        <p:nvPr/>
      </p:nvGrpSpPr>
      <p:grpSpPr>
        <a:xfrm>
          <a:off x="0" y="0"/>
          <a:ext cx="0" cy="0"/>
          <a:chOff x="0" y="0"/>
          <a:chExt cx="0" cy="0"/>
        </a:xfrm>
      </p:grpSpPr>
      <p:sp>
        <p:nvSpPr>
          <p:cNvPr id="375" name="Google Shape;375;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6" name="Google Shape;376;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7" name="Google Shape;377;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8" name="Google Shape;378;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19"/>
          <p:cNvGrpSpPr/>
          <p:nvPr/>
        </p:nvGrpSpPr>
        <p:grpSpPr>
          <a:xfrm>
            <a:off x="6669747" y="-389684"/>
            <a:ext cx="143766" cy="2106420"/>
            <a:chOff x="6780548" y="337714"/>
            <a:chExt cx="133252" cy="1952377"/>
          </a:xfrm>
        </p:grpSpPr>
        <p:sp>
          <p:nvSpPr>
            <p:cNvPr id="387" name="Google Shape;387;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9"/>
          <p:cNvGrpSpPr/>
          <p:nvPr/>
        </p:nvGrpSpPr>
        <p:grpSpPr>
          <a:xfrm>
            <a:off x="1510029" y="507749"/>
            <a:ext cx="203534" cy="2663107"/>
            <a:chOff x="250617" y="2402301"/>
            <a:chExt cx="188650" cy="2468354"/>
          </a:xfrm>
        </p:grpSpPr>
        <p:sp>
          <p:nvSpPr>
            <p:cNvPr id="390" name="Google Shape;390;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19"/>
          <p:cNvGrpSpPr/>
          <p:nvPr/>
        </p:nvGrpSpPr>
        <p:grpSpPr>
          <a:xfrm>
            <a:off x="385355" y="1380671"/>
            <a:ext cx="199237" cy="2828935"/>
            <a:chOff x="1608717" y="1280046"/>
            <a:chExt cx="199237" cy="2828935"/>
          </a:xfrm>
        </p:grpSpPr>
        <p:sp>
          <p:nvSpPr>
            <p:cNvPr id="395" name="Google Shape;395;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19"/>
          <p:cNvGrpSpPr/>
          <p:nvPr/>
        </p:nvGrpSpPr>
        <p:grpSpPr>
          <a:xfrm>
            <a:off x="989005" y="-389666"/>
            <a:ext cx="62143" cy="897428"/>
            <a:chOff x="2038689" y="173907"/>
            <a:chExt cx="57599" cy="831799"/>
          </a:xfrm>
        </p:grpSpPr>
        <p:sp>
          <p:nvSpPr>
            <p:cNvPr id="401" name="Google Shape;401;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19"/>
          <p:cNvGrpSpPr/>
          <p:nvPr/>
        </p:nvGrpSpPr>
        <p:grpSpPr>
          <a:xfrm>
            <a:off x="8568723" y="2184809"/>
            <a:ext cx="214702" cy="2308597"/>
            <a:chOff x="8008096" y="2108910"/>
            <a:chExt cx="199001" cy="2139769"/>
          </a:xfrm>
        </p:grpSpPr>
        <p:sp>
          <p:nvSpPr>
            <p:cNvPr id="404" name="Google Shape;404;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8221223" y="9"/>
            <a:ext cx="214702" cy="2308597"/>
            <a:chOff x="8008096" y="2108910"/>
            <a:chExt cx="199001" cy="2139769"/>
          </a:xfrm>
        </p:grpSpPr>
        <p:sp>
          <p:nvSpPr>
            <p:cNvPr id="408" name="Google Shape;408;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10" name="Shape 410"/>
        <p:cNvGrpSpPr/>
        <p:nvPr/>
      </p:nvGrpSpPr>
      <p:grpSpPr>
        <a:xfrm>
          <a:off x="0" y="0"/>
          <a:ext cx="0" cy="0"/>
          <a:chOff x="0" y="0"/>
          <a:chExt cx="0" cy="0"/>
        </a:xfrm>
      </p:grpSpPr>
      <p:sp>
        <p:nvSpPr>
          <p:cNvPr id="411" name="Google Shape;411;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2" name="Google Shape;412;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3" name="Google Shape;413;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4" name="Google Shape;414;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5" name="Shape 42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6" name="Shape 42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p:nvPr>
            <p:ph idx="2" type="pic"/>
          </p:nvPr>
        </p:nvSpPr>
        <p:spPr>
          <a:xfrm>
            <a:off x="0" y="0"/>
            <a:ext cx="9144000" cy="5143500"/>
          </a:xfrm>
          <a:prstGeom prst="rect">
            <a:avLst/>
          </a:prstGeom>
          <a:noFill/>
          <a:ln>
            <a:noFill/>
          </a:ln>
        </p:spPr>
      </p:sp>
      <p:sp>
        <p:nvSpPr>
          <p:cNvPr id="175" name="Google Shape;175;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www.kaggle.com/datasets/diggernaut/el-paso-county-sheriff-blotter" TargetMode="External"/><Relationship Id="rId4" Type="http://schemas.openxmlformats.org/officeDocument/2006/relationships/hyperlink" Target="https://opendatacommons.org/licenses/dbcl/1-0/" TargetMode="External"/><Relationship Id="rId5" Type="http://schemas.openxmlformats.org/officeDocument/2006/relationships/hyperlink" Target="https://developers.google.com/maps/documentation/distance-matrix/start#maps_http_distancematrix_start-sh" TargetMode="External"/><Relationship Id="rId6" Type="http://schemas.openxmlformats.org/officeDocument/2006/relationships/hyperlink" Target="https://gitnux.org/average-police-response-time/#:~:text=Time%20Statistics%20Explained-,The%20average%20police%20response%20time%20in%20the%20US%20is%2010,receiving%20a%20call%20for%20assistance" TargetMode="External"/><Relationship Id="rId7" Type="http://schemas.openxmlformats.org/officeDocument/2006/relationships/hyperlink" Target="https://kvia.com/news/2016/07/07/special-report-emergency-response-times-in-ep-are-twice-national-avera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30" name="Shape 430"/>
        <p:cNvGrpSpPr/>
        <p:nvPr/>
      </p:nvGrpSpPr>
      <p:grpSpPr>
        <a:xfrm>
          <a:off x="0" y="0"/>
          <a:ext cx="0" cy="0"/>
          <a:chOff x="0" y="0"/>
          <a:chExt cx="0" cy="0"/>
        </a:xfrm>
      </p:grpSpPr>
      <p:sp>
        <p:nvSpPr>
          <p:cNvPr id="431" name="Google Shape;431;p23"/>
          <p:cNvSpPr/>
          <p:nvPr/>
        </p:nvSpPr>
        <p:spPr>
          <a:xfrm>
            <a:off x="7700300" y="68573"/>
            <a:ext cx="1275000" cy="1238400"/>
          </a:xfrm>
          <a:prstGeom prst="ellipse">
            <a:avLst/>
          </a:prstGeom>
          <a:solidFill>
            <a:srgbClr val="FF82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23"/>
          <p:cNvGrpSpPr/>
          <p:nvPr/>
        </p:nvGrpSpPr>
        <p:grpSpPr>
          <a:xfrm>
            <a:off x="6780548" y="337714"/>
            <a:ext cx="133252" cy="1952377"/>
            <a:chOff x="6780548" y="337714"/>
            <a:chExt cx="133252" cy="1952377"/>
          </a:xfrm>
        </p:grpSpPr>
        <p:sp>
          <p:nvSpPr>
            <p:cNvPr id="438" name="Google Shape;438;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23"/>
          <p:cNvGrpSpPr/>
          <p:nvPr/>
        </p:nvGrpSpPr>
        <p:grpSpPr>
          <a:xfrm>
            <a:off x="1608717" y="1280046"/>
            <a:ext cx="199237" cy="2828935"/>
            <a:chOff x="1608717" y="1280046"/>
            <a:chExt cx="199237" cy="2828935"/>
          </a:xfrm>
        </p:grpSpPr>
        <p:sp>
          <p:nvSpPr>
            <p:cNvPr id="441" name="Google Shape;441;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23"/>
          <p:cNvGrpSpPr/>
          <p:nvPr/>
        </p:nvGrpSpPr>
        <p:grpSpPr>
          <a:xfrm>
            <a:off x="8008096" y="2108910"/>
            <a:ext cx="199001" cy="2139769"/>
            <a:chOff x="8008096" y="2108910"/>
            <a:chExt cx="199001" cy="2139769"/>
          </a:xfrm>
        </p:grpSpPr>
        <p:sp>
          <p:nvSpPr>
            <p:cNvPr id="447" name="Google Shape;447;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49" name="Google Shape;449;p23"/>
          <p:cNvPicPr preferRelativeResize="0"/>
          <p:nvPr/>
        </p:nvPicPr>
        <p:blipFill>
          <a:blip r:embed="rId3">
            <a:alphaModFix/>
          </a:blip>
          <a:stretch>
            <a:fillRect/>
          </a:stretch>
        </p:blipFill>
        <p:spPr>
          <a:xfrm>
            <a:off x="7813779" y="3934129"/>
            <a:ext cx="1203900" cy="1203900"/>
          </a:xfrm>
          <a:prstGeom prst="ellipse">
            <a:avLst/>
          </a:prstGeom>
          <a:noFill/>
          <a:ln>
            <a:noFill/>
          </a:ln>
        </p:spPr>
      </p:pic>
      <p:pic>
        <p:nvPicPr>
          <p:cNvPr id="450" name="Google Shape;450;p23"/>
          <p:cNvPicPr preferRelativeResize="0"/>
          <p:nvPr/>
        </p:nvPicPr>
        <p:blipFill rotWithShape="1">
          <a:blip r:embed="rId4">
            <a:alphaModFix/>
          </a:blip>
          <a:srcRect b="-7669" l="-14683" r="-14683" t="-7657"/>
          <a:stretch/>
        </p:blipFill>
        <p:spPr>
          <a:xfrm>
            <a:off x="7735843" y="151202"/>
            <a:ext cx="1203900" cy="1073100"/>
          </a:xfrm>
          <a:prstGeom prst="ellipse">
            <a:avLst/>
          </a:prstGeom>
          <a:noFill/>
          <a:ln>
            <a:noFill/>
          </a:ln>
        </p:spPr>
      </p:pic>
      <p:pic>
        <p:nvPicPr>
          <p:cNvPr id="451" name="Google Shape;451;p23"/>
          <p:cNvPicPr preferRelativeResize="0"/>
          <p:nvPr/>
        </p:nvPicPr>
        <p:blipFill>
          <a:blip r:embed="rId5">
            <a:alphaModFix/>
          </a:blip>
          <a:stretch>
            <a:fillRect/>
          </a:stretch>
        </p:blipFill>
        <p:spPr>
          <a:xfrm>
            <a:off x="24025" y="-7703"/>
            <a:ext cx="1454250" cy="1238535"/>
          </a:xfrm>
          <a:prstGeom prst="rect">
            <a:avLst/>
          </a:prstGeom>
          <a:noFill/>
          <a:ln>
            <a:noFill/>
          </a:ln>
        </p:spPr>
      </p:pic>
      <p:pic>
        <p:nvPicPr>
          <p:cNvPr id="452" name="Google Shape;452;p23"/>
          <p:cNvPicPr preferRelativeResize="0"/>
          <p:nvPr/>
        </p:nvPicPr>
        <p:blipFill>
          <a:blip r:embed="rId6">
            <a:alphaModFix/>
          </a:blip>
          <a:stretch>
            <a:fillRect/>
          </a:stretch>
        </p:blipFill>
        <p:spPr>
          <a:xfrm>
            <a:off x="-491490" y="3732463"/>
            <a:ext cx="2713014" cy="1411875"/>
          </a:xfrm>
          <a:prstGeom prst="rect">
            <a:avLst/>
          </a:prstGeom>
          <a:noFill/>
          <a:ln>
            <a:noFill/>
          </a:ln>
        </p:spPr>
      </p:pic>
      <p:pic>
        <p:nvPicPr>
          <p:cNvPr id="453" name="Google Shape;453;p23"/>
          <p:cNvPicPr preferRelativeResize="0"/>
          <p:nvPr/>
        </p:nvPicPr>
        <p:blipFill rotWithShape="1">
          <a:blip r:embed="rId7">
            <a:alphaModFix/>
          </a:blip>
          <a:srcRect b="18253" l="0" r="0" t="0"/>
          <a:stretch/>
        </p:blipFill>
        <p:spPr>
          <a:xfrm>
            <a:off x="3599639" y="2293662"/>
            <a:ext cx="1944715" cy="2828924"/>
          </a:xfrm>
          <a:prstGeom prst="rect">
            <a:avLst/>
          </a:prstGeom>
          <a:noFill/>
          <a:ln>
            <a:noFill/>
          </a:ln>
        </p:spPr>
      </p:pic>
      <p:sp>
        <p:nvSpPr>
          <p:cNvPr id="454" name="Google Shape;454;p23"/>
          <p:cNvSpPr txBox="1"/>
          <p:nvPr/>
        </p:nvSpPr>
        <p:spPr>
          <a:xfrm>
            <a:off x="1915650" y="1325963"/>
            <a:ext cx="53127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lt1"/>
                </a:solidFill>
                <a:latin typeface="Share Tech"/>
                <a:ea typeface="Share Tech"/>
                <a:cs typeface="Share Tech"/>
                <a:sym typeface="Share Tech"/>
              </a:rPr>
              <a:t>ATLAS DEVELOPMENT</a:t>
            </a:r>
            <a:endParaRPr b="1" sz="5000">
              <a:solidFill>
                <a:schemeClr val="lt1"/>
              </a:solidFill>
              <a:latin typeface="Share Tech"/>
              <a:ea typeface="Share Tech"/>
              <a:cs typeface="Share Tech"/>
              <a:sym typeface="Share Tech"/>
            </a:endParaRPr>
          </a:p>
        </p:txBody>
      </p:sp>
      <p:sp>
        <p:nvSpPr>
          <p:cNvPr id="455" name="Google Shape;455;p23"/>
          <p:cNvSpPr txBox="1"/>
          <p:nvPr>
            <p:ph idx="1" type="subTitle"/>
          </p:nvPr>
        </p:nvSpPr>
        <p:spPr>
          <a:xfrm>
            <a:off x="4351421" y="2364410"/>
            <a:ext cx="3308100" cy="14118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Share Tech"/>
                <a:ea typeface="Share Tech"/>
                <a:cs typeface="Share Tech"/>
                <a:sym typeface="Share Tech"/>
              </a:rPr>
              <a:t>Zachary Wittmann</a:t>
            </a:r>
            <a:endParaRPr sz="2200">
              <a:solidFill>
                <a:schemeClr val="accent2"/>
              </a:solidFill>
              <a:latin typeface="Share Tech"/>
              <a:ea typeface="Share Tech"/>
              <a:cs typeface="Share Tech"/>
              <a:sym typeface="Share Tech"/>
            </a:endParaRPr>
          </a:p>
          <a:p>
            <a:pPr indent="0" lvl="0" marL="0" rtl="0" algn="ctr">
              <a:spcBef>
                <a:spcPts val="0"/>
              </a:spcBef>
              <a:spcAft>
                <a:spcPts val="0"/>
              </a:spcAft>
              <a:buNone/>
            </a:pPr>
            <a:r>
              <a:rPr lang="en" sz="2200">
                <a:latin typeface="Share Tech"/>
                <a:ea typeface="Share Tech"/>
                <a:cs typeface="Share Tech"/>
                <a:sym typeface="Share Tech"/>
              </a:rPr>
              <a:t>Jesus Torres</a:t>
            </a:r>
            <a:endParaRPr sz="2200">
              <a:latin typeface="Share Tech"/>
              <a:ea typeface="Share Tech"/>
              <a:cs typeface="Share Tech"/>
              <a:sym typeface="Share Tech"/>
            </a:endParaRPr>
          </a:p>
          <a:p>
            <a:pPr indent="0" lvl="0" marL="0" rtl="0" algn="ctr">
              <a:spcBef>
                <a:spcPts val="0"/>
              </a:spcBef>
              <a:spcAft>
                <a:spcPts val="0"/>
              </a:spcAft>
              <a:buNone/>
            </a:pPr>
            <a:r>
              <a:rPr lang="en" sz="2200">
                <a:solidFill>
                  <a:schemeClr val="accent2"/>
                </a:solidFill>
                <a:latin typeface="Share Tech"/>
                <a:ea typeface="Share Tech"/>
                <a:cs typeface="Share Tech"/>
                <a:sym typeface="Share Tech"/>
              </a:rPr>
              <a:t>Dante Lopez</a:t>
            </a:r>
            <a:endParaRPr sz="2200">
              <a:solidFill>
                <a:schemeClr val="accent2"/>
              </a:solidFill>
              <a:latin typeface="Share Tech"/>
              <a:ea typeface="Share Tech"/>
              <a:cs typeface="Share Tech"/>
              <a:sym typeface="Share Tech"/>
            </a:endParaRPr>
          </a:p>
          <a:p>
            <a:pPr indent="0" lvl="0" marL="0" rtl="0" algn="ctr">
              <a:spcBef>
                <a:spcPts val="0"/>
              </a:spcBef>
              <a:spcAft>
                <a:spcPts val="0"/>
              </a:spcAft>
              <a:buNone/>
            </a:pPr>
            <a:r>
              <a:rPr lang="en" sz="2200">
                <a:latin typeface="Share Tech"/>
                <a:ea typeface="Share Tech"/>
                <a:cs typeface="Share Tech"/>
                <a:sym typeface="Share Tech"/>
              </a:rPr>
              <a:t>William Dunlap</a:t>
            </a:r>
            <a:endParaRPr sz="2200">
              <a:solidFill>
                <a:schemeClr val="accent2"/>
              </a:solidFill>
              <a:latin typeface="Share Tech"/>
              <a:ea typeface="Share Tech"/>
              <a:cs typeface="Share Tech"/>
              <a:sym typeface="Share Tech"/>
            </a:endParaRPr>
          </a:p>
        </p:txBody>
      </p:sp>
      <p:sp>
        <p:nvSpPr>
          <p:cNvPr id="456" name="Google Shape;456;p23"/>
          <p:cNvSpPr txBox="1"/>
          <p:nvPr/>
        </p:nvSpPr>
        <p:spPr>
          <a:xfrm>
            <a:off x="1782288" y="4326950"/>
            <a:ext cx="2099100" cy="4413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800">
                <a:solidFill>
                  <a:schemeClr val="lt1"/>
                </a:solidFill>
                <a:latin typeface="Maven Pro"/>
                <a:ea typeface="Maven Pro"/>
                <a:cs typeface="Maven Pro"/>
                <a:sym typeface="Maven Pro"/>
              </a:rPr>
              <a:t>Award #: 2332774</a:t>
            </a:r>
            <a:endParaRPr b="1" sz="1800">
              <a:solidFill>
                <a:schemeClr val="lt1"/>
              </a:solidFill>
              <a:latin typeface="Maven Pro"/>
              <a:ea typeface="Maven Pro"/>
              <a:cs typeface="Maven Pro"/>
              <a:sym typeface="Maven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54"/>
                                        </p:tgtEl>
                                        <p:attrNameLst>
                                          <p:attrName>style.visibility</p:attrName>
                                        </p:attrNameLst>
                                      </p:cBhvr>
                                      <p:to>
                                        <p:strVal val="visible"/>
                                      </p:to>
                                    </p:set>
                                    <p:anim calcmode="lin" valueType="num">
                                      <p:cBhvr additive="base">
                                        <p:cTn dur="1000"/>
                                        <p:tgtEl>
                                          <p:spTgt spid="4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3"/>
                                        </p:tgtEl>
                                        <p:attrNameLst>
                                          <p:attrName>style.visibility</p:attrName>
                                        </p:attrNameLst>
                                      </p:cBhvr>
                                      <p:to>
                                        <p:strVal val="visible"/>
                                      </p:to>
                                    </p:set>
                                    <p:anim calcmode="lin" valueType="num">
                                      <p:cBhvr additive="base">
                                        <p:cTn dur="1000"/>
                                        <p:tgtEl>
                                          <p:spTgt spid="4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55"/>
                                        </p:tgtEl>
                                        <p:attrNameLst>
                                          <p:attrName>style.visibility</p:attrName>
                                        </p:attrNameLst>
                                      </p:cBhvr>
                                      <p:to>
                                        <p:strVal val="visible"/>
                                      </p:to>
                                    </p:set>
                                    <p:anim calcmode="lin" valueType="num">
                                      <p:cBhvr additive="base">
                                        <p:cTn dur="1000"/>
                                        <p:tgtEl>
                                          <p:spTgt spid="4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2"/>
          <p:cNvSpPr txBox="1"/>
          <p:nvPr>
            <p:ph idx="4294967295" type="ctrTitle"/>
          </p:nvPr>
        </p:nvSpPr>
        <p:spPr>
          <a:xfrm>
            <a:off x="618825" y="411675"/>
            <a:ext cx="70965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Feasibility, Scalability, and Sustainability</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575" name="Google Shape;575;p32"/>
          <p:cNvSpPr txBox="1"/>
          <p:nvPr/>
        </p:nvSpPr>
        <p:spPr>
          <a:xfrm>
            <a:off x="697425" y="1203050"/>
            <a:ext cx="7910100" cy="3231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We feel that PALADIN has a fair feasibility due to the dynamic nature of the handling of data.</a:t>
            </a:r>
            <a:endParaRPr sz="1800">
              <a:solidFill>
                <a:srgbClr val="F2F2F2"/>
              </a:solidFill>
              <a:latin typeface="Maven Pro Medium"/>
              <a:ea typeface="Maven Pro Medium"/>
              <a:cs typeface="Maven Pro Medium"/>
              <a:sym typeface="Maven Pro Medium"/>
            </a:endParaRPr>
          </a:p>
          <a:p>
            <a:pPr indent="0" lvl="0" marL="0" rtl="0" algn="l">
              <a:spcBef>
                <a:spcPts val="0"/>
              </a:spcBef>
              <a:spcAft>
                <a:spcPts val="0"/>
              </a:spcAft>
              <a:buNone/>
            </a:pPr>
            <a:r>
              <a:t/>
            </a:r>
            <a:endParaRPr sz="1800">
              <a:solidFill>
                <a:srgbClr val="F2F2F2"/>
              </a:solidFill>
              <a:latin typeface="Maven Pro Medium"/>
              <a:ea typeface="Maven Pro Medium"/>
              <a:cs typeface="Maven Pro Medium"/>
              <a:sym typeface="Maven Pro Medium"/>
            </a:endParaRPr>
          </a:p>
          <a:p>
            <a:pPr indent="-342900" lvl="0" marL="457200" rtl="0" algn="l">
              <a:spcBef>
                <a:spcPts val="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Any law enforcement agency would be able to implement PALADIN and utilize it to the best of </a:t>
            </a:r>
            <a:r>
              <a:rPr lang="en" sz="1800">
                <a:solidFill>
                  <a:srgbClr val="F2F2F2"/>
                </a:solidFill>
                <a:latin typeface="Maven Pro Medium"/>
                <a:ea typeface="Maven Pro Medium"/>
                <a:cs typeface="Maven Pro Medium"/>
                <a:sym typeface="Maven Pro Medium"/>
              </a:rPr>
              <a:t>its</a:t>
            </a:r>
            <a:r>
              <a:rPr lang="en" sz="1800">
                <a:solidFill>
                  <a:srgbClr val="F2F2F2"/>
                </a:solidFill>
                <a:latin typeface="Maven Pro Medium"/>
                <a:ea typeface="Maven Pro Medium"/>
                <a:cs typeface="Maven Pro Medium"/>
                <a:sym typeface="Maven Pro Medium"/>
              </a:rPr>
              <a:t> ability.</a:t>
            </a:r>
            <a:endParaRPr sz="1800">
              <a:solidFill>
                <a:srgbClr val="F2F2F2"/>
              </a:solidFill>
              <a:latin typeface="Maven Pro Medium"/>
              <a:ea typeface="Maven Pro Medium"/>
              <a:cs typeface="Maven Pro Medium"/>
              <a:sym typeface="Maven Pro Medium"/>
            </a:endParaRPr>
          </a:p>
          <a:p>
            <a:pPr indent="0" lvl="0" marL="0" rtl="0" algn="l">
              <a:spcBef>
                <a:spcPts val="0"/>
              </a:spcBef>
              <a:spcAft>
                <a:spcPts val="0"/>
              </a:spcAft>
              <a:buNone/>
            </a:pPr>
            <a:r>
              <a:t/>
            </a:r>
            <a:endParaRPr sz="1800">
              <a:solidFill>
                <a:srgbClr val="F2F2F2"/>
              </a:solidFill>
              <a:latin typeface="Maven Pro Medium"/>
              <a:ea typeface="Maven Pro Medium"/>
              <a:cs typeface="Maven Pro Medium"/>
              <a:sym typeface="Maven Pro Medium"/>
            </a:endParaRPr>
          </a:p>
          <a:p>
            <a:pPr indent="-342900" lvl="0" marL="457200" rtl="0" algn="l">
              <a:spcBef>
                <a:spcPts val="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It would be able grow with the broader population as the dynamic handling of the data allows it to grow.</a:t>
            </a:r>
            <a:endParaRPr sz="1800">
              <a:solidFill>
                <a:srgbClr val="F2F2F2"/>
              </a:solidFill>
              <a:latin typeface="Maven Pro Medium"/>
              <a:ea typeface="Maven Pro Medium"/>
              <a:cs typeface="Maven Pro Medium"/>
              <a:sym typeface="Maven Pro Medium"/>
            </a:endParaRPr>
          </a:p>
          <a:p>
            <a:pPr indent="0" lvl="0" marL="0" rtl="0" algn="l">
              <a:spcBef>
                <a:spcPts val="0"/>
              </a:spcBef>
              <a:spcAft>
                <a:spcPts val="0"/>
              </a:spcAft>
              <a:buNone/>
            </a:pPr>
            <a:r>
              <a:t/>
            </a:r>
            <a:endParaRPr sz="1800">
              <a:solidFill>
                <a:srgbClr val="F2F2F2"/>
              </a:solidFill>
              <a:latin typeface="Maven Pro Medium"/>
              <a:ea typeface="Maven Pro Medium"/>
              <a:cs typeface="Maven Pro Medium"/>
              <a:sym typeface="Maven Pro Medium"/>
            </a:endParaRPr>
          </a:p>
          <a:p>
            <a:pPr indent="-342900" lvl="0" marL="457200" rtl="0" algn="l">
              <a:spcBef>
                <a:spcPts val="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We believe that it can be applied to other cities as long as the information is correct.</a:t>
            </a:r>
            <a:endParaRPr sz="1800">
              <a:solidFill>
                <a:srgbClr val="F2F2F2"/>
              </a:solidFill>
              <a:latin typeface="Maven Pro Medium"/>
              <a:ea typeface="Maven Pro Medium"/>
              <a:cs typeface="Maven Pro Medium"/>
              <a:sym typeface="Maven Pro Medium"/>
            </a:endParaRPr>
          </a:p>
        </p:txBody>
      </p:sp>
      <p:grpSp>
        <p:nvGrpSpPr>
          <p:cNvPr id="576" name="Google Shape;576;p32"/>
          <p:cNvGrpSpPr/>
          <p:nvPr/>
        </p:nvGrpSpPr>
        <p:grpSpPr>
          <a:xfrm>
            <a:off x="7035044" y="321710"/>
            <a:ext cx="669950" cy="667775"/>
            <a:chOff x="852385" y="1510916"/>
            <a:chExt cx="353145" cy="351998"/>
          </a:xfrm>
        </p:grpSpPr>
        <p:sp>
          <p:nvSpPr>
            <p:cNvPr id="577" name="Google Shape;577;p32"/>
            <p:cNvSpPr/>
            <p:nvPr/>
          </p:nvSpPr>
          <p:spPr>
            <a:xfrm>
              <a:off x="852385" y="1510916"/>
              <a:ext cx="353145" cy="187785"/>
            </a:xfrm>
            <a:custGeom>
              <a:rect b="b" l="l" r="r" t="t"/>
              <a:pathLst>
                <a:path extrusionOk="0" h="5895" w="11086">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a:off x="852385" y="1609921"/>
              <a:ext cx="353145" cy="252992"/>
            </a:xfrm>
            <a:custGeom>
              <a:rect b="b" l="l" r="r" t="t"/>
              <a:pathLst>
                <a:path extrusionOk="0" h="7942" w="11086">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a:off x="928264" y="1584501"/>
              <a:ext cx="198775" cy="140735"/>
            </a:xfrm>
            <a:custGeom>
              <a:rect b="b" l="l" r="r" t="t"/>
              <a:pathLst>
                <a:path extrusionOk="0" h="4418" w="624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32"/>
          <p:cNvGrpSpPr/>
          <p:nvPr/>
        </p:nvGrpSpPr>
        <p:grpSpPr>
          <a:xfrm>
            <a:off x="8158048" y="324166"/>
            <a:ext cx="663576" cy="662911"/>
            <a:chOff x="2201806" y="1976585"/>
            <a:chExt cx="349784" cy="349434"/>
          </a:xfrm>
        </p:grpSpPr>
        <p:sp>
          <p:nvSpPr>
            <p:cNvPr id="581" name="Google Shape;581;p32"/>
            <p:cNvSpPr/>
            <p:nvPr/>
          </p:nvSpPr>
          <p:spPr>
            <a:xfrm>
              <a:off x="2231755" y="2073373"/>
              <a:ext cx="319835" cy="252647"/>
            </a:xfrm>
            <a:custGeom>
              <a:rect b="b" l="l" r="r" t="t"/>
              <a:pathLst>
                <a:path extrusionOk="0" h="7938" w="10049">
                  <a:moveTo>
                    <a:pt x="9368" y="0"/>
                  </a:moveTo>
                  <a:cubicBezTo>
                    <a:pt x="9345" y="0"/>
                    <a:pt x="9322" y="6"/>
                    <a:pt x="9299" y="20"/>
                  </a:cubicBezTo>
                  <a:cubicBezTo>
                    <a:pt x="9227" y="67"/>
                    <a:pt x="9180" y="151"/>
                    <a:pt x="9227" y="234"/>
                  </a:cubicBezTo>
                  <a:cubicBezTo>
                    <a:pt x="9561" y="925"/>
                    <a:pt x="9716" y="1675"/>
                    <a:pt x="9716" y="2449"/>
                  </a:cubicBezTo>
                  <a:cubicBezTo>
                    <a:pt x="9716" y="3830"/>
                    <a:pt x="9180" y="5127"/>
                    <a:pt x="8203" y="6104"/>
                  </a:cubicBezTo>
                  <a:cubicBezTo>
                    <a:pt x="7215" y="7092"/>
                    <a:pt x="5917" y="7628"/>
                    <a:pt x="4536" y="7628"/>
                  </a:cubicBezTo>
                  <a:cubicBezTo>
                    <a:pt x="3715" y="7628"/>
                    <a:pt x="2929" y="7449"/>
                    <a:pt x="2203" y="7080"/>
                  </a:cubicBezTo>
                  <a:cubicBezTo>
                    <a:pt x="1596" y="6759"/>
                    <a:pt x="1060" y="6342"/>
                    <a:pt x="607" y="5830"/>
                  </a:cubicBezTo>
                  <a:lnTo>
                    <a:pt x="607" y="5830"/>
                  </a:lnTo>
                  <a:lnTo>
                    <a:pt x="1250" y="6032"/>
                  </a:lnTo>
                  <a:cubicBezTo>
                    <a:pt x="1272" y="6040"/>
                    <a:pt x="1293" y="6044"/>
                    <a:pt x="1312" y="6044"/>
                  </a:cubicBezTo>
                  <a:cubicBezTo>
                    <a:pt x="1380" y="6044"/>
                    <a:pt x="1434" y="5999"/>
                    <a:pt x="1453" y="5925"/>
                  </a:cubicBezTo>
                  <a:cubicBezTo>
                    <a:pt x="1488" y="5842"/>
                    <a:pt x="1441" y="5747"/>
                    <a:pt x="1357" y="5723"/>
                  </a:cubicBezTo>
                  <a:lnTo>
                    <a:pt x="202" y="5330"/>
                  </a:lnTo>
                  <a:cubicBezTo>
                    <a:pt x="191" y="5327"/>
                    <a:pt x="179" y="5325"/>
                    <a:pt x="167" y="5325"/>
                  </a:cubicBezTo>
                  <a:cubicBezTo>
                    <a:pt x="131" y="5325"/>
                    <a:pt x="95" y="5339"/>
                    <a:pt x="60" y="5366"/>
                  </a:cubicBezTo>
                  <a:cubicBezTo>
                    <a:pt x="12" y="5389"/>
                    <a:pt x="0" y="5449"/>
                    <a:pt x="0" y="5508"/>
                  </a:cubicBezTo>
                  <a:lnTo>
                    <a:pt x="191" y="6854"/>
                  </a:lnTo>
                  <a:cubicBezTo>
                    <a:pt x="214" y="6925"/>
                    <a:pt x="274" y="6985"/>
                    <a:pt x="357" y="6985"/>
                  </a:cubicBezTo>
                  <a:lnTo>
                    <a:pt x="393" y="6985"/>
                  </a:lnTo>
                  <a:cubicBezTo>
                    <a:pt x="476" y="6973"/>
                    <a:pt x="536" y="6890"/>
                    <a:pt x="524" y="6806"/>
                  </a:cubicBezTo>
                  <a:lnTo>
                    <a:pt x="417" y="6068"/>
                  </a:lnTo>
                  <a:lnTo>
                    <a:pt x="417" y="6068"/>
                  </a:lnTo>
                  <a:cubicBezTo>
                    <a:pt x="881" y="6604"/>
                    <a:pt x="1465" y="7044"/>
                    <a:pt x="2084" y="7354"/>
                  </a:cubicBezTo>
                  <a:cubicBezTo>
                    <a:pt x="2858" y="7747"/>
                    <a:pt x="3691" y="7937"/>
                    <a:pt x="4560" y="7937"/>
                  </a:cubicBezTo>
                  <a:cubicBezTo>
                    <a:pt x="6025" y="7937"/>
                    <a:pt x="7394" y="7366"/>
                    <a:pt x="8442" y="6330"/>
                  </a:cubicBezTo>
                  <a:cubicBezTo>
                    <a:pt x="9477" y="5282"/>
                    <a:pt x="10049" y="3913"/>
                    <a:pt x="10049" y="2449"/>
                  </a:cubicBezTo>
                  <a:cubicBezTo>
                    <a:pt x="10049" y="1627"/>
                    <a:pt x="9870" y="829"/>
                    <a:pt x="9513" y="91"/>
                  </a:cubicBezTo>
                  <a:cubicBezTo>
                    <a:pt x="9479" y="40"/>
                    <a:pt x="9426" y="0"/>
                    <a:pt x="936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2201806" y="1976585"/>
              <a:ext cx="319484" cy="252424"/>
            </a:xfrm>
            <a:custGeom>
              <a:rect b="b" l="l" r="r" t="t"/>
              <a:pathLst>
                <a:path extrusionOk="0" h="7931" w="10038">
                  <a:moveTo>
                    <a:pt x="5501" y="1"/>
                  </a:moveTo>
                  <a:cubicBezTo>
                    <a:pt x="4025" y="1"/>
                    <a:pt x="2656" y="560"/>
                    <a:pt x="1608" y="1608"/>
                  </a:cubicBezTo>
                  <a:cubicBezTo>
                    <a:pt x="572" y="2644"/>
                    <a:pt x="0" y="4013"/>
                    <a:pt x="0" y="5490"/>
                  </a:cubicBezTo>
                  <a:cubicBezTo>
                    <a:pt x="0" y="6311"/>
                    <a:pt x="179" y="7109"/>
                    <a:pt x="536" y="7835"/>
                  </a:cubicBezTo>
                  <a:cubicBezTo>
                    <a:pt x="572" y="7895"/>
                    <a:pt x="632" y="7930"/>
                    <a:pt x="691" y="7930"/>
                  </a:cubicBezTo>
                  <a:cubicBezTo>
                    <a:pt x="715" y="7930"/>
                    <a:pt x="739" y="7930"/>
                    <a:pt x="762" y="7918"/>
                  </a:cubicBezTo>
                  <a:cubicBezTo>
                    <a:pt x="834" y="7871"/>
                    <a:pt x="882" y="7776"/>
                    <a:pt x="834" y="7704"/>
                  </a:cubicBezTo>
                  <a:cubicBezTo>
                    <a:pt x="512" y="7002"/>
                    <a:pt x="346" y="6263"/>
                    <a:pt x="346" y="5490"/>
                  </a:cubicBezTo>
                  <a:cubicBezTo>
                    <a:pt x="346" y="4108"/>
                    <a:pt x="882" y="2811"/>
                    <a:pt x="1870" y="1822"/>
                  </a:cubicBezTo>
                  <a:cubicBezTo>
                    <a:pt x="2846" y="846"/>
                    <a:pt x="4144" y="310"/>
                    <a:pt x="5525" y="310"/>
                  </a:cubicBezTo>
                  <a:cubicBezTo>
                    <a:pt x="7049" y="310"/>
                    <a:pt x="8454" y="965"/>
                    <a:pt x="9454" y="2108"/>
                  </a:cubicBezTo>
                  <a:lnTo>
                    <a:pt x="8811" y="1906"/>
                  </a:lnTo>
                  <a:cubicBezTo>
                    <a:pt x="8792" y="1898"/>
                    <a:pt x="8772" y="1894"/>
                    <a:pt x="8753" y="1894"/>
                  </a:cubicBezTo>
                  <a:cubicBezTo>
                    <a:pt x="8688" y="1894"/>
                    <a:pt x="8627" y="1937"/>
                    <a:pt x="8609" y="2001"/>
                  </a:cubicBezTo>
                  <a:cubicBezTo>
                    <a:pt x="8573" y="2096"/>
                    <a:pt x="8621" y="2180"/>
                    <a:pt x="8716" y="2215"/>
                  </a:cubicBezTo>
                  <a:lnTo>
                    <a:pt x="9859" y="2596"/>
                  </a:lnTo>
                  <a:cubicBezTo>
                    <a:pt x="9871" y="2596"/>
                    <a:pt x="9883" y="2620"/>
                    <a:pt x="9906" y="2620"/>
                  </a:cubicBezTo>
                  <a:cubicBezTo>
                    <a:pt x="9930" y="2620"/>
                    <a:pt x="9978" y="2596"/>
                    <a:pt x="10002" y="2572"/>
                  </a:cubicBezTo>
                  <a:cubicBezTo>
                    <a:pt x="10026" y="2525"/>
                    <a:pt x="10037" y="2465"/>
                    <a:pt x="10037" y="2418"/>
                  </a:cubicBezTo>
                  <a:lnTo>
                    <a:pt x="9847" y="1084"/>
                  </a:lnTo>
                  <a:cubicBezTo>
                    <a:pt x="9827" y="1003"/>
                    <a:pt x="9772" y="948"/>
                    <a:pt x="9705" y="948"/>
                  </a:cubicBezTo>
                  <a:cubicBezTo>
                    <a:pt x="9693" y="948"/>
                    <a:pt x="9681" y="950"/>
                    <a:pt x="9668" y="953"/>
                  </a:cubicBezTo>
                  <a:cubicBezTo>
                    <a:pt x="9573" y="965"/>
                    <a:pt x="9514" y="1037"/>
                    <a:pt x="9525" y="1132"/>
                  </a:cubicBezTo>
                  <a:lnTo>
                    <a:pt x="9633" y="1870"/>
                  </a:lnTo>
                  <a:cubicBezTo>
                    <a:pt x="8597" y="667"/>
                    <a:pt x="7085" y="1"/>
                    <a:pt x="550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2331789" y="2068662"/>
              <a:ext cx="16709" cy="27340"/>
            </a:xfrm>
            <a:custGeom>
              <a:rect b="b" l="l" r="r" t="t"/>
              <a:pathLst>
                <a:path extrusionOk="0" h="859" w="525">
                  <a:moveTo>
                    <a:pt x="358" y="1"/>
                  </a:moveTo>
                  <a:cubicBezTo>
                    <a:pt x="262" y="1"/>
                    <a:pt x="191" y="84"/>
                    <a:pt x="191" y="168"/>
                  </a:cubicBezTo>
                  <a:lnTo>
                    <a:pt x="191" y="465"/>
                  </a:lnTo>
                  <a:lnTo>
                    <a:pt x="72" y="584"/>
                  </a:lnTo>
                  <a:cubicBezTo>
                    <a:pt x="12" y="644"/>
                    <a:pt x="0" y="751"/>
                    <a:pt x="72" y="811"/>
                  </a:cubicBezTo>
                  <a:cubicBezTo>
                    <a:pt x="96" y="834"/>
                    <a:pt x="143" y="858"/>
                    <a:pt x="191" y="858"/>
                  </a:cubicBezTo>
                  <a:cubicBezTo>
                    <a:pt x="238" y="858"/>
                    <a:pt x="262" y="834"/>
                    <a:pt x="298" y="811"/>
                  </a:cubicBezTo>
                  <a:lnTo>
                    <a:pt x="453" y="644"/>
                  </a:lnTo>
                  <a:cubicBezTo>
                    <a:pt x="488" y="620"/>
                    <a:pt x="500" y="572"/>
                    <a:pt x="500" y="525"/>
                  </a:cubicBezTo>
                  <a:lnTo>
                    <a:pt x="524" y="168"/>
                  </a:lnTo>
                  <a:cubicBezTo>
                    <a:pt x="524" y="84"/>
                    <a:pt x="441" y="1"/>
                    <a:pt x="35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2243118" y="2021653"/>
              <a:ext cx="265664" cy="261908"/>
            </a:xfrm>
            <a:custGeom>
              <a:rect b="b" l="l" r="r" t="t"/>
              <a:pathLst>
                <a:path extrusionOk="0" h="8229" w="8347">
                  <a:moveTo>
                    <a:pt x="2751" y="3109"/>
                  </a:moveTo>
                  <a:lnTo>
                    <a:pt x="2977" y="3133"/>
                  </a:lnTo>
                  <a:lnTo>
                    <a:pt x="3084" y="3133"/>
                  </a:lnTo>
                  <a:lnTo>
                    <a:pt x="2917" y="3502"/>
                  </a:lnTo>
                  <a:lnTo>
                    <a:pt x="2643" y="3431"/>
                  </a:lnTo>
                  <a:lnTo>
                    <a:pt x="2751" y="3109"/>
                  </a:lnTo>
                  <a:close/>
                  <a:moveTo>
                    <a:pt x="3834" y="3026"/>
                  </a:moveTo>
                  <a:lnTo>
                    <a:pt x="4156" y="3419"/>
                  </a:lnTo>
                  <a:lnTo>
                    <a:pt x="4120" y="3526"/>
                  </a:lnTo>
                  <a:cubicBezTo>
                    <a:pt x="4096" y="3609"/>
                    <a:pt x="4144" y="3704"/>
                    <a:pt x="4227" y="3728"/>
                  </a:cubicBezTo>
                  <a:cubicBezTo>
                    <a:pt x="4239" y="3728"/>
                    <a:pt x="4263" y="3740"/>
                    <a:pt x="4275" y="3740"/>
                  </a:cubicBezTo>
                  <a:cubicBezTo>
                    <a:pt x="4346" y="3740"/>
                    <a:pt x="4406" y="3704"/>
                    <a:pt x="4417" y="3645"/>
                  </a:cubicBezTo>
                  <a:lnTo>
                    <a:pt x="4465" y="3526"/>
                  </a:lnTo>
                  <a:cubicBezTo>
                    <a:pt x="4501" y="3419"/>
                    <a:pt x="4477" y="3312"/>
                    <a:pt x="4417" y="3240"/>
                  </a:cubicBezTo>
                  <a:lnTo>
                    <a:pt x="4334" y="3133"/>
                  </a:lnTo>
                  <a:lnTo>
                    <a:pt x="4608" y="3359"/>
                  </a:lnTo>
                  <a:cubicBezTo>
                    <a:pt x="4638" y="3374"/>
                    <a:pt x="4673" y="3389"/>
                    <a:pt x="4710" y="3389"/>
                  </a:cubicBezTo>
                  <a:cubicBezTo>
                    <a:pt x="4731" y="3389"/>
                    <a:pt x="4753" y="3384"/>
                    <a:pt x="4775" y="3371"/>
                  </a:cubicBezTo>
                  <a:lnTo>
                    <a:pt x="4989" y="3288"/>
                  </a:lnTo>
                  <a:lnTo>
                    <a:pt x="5108" y="3419"/>
                  </a:lnTo>
                  <a:cubicBezTo>
                    <a:pt x="5132" y="3466"/>
                    <a:pt x="5191" y="3478"/>
                    <a:pt x="5239" y="3478"/>
                  </a:cubicBezTo>
                  <a:lnTo>
                    <a:pt x="5644" y="3442"/>
                  </a:lnTo>
                  <a:lnTo>
                    <a:pt x="5656" y="3526"/>
                  </a:lnTo>
                  <a:cubicBezTo>
                    <a:pt x="5668" y="3562"/>
                    <a:pt x="5644" y="3597"/>
                    <a:pt x="5644" y="3609"/>
                  </a:cubicBezTo>
                  <a:cubicBezTo>
                    <a:pt x="5620" y="3621"/>
                    <a:pt x="5608" y="3657"/>
                    <a:pt x="5560" y="3657"/>
                  </a:cubicBezTo>
                  <a:lnTo>
                    <a:pt x="4882" y="3716"/>
                  </a:lnTo>
                  <a:cubicBezTo>
                    <a:pt x="4787" y="3716"/>
                    <a:pt x="4715" y="3764"/>
                    <a:pt x="4668" y="3835"/>
                  </a:cubicBezTo>
                  <a:cubicBezTo>
                    <a:pt x="4644" y="3895"/>
                    <a:pt x="4608" y="3954"/>
                    <a:pt x="4632" y="4014"/>
                  </a:cubicBezTo>
                  <a:lnTo>
                    <a:pt x="4167" y="3859"/>
                  </a:lnTo>
                  <a:cubicBezTo>
                    <a:pt x="4156" y="3859"/>
                    <a:pt x="4156" y="3847"/>
                    <a:pt x="4156" y="3835"/>
                  </a:cubicBezTo>
                  <a:cubicBezTo>
                    <a:pt x="4120" y="3657"/>
                    <a:pt x="3977" y="3538"/>
                    <a:pt x="3798" y="3538"/>
                  </a:cubicBezTo>
                  <a:lnTo>
                    <a:pt x="3775" y="3538"/>
                  </a:lnTo>
                  <a:lnTo>
                    <a:pt x="3286" y="3550"/>
                  </a:lnTo>
                  <a:lnTo>
                    <a:pt x="3405" y="3204"/>
                  </a:lnTo>
                  <a:cubicBezTo>
                    <a:pt x="3429" y="3181"/>
                    <a:pt x="3453" y="3169"/>
                    <a:pt x="3489" y="3145"/>
                  </a:cubicBezTo>
                  <a:lnTo>
                    <a:pt x="3834" y="3026"/>
                  </a:lnTo>
                  <a:close/>
                  <a:moveTo>
                    <a:pt x="7561" y="3562"/>
                  </a:moveTo>
                  <a:cubicBezTo>
                    <a:pt x="7573" y="3562"/>
                    <a:pt x="7620" y="3562"/>
                    <a:pt x="7656" y="3597"/>
                  </a:cubicBezTo>
                  <a:lnTo>
                    <a:pt x="7977" y="3907"/>
                  </a:lnTo>
                  <a:cubicBezTo>
                    <a:pt x="7989" y="4026"/>
                    <a:pt x="7989" y="4133"/>
                    <a:pt x="7977" y="4216"/>
                  </a:cubicBezTo>
                  <a:cubicBezTo>
                    <a:pt x="7930" y="5169"/>
                    <a:pt x="7549" y="6086"/>
                    <a:pt x="6858" y="6752"/>
                  </a:cubicBezTo>
                  <a:cubicBezTo>
                    <a:pt x="6763" y="6860"/>
                    <a:pt x="6656" y="6943"/>
                    <a:pt x="6537" y="7050"/>
                  </a:cubicBezTo>
                  <a:cubicBezTo>
                    <a:pt x="6596" y="6955"/>
                    <a:pt x="6644" y="6871"/>
                    <a:pt x="6680" y="6776"/>
                  </a:cubicBezTo>
                  <a:lnTo>
                    <a:pt x="7430" y="5074"/>
                  </a:lnTo>
                  <a:cubicBezTo>
                    <a:pt x="7454" y="5026"/>
                    <a:pt x="7442" y="4966"/>
                    <a:pt x="7418" y="4907"/>
                  </a:cubicBezTo>
                  <a:cubicBezTo>
                    <a:pt x="7382" y="4859"/>
                    <a:pt x="7323" y="4836"/>
                    <a:pt x="7263" y="4836"/>
                  </a:cubicBezTo>
                  <a:lnTo>
                    <a:pt x="7192" y="4836"/>
                  </a:lnTo>
                  <a:lnTo>
                    <a:pt x="7596" y="4026"/>
                  </a:lnTo>
                  <a:cubicBezTo>
                    <a:pt x="7656" y="3895"/>
                    <a:pt x="7620" y="3728"/>
                    <a:pt x="7501" y="3657"/>
                  </a:cubicBezTo>
                  <a:lnTo>
                    <a:pt x="7477" y="3621"/>
                  </a:lnTo>
                  <a:lnTo>
                    <a:pt x="7489" y="3609"/>
                  </a:lnTo>
                  <a:cubicBezTo>
                    <a:pt x="7513" y="3562"/>
                    <a:pt x="7549" y="3562"/>
                    <a:pt x="7561" y="3562"/>
                  </a:cubicBezTo>
                  <a:close/>
                  <a:moveTo>
                    <a:pt x="4088" y="0"/>
                  </a:moveTo>
                  <a:cubicBezTo>
                    <a:pt x="4055" y="0"/>
                    <a:pt x="4022" y="1"/>
                    <a:pt x="3989" y="2"/>
                  </a:cubicBezTo>
                  <a:cubicBezTo>
                    <a:pt x="2953" y="49"/>
                    <a:pt x="1977" y="478"/>
                    <a:pt x="1250" y="1216"/>
                  </a:cubicBezTo>
                  <a:cubicBezTo>
                    <a:pt x="524" y="1942"/>
                    <a:pt x="96" y="2919"/>
                    <a:pt x="48" y="3954"/>
                  </a:cubicBezTo>
                  <a:cubicBezTo>
                    <a:pt x="0" y="4978"/>
                    <a:pt x="346" y="5979"/>
                    <a:pt x="1012" y="6764"/>
                  </a:cubicBezTo>
                  <a:cubicBezTo>
                    <a:pt x="1048" y="6812"/>
                    <a:pt x="1084" y="6824"/>
                    <a:pt x="1131" y="6824"/>
                  </a:cubicBezTo>
                  <a:cubicBezTo>
                    <a:pt x="1167" y="6824"/>
                    <a:pt x="1203" y="6812"/>
                    <a:pt x="1239" y="6776"/>
                  </a:cubicBezTo>
                  <a:cubicBezTo>
                    <a:pt x="1310" y="6717"/>
                    <a:pt x="1310" y="6610"/>
                    <a:pt x="1250" y="6550"/>
                  </a:cubicBezTo>
                  <a:cubicBezTo>
                    <a:pt x="643" y="5824"/>
                    <a:pt x="334" y="4907"/>
                    <a:pt x="369" y="3966"/>
                  </a:cubicBezTo>
                  <a:cubicBezTo>
                    <a:pt x="417" y="3014"/>
                    <a:pt x="810" y="2109"/>
                    <a:pt x="1489" y="1430"/>
                  </a:cubicBezTo>
                  <a:cubicBezTo>
                    <a:pt x="2155" y="764"/>
                    <a:pt x="3072" y="359"/>
                    <a:pt x="4025" y="323"/>
                  </a:cubicBezTo>
                  <a:cubicBezTo>
                    <a:pt x="4087" y="316"/>
                    <a:pt x="4150" y="313"/>
                    <a:pt x="4213" y="313"/>
                  </a:cubicBezTo>
                  <a:cubicBezTo>
                    <a:pt x="4363" y="313"/>
                    <a:pt x="4512" y="330"/>
                    <a:pt x="4656" y="347"/>
                  </a:cubicBezTo>
                  <a:lnTo>
                    <a:pt x="4882" y="621"/>
                  </a:lnTo>
                  <a:lnTo>
                    <a:pt x="4798" y="823"/>
                  </a:lnTo>
                  <a:lnTo>
                    <a:pt x="4656" y="585"/>
                  </a:lnTo>
                  <a:cubicBezTo>
                    <a:pt x="4632" y="537"/>
                    <a:pt x="4572" y="502"/>
                    <a:pt x="4525" y="502"/>
                  </a:cubicBezTo>
                  <a:lnTo>
                    <a:pt x="4025" y="502"/>
                  </a:lnTo>
                  <a:cubicBezTo>
                    <a:pt x="3965" y="502"/>
                    <a:pt x="3906" y="525"/>
                    <a:pt x="3870" y="585"/>
                  </a:cubicBezTo>
                  <a:lnTo>
                    <a:pt x="3513" y="1276"/>
                  </a:lnTo>
                  <a:cubicBezTo>
                    <a:pt x="3465" y="1359"/>
                    <a:pt x="3465" y="1478"/>
                    <a:pt x="3513" y="1573"/>
                  </a:cubicBezTo>
                  <a:cubicBezTo>
                    <a:pt x="3560" y="1657"/>
                    <a:pt x="3667" y="1716"/>
                    <a:pt x="3763" y="1728"/>
                  </a:cubicBezTo>
                  <a:lnTo>
                    <a:pt x="4048" y="1764"/>
                  </a:lnTo>
                  <a:cubicBezTo>
                    <a:pt x="4108" y="1764"/>
                    <a:pt x="4167" y="1752"/>
                    <a:pt x="4203" y="1692"/>
                  </a:cubicBezTo>
                  <a:lnTo>
                    <a:pt x="4298" y="1537"/>
                  </a:lnTo>
                  <a:lnTo>
                    <a:pt x="4358" y="1609"/>
                  </a:lnTo>
                  <a:lnTo>
                    <a:pt x="4310" y="1895"/>
                  </a:lnTo>
                  <a:lnTo>
                    <a:pt x="3822" y="1966"/>
                  </a:lnTo>
                  <a:cubicBezTo>
                    <a:pt x="3798" y="1966"/>
                    <a:pt x="3775" y="1990"/>
                    <a:pt x="3751" y="2002"/>
                  </a:cubicBezTo>
                  <a:lnTo>
                    <a:pt x="3108" y="2466"/>
                  </a:lnTo>
                  <a:cubicBezTo>
                    <a:pt x="3084" y="2490"/>
                    <a:pt x="3048" y="2526"/>
                    <a:pt x="3048" y="2550"/>
                  </a:cubicBezTo>
                  <a:lnTo>
                    <a:pt x="2977" y="2847"/>
                  </a:lnTo>
                  <a:lnTo>
                    <a:pt x="2751" y="2823"/>
                  </a:lnTo>
                  <a:cubicBezTo>
                    <a:pt x="2736" y="2821"/>
                    <a:pt x="2721" y="2819"/>
                    <a:pt x="2706" y="2819"/>
                  </a:cubicBezTo>
                  <a:cubicBezTo>
                    <a:pt x="2591" y="2819"/>
                    <a:pt x="2483" y="2898"/>
                    <a:pt x="2441" y="3014"/>
                  </a:cubicBezTo>
                  <a:lnTo>
                    <a:pt x="2310" y="3371"/>
                  </a:lnTo>
                  <a:cubicBezTo>
                    <a:pt x="2274" y="3442"/>
                    <a:pt x="2274" y="3538"/>
                    <a:pt x="2322" y="3609"/>
                  </a:cubicBezTo>
                  <a:cubicBezTo>
                    <a:pt x="2370" y="3681"/>
                    <a:pt x="2429" y="3740"/>
                    <a:pt x="2501" y="3752"/>
                  </a:cubicBezTo>
                  <a:cubicBezTo>
                    <a:pt x="2346" y="3812"/>
                    <a:pt x="2251" y="3978"/>
                    <a:pt x="2251" y="4145"/>
                  </a:cubicBezTo>
                  <a:lnTo>
                    <a:pt x="2251" y="4216"/>
                  </a:lnTo>
                  <a:lnTo>
                    <a:pt x="1798" y="4740"/>
                  </a:lnTo>
                  <a:cubicBezTo>
                    <a:pt x="1727" y="4812"/>
                    <a:pt x="1703" y="4919"/>
                    <a:pt x="1703" y="5026"/>
                  </a:cubicBezTo>
                  <a:lnTo>
                    <a:pt x="1703" y="5621"/>
                  </a:lnTo>
                  <a:cubicBezTo>
                    <a:pt x="1703" y="5764"/>
                    <a:pt x="1750" y="5919"/>
                    <a:pt x="1881" y="6038"/>
                  </a:cubicBezTo>
                  <a:lnTo>
                    <a:pt x="2310" y="6455"/>
                  </a:lnTo>
                  <a:cubicBezTo>
                    <a:pt x="2393" y="6538"/>
                    <a:pt x="2524" y="6598"/>
                    <a:pt x="2643" y="6610"/>
                  </a:cubicBezTo>
                  <a:lnTo>
                    <a:pt x="3917" y="6717"/>
                  </a:lnTo>
                  <a:lnTo>
                    <a:pt x="3917" y="6764"/>
                  </a:lnTo>
                  <a:cubicBezTo>
                    <a:pt x="3894" y="6907"/>
                    <a:pt x="3965" y="7074"/>
                    <a:pt x="4096" y="7169"/>
                  </a:cubicBezTo>
                  <a:lnTo>
                    <a:pt x="4310" y="7324"/>
                  </a:lnTo>
                  <a:lnTo>
                    <a:pt x="4298" y="7372"/>
                  </a:lnTo>
                  <a:cubicBezTo>
                    <a:pt x="4251" y="7538"/>
                    <a:pt x="4298" y="7717"/>
                    <a:pt x="4429" y="7836"/>
                  </a:cubicBezTo>
                  <a:lnTo>
                    <a:pt x="4489" y="7895"/>
                  </a:lnTo>
                  <a:cubicBezTo>
                    <a:pt x="4429" y="7895"/>
                    <a:pt x="4394" y="7907"/>
                    <a:pt x="4334" y="7907"/>
                  </a:cubicBezTo>
                  <a:cubicBezTo>
                    <a:pt x="4272" y="7910"/>
                    <a:pt x="4211" y="7912"/>
                    <a:pt x="4149" y="7912"/>
                  </a:cubicBezTo>
                  <a:cubicBezTo>
                    <a:pt x="3262" y="7912"/>
                    <a:pt x="2407" y="7593"/>
                    <a:pt x="1739" y="7014"/>
                  </a:cubicBezTo>
                  <a:cubicBezTo>
                    <a:pt x="1708" y="6989"/>
                    <a:pt x="1672" y="6976"/>
                    <a:pt x="1637" y="6976"/>
                  </a:cubicBezTo>
                  <a:cubicBezTo>
                    <a:pt x="1591" y="6976"/>
                    <a:pt x="1546" y="6998"/>
                    <a:pt x="1512" y="7038"/>
                  </a:cubicBezTo>
                  <a:cubicBezTo>
                    <a:pt x="1453" y="7110"/>
                    <a:pt x="1477" y="7193"/>
                    <a:pt x="1536" y="7252"/>
                  </a:cubicBezTo>
                  <a:cubicBezTo>
                    <a:pt x="2274" y="7883"/>
                    <a:pt x="3215" y="8229"/>
                    <a:pt x="4179" y="8229"/>
                  </a:cubicBezTo>
                  <a:lnTo>
                    <a:pt x="4346" y="8229"/>
                  </a:lnTo>
                  <a:cubicBezTo>
                    <a:pt x="5382" y="8181"/>
                    <a:pt x="6358" y="7753"/>
                    <a:pt x="7084" y="7014"/>
                  </a:cubicBezTo>
                  <a:cubicBezTo>
                    <a:pt x="7811" y="6288"/>
                    <a:pt x="8239" y="5312"/>
                    <a:pt x="8287" y="4276"/>
                  </a:cubicBezTo>
                  <a:cubicBezTo>
                    <a:pt x="8347" y="3204"/>
                    <a:pt x="8001" y="2216"/>
                    <a:pt x="7335" y="1418"/>
                  </a:cubicBezTo>
                  <a:cubicBezTo>
                    <a:pt x="7303" y="1381"/>
                    <a:pt x="7259" y="1363"/>
                    <a:pt x="7216" y="1363"/>
                  </a:cubicBezTo>
                  <a:cubicBezTo>
                    <a:pt x="7176" y="1363"/>
                    <a:pt x="7137" y="1378"/>
                    <a:pt x="7108" y="1407"/>
                  </a:cubicBezTo>
                  <a:cubicBezTo>
                    <a:pt x="7037" y="1466"/>
                    <a:pt x="7037" y="1573"/>
                    <a:pt x="7096" y="1633"/>
                  </a:cubicBezTo>
                  <a:cubicBezTo>
                    <a:pt x="7525" y="2157"/>
                    <a:pt x="7823" y="2776"/>
                    <a:pt x="7930" y="3431"/>
                  </a:cubicBezTo>
                  <a:lnTo>
                    <a:pt x="7894" y="3383"/>
                  </a:lnTo>
                  <a:cubicBezTo>
                    <a:pt x="7809" y="3308"/>
                    <a:pt x="7694" y="3262"/>
                    <a:pt x="7577" y="3262"/>
                  </a:cubicBezTo>
                  <a:cubicBezTo>
                    <a:pt x="7564" y="3262"/>
                    <a:pt x="7550" y="3263"/>
                    <a:pt x="7537" y="3264"/>
                  </a:cubicBezTo>
                  <a:cubicBezTo>
                    <a:pt x="7394" y="3288"/>
                    <a:pt x="7275" y="3359"/>
                    <a:pt x="7215" y="3466"/>
                  </a:cubicBezTo>
                  <a:lnTo>
                    <a:pt x="7192" y="3502"/>
                  </a:lnTo>
                  <a:cubicBezTo>
                    <a:pt x="7108" y="3502"/>
                    <a:pt x="7037" y="3538"/>
                    <a:pt x="6977" y="3585"/>
                  </a:cubicBezTo>
                  <a:lnTo>
                    <a:pt x="6775" y="3323"/>
                  </a:lnTo>
                  <a:cubicBezTo>
                    <a:pt x="6744" y="3286"/>
                    <a:pt x="6700" y="3268"/>
                    <a:pt x="6656" y="3268"/>
                  </a:cubicBezTo>
                  <a:cubicBezTo>
                    <a:pt x="6616" y="3268"/>
                    <a:pt x="6577" y="3283"/>
                    <a:pt x="6549" y="3312"/>
                  </a:cubicBezTo>
                  <a:cubicBezTo>
                    <a:pt x="6477" y="3371"/>
                    <a:pt x="6477" y="3478"/>
                    <a:pt x="6537" y="3538"/>
                  </a:cubicBezTo>
                  <a:lnTo>
                    <a:pt x="6858" y="3919"/>
                  </a:lnTo>
                  <a:cubicBezTo>
                    <a:pt x="6894" y="3954"/>
                    <a:pt x="6942" y="3978"/>
                    <a:pt x="6977" y="3978"/>
                  </a:cubicBezTo>
                  <a:cubicBezTo>
                    <a:pt x="7025" y="3978"/>
                    <a:pt x="7073" y="3966"/>
                    <a:pt x="7096" y="3943"/>
                  </a:cubicBezTo>
                  <a:lnTo>
                    <a:pt x="7204" y="3835"/>
                  </a:lnTo>
                  <a:lnTo>
                    <a:pt x="7335" y="3919"/>
                  </a:lnTo>
                  <a:lnTo>
                    <a:pt x="6858" y="4871"/>
                  </a:lnTo>
                  <a:lnTo>
                    <a:pt x="6834" y="4871"/>
                  </a:lnTo>
                  <a:cubicBezTo>
                    <a:pt x="6799" y="4871"/>
                    <a:pt x="6763" y="4859"/>
                    <a:pt x="6739" y="4836"/>
                  </a:cubicBezTo>
                  <a:lnTo>
                    <a:pt x="6096" y="4062"/>
                  </a:lnTo>
                  <a:cubicBezTo>
                    <a:pt x="6069" y="4014"/>
                    <a:pt x="6023" y="3994"/>
                    <a:pt x="5977" y="3994"/>
                  </a:cubicBezTo>
                  <a:cubicBezTo>
                    <a:pt x="5942" y="3994"/>
                    <a:pt x="5908" y="4005"/>
                    <a:pt x="5882" y="4026"/>
                  </a:cubicBezTo>
                  <a:cubicBezTo>
                    <a:pt x="5799" y="4085"/>
                    <a:pt x="5799" y="4193"/>
                    <a:pt x="5846" y="4252"/>
                  </a:cubicBezTo>
                  <a:lnTo>
                    <a:pt x="6489" y="5026"/>
                  </a:lnTo>
                  <a:cubicBezTo>
                    <a:pt x="6584" y="5133"/>
                    <a:pt x="6715" y="5193"/>
                    <a:pt x="6858" y="5193"/>
                  </a:cubicBezTo>
                  <a:lnTo>
                    <a:pt x="7073" y="5169"/>
                  </a:lnTo>
                  <a:lnTo>
                    <a:pt x="6430" y="6645"/>
                  </a:lnTo>
                  <a:cubicBezTo>
                    <a:pt x="6382" y="6752"/>
                    <a:pt x="6322" y="6848"/>
                    <a:pt x="6251" y="6943"/>
                  </a:cubicBezTo>
                  <a:lnTo>
                    <a:pt x="5751" y="7550"/>
                  </a:lnTo>
                  <a:cubicBezTo>
                    <a:pt x="5489" y="7657"/>
                    <a:pt x="5227" y="7753"/>
                    <a:pt x="4953" y="7812"/>
                  </a:cubicBezTo>
                  <a:lnTo>
                    <a:pt x="4679" y="7562"/>
                  </a:lnTo>
                  <a:cubicBezTo>
                    <a:pt x="4644" y="7538"/>
                    <a:pt x="4632" y="7491"/>
                    <a:pt x="4644" y="7443"/>
                  </a:cubicBezTo>
                  <a:lnTo>
                    <a:pt x="4691" y="7288"/>
                  </a:lnTo>
                  <a:cubicBezTo>
                    <a:pt x="4703" y="7229"/>
                    <a:pt x="4691" y="7145"/>
                    <a:pt x="4632" y="7110"/>
                  </a:cubicBezTo>
                  <a:lnTo>
                    <a:pt x="4322" y="6871"/>
                  </a:lnTo>
                  <a:cubicBezTo>
                    <a:pt x="4287" y="6836"/>
                    <a:pt x="4275" y="6812"/>
                    <a:pt x="4275" y="6764"/>
                  </a:cubicBezTo>
                  <a:lnTo>
                    <a:pt x="4298" y="6550"/>
                  </a:lnTo>
                  <a:cubicBezTo>
                    <a:pt x="4298" y="6514"/>
                    <a:pt x="4298" y="6467"/>
                    <a:pt x="4275" y="6431"/>
                  </a:cubicBezTo>
                  <a:cubicBezTo>
                    <a:pt x="4239" y="6407"/>
                    <a:pt x="4203" y="6371"/>
                    <a:pt x="4167" y="6371"/>
                  </a:cubicBezTo>
                  <a:lnTo>
                    <a:pt x="2679" y="6264"/>
                  </a:lnTo>
                  <a:cubicBezTo>
                    <a:pt x="2620" y="6264"/>
                    <a:pt x="2572" y="6229"/>
                    <a:pt x="2536" y="6181"/>
                  </a:cubicBezTo>
                  <a:lnTo>
                    <a:pt x="2096" y="5764"/>
                  </a:lnTo>
                  <a:cubicBezTo>
                    <a:pt x="2060" y="5728"/>
                    <a:pt x="2024" y="5645"/>
                    <a:pt x="2024" y="5586"/>
                  </a:cubicBezTo>
                  <a:lnTo>
                    <a:pt x="2024" y="4990"/>
                  </a:lnTo>
                  <a:cubicBezTo>
                    <a:pt x="2024" y="4966"/>
                    <a:pt x="2036" y="4931"/>
                    <a:pt x="2060" y="4919"/>
                  </a:cubicBezTo>
                  <a:lnTo>
                    <a:pt x="2548" y="4359"/>
                  </a:lnTo>
                  <a:cubicBezTo>
                    <a:pt x="2572" y="4324"/>
                    <a:pt x="2596" y="4300"/>
                    <a:pt x="2596" y="4252"/>
                  </a:cubicBezTo>
                  <a:lnTo>
                    <a:pt x="2596" y="4121"/>
                  </a:lnTo>
                  <a:cubicBezTo>
                    <a:pt x="2596" y="4074"/>
                    <a:pt x="2620" y="4038"/>
                    <a:pt x="2655" y="4014"/>
                  </a:cubicBezTo>
                  <a:lnTo>
                    <a:pt x="3036" y="3847"/>
                  </a:lnTo>
                  <a:lnTo>
                    <a:pt x="3751" y="3835"/>
                  </a:lnTo>
                  <a:cubicBezTo>
                    <a:pt x="3763" y="3835"/>
                    <a:pt x="3786" y="3847"/>
                    <a:pt x="3786" y="3859"/>
                  </a:cubicBezTo>
                  <a:cubicBezTo>
                    <a:pt x="3798" y="3990"/>
                    <a:pt x="3906" y="4097"/>
                    <a:pt x="4025" y="4145"/>
                  </a:cubicBezTo>
                  <a:lnTo>
                    <a:pt x="4537" y="4324"/>
                  </a:lnTo>
                  <a:cubicBezTo>
                    <a:pt x="4569" y="4331"/>
                    <a:pt x="4601" y="4335"/>
                    <a:pt x="4633" y="4335"/>
                  </a:cubicBezTo>
                  <a:cubicBezTo>
                    <a:pt x="4705" y="4335"/>
                    <a:pt x="4772" y="4314"/>
                    <a:pt x="4822" y="4264"/>
                  </a:cubicBezTo>
                  <a:cubicBezTo>
                    <a:pt x="4882" y="4204"/>
                    <a:pt x="4918" y="4121"/>
                    <a:pt x="4918" y="4026"/>
                  </a:cubicBezTo>
                  <a:lnTo>
                    <a:pt x="5549" y="3978"/>
                  </a:lnTo>
                  <a:cubicBezTo>
                    <a:pt x="5668" y="3966"/>
                    <a:pt x="5787" y="3907"/>
                    <a:pt x="5870" y="3812"/>
                  </a:cubicBezTo>
                  <a:cubicBezTo>
                    <a:pt x="5941" y="3728"/>
                    <a:pt x="5965" y="3597"/>
                    <a:pt x="5941" y="3478"/>
                  </a:cubicBezTo>
                  <a:lnTo>
                    <a:pt x="5930" y="3383"/>
                  </a:lnTo>
                  <a:cubicBezTo>
                    <a:pt x="5896" y="3247"/>
                    <a:pt x="5776" y="3144"/>
                    <a:pt x="5632" y="3144"/>
                  </a:cubicBezTo>
                  <a:cubicBezTo>
                    <a:pt x="5624" y="3144"/>
                    <a:pt x="5616" y="3144"/>
                    <a:pt x="5608" y="3145"/>
                  </a:cubicBezTo>
                  <a:lnTo>
                    <a:pt x="5275" y="3181"/>
                  </a:lnTo>
                  <a:lnTo>
                    <a:pt x="5227" y="3121"/>
                  </a:lnTo>
                  <a:lnTo>
                    <a:pt x="5668" y="2669"/>
                  </a:lnTo>
                  <a:cubicBezTo>
                    <a:pt x="5727" y="2609"/>
                    <a:pt x="5727" y="2502"/>
                    <a:pt x="5668" y="2442"/>
                  </a:cubicBezTo>
                  <a:cubicBezTo>
                    <a:pt x="5638" y="2413"/>
                    <a:pt x="5599" y="2398"/>
                    <a:pt x="5560" y="2398"/>
                  </a:cubicBezTo>
                  <a:cubicBezTo>
                    <a:pt x="5522" y="2398"/>
                    <a:pt x="5483" y="2413"/>
                    <a:pt x="5453" y="2442"/>
                  </a:cubicBezTo>
                  <a:lnTo>
                    <a:pt x="4918" y="2978"/>
                  </a:lnTo>
                  <a:lnTo>
                    <a:pt x="4739" y="3061"/>
                  </a:lnTo>
                  <a:lnTo>
                    <a:pt x="4227" y="2669"/>
                  </a:lnTo>
                  <a:cubicBezTo>
                    <a:pt x="4193" y="2652"/>
                    <a:pt x="4166" y="2635"/>
                    <a:pt x="4131" y="2635"/>
                  </a:cubicBezTo>
                  <a:cubicBezTo>
                    <a:pt x="4117" y="2635"/>
                    <a:pt x="4102" y="2638"/>
                    <a:pt x="4084" y="2645"/>
                  </a:cubicBezTo>
                  <a:lnTo>
                    <a:pt x="3382" y="2859"/>
                  </a:lnTo>
                  <a:cubicBezTo>
                    <a:pt x="3370" y="2859"/>
                    <a:pt x="3334" y="2883"/>
                    <a:pt x="3322" y="2895"/>
                  </a:cubicBezTo>
                  <a:lnTo>
                    <a:pt x="3370" y="2680"/>
                  </a:lnTo>
                  <a:lnTo>
                    <a:pt x="3917" y="2288"/>
                  </a:lnTo>
                  <a:lnTo>
                    <a:pt x="4501" y="2192"/>
                  </a:lnTo>
                  <a:cubicBezTo>
                    <a:pt x="4572" y="2180"/>
                    <a:pt x="4620" y="2133"/>
                    <a:pt x="4632" y="2061"/>
                  </a:cubicBezTo>
                  <a:lnTo>
                    <a:pt x="4691" y="1597"/>
                  </a:lnTo>
                  <a:cubicBezTo>
                    <a:pt x="4691" y="1549"/>
                    <a:pt x="4691" y="1514"/>
                    <a:pt x="4656" y="1478"/>
                  </a:cubicBezTo>
                  <a:lnTo>
                    <a:pt x="4417" y="1180"/>
                  </a:lnTo>
                  <a:cubicBezTo>
                    <a:pt x="4394" y="1133"/>
                    <a:pt x="4346" y="1121"/>
                    <a:pt x="4287" y="1121"/>
                  </a:cubicBezTo>
                  <a:cubicBezTo>
                    <a:pt x="4239" y="1121"/>
                    <a:pt x="4179" y="1156"/>
                    <a:pt x="4156" y="1192"/>
                  </a:cubicBezTo>
                  <a:lnTo>
                    <a:pt x="3977" y="1454"/>
                  </a:lnTo>
                  <a:lnTo>
                    <a:pt x="3786" y="1430"/>
                  </a:lnTo>
                  <a:lnTo>
                    <a:pt x="4096" y="835"/>
                  </a:lnTo>
                  <a:lnTo>
                    <a:pt x="4417" y="835"/>
                  </a:lnTo>
                  <a:lnTo>
                    <a:pt x="4656" y="1287"/>
                  </a:lnTo>
                  <a:cubicBezTo>
                    <a:pt x="4691" y="1347"/>
                    <a:pt x="4751" y="1371"/>
                    <a:pt x="4810" y="1371"/>
                  </a:cubicBezTo>
                  <a:cubicBezTo>
                    <a:pt x="4870" y="1371"/>
                    <a:pt x="4929" y="1335"/>
                    <a:pt x="4941" y="1276"/>
                  </a:cubicBezTo>
                  <a:lnTo>
                    <a:pt x="5168" y="740"/>
                  </a:lnTo>
                  <a:cubicBezTo>
                    <a:pt x="5215" y="645"/>
                    <a:pt x="5191" y="525"/>
                    <a:pt x="5132" y="454"/>
                  </a:cubicBezTo>
                  <a:lnTo>
                    <a:pt x="5132" y="454"/>
                  </a:lnTo>
                  <a:cubicBezTo>
                    <a:pt x="5668" y="597"/>
                    <a:pt x="6168" y="859"/>
                    <a:pt x="6596" y="1216"/>
                  </a:cubicBezTo>
                  <a:cubicBezTo>
                    <a:pt x="6625" y="1240"/>
                    <a:pt x="6658" y="1250"/>
                    <a:pt x="6691" y="1250"/>
                  </a:cubicBezTo>
                  <a:cubicBezTo>
                    <a:pt x="6739" y="1250"/>
                    <a:pt x="6787" y="1228"/>
                    <a:pt x="6823" y="1192"/>
                  </a:cubicBezTo>
                  <a:cubicBezTo>
                    <a:pt x="6882" y="1121"/>
                    <a:pt x="6858" y="1037"/>
                    <a:pt x="6799" y="978"/>
                  </a:cubicBezTo>
                  <a:cubicBezTo>
                    <a:pt x="6038" y="344"/>
                    <a:pt x="5077" y="0"/>
                    <a:pt x="408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anim calcmode="lin" valueType="num">
                                      <p:cBhvr additive="base">
                                        <p:cTn dur="1000"/>
                                        <p:tgtEl>
                                          <p:spTgt spid="57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5">
                                            <p:txEl>
                                              <p:pRg end="1" st="1"/>
                                            </p:txEl>
                                          </p:spTgt>
                                        </p:tgtEl>
                                        <p:attrNameLst>
                                          <p:attrName>style.visibility</p:attrName>
                                        </p:attrNameLst>
                                      </p:cBhvr>
                                      <p:to>
                                        <p:strVal val="visible"/>
                                      </p:to>
                                    </p:set>
                                    <p:anim calcmode="lin" valueType="num">
                                      <p:cBhvr additive="base">
                                        <p:cTn dur="1000"/>
                                        <p:tgtEl>
                                          <p:spTgt spid="57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5">
                                            <p:txEl>
                                              <p:pRg end="2" st="2"/>
                                            </p:txEl>
                                          </p:spTgt>
                                        </p:tgtEl>
                                        <p:attrNameLst>
                                          <p:attrName>style.visibility</p:attrName>
                                        </p:attrNameLst>
                                      </p:cBhvr>
                                      <p:to>
                                        <p:strVal val="visible"/>
                                      </p:to>
                                    </p:set>
                                    <p:anim calcmode="lin" valueType="num">
                                      <p:cBhvr additive="base">
                                        <p:cTn dur="1000"/>
                                        <p:tgtEl>
                                          <p:spTgt spid="57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5">
                                            <p:txEl>
                                              <p:pRg end="3" st="3"/>
                                            </p:txEl>
                                          </p:spTgt>
                                        </p:tgtEl>
                                        <p:attrNameLst>
                                          <p:attrName>style.visibility</p:attrName>
                                        </p:attrNameLst>
                                      </p:cBhvr>
                                      <p:to>
                                        <p:strVal val="visible"/>
                                      </p:to>
                                    </p:set>
                                    <p:anim calcmode="lin" valueType="num">
                                      <p:cBhvr additive="base">
                                        <p:cTn dur="1000"/>
                                        <p:tgtEl>
                                          <p:spTgt spid="57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5">
                                            <p:txEl>
                                              <p:pRg end="4" st="4"/>
                                            </p:txEl>
                                          </p:spTgt>
                                        </p:tgtEl>
                                        <p:attrNameLst>
                                          <p:attrName>style.visibility</p:attrName>
                                        </p:attrNameLst>
                                      </p:cBhvr>
                                      <p:to>
                                        <p:strVal val="visible"/>
                                      </p:to>
                                    </p:set>
                                    <p:anim calcmode="lin" valueType="num">
                                      <p:cBhvr additive="base">
                                        <p:cTn dur="1000"/>
                                        <p:tgtEl>
                                          <p:spTgt spid="57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5">
                                            <p:txEl>
                                              <p:pRg end="5" st="5"/>
                                            </p:txEl>
                                          </p:spTgt>
                                        </p:tgtEl>
                                        <p:attrNameLst>
                                          <p:attrName>style.visibility</p:attrName>
                                        </p:attrNameLst>
                                      </p:cBhvr>
                                      <p:to>
                                        <p:strVal val="visible"/>
                                      </p:to>
                                    </p:set>
                                    <p:anim calcmode="lin" valueType="num">
                                      <p:cBhvr additive="base">
                                        <p:cTn dur="1000"/>
                                        <p:tgtEl>
                                          <p:spTgt spid="575">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5">
                                            <p:txEl>
                                              <p:pRg end="6" st="6"/>
                                            </p:txEl>
                                          </p:spTgt>
                                        </p:tgtEl>
                                        <p:attrNameLst>
                                          <p:attrName>style.visibility</p:attrName>
                                        </p:attrNameLst>
                                      </p:cBhvr>
                                      <p:to>
                                        <p:strVal val="visible"/>
                                      </p:to>
                                    </p:set>
                                    <p:anim calcmode="lin" valueType="num">
                                      <p:cBhvr additive="base">
                                        <p:cTn dur="1000"/>
                                        <p:tgtEl>
                                          <p:spTgt spid="575">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3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590" name="Google Shape;590;p33"/>
          <p:cNvSpPr txBox="1"/>
          <p:nvPr/>
        </p:nvSpPr>
        <p:spPr>
          <a:xfrm>
            <a:off x="662550" y="1298950"/>
            <a:ext cx="8031900" cy="3545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2F2F2"/>
              </a:buClr>
              <a:buSzPts val="1600"/>
              <a:buFont typeface="Maven Pro Medium"/>
              <a:buChar char="●"/>
            </a:pPr>
            <a:r>
              <a:rPr lang="en" sz="1600" u="sng">
                <a:solidFill>
                  <a:schemeClr val="hlink"/>
                </a:solidFill>
                <a:latin typeface="Maven Pro Medium"/>
                <a:ea typeface="Maven Pro Medium"/>
                <a:cs typeface="Maven Pro Medium"/>
                <a:sym typeface="Maven Pro Medium"/>
                <a:hlinkClick r:id="rId3"/>
              </a:rPr>
              <a:t>https://www.kaggle.com/datasets/diggernaut/el-paso-county-sheriff-blotter</a:t>
            </a:r>
            <a:endParaRPr sz="1600">
              <a:solidFill>
                <a:srgbClr val="F2F2F2"/>
              </a:solidFill>
              <a:latin typeface="Maven Pro Medium"/>
              <a:ea typeface="Maven Pro Medium"/>
              <a:cs typeface="Maven Pro Medium"/>
              <a:sym typeface="Maven Pro Medium"/>
            </a:endParaRPr>
          </a:p>
          <a:p>
            <a:pPr indent="0" lvl="0" marL="0" rtl="0" algn="l">
              <a:spcBef>
                <a:spcPts val="0"/>
              </a:spcBef>
              <a:spcAft>
                <a:spcPts val="0"/>
              </a:spcAft>
              <a:buNone/>
            </a:pPr>
            <a:r>
              <a:t/>
            </a:r>
            <a:endParaRPr sz="1600">
              <a:solidFill>
                <a:srgbClr val="F2F2F2"/>
              </a:solidFill>
              <a:latin typeface="Maven Pro Medium"/>
              <a:ea typeface="Maven Pro Medium"/>
              <a:cs typeface="Maven Pro Medium"/>
              <a:sym typeface="Maven Pro Medium"/>
            </a:endParaRPr>
          </a:p>
          <a:p>
            <a:pPr indent="-330200" lvl="0" marL="457200" rtl="0" algn="l">
              <a:spcBef>
                <a:spcPts val="0"/>
              </a:spcBef>
              <a:spcAft>
                <a:spcPts val="0"/>
              </a:spcAft>
              <a:buClr>
                <a:srgbClr val="F2F2F2"/>
              </a:buClr>
              <a:buSzPts val="1600"/>
              <a:buFont typeface="Maven Pro Medium"/>
              <a:buChar char="●"/>
            </a:pPr>
            <a:r>
              <a:rPr lang="en" sz="1600" u="sng">
                <a:solidFill>
                  <a:schemeClr val="hlink"/>
                </a:solidFill>
                <a:latin typeface="Maven Pro Medium"/>
                <a:ea typeface="Maven Pro Medium"/>
                <a:cs typeface="Maven Pro Medium"/>
                <a:sym typeface="Maven Pro Medium"/>
                <a:hlinkClick r:id="rId4"/>
              </a:rPr>
              <a:t>https://opendatacommons.org/licenses/dbcl/1-0/</a:t>
            </a:r>
            <a:endParaRPr sz="1600">
              <a:solidFill>
                <a:srgbClr val="F2F2F2"/>
              </a:solidFill>
              <a:latin typeface="Maven Pro Medium"/>
              <a:ea typeface="Maven Pro Medium"/>
              <a:cs typeface="Maven Pro Medium"/>
              <a:sym typeface="Maven Pro Medium"/>
            </a:endParaRPr>
          </a:p>
          <a:p>
            <a:pPr indent="0" lvl="0" marL="0" rtl="0" algn="l">
              <a:spcBef>
                <a:spcPts val="0"/>
              </a:spcBef>
              <a:spcAft>
                <a:spcPts val="0"/>
              </a:spcAft>
              <a:buNone/>
            </a:pPr>
            <a:r>
              <a:t/>
            </a:r>
            <a:endParaRPr sz="1600">
              <a:solidFill>
                <a:srgbClr val="F2F2F2"/>
              </a:solidFill>
              <a:latin typeface="Maven Pro Medium"/>
              <a:ea typeface="Maven Pro Medium"/>
              <a:cs typeface="Maven Pro Medium"/>
              <a:sym typeface="Maven Pro Medium"/>
            </a:endParaRPr>
          </a:p>
          <a:p>
            <a:pPr indent="-330200" lvl="0" marL="457200" rtl="0" algn="l">
              <a:spcBef>
                <a:spcPts val="0"/>
              </a:spcBef>
              <a:spcAft>
                <a:spcPts val="0"/>
              </a:spcAft>
              <a:buClr>
                <a:srgbClr val="F2F2F2"/>
              </a:buClr>
              <a:buSzPts val="1600"/>
              <a:buFont typeface="Maven Pro Medium"/>
              <a:buChar char="●"/>
            </a:pPr>
            <a:r>
              <a:rPr lang="en" sz="1600" u="sng">
                <a:solidFill>
                  <a:schemeClr val="hlink"/>
                </a:solidFill>
                <a:latin typeface="Maven Pro Medium"/>
                <a:ea typeface="Maven Pro Medium"/>
                <a:cs typeface="Maven Pro Medium"/>
                <a:sym typeface="Maven Pro Medium"/>
                <a:hlinkClick r:id="rId5"/>
              </a:rPr>
              <a:t>https://developers.google.com/maps/documentation/distance-matrix/start#maps_http_distancematrix_start-sh</a:t>
            </a:r>
            <a:endParaRPr sz="1600">
              <a:solidFill>
                <a:srgbClr val="F2F2F2"/>
              </a:solidFill>
              <a:latin typeface="Maven Pro Medium"/>
              <a:ea typeface="Maven Pro Medium"/>
              <a:cs typeface="Maven Pro Medium"/>
              <a:sym typeface="Maven Pro Medium"/>
            </a:endParaRPr>
          </a:p>
          <a:p>
            <a:pPr indent="0" lvl="0" marL="0" rtl="0" algn="l">
              <a:spcBef>
                <a:spcPts val="0"/>
              </a:spcBef>
              <a:spcAft>
                <a:spcPts val="0"/>
              </a:spcAft>
              <a:buNone/>
            </a:pPr>
            <a:r>
              <a:t/>
            </a:r>
            <a:endParaRPr sz="1600">
              <a:solidFill>
                <a:srgbClr val="F2F2F2"/>
              </a:solidFill>
              <a:latin typeface="Maven Pro Medium"/>
              <a:ea typeface="Maven Pro Medium"/>
              <a:cs typeface="Maven Pro Medium"/>
              <a:sym typeface="Maven Pro Medium"/>
            </a:endParaRPr>
          </a:p>
          <a:p>
            <a:pPr indent="-330200" lvl="0" marL="457200" rtl="0" algn="l">
              <a:spcBef>
                <a:spcPts val="0"/>
              </a:spcBef>
              <a:spcAft>
                <a:spcPts val="0"/>
              </a:spcAft>
              <a:buClr>
                <a:srgbClr val="F2F2F2"/>
              </a:buClr>
              <a:buSzPts val="1600"/>
              <a:buFont typeface="Maven Pro Medium"/>
              <a:buChar char="●"/>
            </a:pPr>
            <a:r>
              <a:rPr lang="en" sz="1600" u="sng">
                <a:solidFill>
                  <a:schemeClr val="hlink"/>
                </a:solidFill>
                <a:latin typeface="Maven Pro Medium"/>
                <a:ea typeface="Maven Pro Medium"/>
                <a:cs typeface="Maven Pro Medium"/>
                <a:sym typeface="Maven Pro Medium"/>
                <a:hlinkClick r:id="rId6"/>
              </a:rPr>
              <a:t>https://gitnux.org/average-police-response-time/#:~:text=Time%20Statistics%20Explained-,The%20average%20police%20response%20time%20in%20the%20US%20is%2010,receiving%20a%20call%20for%20assistance</a:t>
            </a:r>
            <a:r>
              <a:rPr lang="en" sz="1600">
                <a:solidFill>
                  <a:srgbClr val="F2F2F2"/>
                </a:solidFill>
                <a:latin typeface="Maven Pro Medium"/>
                <a:ea typeface="Maven Pro Medium"/>
                <a:cs typeface="Maven Pro Medium"/>
                <a:sym typeface="Maven Pro Medium"/>
              </a:rPr>
              <a:t>.</a:t>
            </a:r>
            <a:endParaRPr sz="1600">
              <a:solidFill>
                <a:srgbClr val="F2F2F2"/>
              </a:solidFill>
              <a:latin typeface="Maven Pro Medium"/>
              <a:ea typeface="Maven Pro Medium"/>
              <a:cs typeface="Maven Pro Medium"/>
              <a:sym typeface="Maven Pro Medium"/>
            </a:endParaRPr>
          </a:p>
          <a:p>
            <a:pPr indent="0" lvl="0" marL="0" rtl="0" algn="l">
              <a:spcBef>
                <a:spcPts val="0"/>
              </a:spcBef>
              <a:spcAft>
                <a:spcPts val="0"/>
              </a:spcAft>
              <a:buNone/>
            </a:pPr>
            <a:r>
              <a:t/>
            </a:r>
            <a:endParaRPr sz="1600">
              <a:solidFill>
                <a:srgbClr val="F2F2F2"/>
              </a:solidFill>
              <a:latin typeface="Maven Pro Medium"/>
              <a:ea typeface="Maven Pro Medium"/>
              <a:cs typeface="Maven Pro Medium"/>
              <a:sym typeface="Maven Pro Medium"/>
            </a:endParaRPr>
          </a:p>
          <a:p>
            <a:pPr indent="-330200" lvl="0" marL="457200" rtl="0" algn="l">
              <a:spcBef>
                <a:spcPts val="0"/>
              </a:spcBef>
              <a:spcAft>
                <a:spcPts val="0"/>
              </a:spcAft>
              <a:buClr>
                <a:srgbClr val="F2F2F2"/>
              </a:buClr>
              <a:buSzPts val="1600"/>
              <a:buFont typeface="Maven Pro Medium"/>
              <a:buChar char="●"/>
            </a:pPr>
            <a:r>
              <a:rPr lang="en" sz="1600" u="sng">
                <a:solidFill>
                  <a:schemeClr val="hlink"/>
                </a:solidFill>
                <a:latin typeface="Maven Pro Medium"/>
                <a:ea typeface="Maven Pro Medium"/>
                <a:cs typeface="Maven Pro Medium"/>
                <a:sym typeface="Maven Pro Medium"/>
                <a:hlinkClick r:id="rId7"/>
              </a:rPr>
              <a:t>https://kvia.com/news/2016/07/07/special-report-emergency-response-times-in-ep-are-twice-national-average/</a:t>
            </a:r>
            <a:endParaRPr sz="1600">
              <a:solidFill>
                <a:srgbClr val="F2F2F2"/>
              </a:solidFill>
              <a:latin typeface="Maven Pro Medium"/>
              <a:ea typeface="Maven Pro Medium"/>
              <a:cs typeface="Maven Pro Medium"/>
              <a:sym typeface="Maven Pro Medium"/>
            </a:endParaRPr>
          </a:p>
          <a:p>
            <a:pPr indent="0" lvl="0" marL="0" rtl="0" algn="l">
              <a:spcBef>
                <a:spcPts val="0"/>
              </a:spcBef>
              <a:spcAft>
                <a:spcPts val="0"/>
              </a:spcAft>
              <a:buNone/>
            </a:pPr>
            <a:r>
              <a:t/>
            </a:r>
            <a:endParaRPr sz="1600">
              <a:solidFill>
                <a:srgbClr val="F2F2F2"/>
              </a:solidFill>
              <a:latin typeface="Maven Pro Medium"/>
              <a:ea typeface="Maven Pro Medium"/>
              <a:cs typeface="Maven Pro Medium"/>
              <a:sym typeface="Maven Pro Medium"/>
            </a:endParaRPr>
          </a:p>
        </p:txBody>
      </p:sp>
      <p:grpSp>
        <p:nvGrpSpPr>
          <p:cNvPr id="591" name="Google Shape;591;p33"/>
          <p:cNvGrpSpPr/>
          <p:nvPr/>
        </p:nvGrpSpPr>
        <p:grpSpPr>
          <a:xfrm>
            <a:off x="4187346" y="232675"/>
            <a:ext cx="769302" cy="756800"/>
            <a:chOff x="4210933" y="2926777"/>
            <a:chExt cx="280072" cy="275520"/>
          </a:xfrm>
        </p:grpSpPr>
        <p:sp>
          <p:nvSpPr>
            <p:cNvPr id="592" name="Google Shape;592;p33"/>
            <p:cNvSpPr/>
            <p:nvPr/>
          </p:nvSpPr>
          <p:spPr>
            <a:xfrm>
              <a:off x="4490623" y="2970352"/>
              <a:ext cx="32" cy="414"/>
            </a:xfrm>
            <a:custGeom>
              <a:rect b="b" l="l" r="r" t="t"/>
              <a:pathLst>
                <a:path extrusionOk="0" h="13" w="1">
                  <a:moveTo>
                    <a:pt x="0" y="0"/>
                  </a:moveTo>
                  <a:cubicBezTo>
                    <a:pt x="0" y="12"/>
                    <a:pt x="0" y="0"/>
                    <a:pt x="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a:off x="4489859" y="2969589"/>
              <a:ext cx="32" cy="32"/>
            </a:xfrm>
            <a:custGeom>
              <a:rect b="b" l="l" r="r" t="t"/>
              <a:pathLst>
                <a:path extrusionOk="0" h="1" w="1">
                  <a:moveTo>
                    <a:pt x="0" y="1"/>
                  </a:move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a:off x="4210933" y="2944952"/>
              <a:ext cx="280072" cy="257346"/>
            </a:xfrm>
            <a:custGeom>
              <a:rect b="b" l="l" r="r" t="t"/>
              <a:pathLst>
                <a:path extrusionOk="0" h="8085" w="8799">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a:off x="4212047" y="2926777"/>
              <a:ext cx="144826" cy="234619"/>
            </a:xfrm>
            <a:custGeom>
              <a:rect b="b" l="l" r="r" t="t"/>
              <a:pathLst>
                <a:path extrusionOk="0" h="7371" w="455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4246550" y="2996103"/>
              <a:ext cx="28074" cy="28106"/>
            </a:xfrm>
            <a:custGeom>
              <a:rect b="b" l="l" r="r" t="t"/>
              <a:pathLst>
                <a:path extrusionOk="0" h="883" w="882">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a:off x="4285956" y="3015456"/>
              <a:ext cx="97814" cy="8753"/>
            </a:xfrm>
            <a:custGeom>
              <a:rect b="b" l="l" r="r" t="t"/>
              <a:pathLst>
                <a:path extrusionOk="0" h="275" w="3073">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
            <p:cNvSpPr/>
            <p:nvPr/>
          </p:nvSpPr>
          <p:spPr>
            <a:xfrm>
              <a:off x="4285956" y="3001800"/>
              <a:ext cx="30366" cy="8753"/>
            </a:xfrm>
            <a:custGeom>
              <a:rect b="b" l="l" r="r" t="t"/>
              <a:pathLst>
                <a:path extrusionOk="0" h="275" w="954">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a:off x="4246550" y="3060177"/>
              <a:ext cx="28074" cy="28074"/>
            </a:xfrm>
            <a:custGeom>
              <a:rect b="b" l="l" r="r" t="t"/>
              <a:pathLst>
                <a:path extrusionOk="0" h="882" w="882">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a:off x="4285956" y="3080261"/>
              <a:ext cx="97814" cy="8371"/>
            </a:xfrm>
            <a:custGeom>
              <a:rect b="b" l="l" r="r" t="t"/>
              <a:pathLst>
                <a:path extrusionOk="0" h="263" w="3073">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4285956" y="3066224"/>
              <a:ext cx="30366" cy="8753"/>
            </a:xfrm>
            <a:custGeom>
              <a:rect b="b" l="l" r="r" t="t"/>
              <a:pathLst>
                <a:path extrusionOk="0" h="275" w="954">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4246550" y="3124601"/>
              <a:ext cx="28074" cy="28074"/>
            </a:xfrm>
            <a:custGeom>
              <a:rect b="b" l="l" r="r" t="t"/>
              <a:pathLst>
                <a:path extrusionOk="0" h="882" w="882">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4285956" y="3143921"/>
              <a:ext cx="97814" cy="8753"/>
            </a:xfrm>
            <a:custGeom>
              <a:rect b="b" l="l" r="r" t="t"/>
              <a:pathLst>
                <a:path extrusionOk="0" h="275" w="3073">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4285956" y="3130266"/>
              <a:ext cx="30366" cy="8371"/>
            </a:xfrm>
            <a:custGeom>
              <a:rect b="b" l="l" r="r" t="t"/>
              <a:pathLst>
                <a:path extrusionOk="0" h="263" w="954">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nvSpPr>
        <p:spPr>
          <a:xfrm>
            <a:off x="0" y="4199350"/>
            <a:ext cx="9144000" cy="9234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Clr>
                <a:schemeClr val="lt1"/>
              </a:buClr>
              <a:buSzPts val="800"/>
              <a:buFont typeface="Maven Pro Medium"/>
              <a:buAutoNum type="arabicPeriod"/>
            </a:pPr>
            <a:r>
              <a:t/>
            </a:r>
            <a:endParaRPr sz="800">
              <a:solidFill>
                <a:schemeClr val="lt1"/>
              </a:solidFill>
              <a:latin typeface="Maven Pro Medium"/>
              <a:ea typeface="Maven Pro Medium"/>
              <a:cs typeface="Maven Pro Medium"/>
              <a:sym typeface="Maven Pro Medium"/>
            </a:endParaRPr>
          </a:p>
          <a:p>
            <a:pPr indent="-279400" lvl="1" marL="914400" rtl="0" algn="l">
              <a:spcBef>
                <a:spcPts val="0"/>
              </a:spcBef>
              <a:spcAft>
                <a:spcPts val="0"/>
              </a:spcAft>
              <a:buClr>
                <a:schemeClr val="lt1"/>
              </a:buClr>
              <a:buSzPts val="800"/>
              <a:buFont typeface="Maven Pro Medium"/>
              <a:buAutoNum type="alphaLcPeriod"/>
            </a:pPr>
            <a:r>
              <a:rPr lang="en" sz="800">
                <a:solidFill>
                  <a:schemeClr val="lt1"/>
                </a:solidFill>
                <a:latin typeface="Maven Pro Medium"/>
                <a:ea typeface="Maven Pro Medium"/>
                <a:cs typeface="Maven Pro Medium"/>
                <a:sym typeface="Maven Pro Medium"/>
              </a:rPr>
              <a:t>Personal </a:t>
            </a:r>
            <a:r>
              <a:rPr lang="en" sz="800">
                <a:solidFill>
                  <a:schemeClr val="lt1"/>
                </a:solidFill>
                <a:latin typeface="Maven Pro Medium"/>
                <a:ea typeface="Maven Pro Medium"/>
                <a:cs typeface="Maven Pro Medium"/>
                <a:sym typeface="Maven Pro Medium"/>
              </a:rPr>
              <a:t>testimony</a:t>
            </a:r>
            <a:r>
              <a:rPr lang="en" sz="800">
                <a:solidFill>
                  <a:schemeClr val="lt1"/>
                </a:solidFill>
                <a:latin typeface="Maven Pro Medium"/>
                <a:ea typeface="Maven Pro Medium"/>
                <a:cs typeface="Maven Pro Medium"/>
                <a:sym typeface="Maven Pro Medium"/>
              </a:rPr>
              <a:t> with law enforcement officers prior (currently hired and retired).</a:t>
            </a:r>
            <a:endParaRPr sz="800">
              <a:solidFill>
                <a:schemeClr val="lt1"/>
              </a:solidFill>
              <a:latin typeface="Maven Pro Medium"/>
              <a:ea typeface="Maven Pro Medium"/>
              <a:cs typeface="Maven Pro Medium"/>
              <a:sym typeface="Maven Pro Medium"/>
            </a:endParaRPr>
          </a:p>
          <a:p>
            <a:pPr indent="-279400" lvl="1" marL="914400" rtl="0" algn="l">
              <a:spcBef>
                <a:spcPts val="0"/>
              </a:spcBef>
              <a:spcAft>
                <a:spcPts val="0"/>
              </a:spcAft>
              <a:buClr>
                <a:schemeClr val="lt1"/>
              </a:buClr>
              <a:buSzPts val="800"/>
              <a:buFont typeface="Maven Pro Medium"/>
              <a:buAutoNum type="alphaLcPeriod"/>
            </a:pPr>
            <a:r>
              <a:rPr lang="en" sz="800">
                <a:solidFill>
                  <a:schemeClr val="lt1"/>
                </a:solidFill>
                <a:latin typeface="Maven Pro Medium"/>
                <a:ea typeface="Maven Pro Medium"/>
                <a:cs typeface="Maven Pro Medium"/>
                <a:sym typeface="Maven Pro Medium"/>
              </a:rPr>
              <a:t>https://www.themarshallproject.org/2023/01/21/police-hiring-government-jobs-decline#:~:text=The%20number%20of%20workers%20in,according%20to%20federal%20labor%20data.</a:t>
            </a:r>
            <a:endParaRPr sz="800">
              <a:solidFill>
                <a:schemeClr val="lt1"/>
              </a:solidFill>
              <a:latin typeface="Maven Pro Medium"/>
              <a:ea typeface="Maven Pro Medium"/>
              <a:cs typeface="Maven Pro Medium"/>
              <a:sym typeface="Maven Pro Medium"/>
            </a:endParaRPr>
          </a:p>
          <a:p>
            <a:pPr indent="-279400" lvl="0" marL="457200" rtl="0" algn="l">
              <a:spcBef>
                <a:spcPts val="0"/>
              </a:spcBef>
              <a:spcAft>
                <a:spcPts val="0"/>
              </a:spcAft>
              <a:buClr>
                <a:schemeClr val="lt1"/>
              </a:buClr>
              <a:buSzPts val="800"/>
              <a:buFont typeface="Maven Pro Medium"/>
              <a:buAutoNum type="arabicPeriod"/>
            </a:pPr>
            <a:r>
              <a:rPr lang="en" sz="800">
                <a:solidFill>
                  <a:schemeClr val="lt1"/>
                </a:solidFill>
                <a:latin typeface="Maven Pro Medium"/>
                <a:ea typeface="Maven Pro Medium"/>
                <a:cs typeface="Maven Pro Medium"/>
                <a:sym typeface="Maven Pro Medium"/>
              </a:rPr>
              <a:t>Personal testimony with local citizens.</a:t>
            </a:r>
            <a:endParaRPr sz="800">
              <a:solidFill>
                <a:schemeClr val="lt1"/>
              </a:solidFill>
              <a:latin typeface="Maven Pro Medium"/>
              <a:ea typeface="Maven Pro Medium"/>
              <a:cs typeface="Maven Pro Medium"/>
              <a:sym typeface="Maven Pro Medium"/>
            </a:endParaRPr>
          </a:p>
          <a:p>
            <a:pPr indent="-279400" lvl="0" marL="457200" rtl="0" algn="l">
              <a:spcBef>
                <a:spcPts val="0"/>
              </a:spcBef>
              <a:spcAft>
                <a:spcPts val="0"/>
              </a:spcAft>
              <a:buClr>
                <a:schemeClr val="lt1"/>
              </a:buClr>
              <a:buSzPts val="800"/>
              <a:buFont typeface="Maven Pro Medium"/>
              <a:buAutoNum type="arabicPeriod"/>
            </a:pPr>
            <a:r>
              <a:rPr lang="en" sz="800">
                <a:solidFill>
                  <a:schemeClr val="lt1"/>
                </a:solidFill>
                <a:latin typeface="Maven Pro Medium"/>
                <a:ea typeface="Maven Pro Medium"/>
                <a:cs typeface="Maven Pro Medium"/>
                <a:sym typeface="Maven Pro Medium"/>
              </a:rPr>
              <a:t>https://kvia.com/news/2016/07/07/special-report-emergency-response-times-in-ep-are-twice-national-average/</a:t>
            </a:r>
            <a:endParaRPr sz="800">
              <a:solidFill>
                <a:schemeClr val="lt1"/>
              </a:solidFill>
              <a:latin typeface="Maven Pro Medium"/>
              <a:ea typeface="Maven Pro Medium"/>
              <a:cs typeface="Maven Pro Medium"/>
              <a:sym typeface="Maven Pro Medium"/>
            </a:endParaRPr>
          </a:p>
        </p:txBody>
      </p:sp>
      <p:sp>
        <p:nvSpPr>
          <p:cNvPr id="462" name="Google Shape;462;p24"/>
          <p:cNvSpPr txBox="1"/>
          <p:nvPr>
            <p:ph idx="1" type="body"/>
          </p:nvPr>
        </p:nvSpPr>
        <p:spPr>
          <a:xfrm>
            <a:off x="597375" y="1063525"/>
            <a:ext cx="7866900" cy="3258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In recent years there has been a noticeable decrease in police officer recruitment and in turn patrol numbers have diminished.</a:t>
            </a:r>
            <a:r>
              <a:rPr lang="en" sz="900">
                <a:solidFill>
                  <a:srgbClr val="F2F2F2"/>
                </a:solidFill>
                <a:latin typeface="Maven Pro Medium"/>
                <a:ea typeface="Maven Pro Medium"/>
                <a:cs typeface="Maven Pro Medium"/>
                <a:sym typeface="Maven Pro Medium"/>
              </a:rPr>
              <a:t>1</a:t>
            </a:r>
            <a:endParaRPr sz="1800">
              <a:solidFill>
                <a:srgbClr val="F2F2F2"/>
              </a:solidFill>
              <a:latin typeface="Maven Pro Medium"/>
              <a:ea typeface="Maven Pro Medium"/>
              <a:cs typeface="Maven Pro Medium"/>
              <a:sym typeface="Maven Pro Medium"/>
            </a:endParaRPr>
          </a:p>
          <a:p>
            <a:pPr indent="0" lvl="0" marL="0" rtl="0" algn="l">
              <a:lnSpc>
                <a:spcPct val="100000"/>
              </a:lnSpc>
              <a:spcBef>
                <a:spcPts val="1200"/>
              </a:spcBef>
              <a:spcAft>
                <a:spcPts val="0"/>
              </a:spcAft>
              <a:buNone/>
            </a:pPr>
            <a:r>
              <a:t/>
            </a:r>
            <a:endParaRPr sz="1800">
              <a:solidFill>
                <a:srgbClr val="F2F2F2"/>
              </a:solidFill>
              <a:latin typeface="Maven Pro Medium"/>
              <a:ea typeface="Maven Pro Medium"/>
              <a:cs typeface="Maven Pro Medium"/>
              <a:sym typeface="Maven Pro Medium"/>
            </a:endParaRPr>
          </a:p>
          <a:p>
            <a:pPr indent="-342900" lvl="0" marL="457200" rtl="0" algn="l">
              <a:lnSpc>
                <a:spcPct val="100000"/>
              </a:lnSpc>
              <a:spcBef>
                <a:spcPts val="120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Many in the borderland have voiced their concerns as they rely on the law enforcement to ensure their safety.</a:t>
            </a:r>
            <a:r>
              <a:rPr lang="en" sz="900">
                <a:solidFill>
                  <a:srgbClr val="F2F2F2"/>
                </a:solidFill>
                <a:latin typeface="Maven Pro Medium"/>
                <a:ea typeface="Maven Pro Medium"/>
                <a:cs typeface="Maven Pro Medium"/>
                <a:sym typeface="Maven Pro Medium"/>
              </a:rPr>
              <a:t>2</a:t>
            </a:r>
            <a:endParaRPr sz="1800">
              <a:solidFill>
                <a:srgbClr val="F2F2F2"/>
              </a:solidFill>
              <a:latin typeface="Maven Pro Medium"/>
              <a:ea typeface="Maven Pro Medium"/>
              <a:cs typeface="Maven Pro Medium"/>
              <a:sym typeface="Maven Pro Medium"/>
            </a:endParaRPr>
          </a:p>
          <a:p>
            <a:pPr indent="0" lvl="0" marL="0" rtl="0" algn="l">
              <a:lnSpc>
                <a:spcPct val="100000"/>
              </a:lnSpc>
              <a:spcBef>
                <a:spcPts val="1200"/>
              </a:spcBef>
              <a:spcAft>
                <a:spcPts val="0"/>
              </a:spcAft>
              <a:buNone/>
            </a:pPr>
            <a:r>
              <a:t/>
            </a:r>
            <a:endParaRPr sz="1800">
              <a:solidFill>
                <a:srgbClr val="F2F2F2"/>
              </a:solidFill>
              <a:latin typeface="Maven Pro Medium"/>
              <a:ea typeface="Maven Pro Medium"/>
              <a:cs typeface="Maven Pro Medium"/>
              <a:sym typeface="Maven Pro Medium"/>
            </a:endParaRPr>
          </a:p>
          <a:p>
            <a:pPr indent="-342900" lvl="0" marL="457200" rtl="0" algn="l">
              <a:lnSpc>
                <a:spcPct val="100000"/>
              </a:lnSpc>
              <a:spcBef>
                <a:spcPts val="120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The average response time in El Paso, TX doubles the national average (27 minutes) there is room for improvement.</a:t>
            </a:r>
            <a:r>
              <a:rPr lang="en" sz="900">
                <a:solidFill>
                  <a:srgbClr val="F2F2F2"/>
                </a:solidFill>
                <a:latin typeface="Maven Pro Medium"/>
                <a:ea typeface="Maven Pro Medium"/>
                <a:cs typeface="Maven Pro Medium"/>
                <a:sym typeface="Maven Pro Medium"/>
              </a:rPr>
              <a:t>3</a:t>
            </a:r>
            <a:endParaRPr sz="900">
              <a:solidFill>
                <a:srgbClr val="F2F2F2"/>
              </a:solidFill>
              <a:latin typeface="Maven Pro Medium"/>
              <a:ea typeface="Maven Pro Medium"/>
              <a:cs typeface="Maven Pro Medium"/>
              <a:sym typeface="Maven Pro Medium"/>
            </a:endParaRPr>
          </a:p>
          <a:p>
            <a:pPr indent="0" lvl="0" marL="0" rtl="0" algn="l">
              <a:lnSpc>
                <a:spcPct val="100000"/>
              </a:lnSpc>
              <a:spcBef>
                <a:spcPts val="1200"/>
              </a:spcBef>
              <a:spcAft>
                <a:spcPts val="1200"/>
              </a:spcAft>
              <a:buNone/>
            </a:pPr>
            <a:r>
              <a:t/>
            </a:r>
            <a:endParaRPr sz="1800">
              <a:solidFill>
                <a:srgbClr val="F2F2F2"/>
              </a:solidFill>
              <a:latin typeface="Maven Pro Medium"/>
              <a:ea typeface="Maven Pro Medium"/>
              <a:cs typeface="Maven Pro Medium"/>
              <a:sym typeface="Maven Pro Medium"/>
            </a:endParaRPr>
          </a:p>
        </p:txBody>
      </p:sp>
      <p:sp>
        <p:nvSpPr>
          <p:cNvPr id="463" name="Google Shape;463;p24"/>
          <p:cNvSpPr txBox="1"/>
          <p:nvPr>
            <p:ph type="ctrTitle"/>
          </p:nvPr>
        </p:nvSpPr>
        <p:spPr>
          <a:xfrm>
            <a:off x="618825" y="411675"/>
            <a:ext cx="2819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Scope</a:t>
            </a:r>
            <a:endParaRPr/>
          </a:p>
        </p:txBody>
      </p:sp>
      <p:grpSp>
        <p:nvGrpSpPr>
          <p:cNvPr id="464" name="Google Shape;464;p24"/>
          <p:cNvGrpSpPr/>
          <p:nvPr/>
        </p:nvGrpSpPr>
        <p:grpSpPr>
          <a:xfrm>
            <a:off x="4078334" y="152412"/>
            <a:ext cx="987339" cy="987313"/>
            <a:chOff x="4667216" y="2915382"/>
            <a:chExt cx="320273" cy="318395"/>
          </a:xfrm>
        </p:grpSpPr>
        <p:sp>
          <p:nvSpPr>
            <p:cNvPr id="465" name="Google Shape;465;p24"/>
            <p:cNvSpPr/>
            <p:nvPr/>
          </p:nvSpPr>
          <p:spPr>
            <a:xfrm>
              <a:off x="4686154" y="2938140"/>
              <a:ext cx="166789" cy="163734"/>
            </a:xfrm>
            <a:custGeom>
              <a:rect b="b" l="l" r="r" t="t"/>
              <a:pathLst>
                <a:path extrusionOk="0" h="5144" w="5240">
                  <a:moveTo>
                    <a:pt x="2668" y="0"/>
                  </a:moveTo>
                  <a:cubicBezTo>
                    <a:pt x="2013" y="0"/>
                    <a:pt x="1358" y="250"/>
                    <a:pt x="858" y="750"/>
                  </a:cubicBezTo>
                  <a:cubicBezTo>
                    <a:pt x="620" y="989"/>
                    <a:pt x="429" y="1286"/>
                    <a:pt x="298" y="1608"/>
                  </a:cubicBezTo>
                  <a:cubicBezTo>
                    <a:pt x="263" y="1679"/>
                    <a:pt x="298" y="1762"/>
                    <a:pt x="370" y="1798"/>
                  </a:cubicBezTo>
                  <a:cubicBezTo>
                    <a:pt x="388" y="1804"/>
                    <a:pt x="407" y="1807"/>
                    <a:pt x="426" y="1807"/>
                  </a:cubicBezTo>
                  <a:cubicBezTo>
                    <a:pt x="484" y="1807"/>
                    <a:pt x="542" y="1780"/>
                    <a:pt x="560" y="1727"/>
                  </a:cubicBezTo>
                  <a:cubicBezTo>
                    <a:pt x="679" y="1441"/>
                    <a:pt x="846" y="1191"/>
                    <a:pt x="1060" y="977"/>
                  </a:cubicBezTo>
                  <a:cubicBezTo>
                    <a:pt x="1495" y="536"/>
                    <a:pt x="2075" y="316"/>
                    <a:pt x="2656" y="316"/>
                  </a:cubicBezTo>
                  <a:cubicBezTo>
                    <a:pt x="3236" y="316"/>
                    <a:pt x="3817" y="536"/>
                    <a:pt x="4251" y="977"/>
                  </a:cubicBezTo>
                  <a:cubicBezTo>
                    <a:pt x="4692" y="1405"/>
                    <a:pt x="4930" y="1977"/>
                    <a:pt x="4930" y="2584"/>
                  </a:cubicBezTo>
                  <a:cubicBezTo>
                    <a:pt x="4930" y="3191"/>
                    <a:pt x="4692" y="3763"/>
                    <a:pt x="4251" y="4191"/>
                  </a:cubicBezTo>
                  <a:cubicBezTo>
                    <a:pt x="3823" y="4620"/>
                    <a:pt x="3263" y="4858"/>
                    <a:pt x="2644" y="4858"/>
                  </a:cubicBezTo>
                  <a:cubicBezTo>
                    <a:pt x="2037" y="4858"/>
                    <a:pt x="1477" y="4620"/>
                    <a:pt x="1037" y="4191"/>
                  </a:cubicBezTo>
                  <a:cubicBezTo>
                    <a:pt x="536" y="3679"/>
                    <a:pt x="298" y="2989"/>
                    <a:pt x="405" y="2274"/>
                  </a:cubicBezTo>
                  <a:cubicBezTo>
                    <a:pt x="417" y="2191"/>
                    <a:pt x="358" y="2120"/>
                    <a:pt x="286" y="2108"/>
                  </a:cubicBezTo>
                  <a:cubicBezTo>
                    <a:pt x="279" y="2107"/>
                    <a:pt x="272" y="2106"/>
                    <a:pt x="265" y="2106"/>
                  </a:cubicBezTo>
                  <a:cubicBezTo>
                    <a:pt x="191" y="2106"/>
                    <a:pt x="131" y="2162"/>
                    <a:pt x="120" y="2227"/>
                  </a:cubicBezTo>
                  <a:cubicBezTo>
                    <a:pt x="1" y="3024"/>
                    <a:pt x="263" y="3822"/>
                    <a:pt x="846" y="4394"/>
                  </a:cubicBezTo>
                  <a:cubicBezTo>
                    <a:pt x="1334" y="4894"/>
                    <a:pt x="1977" y="5144"/>
                    <a:pt x="2668" y="5144"/>
                  </a:cubicBezTo>
                  <a:cubicBezTo>
                    <a:pt x="3346" y="5144"/>
                    <a:pt x="3989" y="4870"/>
                    <a:pt x="4477" y="4394"/>
                  </a:cubicBezTo>
                  <a:cubicBezTo>
                    <a:pt x="4966" y="3906"/>
                    <a:pt x="5228" y="3263"/>
                    <a:pt x="5228" y="2584"/>
                  </a:cubicBezTo>
                  <a:cubicBezTo>
                    <a:pt x="5239" y="1870"/>
                    <a:pt x="4966" y="1227"/>
                    <a:pt x="4477" y="750"/>
                  </a:cubicBezTo>
                  <a:cubicBezTo>
                    <a:pt x="3977" y="250"/>
                    <a:pt x="3323" y="0"/>
                    <a:pt x="266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4667216" y="2915382"/>
              <a:ext cx="320273" cy="318395"/>
            </a:xfrm>
            <a:custGeom>
              <a:rect b="b" l="l" r="r" t="t"/>
              <a:pathLst>
                <a:path extrusionOk="0" h="10003" w="10062">
                  <a:moveTo>
                    <a:pt x="5668" y="5502"/>
                  </a:moveTo>
                  <a:lnTo>
                    <a:pt x="5977" y="5811"/>
                  </a:lnTo>
                  <a:lnTo>
                    <a:pt x="5799" y="5990"/>
                  </a:lnTo>
                  <a:lnTo>
                    <a:pt x="5489" y="5680"/>
                  </a:lnTo>
                  <a:lnTo>
                    <a:pt x="5584" y="5585"/>
                  </a:lnTo>
                  <a:lnTo>
                    <a:pt x="5668" y="5502"/>
                  </a:lnTo>
                  <a:close/>
                  <a:moveTo>
                    <a:pt x="8347" y="7597"/>
                  </a:moveTo>
                  <a:lnTo>
                    <a:pt x="8501" y="7752"/>
                  </a:lnTo>
                  <a:lnTo>
                    <a:pt x="7739" y="8502"/>
                  </a:lnTo>
                  <a:lnTo>
                    <a:pt x="7585" y="8359"/>
                  </a:lnTo>
                  <a:lnTo>
                    <a:pt x="8347" y="7597"/>
                  </a:lnTo>
                  <a:close/>
                  <a:moveTo>
                    <a:pt x="8704" y="7954"/>
                  </a:moveTo>
                  <a:lnTo>
                    <a:pt x="8894" y="8157"/>
                  </a:lnTo>
                  <a:lnTo>
                    <a:pt x="8132" y="8907"/>
                  </a:lnTo>
                  <a:lnTo>
                    <a:pt x="7989" y="8764"/>
                  </a:lnTo>
                  <a:lnTo>
                    <a:pt x="7942" y="8716"/>
                  </a:lnTo>
                  <a:lnTo>
                    <a:pt x="8704" y="7954"/>
                  </a:lnTo>
                  <a:close/>
                  <a:moveTo>
                    <a:pt x="9097" y="8359"/>
                  </a:moveTo>
                  <a:lnTo>
                    <a:pt x="9621" y="8895"/>
                  </a:lnTo>
                  <a:cubicBezTo>
                    <a:pt x="9728" y="8966"/>
                    <a:pt x="9728" y="9121"/>
                    <a:pt x="9644" y="9228"/>
                  </a:cubicBezTo>
                  <a:lnTo>
                    <a:pt x="9216" y="9657"/>
                  </a:lnTo>
                  <a:cubicBezTo>
                    <a:pt x="9168" y="9699"/>
                    <a:pt x="9109" y="9719"/>
                    <a:pt x="9048" y="9719"/>
                  </a:cubicBezTo>
                  <a:cubicBezTo>
                    <a:pt x="8987" y="9719"/>
                    <a:pt x="8924" y="9699"/>
                    <a:pt x="8871" y="9657"/>
                  </a:cubicBezTo>
                  <a:lnTo>
                    <a:pt x="8335" y="9121"/>
                  </a:lnTo>
                  <a:lnTo>
                    <a:pt x="9097" y="8359"/>
                  </a:lnTo>
                  <a:close/>
                  <a:moveTo>
                    <a:pt x="3282" y="1"/>
                  </a:moveTo>
                  <a:cubicBezTo>
                    <a:pt x="2441" y="1"/>
                    <a:pt x="1602" y="322"/>
                    <a:pt x="965" y="965"/>
                  </a:cubicBezTo>
                  <a:cubicBezTo>
                    <a:pt x="334" y="1584"/>
                    <a:pt x="0" y="2406"/>
                    <a:pt x="0" y="3287"/>
                  </a:cubicBezTo>
                  <a:cubicBezTo>
                    <a:pt x="0" y="4156"/>
                    <a:pt x="334" y="4978"/>
                    <a:pt x="965" y="5609"/>
                  </a:cubicBezTo>
                  <a:cubicBezTo>
                    <a:pt x="1608" y="6240"/>
                    <a:pt x="2441" y="6573"/>
                    <a:pt x="3286" y="6573"/>
                  </a:cubicBezTo>
                  <a:cubicBezTo>
                    <a:pt x="3989" y="6573"/>
                    <a:pt x="4703" y="6347"/>
                    <a:pt x="5275" y="5883"/>
                  </a:cubicBezTo>
                  <a:lnTo>
                    <a:pt x="5608" y="6216"/>
                  </a:lnTo>
                  <a:cubicBezTo>
                    <a:pt x="5477" y="6418"/>
                    <a:pt x="5501" y="6692"/>
                    <a:pt x="5680" y="6871"/>
                  </a:cubicBezTo>
                  <a:lnTo>
                    <a:pt x="6370" y="7561"/>
                  </a:lnTo>
                  <a:cubicBezTo>
                    <a:pt x="6400" y="7585"/>
                    <a:pt x="6436" y="7597"/>
                    <a:pt x="6471" y="7597"/>
                  </a:cubicBezTo>
                  <a:cubicBezTo>
                    <a:pt x="6507" y="7597"/>
                    <a:pt x="6543" y="7585"/>
                    <a:pt x="6573" y="7561"/>
                  </a:cubicBezTo>
                  <a:cubicBezTo>
                    <a:pt x="6632" y="7502"/>
                    <a:pt x="6632" y="7407"/>
                    <a:pt x="6573" y="7347"/>
                  </a:cubicBezTo>
                  <a:lnTo>
                    <a:pt x="5894" y="6668"/>
                  </a:lnTo>
                  <a:cubicBezTo>
                    <a:pt x="5799" y="6573"/>
                    <a:pt x="5799" y="6418"/>
                    <a:pt x="5894" y="6323"/>
                  </a:cubicBezTo>
                  <a:lnTo>
                    <a:pt x="6323" y="5895"/>
                  </a:lnTo>
                  <a:cubicBezTo>
                    <a:pt x="6370" y="5847"/>
                    <a:pt x="6430" y="5811"/>
                    <a:pt x="6489" y="5811"/>
                  </a:cubicBezTo>
                  <a:cubicBezTo>
                    <a:pt x="6549" y="5811"/>
                    <a:pt x="6608" y="5847"/>
                    <a:pt x="6644" y="5895"/>
                  </a:cubicBezTo>
                  <a:lnTo>
                    <a:pt x="8156" y="7395"/>
                  </a:lnTo>
                  <a:lnTo>
                    <a:pt x="7394" y="8157"/>
                  </a:lnTo>
                  <a:lnTo>
                    <a:pt x="6966" y="7716"/>
                  </a:lnTo>
                  <a:cubicBezTo>
                    <a:pt x="6936" y="7686"/>
                    <a:pt x="6897" y="7672"/>
                    <a:pt x="6858" y="7672"/>
                  </a:cubicBezTo>
                  <a:cubicBezTo>
                    <a:pt x="6820" y="7672"/>
                    <a:pt x="6781" y="7686"/>
                    <a:pt x="6751" y="7716"/>
                  </a:cubicBezTo>
                  <a:cubicBezTo>
                    <a:pt x="6692" y="7776"/>
                    <a:pt x="6692" y="7871"/>
                    <a:pt x="6751" y="7930"/>
                  </a:cubicBezTo>
                  <a:lnTo>
                    <a:pt x="8668" y="9847"/>
                  </a:lnTo>
                  <a:cubicBezTo>
                    <a:pt x="8775" y="9955"/>
                    <a:pt x="8906" y="10002"/>
                    <a:pt x="9049" y="10002"/>
                  </a:cubicBezTo>
                  <a:cubicBezTo>
                    <a:pt x="9180" y="10002"/>
                    <a:pt x="9311" y="9955"/>
                    <a:pt x="9418" y="9847"/>
                  </a:cubicBezTo>
                  <a:lnTo>
                    <a:pt x="9847" y="9419"/>
                  </a:lnTo>
                  <a:cubicBezTo>
                    <a:pt x="10061" y="9228"/>
                    <a:pt x="10061" y="8883"/>
                    <a:pt x="9847" y="8669"/>
                  </a:cubicBezTo>
                  <a:lnTo>
                    <a:pt x="6858" y="5680"/>
                  </a:lnTo>
                  <a:cubicBezTo>
                    <a:pt x="6751" y="5573"/>
                    <a:pt x="6620" y="5525"/>
                    <a:pt x="6489" y="5525"/>
                  </a:cubicBezTo>
                  <a:cubicBezTo>
                    <a:pt x="6382" y="5525"/>
                    <a:pt x="6299" y="5561"/>
                    <a:pt x="6204" y="5609"/>
                  </a:cubicBezTo>
                  <a:lnTo>
                    <a:pt x="5870" y="5275"/>
                  </a:lnTo>
                  <a:cubicBezTo>
                    <a:pt x="6144" y="4930"/>
                    <a:pt x="6334" y="4537"/>
                    <a:pt x="6454" y="4097"/>
                  </a:cubicBezTo>
                  <a:cubicBezTo>
                    <a:pt x="6465" y="4025"/>
                    <a:pt x="6430" y="3942"/>
                    <a:pt x="6346" y="3918"/>
                  </a:cubicBezTo>
                  <a:cubicBezTo>
                    <a:pt x="6339" y="3917"/>
                    <a:pt x="6332" y="3916"/>
                    <a:pt x="6324" y="3916"/>
                  </a:cubicBezTo>
                  <a:cubicBezTo>
                    <a:pt x="6258" y="3916"/>
                    <a:pt x="6189" y="3961"/>
                    <a:pt x="6168" y="4025"/>
                  </a:cubicBezTo>
                  <a:cubicBezTo>
                    <a:pt x="6037" y="4537"/>
                    <a:pt x="5775" y="5013"/>
                    <a:pt x="5394" y="5383"/>
                  </a:cubicBezTo>
                  <a:cubicBezTo>
                    <a:pt x="4816" y="5960"/>
                    <a:pt x="4051" y="6249"/>
                    <a:pt x="3285" y="6249"/>
                  </a:cubicBezTo>
                  <a:cubicBezTo>
                    <a:pt x="2519" y="6249"/>
                    <a:pt x="1751" y="5960"/>
                    <a:pt x="1167" y="5383"/>
                  </a:cubicBezTo>
                  <a:cubicBezTo>
                    <a:pt x="608" y="4823"/>
                    <a:pt x="298" y="4073"/>
                    <a:pt x="298" y="3263"/>
                  </a:cubicBezTo>
                  <a:cubicBezTo>
                    <a:pt x="298" y="2466"/>
                    <a:pt x="608" y="1715"/>
                    <a:pt x="1167" y="1156"/>
                  </a:cubicBezTo>
                  <a:cubicBezTo>
                    <a:pt x="1751" y="572"/>
                    <a:pt x="2519" y="281"/>
                    <a:pt x="3285" y="281"/>
                  </a:cubicBezTo>
                  <a:cubicBezTo>
                    <a:pt x="4051" y="281"/>
                    <a:pt x="4816" y="572"/>
                    <a:pt x="5394" y="1156"/>
                  </a:cubicBezTo>
                  <a:cubicBezTo>
                    <a:pt x="6013" y="1763"/>
                    <a:pt x="6323" y="2608"/>
                    <a:pt x="6263" y="3478"/>
                  </a:cubicBezTo>
                  <a:cubicBezTo>
                    <a:pt x="6263" y="3549"/>
                    <a:pt x="6323" y="3620"/>
                    <a:pt x="6394" y="3644"/>
                  </a:cubicBezTo>
                  <a:cubicBezTo>
                    <a:pt x="6465" y="3644"/>
                    <a:pt x="6549" y="3585"/>
                    <a:pt x="6561" y="3501"/>
                  </a:cubicBezTo>
                  <a:cubicBezTo>
                    <a:pt x="6620" y="2549"/>
                    <a:pt x="6275" y="1632"/>
                    <a:pt x="5608" y="965"/>
                  </a:cubicBezTo>
                  <a:cubicBezTo>
                    <a:pt x="4965" y="322"/>
                    <a:pt x="4123" y="1"/>
                    <a:pt x="328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4733899" y="2960772"/>
              <a:ext cx="75469" cy="86546"/>
            </a:xfrm>
            <a:custGeom>
              <a:rect b="b" l="l" r="r" t="t"/>
              <a:pathLst>
                <a:path extrusionOk="0" h="2719" w="2371">
                  <a:moveTo>
                    <a:pt x="1218" y="276"/>
                  </a:moveTo>
                  <a:cubicBezTo>
                    <a:pt x="1233" y="276"/>
                    <a:pt x="1248" y="277"/>
                    <a:pt x="1263" y="278"/>
                  </a:cubicBezTo>
                  <a:cubicBezTo>
                    <a:pt x="1703" y="313"/>
                    <a:pt x="2061" y="647"/>
                    <a:pt x="2084" y="1099"/>
                  </a:cubicBezTo>
                  <a:cubicBezTo>
                    <a:pt x="2073" y="1456"/>
                    <a:pt x="1858" y="1802"/>
                    <a:pt x="1537" y="1944"/>
                  </a:cubicBezTo>
                  <a:cubicBezTo>
                    <a:pt x="1430" y="1992"/>
                    <a:pt x="1370" y="2099"/>
                    <a:pt x="1370" y="2218"/>
                  </a:cubicBezTo>
                  <a:cubicBezTo>
                    <a:pt x="1370" y="2313"/>
                    <a:pt x="1275" y="2409"/>
                    <a:pt x="1180" y="2409"/>
                  </a:cubicBezTo>
                  <a:cubicBezTo>
                    <a:pt x="1072" y="2409"/>
                    <a:pt x="989" y="2313"/>
                    <a:pt x="989" y="2218"/>
                  </a:cubicBezTo>
                  <a:cubicBezTo>
                    <a:pt x="989" y="1944"/>
                    <a:pt x="1132" y="1694"/>
                    <a:pt x="1382" y="1587"/>
                  </a:cubicBezTo>
                  <a:cubicBezTo>
                    <a:pt x="1561" y="1504"/>
                    <a:pt x="1680" y="1325"/>
                    <a:pt x="1668" y="1111"/>
                  </a:cubicBezTo>
                  <a:cubicBezTo>
                    <a:pt x="1656" y="873"/>
                    <a:pt x="1465" y="682"/>
                    <a:pt x="1227" y="670"/>
                  </a:cubicBezTo>
                  <a:lnTo>
                    <a:pt x="1191" y="670"/>
                  </a:lnTo>
                  <a:cubicBezTo>
                    <a:pt x="1072" y="670"/>
                    <a:pt x="953" y="706"/>
                    <a:pt x="870" y="801"/>
                  </a:cubicBezTo>
                  <a:cubicBezTo>
                    <a:pt x="763" y="885"/>
                    <a:pt x="715" y="1028"/>
                    <a:pt x="715" y="1159"/>
                  </a:cubicBezTo>
                  <a:cubicBezTo>
                    <a:pt x="715" y="1266"/>
                    <a:pt x="632" y="1349"/>
                    <a:pt x="525" y="1349"/>
                  </a:cubicBezTo>
                  <a:cubicBezTo>
                    <a:pt x="418" y="1349"/>
                    <a:pt x="334" y="1266"/>
                    <a:pt x="334" y="1159"/>
                  </a:cubicBezTo>
                  <a:cubicBezTo>
                    <a:pt x="334" y="920"/>
                    <a:pt x="429" y="682"/>
                    <a:pt x="608" y="516"/>
                  </a:cubicBezTo>
                  <a:cubicBezTo>
                    <a:pt x="775" y="359"/>
                    <a:pt x="995" y="276"/>
                    <a:pt x="1218" y="276"/>
                  </a:cubicBezTo>
                  <a:close/>
                  <a:moveTo>
                    <a:pt x="1163" y="0"/>
                  </a:moveTo>
                  <a:cubicBezTo>
                    <a:pt x="872" y="0"/>
                    <a:pt x="586" y="108"/>
                    <a:pt x="370" y="313"/>
                  </a:cubicBezTo>
                  <a:cubicBezTo>
                    <a:pt x="132" y="539"/>
                    <a:pt x="1" y="849"/>
                    <a:pt x="1" y="1159"/>
                  </a:cubicBezTo>
                  <a:cubicBezTo>
                    <a:pt x="1" y="1432"/>
                    <a:pt x="227" y="1647"/>
                    <a:pt x="489" y="1647"/>
                  </a:cubicBezTo>
                  <a:cubicBezTo>
                    <a:pt x="763" y="1647"/>
                    <a:pt x="989" y="1432"/>
                    <a:pt x="989" y="1159"/>
                  </a:cubicBezTo>
                  <a:cubicBezTo>
                    <a:pt x="989" y="1099"/>
                    <a:pt x="1001" y="1051"/>
                    <a:pt x="1049" y="1028"/>
                  </a:cubicBezTo>
                  <a:cubicBezTo>
                    <a:pt x="1078" y="998"/>
                    <a:pt x="1115" y="977"/>
                    <a:pt x="1161" y="977"/>
                  </a:cubicBezTo>
                  <a:cubicBezTo>
                    <a:pt x="1171" y="977"/>
                    <a:pt x="1181" y="978"/>
                    <a:pt x="1191" y="980"/>
                  </a:cubicBezTo>
                  <a:cubicBezTo>
                    <a:pt x="1287" y="980"/>
                    <a:pt x="1358" y="1075"/>
                    <a:pt x="1370" y="1159"/>
                  </a:cubicBezTo>
                  <a:cubicBezTo>
                    <a:pt x="1370" y="1230"/>
                    <a:pt x="1322" y="1313"/>
                    <a:pt x="1263" y="1337"/>
                  </a:cubicBezTo>
                  <a:cubicBezTo>
                    <a:pt x="930" y="1504"/>
                    <a:pt x="703" y="1849"/>
                    <a:pt x="703" y="2230"/>
                  </a:cubicBezTo>
                  <a:cubicBezTo>
                    <a:pt x="703" y="2504"/>
                    <a:pt x="930" y="2718"/>
                    <a:pt x="1191" y="2718"/>
                  </a:cubicBezTo>
                  <a:cubicBezTo>
                    <a:pt x="1465" y="2718"/>
                    <a:pt x="1680" y="2504"/>
                    <a:pt x="1680" y="2230"/>
                  </a:cubicBezTo>
                  <a:lnTo>
                    <a:pt x="1680" y="2218"/>
                  </a:lnTo>
                  <a:cubicBezTo>
                    <a:pt x="2096" y="2004"/>
                    <a:pt x="2370" y="1563"/>
                    <a:pt x="2334" y="1087"/>
                  </a:cubicBezTo>
                  <a:cubicBezTo>
                    <a:pt x="2311" y="504"/>
                    <a:pt x="1834" y="27"/>
                    <a:pt x="1251" y="4"/>
                  </a:cubicBezTo>
                  <a:cubicBezTo>
                    <a:pt x="1222" y="1"/>
                    <a:pt x="1192" y="0"/>
                    <a:pt x="116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4755894" y="3048431"/>
              <a:ext cx="31098" cy="32244"/>
            </a:xfrm>
            <a:custGeom>
              <a:rect b="b" l="l" r="r" t="t"/>
              <a:pathLst>
                <a:path extrusionOk="0" h="1013" w="977">
                  <a:moveTo>
                    <a:pt x="489" y="298"/>
                  </a:moveTo>
                  <a:cubicBezTo>
                    <a:pt x="596" y="298"/>
                    <a:pt x="679" y="381"/>
                    <a:pt x="679" y="488"/>
                  </a:cubicBezTo>
                  <a:lnTo>
                    <a:pt x="679" y="500"/>
                  </a:lnTo>
                  <a:cubicBezTo>
                    <a:pt x="679" y="607"/>
                    <a:pt x="596" y="702"/>
                    <a:pt x="489" y="702"/>
                  </a:cubicBezTo>
                  <a:cubicBezTo>
                    <a:pt x="381" y="702"/>
                    <a:pt x="298" y="607"/>
                    <a:pt x="298" y="500"/>
                  </a:cubicBezTo>
                  <a:lnTo>
                    <a:pt x="298" y="488"/>
                  </a:lnTo>
                  <a:cubicBezTo>
                    <a:pt x="298" y="381"/>
                    <a:pt x="381" y="298"/>
                    <a:pt x="489" y="298"/>
                  </a:cubicBezTo>
                  <a:close/>
                  <a:moveTo>
                    <a:pt x="489" y="0"/>
                  </a:moveTo>
                  <a:cubicBezTo>
                    <a:pt x="215" y="0"/>
                    <a:pt x="0" y="226"/>
                    <a:pt x="0" y="488"/>
                  </a:cubicBezTo>
                  <a:lnTo>
                    <a:pt x="0" y="524"/>
                  </a:lnTo>
                  <a:cubicBezTo>
                    <a:pt x="0" y="786"/>
                    <a:pt x="215" y="1012"/>
                    <a:pt x="489" y="1012"/>
                  </a:cubicBezTo>
                  <a:cubicBezTo>
                    <a:pt x="751" y="1012"/>
                    <a:pt x="977" y="786"/>
                    <a:pt x="977" y="524"/>
                  </a:cubicBezTo>
                  <a:lnTo>
                    <a:pt x="977" y="488"/>
                  </a:lnTo>
                  <a:cubicBezTo>
                    <a:pt x="977" y="226"/>
                    <a:pt x="751" y="0"/>
                    <a:pt x="48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2">
                                            <p:txEl>
                                              <p:pRg end="0" st="0"/>
                                            </p:txEl>
                                          </p:spTgt>
                                        </p:tgtEl>
                                        <p:attrNameLst>
                                          <p:attrName>style.visibility</p:attrName>
                                        </p:attrNameLst>
                                      </p:cBhvr>
                                      <p:to>
                                        <p:strVal val="visible"/>
                                      </p:to>
                                    </p:set>
                                    <p:anim calcmode="lin" valueType="num">
                                      <p:cBhvr additive="base">
                                        <p:cTn dur="1000"/>
                                        <p:tgtEl>
                                          <p:spTgt spid="46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2">
                                            <p:txEl>
                                              <p:pRg end="1" st="1"/>
                                            </p:txEl>
                                          </p:spTgt>
                                        </p:tgtEl>
                                        <p:attrNameLst>
                                          <p:attrName>style.visibility</p:attrName>
                                        </p:attrNameLst>
                                      </p:cBhvr>
                                      <p:to>
                                        <p:strVal val="visible"/>
                                      </p:to>
                                    </p:set>
                                    <p:anim calcmode="lin" valueType="num">
                                      <p:cBhvr additive="base">
                                        <p:cTn dur="1000"/>
                                        <p:tgtEl>
                                          <p:spTgt spid="46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2">
                                            <p:txEl>
                                              <p:pRg end="2" st="2"/>
                                            </p:txEl>
                                          </p:spTgt>
                                        </p:tgtEl>
                                        <p:attrNameLst>
                                          <p:attrName>style.visibility</p:attrName>
                                        </p:attrNameLst>
                                      </p:cBhvr>
                                      <p:to>
                                        <p:strVal val="visible"/>
                                      </p:to>
                                    </p:set>
                                    <p:anim calcmode="lin" valueType="num">
                                      <p:cBhvr additive="base">
                                        <p:cTn dur="1000"/>
                                        <p:tgtEl>
                                          <p:spTgt spid="46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2">
                                            <p:txEl>
                                              <p:pRg end="3" st="3"/>
                                            </p:txEl>
                                          </p:spTgt>
                                        </p:tgtEl>
                                        <p:attrNameLst>
                                          <p:attrName>style.visibility</p:attrName>
                                        </p:attrNameLst>
                                      </p:cBhvr>
                                      <p:to>
                                        <p:strVal val="visible"/>
                                      </p:to>
                                    </p:set>
                                    <p:anim calcmode="lin" valueType="num">
                                      <p:cBhvr additive="base">
                                        <p:cTn dur="1000"/>
                                        <p:tgtEl>
                                          <p:spTgt spid="46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2">
                                            <p:txEl>
                                              <p:pRg end="4" st="4"/>
                                            </p:txEl>
                                          </p:spTgt>
                                        </p:tgtEl>
                                        <p:attrNameLst>
                                          <p:attrName>style.visibility</p:attrName>
                                        </p:attrNameLst>
                                      </p:cBhvr>
                                      <p:to>
                                        <p:strVal val="visible"/>
                                      </p:to>
                                    </p:set>
                                    <p:anim calcmode="lin" valueType="num">
                                      <p:cBhvr additive="base">
                                        <p:cTn dur="1000"/>
                                        <p:tgtEl>
                                          <p:spTgt spid="46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2">
                                            <p:txEl>
                                              <p:pRg end="5" st="5"/>
                                            </p:txEl>
                                          </p:spTgt>
                                        </p:tgtEl>
                                        <p:attrNameLst>
                                          <p:attrName>style.visibility</p:attrName>
                                        </p:attrNameLst>
                                      </p:cBhvr>
                                      <p:to>
                                        <p:strVal val="visible"/>
                                      </p:to>
                                    </p:set>
                                    <p:anim calcmode="lin" valueType="num">
                                      <p:cBhvr additive="base">
                                        <p:cTn dur="1000"/>
                                        <p:tgtEl>
                                          <p:spTgt spid="46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5"/>
          <p:cNvSpPr txBox="1"/>
          <p:nvPr>
            <p:ph type="ctrTitle"/>
          </p:nvPr>
        </p:nvSpPr>
        <p:spPr>
          <a:xfrm>
            <a:off x="1561650" y="751911"/>
            <a:ext cx="6020700" cy="379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rPr>
              <a:t>P</a:t>
            </a:r>
            <a:endParaRPr b="1" sz="3600">
              <a:solidFill>
                <a:schemeClr val="accent5"/>
              </a:solidFill>
            </a:endParaRPr>
          </a:p>
          <a:p>
            <a:pPr indent="0" lvl="0" marL="0" rtl="0" algn="l">
              <a:spcBef>
                <a:spcPts val="0"/>
              </a:spcBef>
              <a:spcAft>
                <a:spcPts val="0"/>
              </a:spcAft>
              <a:buNone/>
            </a:pPr>
            <a:r>
              <a:rPr b="1" lang="en" sz="3600">
                <a:solidFill>
                  <a:schemeClr val="accent5"/>
                </a:solidFill>
              </a:rPr>
              <a:t>A</a:t>
            </a:r>
            <a:endParaRPr b="1" sz="3600">
              <a:solidFill>
                <a:schemeClr val="accent5"/>
              </a:solidFill>
            </a:endParaRPr>
          </a:p>
          <a:p>
            <a:pPr indent="0" lvl="0" marL="0" rtl="0" algn="l">
              <a:spcBef>
                <a:spcPts val="0"/>
              </a:spcBef>
              <a:spcAft>
                <a:spcPts val="0"/>
              </a:spcAft>
              <a:buNone/>
            </a:pPr>
            <a:r>
              <a:rPr b="1" lang="en" sz="3600">
                <a:solidFill>
                  <a:schemeClr val="accent5"/>
                </a:solidFill>
              </a:rPr>
              <a:t>L</a:t>
            </a:r>
            <a:endParaRPr b="1" sz="3600">
              <a:solidFill>
                <a:schemeClr val="accent5"/>
              </a:solidFill>
            </a:endParaRPr>
          </a:p>
          <a:p>
            <a:pPr indent="0" lvl="0" marL="0" rtl="0" algn="l">
              <a:spcBef>
                <a:spcPts val="0"/>
              </a:spcBef>
              <a:spcAft>
                <a:spcPts val="0"/>
              </a:spcAft>
              <a:buNone/>
            </a:pPr>
            <a:r>
              <a:rPr b="1" lang="en" sz="3600">
                <a:solidFill>
                  <a:schemeClr val="accent5"/>
                </a:solidFill>
              </a:rPr>
              <a:t>A</a:t>
            </a:r>
            <a:endParaRPr b="1" sz="3600">
              <a:solidFill>
                <a:schemeClr val="accent5"/>
              </a:solidFill>
            </a:endParaRPr>
          </a:p>
          <a:p>
            <a:pPr indent="0" lvl="0" marL="0" rtl="0" algn="l">
              <a:spcBef>
                <a:spcPts val="0"/>
              </a:spcBef>
              <a:spcAft>
                <a:spcPts val="0"/>
              </a:spcAft>
              <a:buNone/>
            </a:pPr>
            <a:r>
              <a:rPr b="1" lang="en" sz="3600">
                <a:solidFill>
                  <a:schemeClr val="accent5"/>
                </a:solidFill>
              </a:rPr>
              <a:t>D</a:t>
            </a:r>
            <a:endParaRPr b="1" sz="3600">
              <a:solidFill>
                <a:schemeClr val="accent5"/>
              </a:solidFill>
            </a:endParaRPr>
          </a:p>
          <a:p>
            <a:pPr indent="0" lvl="0" marL="0" rtl="0" algn="l">
              <a:spcBef>
                <a:spcPts val="0"/>
              </a:spcBef>
              <a:spcAft>
                <a:spcPts val="0"/>
              </a:spcAft>
              <a:buNone/>
            </a:pPr>
            <a:r>
              <a:rPr b="1" lang="en" sz="3600">
                <a:solidFill>
                  <a:schemeClr val="accent5"/>
                </a:solidFill>
              </a:rPr>
              <a:t>I</a:t>
            </a:r>
            <a:endParaRPr b="1" sz="3600">
              <a:solidFill>
                <a:schemeClr val="accent5"/>
              </a:solidFill>
            </a:endParaRPr>
          </a:p>
          <a:p>
            <a:pPr indent="0" lvl="0" marL="0" rtl="0" algn="l">
              <a:spcBef>
                <a:spcPts val="0"/>
              </a:spcBef>
              <a:spcAft>
                <a:spcPts val="0"/>
              </a:spcAft>
              <a:buNone/>
            </a:pPr>
            <a:r>
              <a:rPr b="1" lang="en" sz="3600">
                <a:solidFill>
                  <a:schemeClr val="accent5"/>
                </a:solidFill>
              </a:rPr>
              <a:t>N</a:t>
            </a:r>
            <a:endParaRPr b="1" sz="3600">
              <a:solidFill>
                <a:schemeClr val="accent5"/>
              </a:solidFill>
            </a:endParaRPr>
          </a:p>
        </p:txBody>
      </p:sp>
      <p:sp>
        <p:nvSpPr>
          <p:cNvPr id="474" name="Google Shape;474;p25"/>
          <p:cNvSpPr txBox="1"/>
          <p:nvPr>
            <p:ph type="ctrTitle"/>
          </p:nvPr>
        </p:nvSpPr>
        <p:spPr>
          <a:xfrm>
            <a:off x="1561650" y="751911"/>
            <a:ext cx="6020700" cy="379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rPr>
              <a:t>P</a:t>
            </a:r>
            <a:r>
              <a:rPr b="1" lang="en" sz="3600"/>
              <a:t>redictive</a:t>
            </a:r>
            <a:endParaRPr b="1" sz="3600"/>
          </a:p>
          <a:p>
            <a:pPr indent="0" lvl="0" marL="0" rtl="0" algn="l">
              <a:spcBef>
                <a:spcPts val="0"/>
              </a:spcBef>
              <a:spcAft>
                <a:spcPts val="0"/>
              </a:spcAft>
              <a:buNone/>
            </a:pPr>
            <a:r>
              <a:rPr b="1" lang="en" sz="3600">
                <a:solidFill>
                  <a:schemeClr val="accent5"/>
                </a:solidFill>
              </a:rPr>
              <a:t>A</a:t>
            </a:r>
            <a:r>
              <a:rPr b="1" lang="en" sz="3600"/>
              <a:t>nalytics-driven</a:t>
            </a:r>
            <a:endParaRPr b="1" sz="3600"/>
          </a:p>
          <a:p>
            <a:pPr indent="0" lvl="0" marL="0" rtl="0" algn="l">
              <a:spcBef>
                <a:spcPts val="0"/>
              </a:spcBef>
              <a:spcAft>
                <a:spcPts val="0"/>
              </a:spcAft>
              <a:buNone/>
            </a:pPr>
            <a:r>
              <a:rPr b="1" lang="en" sz="3600">
                <a:solidFill>
                  <a:schemeClr val="accent5"/>
                </a:solidFill>
              </a:rPr>
              <a:t>L</a:t>
            </a:r>
            <a:r>
              <a:rPr b="1" lang="en" sz="3600"/>
              <a:t>aw</a:t>
            </a:r>
            <a:endParaRPr b="1" sz="3600"/>
          </a:p>
          <a:p>
            <a:pPr indent="0" lvl="0" marL="0" rtl="0" algn="l">
              <a:spcBef>
                <a:spcPts val="0"/>
              </a:spcBef>
              <a:spcAft>
                <a:spcPts val="0"/>
              </a:spcAft>
              <a:buNone/>
            </a:pPr>
            <a:r>
              <a:rPr b="1" lang="en" sz="3600">
                <a:solidFill>
                  <a:schemeClr val="accent5"/>
                </a:solidFill>
              </a:rPr>
              <a:t>A</a:t>
            </a:r>
            <a:r>
              <a:rPr b="1" lang="en" sz="3600"/>
              <a:t>nd</a:t>
            </a:r>
            <a:endParaRPr b="1" sz="3600"/>
          </a:p>
          <a:p>
            <a:pPr indent="0" lvl="0" marL="0" rtl="0" algn="l">
              <a:spcBef>
                <a:spcPts val="0"/>
              </a:spcBef>
              <a:spcAft>
                <a:spcPts val="0"/>
              </a:spcAft>
              <a:buNone/>
            </a:pPr>
            <a:r>
              <a:rPr b="1" lang="en" sz="3600">
                <a:solidFill>
                  <a:schemeClr val="accent5"/>
                </a:solidFill>
              </a:rPr>
              <a:t>D</a:t>
            </a:r>
            <a:r>
              <a:rPr b="1" lang="en" sz="3600"/>
              <a:t>ispatch</a:t>
            </a:r>
            <a:endParaRPr b="1" sz="3600"/>
          </a:p>
          <a:p>
            <a:pPr indent="0" lvl="0" marL="0" rtl="0" algn="l">
              <a:spcBef>
                <a:spcPts val="0"/>
              </a:spcBef>
              <a:spcAft>
                <a:spcPts val="0"/>
              </a:spcAft>
              <a:buNone/>
            </a:pPr>
            <a:r>
              <a:rPr b="1" lang="en" sz="3600">
                <a:solidFill>
                  <a:schemeClr val="accent5"/>
                </a:solidFill>
              </a:rPr>
              <a:t>I</a:t>
            </a:r>
            <a:r>
              <a:rPr b="1" lang="en" sz="3600"/>
              <a:t>ntelligence</a:t>
            </a:r>
            <a:endParaRPr b="1" sz="3600"/>
          </a:p>
          <a:p>
            <a:pPr indent="0" lvl="0" marL="0" rtl="0" algn="l">
              <a:spcBef>
                <a:spcPts val="0"/>
              </a:spcBef>
              <a:spcAft>
                <a:spcPts val="0"/>
              </a:spcAft>
              <a:buNone/>
            </a:pPr>
            <a:r>
              <a:rPr b="1" lang="en" sz="3600">
                <a:solidFill>
                  <a:schemeClr val="accent5"/>
                </a:solidFill>
              </a:rPr>
              <a:t>N</a:t>
            </a:r>
            <a:r>
              <a:rPr b="1" lang="en" sz="3600"/>
              <a:t>etwork</a:t>
            </a:r>
            <a:endParaRPr b="1"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6"/>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Many communities within the borderland will be impacted by PALADIN’s implementation and the effects of it will allow them to feel safer.</a:t>
            </a:r>
            <a:endParaRPr sz="1800">
              <a:solidFill>
                <a:srgbClr val="F2F2F2"/>
              </a:solidFill>
              <a:latin typeface="Maven Pro Medium"/>
              <a:ea typeface="Maven Pro Medium"/>
              <a:cs typeface="Maven Pro Medium"/>
              <a:sym typeface="Maven Pro Medium"/>
            </a:endParaRPr>
          </a:p>
          <a:p>
            <a:pPr indent="0" lvl="0" marL="0" rtl="0" algn="l">
              <a:lnSpc>
                <a:spcPct val="115000"/>
              </a:lnSpc>
              <a:spcBef>
                <a:spcPts val="1200"/>
              </a:spcBef>
              <a:spcAft>
                <a:spcPts val="0"/>
              </a:spcAft>
              <a:buNone/>
            </a:pPr>
            <a:r>
              <a:t/>
            </a:r>
            <a:endParaRPr sz="1800">
              <a:solidFill>
                <a:srgbClr val="F2F2F2"/>
              </a:solidFill>
              <a:latin typeface="Maven Pro Medium"/>
              <a:ea typeface="Maven Pro Medium"/>
              <a:cs typeface="Maven Pro Medium"/>
              <a:sym typeface="Maven Pro Medium"/>
            </a:endParaRPr>
          </a:p>
          <a:p>
            <a:pPr indent="-342900" lvl="0" marL="457200" rtl="0" algn="l">
              <a:lnSpc>
                <a:spcPct val="115000"/>
              </a:lnSpc>
              <a:spcBef>
                <a:spcPts val="120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PALADIN would be utilized by law enforcement to find hotspots and assign patrols in a way that allows them to reach any location within those hotspots in a timely manner.</a:t>
            </a:r>
            <a:endParaRPr sz="1800">
              <a:solidFill>
                <a:srgbClr val="F2F2F2"/>
              </a:solidFill>
              <a:latin typeface="Maven Pro Medium"/>
              <a:ea typeface="Maven Pro Medium"/>
              <a:cs typeface="Maven Pro Medium"/>
              <a:sym typeface="Maven Pro Medium"/>
            </a:endParaRPr>
          </a:p>
        </p:txBody>
      </p:sp>
      <p:sp>
        <p:nvSpPr>
          <p:cNvPr id="480" name="Google Shape;480;p26"/>
          <p:cNvSpPr txBox="1"/>
          <p:nvPr>
            <p:ph type="ctrTitle"/>
          </p:nvPr>
        </p:nvSpPr>
        <p:spPr>
          <a:xfrm>
            <a:off x="618825" y="411675"/>
            <a:ext cx="156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Impact</a:t>
            </a:r>
            <a:endParaRPr/>
          </a:p>
        </p:txBody>
      </p:sp>
      <p:grpSp>
        <p:nvGrpSpPr>
          <p:cNvPr id="481" name="Google Shape;481;p26"/>
          <p:cNvGrpSpPr/>
          <p:nvPr/>
        </p:nvGrpSpPr>
        <p:grpSpPr>
          <a:xfrm>
            <a:off x="3977181" y="55786"/>
            <a:ext cx="1189641" cy="1007741"/>
            <a:chOff x="2770052" y="2009628"/>
            <a:chExt cx="327085" cy="277080"/>
          </a:xfrm>
        </p:grpSpPr>
        <p:sp>
          <p:nvSpPr>
            <p:cNvPr id="482" name="Google Shape;482;p26"/>
            <p:cNvSpPr/>
            <p:nvPr/>
          </p:nvSpPr>
          <p:spPr>
            <a:xfrm>
              <a:off x="2770052" y="2023537"/>
              <a:ext cx="327085" cy="263170"/>
            </a:xfrm>
            <a:custGeom>
              <a:rect b="b" l="l" r="r" t="t"/>
              <a:pathLst>
                <a:path extrusionOk="0" h="8268" w="10276">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3059960" y="2009628"/>
              <a:ext cx="37177" cy="26960"/>
            </a:xfrm>
            <a:custGeom>
              <a:rect b="b" l="l" r="r" t="t"/>
              <a:pathLst>
                <a:path extrusionOk="0" h="847" w="1168">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anim calcmode="lin" valueType="num">
                                      <p:cBhvr additive="base">
                                        <p:cTn dur="1000"/>
                                        <p:tgtEl>
                                          <p:spTgt spid="47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9">
                                            <p:txEl>
                                              <p:pRg end="1" st="1"/>
                                            </p:txEl>
                                          </p:spTgt>
                                        </p:tgtEl>
                                        <p:attrNameLst>
                                          <p:attrName>style.visibility</p:attrName>
                                        </p:attrNameLst>
                                      </p:cBhvr>
                                      <p:to>
                                        <p:strVal val="visible"/>
                                      </p:to>
                                    </p:set>
                                    <p:anim calcmode="lin" valueType="num">
                                      <p:cBhvr additive="base">
                                        <p:cTn dur="1000"/>
                                        <p:tgtEl>
                                          <p:spTgt spid="47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9">
                                            <p:txEl>
                                              <p:pRg end="2" st="2"/>
                                            </p:txEl>
                                          </p:spTgt>
                                        </p:tgtEl>
                                        <p:attrNameLst>
                                          <p:attrName>style.visibility</p:attrName>
                                        </p:attrNameLst>
                                      </p:cBhvr>
                                      <p:to>
                                        <p:strVal val="visible"/>
                                      </p:to>
                                    </p:set>
                                    <p:anim calcmode="lin" valueType="num">
                                      <p:cBhvr additive="base">
                                        <p:cTn dur="1000"/>
                                        <p:tgtEl>
                                          <p:spTgt spid="47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7"/>
          <p:cNvSpPr txBox="1"/>
          <p:nvPr>
            <p:ph idx="7" type="ctrTitle"/>
          </p:nvPr>
        </p:nvSpPr>
        <p:spPr>
          <a:xfrm>
            <a:off x="618825" y="411675"/>
            <a:ext cx="1896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Relevance</a:t>
            </a:r>
            <a:endParaRPr/>
          </a:p>
        </p:txBody>
      </p:sp>
      <p:sp>
        <p:nvSpPr>
          <p:cNvPr id="489" name="Google Shape;489;p27"/>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7"/>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txBox="1"/>
          <p:nvPr/>
        </p:nvSpPr>
        <p:spPr>
          <a:xfrm>
            <a:off x="618825" y="1153450"/>
            <a:ext cx="7974600" cy="2362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PALADIN is relevant to the borderland as many citizens find the response times for law enforcement slow.</a:t>
            </a:r>
            <a:endParaRPr sz="1800">
              <a:solidFill>
                <a:srgbClr val="F2F2F2"/>
              </a:solidFill>
              <a:latin typeface="Maven Pro Medium"/>
              <a:ea typeface="Maven Pro Medium"/>
              <a:cs typeface="Maven Pro Medium"/>
              <a:sym typeface="Maven Pro Medium"/>
            </a:endParaRPr>
          </a:p>
          <a:p>
            <a:pPr indent="0" lvl="0" marL="0" rtl="0" algn="l">
              <a:lnSpc>
                <a:spcPct val="115000"/>
              </a:lnSpc>
              <a:spcBef>
                <a:spcPts val="1200"/>
              </a:spcBef>
              <a:spcAft>
                <a:spcPts val="0"/>
              </a:spcAft>
              <a:buNone/>
            </a:pPr>
            <a:r>
              <a:t/>
            </a:r>
            <a:endParaRPr sz="1800">
              <a:solidFill>
                <a:srgbClr val="F2F2F2"/>
              </a:solidFill>
              <a:latin typeface="Maven Pro Medium"/>
              <a:ea typeface="Maven Pro Medium"/>
              <a:cs typeface="Maven Pro Medium"/>
              <a:sym typeface="Maven Pro Medium"/>
            </a:endParaRPr>
          </a:p>
          <a:p>
            <a:pPr indent="-342900" lvl="0" marL="457200" rtl="0" algn="l">
              <a:lnSpc>
                <a:spcPct val="115000"/>
              </a:lnSpc>
              <a:spcBef>
                <a:spcPts val="120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These law enforcement agencies will adopt PALADIN and tailor it to their specific needs based on their handling of reports and through this they will be able to find the best location to send patrols.</a:t>
            </a:r>
            <a:endParaRPr sz="1800">
              <a:solidFill>
                <a:srgbClr val="F2F2F2"/>
              </a:solidFill>
              <a:latin typeface="Maven Pro Medium"/>
              <a:ea typeface="Maven Pro Medium"/>
              <a:cs typeface="Maven Pro Medium"/>
              <a:sym typeface="Maven Pro Medium"/>
            </a:endParaRPr>
          </a:p>
        </p:txBody>
      </p:sp>
      <p:grpSp>
        <p:nvGrpSpPr>
          <p:cNvPr id="492" name="Google Shape;492;p27"/>
          <p:cNvGrpSpPr/>
          <p:nvPr/>
        </p:nvGrpSpPr>
        <p:grpSpPr>
          <a:xfrm>
            <a:off x="3494446" y="259948"/>
            <a:ext cx="686894" cy="881254"/>
            <a:chOff x="6974158" y="2789537"/>
            <a:chExt cx="255247" cy="327458"/>
          </a:xfrm>
        </p:grpSpPr>
        <p:sp>
          <p:nvSpPr>
            <p:cNvPr id="493" name="Google Shape;493;p27"/>
            <p:cNvSpPr/>
            <p:nvPr/>
          </p:nvSpPr>
          <p:spPr>
            <a:xfrm>
              <a:off x="7066407" y="2897282"/>
              <a:ext cx="9876" cy="14798"/>
            </a:xfrm>
            <a:custGeom>
              <a:rect b="b" l="l" r="r" t="t"/>
              <a:pathLst>
                <a:path extrusionOk="0" h="466" w="311">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7"/>
            <p:cNvSpPr/>
            <p:nvPr/>
          </p:nvSpPr>
          <p:spPr>
            <a:xfrm>
              <a:off x="7127662" y="2897282"/>
              <a:ext cx="9495" cy="14798"/>
            </a:xfrm>
            <a:custGeom>
              <a:rect b="b" l="l" r="r" t="t"/>
              <a:pathLst>
                <a:path extrusionOk="0" h="466" w="299">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
            <p:cNvSpPr/>
            <p:nvPr/>
          </p:nvSpPr>
          <p:spPr>
            <a:xfrm>
              <a:off x="7081935" y="2933292"/>
              <a:ext cx="40837" cy="14703"/>
            </a:xfrm>
            <a:custGeom>
              <a:rect b="b" l="l" r="r" t="t"/>
              <a:pathLst>
                <a:path extrusionOk="0" h="463" w="1286">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7"/>
            <p:cNvSpPr/>
            <p:nvPr/>
          </p:nvSpPr>
          <p:spPr>
            <a:xfrm>
              <a:off x="6974158" y="2789537"/>
              <a:ext cx="255247" cy="327458"/>
            </a:xfrm>
            <a:custGeom>
              <a:rect b="b" l="l" r="r" t="t"/>
              <a:pathLst>
                <a:path extrusionOk="0" h="10312" w="8038">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7"/>
            <p:cNvSpPr/>
            <p:nvPr/>
          </p:nvSpPr>
          <p:spPr>
            <a:xfrm>
              <a:off x="7061135" y="2881785"/>
              <a:ext cx="20069" cy="9495"/>
            </a:xfrm>
            <a:custGeom>
              <a:rect b="b" l="l" r="r" t="t"/>
              <a:pathLst>
                <a:path extrusionOk="0" h="299" w="632">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7"/>
            <p:cNvSpPr/>
            <p:nvPr/>
          </p:nvSpPr>
          <p:spPr>
            <a:xfrm>
              <a:off x="7122740" y="2881785"/>
              <a:ext cx="19688" cy="9495"/>
            </a:xfrm>
            <a:custGeom>
              <a:rect b="b" l="l" r="r" t="t"/>
              <a:pathLst>
                <a:path extrusionOk="0" h="299" w="62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27"/>
          <p:cNvGrpSpPr/>
          <p:nvPr/>
        </p:nvGrpSpPr>
        <p:grpSpPr>
          <a:xfrm>
            <a:off x="4992146" y="261999"/>
            <a:ext cx="657412" cy="878177"/>
            <a:chOff x="7530697" y="2790299"/>
            <a:chExt cx="244291" cy="326314"/>
          </a:xfrm>
        </p:grpSpPr>
        <p:sp>
          <p:nvSpPr>
            <p:cNvPr id="500" name="Google Shape;500;p27"/>
            <p:cNvSpPr/>
            <p:nvPr/>
          </p:nvSpPr>
          <p:spPr>
            <a:xfrm>
              <a:off x="7616911" y="2907507"/>
              <a:ext cx="9463" cy="14385"/>
            </a:xfrm>
            <a:custGeom>
              <a:rect b="b" l="l" r="r" t="t"/>
              <a:pathLst>
                <a:path extrusionOk="0" h="453" w="298">
                  <a:moveTo>
                    <a:pt x="155" y="0"/>
                  </a:moveTo>
                  <a:cubicBezTo>
                    <a:pt x="60" y="0"/>
                    <a:pt x="0" y="72"/>
                    <a:pt x="0" y="143"/>
                  </a:cubicBezTo>
                  <a:lnTo>
                    <a:pt x="0" y="310"/>
                  </a:lnTo>
                  <a:cubicBezTo>
                    <a:pt x="0" y="393"/>
                    <a:pt x="72" y="453"/>
                    <a:pt x="155" y="453"/>
                  </a:cubicBezTo>
                  <a:cubicBezTo>
                    <a:pt x="227" y="453"/>
                    <a:pt x="298" y="381"/>
                    <a:pt x="298" y="310"/>
                  </a:cubicBezTo>
                  <a:lnTo>
                    <a:pt x="298" y="143"/>
                  </a:lnTo>
                  <a:cubicBezTo>
                    <a:pt x="298" y="72"/>
                    <a:pt x="238" y="0"/>
                    <a:pt x="15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a:off x="7678548" y="2907507"/>
              <a:ext cx="9463" cy="14385"/>
            </a:xfrm>
            <a:custGeom>
              <a:rect b="b" l="l" r="r" t="t"/>
              <a:pathLst>
                <a:path extrusionOk="0" h="453" w="298">
                  <a:moveTo>
                    <a:pt x="143" y="0"/>
                  </a:moveTo>
                  <a:cubicBezTo>
                    <a:pt x="60" y="0"/>
                    <a:pt x="0" y="72"/>
                    <a:pt x="0" y="143"/>
                  </a:cubicBezTo>
                  <a:lnTo>
                    <a:pt x="0" y="310"/>
                  </a:lnTo>
                  <a:cubicBezTo>
                    <a:pt x="0" y="393"/>
                    <a:pt x="72" y="453"/>
                    <a:pt x="143" y="453"/>
                  </a:cubicBezTo>
                  <a:cubicBezTo>
                    <a:pt x="214" y="453"/>
                    <a:pt x="298" y="381"/>
                    <a:pt x="298" y="310"/>
                  </a:cubicBezTo>
                  <a:lnTo>
                    <a:pt x="298" y="143"/>
                  </a:lnTo>
                  <a:cubicBezTo>
                    <a:pt x="298" y="72"/>
                    <a:pt x="238" y="0"/>
                    <a:pt x="14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7632408" y="2943136"/>
              <a:ext cx="40869" cy="14671"/>
            </a:xfrm>
            <a:custGeom>
              <a:rect b="b" l="l" r="r" t="t"/>
              <a:pathLst>
                <a:path extrusionOk="0" h="462" w="1287">
                  <a:moveTo>
                    <a:pt x="167" y="0"/>
                  </a:moveTo>
                  <a:cubicBezTo>
                    <a:pt x="129" y="0"/>
                    <a:pt x="90" y="15"/>
                    <a:pt x="60" y="45"/>
                  </a:cubicBezTo>
                  <a:cubicBezTo>
                    <a:pt x="1" y="104"/>
                    <a:pt x="1" y="200"/>
                    <a:pt x="60" y="259"/>
                  </a:cubicBezTo>
                  <a:cubicBezTo>
                    <a:pt x="203" y="390"/>
                    <a:pt x="417" y="462"/>
                    <a:pt x="655" y="462"/>
                  </a:cubicBezTo>
                  <a:cubicBezTo>
                    <a:pt x="893" y="462"/>
                    <a:pt x="1120" y="390"/>
                    <a:pt x="1251" y="259"/>
                  </a:cubicBezTo>
                  <a:cubicBezTo>
                    <a:pt x="1286" y="212"/>
                    <a:pt x="1286" y="104"/>
                    <a:pt x="1227" y="45"/>
                  </a:cubicBezTo>
                  <a:cubicBezTo>
                    <a:pt x="1197" y="15"/>
                    <a:pt x="1158" y="0"/>
                    <a:pt x="1120" y="0"/>
                  </a:cubicBezTo>
                  <a:cubicBezTo>
                    <a:pt x="1081" y="0"/>
                    <a:pt x="1042" y="15"/>
                    <a:pt x="1013" y="45"/>
                  </a:cubicBezTo>
                  <a:cubicBezTo>
                    <a:pt x="953" y="104"/>
                    <a:pt x="822" y="164"/>
                    <a:pt x="643" y="164"/>
                  </a:cubicBezTo>
                  <a:cubicBezTo>
                    <a:pt x="465" y="164"/>
                    <a:pt x="322" y="104"/>
                    <a:pt x="274" y="45"/>
                  </a:cubicBezTo>
                  <a:cubicBezTo>
                    <a:pt x="245" y="15"/>
                    <a:pt x="206" y="0"/>
                    <a:pt x="16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a:off x="7530697" y="2790299"/>
              <a:ext cx="244291" cy="326314"/>
            </a:xfrm>
            <a:custGeom>
              <a:rect b="b" l="l" r="r" t="t"/>
              <a:pathLst>
                <a:path extrusionOk="0" h="10276" w="7693">
                  <a:moveTo>
                    <a:pt x="3846" y="298"/>
                  </a:moveTo>
                  <a:cubicBezTo>
                    <a:pt x="5275" y="298"/>
                    <a:pt x="6442" y="1453"/>
                    <a:pt x="6442" y="2882"/>
                  </a:cubicBezTo>
                  <a:lnTo>
                    <a:pt x="6442" y="4013"/>
                  </a:lnTo>
                  <a:cubicBezTo>
                    <a:pt x="6442" y="4846"/>
                    <a:pt x="6633" y="5489"/>
                    <a:pt x="6799" y="5870"/>
                  </a:cubicBezTo>
                  <a:cubicBezTo>
                    <a:pt x="6811" y="5918"/>
                    <a:pt x="6811" y="5965"/>
                    <a:pt x="6799" y="6001"/>
                  </a:cubicBezTo>
                  <a:cubicBezTo>
                    <a:pt x="6775" y="6049"/>
                    <a:pt x="6752" y="6084"/>
                    <a:pt x="6704" y="6096"/>
                  </a:cubicBezTo>
                  <a:cubicBezTo>
                    <a:pt x="6359" y="6227"/>
                    <a:pt x="5692" y="6489"/>
                    <a:pt x="4978" y="6632"/>
                  </a:cubicBezTo>
                  <a:lnTo>
                    <a:pt x="4978" y="6132"/>
                  </a:lnTo>
                  <a:cubicBezTo>
                    <a:pt x="5644" y="5739"/>
                    <a:pt x="6109" y="5013"/>
                    <a:pt x="6109" y="4179"/>
                  </a:cubicBezTo>
                  <a:lnTo>
                    <a:pt x="6109" y="3536"/>
                  </a:lnTo>
                  <a:cubicBezTo>
                    <a:pt x="6109" y="3108"/>
                    <a:pt x="5751" y="2751"/>
                    <a:pt x="5323" y="2751"/>
                  </a:cubicBezTo>
                  <a:lnTo>
                    <a:pt x="5073" y="2751"/>
                  </a:lnTo>
                  <a:lnTo>
                    <a:pt x="4311" y="1989"/>
                  </a:lnTo>
                  <a:cubicBezTo>
                    <a:pt x="4282" y="1960"/>
                    <a:pt x="4249" y="1944"/>
                    <a:pt x="4214" y="1944"/>
                  </a:cubicBezTo>
                  <a:cubicBezTo>
                    <a:pt x="4191" y="1944"/>
                    <a:pt x="4168" y="1951"/>
                    <a:pt x="4144" y="1965"/>
                  </a:cubicBezTo>
                  <a:cubicBezTo>
                    <a:pt x="4085" y="1989"/>
                    <a:pt x="4061" y="2036"/>
                    <a:pt x="4061" y="2096"/>
                  </a:cubicBezTo>
                  <a:lnTo>
                    <a:pt x="4061" y="2751"/>
                  </a:lnTo>
                  <a:lnTo>
                    <a:pt x="3239" y="2751"/>
                  </a:lnTo>
                  <a:cubicBezTo>
                    <a:pt x="3144" y="2751"/>
                    <a:pt x="3084" y="2822"/>
                    <a:pt x="3084" y="2893"/>
                  </a:cubicBezTo>
                  <a:cubicBezTo>
                    <a:pt x="3084" y="2965"/>
                    <a:pt x="3168" y="3048"/>
                    <a:pt x="3239" y="3048"/>
                  </a:cubicBezTo>
                  <a:lnTo>
                    <a:pt x="4204" y="3048"/>
                  </a:lnTo>
                  <a:cubicBezTo>
                    <a:pt x="4299" y="3048"/>
                    <a:pt x="4358" y="2965"/>
                    <a:pt x="4358" y="2893"/>
                  </a:cubicBezTo>
                  <a:lnTo>
                    <a:pt x="4358" y="2453"/>
                  </a:lnTo>
                  <a:lnTo>
                    <a:pt x="4906" y="3001"/>
                  </a:lnTo>
                  <a:cubicBezTo>
                    <a:pt x="4930" y="3024"/>
                    <a:pt x="4966" y="3048"/>
                    <a:pt x="5013" y="3048"/>
                  </a:cubicBezTo>
                  <a:lnTo>
                    <a:pt x="5335" y="3048"/>
                  </a:lnTo>
                  <a:cubicBezTo>
                    <a:pt x="5609" y="3048"/>
                    <a:pt x="5823" y="3263"/>
                    <a:pt x="5823" y="3536"/>
                  </a:cubicBezTo>
                  <a:lnTo>
                    <a:pt x="5823" y="4179"/>
                  </a:lnTo>
                  <a:cubicBezTo>
                    <a:pt x="5823" y="5251"/>
                    <a:pt x="4954" y="6132"/>
                    <a:pt x="3882" y="6132"/>
                  </a:cubicBezTo>
                  <a:cubicBezTo>
                    <a:pt x="2811" y="6132"/>
                    <a:pt x="1930" y="5251"/>
                    <a:pt x="1930" y="4179"/>
                  </a:cubicBezTo>
                  <a:lnTo>
                    <a:pt x="1930" y="3536"/>
                  </a:lnTo>
                  <a:cubicBezTo>
                    <a:pt x="1930" y="3263"/>
                    <a:pt x="2156" y="3048"/>
                    <a:pt x="2418" y="3048"/>
                  </a:cubicBezTo>
                  <a:lnTo>
                    <a:pt x="2584" y="3048"/>
                  </a:lnTo>
                  <a:cubicBezTo>
                    <a:pt x="2668" y="3048"/>
                    <a:pt x="2727" y="2965"/>
                    <a:pt x="2727" y="2893"/>
                  </a:cubicBezTo>
                  <a:cubicBezTo>
                    <a:pt x="2727" y="2822"/>
                    <a:pt x="2656" y="2751"/>
                    <a:pt x="2584" y="2751"/>
                  </a:cubicBezTo>
                  <a:lnTo>
                    <a:pt x="2418" y="2751"/>
                  </a:lnTo>
                  <a:cubicBezTo>
                    <a:pt x="1989" y="2751"/>
                    <a:pt x="1632" y="3108"/>
                    <a:pt x="1632" y="3536"/>
                  </a:cubicBezTo>
                  <a:lnTo>
                    <a:pt x="1632" y="4179"/>
                  </a:lnTo>
                  <a:cubicBezTo>
                    <a:pt x="1632" y="5013"/>
                    <a:pt x="2096" y="5739"/>
                    <a:pt x="2763" y="6132"/>
                  </a:cubicBezTo>
                  <a:lnTo>
                    <a:pt x="2763" y="6632"/>
                  </a:lnTo>
                  <a:cubicBezTo>
                    <a:pt x="2001" y="6465"/>
                    <a:pt x="1334" y="6227"/>
                    <a:pt x="989" y="6096"/>
                  </a:cubicBezTo>
                  <a:cubicBezTo>
                    <a:pt x="941" y="6084"/>
                    <a:pt x="918" y="6049"/>
                    <a:pt x="906" y="6001"/>
                  </a:cubicBezTo>
                  <a:cubicBezTo>
                    <a:pt x="882" y="5965"/>
                    <a:pt x="882" y="5918"/>
                    <a:pt x="906" y="5870"/>
                  </a:cubicBezTo>
                  <a:cubicBezTo>
                    <a:pt x="1060" y="5489"/>
                    <a:pt x="1263" y="4846"/>
                    <a:pt x="1263" y="4013"/>
                  </a:cubicBezTo>
                  <a:lnTo>
                    <a:pt x="1263" y="2882"/>
                  </a:lnTo>
                  <a:cubicBezTo>
                    <a:pt x="1263" y="1453"/>
                    <a:pt x="2418" y="298"/>
                    <a:pt x="3846" y="298"/>
                  </a:cubicBezTo>
                  <a:close/>
                  <a:moveTo>
                    <a:pt x="4632" y="6275"/>
                  </a:moveTo>
                  <a:lnTo>
                    <a:pt x="4632" y="6787"/>
                  </a:lnTo>
                  <a:cubicBezTo>
                    <a:pt x="4632" y="7025"/>
                    <a:pt x="4739" y="7239"/>
                    <a:pt x="4918" y="7394"/>
                  </a:cubicBezTo>
                  <a:cubicBezTo>
                    <a:pt x="4894" y="7442"/>
                    <a:pt x="4858" y="7477"/>
                    <a:pt x="4835" y="7513"/>
                  </a:cubicBezTo>
                  <a:cubicBezTo>
                    <a:pt x="4787" y="7573"/>
                    <a:pt x="4787" y="7680"/>
                    <a:pt x="4858" y="7715"/>
                  </a:cubicBezTo>
                  <a:cubicBezTo>
                    <a:pt x="4894" y="7739"/>
                    <a:pt x="4918" y="7751"/>
                    <a:pt x="4954" y="7751"/>
                  </a:cubicBezTo>
                  <a:cubicBezTo>
                    <a:pt x="4989" y="7751"/>
                    <a:pt x="5037" y="7739"/>
                    <a:pt x="5073" y="7692"/>
                  </a:cubicBezTo>
                  <a:cubicBezTo>
                    <a:pt x="5109" y="7632"/>
                    <a:pt x="5156" y="7584"/>
                    <a:pt x="5192" y="7525"/>
                  </a:cubicBezTo>
                  <a:lnTo>
                    <a:pt x="5525" y="7644"/>
                  </a:lnTo>
                  <a:cubicBezTo>
                    <a:pt x="4918" y="8573"/>
                    <a:pt x="4299" y="8894"/>
                    <a:pt x="3882" y="9001"/>
                  </a:cubicBezTo>
                  <a:cubicBezTo>
                    <a:pt x="3864" y="9007"/>
                    <a:pt x="3849" y="9010"/>
                    <a:pt x="3835" y="9010"/>
                  </a:cubicBezTo>
                  <a:cubicBezTo>
                    <a:pt x="3820" y="9010"/>
                    <a:pt x="3805" y="9007"/>
                    <a:pt x="3787" y="9001"/>
                  </a:cubicBezTo>
                  <a:cubicBezTo>
                    <a:pt x="3370" y="8882"/>
                    <a:pt x="2751" y="8549"/>
                    <a:pt x="2120" y="7644"/>
                  </a:cubicBezTo>
                  <a:lnTo>
                    <a:pt x="2465" y="7525"/>
                  </a:lnTo>
                  <a:cubicBezTo>
                    <a:pt x="2763" y="7942"/>
                    <a:pt x="3204" y="8442"/>
                    <a:pt x="3787" y="8644"/>
                  </a:cubicBezTo>
                  <a:cubicBezTo>
                    <a:pt x="3799" y="8644"/>
                    <a:pt x="3823" y="8656"/>
                    <a:pt x="3835" y="8656"/>
                  </a:cubicBezTo>
                  <a:cubicBezTo>
                    <a:pt x="3846" y="8656"/>
                    <a:pt x="3858" y="8656"/>
                    <a:pt x="3882" y="8644"/>
                  </a:cubicBezTo>
                  <a:cubicBezTo>
                    <a:pt x="4144" y="8549"/>
                    <a:pt x="4418" y="8382"/>
                    <a:pt x="4668" y="8132"/>
                  </a:cubicBezTo>
                  <a:cubicBezTo>
                    <a:pt x="4728" y="8073"/>
                    <a:pt x="4728" y="7989"/>
                    <a:pt x="4668" y="7930"/>
                  </a:cubicBezTo>
                  <a:cubicBezTo>
                    <a:pt x="4638" y="7900"/>
                    <a:pt x="4600" y="7885"/>
                    <a:pt x="4561" y="7885"/>
                  </a:cubicBezTo>
                  <a:cubicBezTo>
                    <a:pt x="4522" y="7885"/>
                    <a:pt x="4483" y="7900"/>
                    <a:pt x="4454" y="7930"/>
                  </a:cubicBezTo>
                  <a:cubicBezTo>
                    <a:pt x="4251" y="8120"/>
                    <a:pt x="4025" y="8275"/>
                    <a:pt x="3823" y="8346"/>
                  </a:cubicBezTo>
                  <a:cubicBezTo>
                    <a:pt x="3358" y="8168"/>
                    <a:pt x="2965" y="7751"/>
                    <a:pt x="2715" y="7394"/>
                  </a:cubicBezTo>
                  <a:cubicBezTo>
                    <a:pt x="2894" y="7239"/>
                    <a:pt x="3001" y="7025"/>
                    <a:pt x="3001" y="6787"/>
                  </a:cubicBezTo>
                  <a:lnTo>
                    <a:pt x="3001" y="6275"/>
                  </a:lnTo>
                  <a:cubicBezTo>
                    <a:pt x="3251" y="6382"/>
                    <a:pt x="3525" y="6430"/>
                    <a:pt x="3823" y="6430"/>
                  </a:cubicBezTo>
                  <a:cubicBezTo>
                    <a:pt x="4120" y="6430"/>
                    <a:pt x="4382" y="6370"/>
                    <a:pt x="4632" y="6275"/>
                  </a:cubicBezTo>
                  <a:close/>
                  <a:moveTo>
                    <a:pt x="3846" y="0"/>
                  </a:moveTo>
                  <a:cubicBezTo>
                    <a:pt x="2251" y="0"/>
                    <a:pt x="953" y="1286"/>
                    <a:pt x="953" y="2882"/>
                  </a:cubicBezTo>
                  <a:lnTo>
                    <a:pt x="953" y="4013"/>
                  </a:lnTo>
                  <a:cubicBezTo>
                    <a:pt x="953" y="4846"/>
                    <a:pt x="751" y="5453"/>
                    <a:pt x="632" y="5775"/>
                  </a:cubicBezTo>
                  <a:cubicBezTo>
                    <a:pt x="584" y="5894"/>
                    <a:pt x="584" y="6013"/>
                    <a:pt x="632" y="6132"/>
                  </a:cubicBezTo>
                  <a:cubicBezTo>
                    <a:pt x="679" y="6251"/>
                    <a:pt x="775" y="6334"/>
                    <a:pt x="894" y="6382"/>
                  </a:cubicBezTo>
                  <a:cubicBezTo>
                    <a:pt x="1251" y="6525"/>
                    <a:pt x="1965" y="6787"/>
                    <a:pt x="2715" y="6930"/>
                  </a:cubicBezTo>
                  <a:cubicBezTo>
                    <a:pt x="2668" y="7084"/>
                    <a:pt x="2549" y="7180"/>
                    <a:pt x="2418" y="7239"/>
                  </a:cubicBezTo>
                  <a:lnTo>
                    <a:pt x="751" y="7823"/>
                  </a:lnTo>
                  <a:cubicBezTo>
                    <a:pt x="298" y="7989"/>
                    <a:pt x="1" y="8406"/>
                    <a:pt x="1" y="8882"/>
                  </a:cubicBezTo>
                  <a:lnTo>
                    <a:pt x="1" y="10132"/>
                  </a:lnTo>
                  <a:cubicBezTo>
                    <a:pt x="1" y="10216"/>
                    <a:pt x="84" y="10275"/>
                    <a:pt x="156" y="10275"/>
                  </a:cubicBezTo>
                  <a:cubicBezTo>
                    <a:pt x="227" y="10275"/>
                    <a:pt x="298" y="10204"/>
                    <a:pt x="298" y="10132"/>
                  </a:cubicBezTo>
                  <a:lnTo>
                    <a:pt x="298" y="8882"/>
                  </a:lnTo>
                  <a:cubicBezTo>
                    <a:pt x="298" y="8775"/>
                    <a:pt x="322" y="8692"/>
                    <a:pt x="358" y="8597"/>
                  </a:cubicBezTo>
                  <a:lnTo>
                    <a:pt x="1120" y="9251"/>
                  </a:lnTo>
                  <a:cubicBezTo>
                    <a:pt x="1227" y="9347"/>
                    <a:pt x="1299" y="9478"/>
                    <a:pt x="1299" y="9620"/>
                  </a:cubicBezTo>
                  <a:lnTo>
                    <a:pt x="1299" y="10132"/>
                  </a:lnTo>
                  <a:cubicBezTo>
                    <a:pt x="1299" y="10216"/>
                    <a:pt x="1370" y="10275"/>
                    <a:pt x="1453" y="10275"/>
                  </a:cubicBezTo>
                  <a:cubicBezTo>
                    <a:pt x="1525" y="10275"/>
                    <a:pt x="1596" y="10204"/>
                    <a:pt x="1596" y="10132"/>
                  </a:cubicBezTo>
                  <a:lnTo>
                    <a:pt x="1596" y="9609"/>
                  </a:lnTo>
                  <a:cubicBezTo>
                    <a:pt x="1596" y="9370"/>
                    <a:pt x="1489" y="9168"/>
                    <a:pt x="1310" y="9001"/>
                  </a:cubicBezTo>
                  <a:lnTo>
                    <a:pt x="513" y="8311"/>
                  </a:lnTo>
                  <a:cubicBezTo>
                    <a:pt x="596" y="8216"/>
                    <a:pt x="715" y="8132"/>
                    <a:pt x="834" y="8085"/>
                  </a:cubicBezTo>
                  <a:lnTo>
                    <a:pt x="1846" y="7739"/>
                  </a:lnTo>
                  <a:cubicBezTo>
                    <a:pt x="2537" y="8775"/>
                    <a:pt x="3251" y="9144"/>
                    <a:pt x="3727" y="9275"/>
                  </a:cubicBezTo>
                  <a:cubicBezTo>
                    <a:pt x="3775" y="9299"/>
                    <a:pt x="3799" y="9299"/>
                    <a:pt x="3846" y="9299"/>
                  </a:cubicBezTo>
                  <a:cubicBezTo>
                    <a:pt x="3894" y="9299"/>
                    <a:pt x="3930" y="9299"/>
                    <a:pt x="3966" y="9275"/>
                  </a:cubicBezTo>
                  <a:cubicBezTo>
                    <a:pt x="4442" y="9144"/>
                    <a:pt x="5156" y="8775"/>
                    <a:pt x="5835" y="7739"/>
                  </a:cubicBezTo>
                  <a:lnTo>
                    <a:pt x="6847" y="8085"/>
                  </a:lnTo>
                  <a:cubicBezTo>
                    <a:pt x="6990" y="8132"/>
                    <a:pt x="7085" y="8216"/>
                    <a:pt x="7180" y="8311"/>
                  </a:cubicBezTo>
                  <a:lnTo>
                    <a:pt x="6371" y="9001"/>
                  </a:lnTo>
                  <a:cubicBezTo>
                    <a:pt x="6192" y="9144"/>
                    <a:pt x="6097" y="9370"/>
                    <a:pt x="6097" y="9609"/>
                  </a:cubicBezTo>
                  <a:lnTo>
                    <a:pt x="6097" y="10120"/>
                  </a:lnTo>
                  <a:cubicBezTo>
                    <a:pt x="6097" y="10204"/>
                    <a:pt x="6168" y="10263"/>
                    <a:pt x="6240" y="10263"/>
                  </a:cubicBezTo>
                  <a:cubicBezTo>
                    <a:pt x="6311" y="10263"/>
                    <a:pt x="6394" y="10192"/>
                    <a:pt x="6394" y="10120"/>
                  </a:cubicBezTo>
                  <a:lnTo>
                    <a:pt x="6394" y="9609"/>
                  </a:lnTo>
                  <a:cubicBezTo>
                    <a:pt x="6394" y="9466"/>
                    <a:pt x="6454" y="9323"/>
                    <a:pt x="6573" y="9239"/>
                  </a:cubicBezTo>
                  <a:lnTo>
                    <a:pt x="7323" y="8585"/>
                  </a:lnTo>
                  <a:cubicBezTo>
                    <a:pt x="7359" y="8668"/>
                    <a:pt x="7383" y="8775"/>
                    <a:pt x="7383" y="8870"/>
                  </a:cubicBezTo>
                  <a:lnTo>
                    <a:pt x="7383" y="10120"/>
                  </a:lnTo>
                  <a:cubicBezTo>
                    <a:pt x="7383" y="10204"/>
                    <a:pt x="7466" y="10263"/>
                    <a:pt x="7537" y="10263"/>
                  </a:cubicBezTo>
                  <a:cubicBezTo>
                    <a:pt x="7609" y="10263"/>
                    <a:pt x="7680" y="10192"/>
                    <a:pt x="7680" y="10120"/>
                  </a:cubicBezTo>
                  <a:lnTo>
                    <a:pt x="7680" y="8870"/>
                  </a:lnTo>
                  <a:cubicBezTo>
                    <a:pt x="7692" y="8406"/>
                    <a:pt x="7395" y="7977"/>
                    <a:pt x="6942" y="7823"/>
                  </a:cubicBezTo>
                  <a:lnTo>
                    <a:pt x="5275" y="7239"/>
                  </a:lnTo>
                  <a:cubicBezTo>
                    <a:pt x="5132" y="7203"/>
                    <a:pt x="5025" y="7084"/>
                    <a:pt x="4978" y="6930"/>
                  </a:cubicBezTo>
                  <a:cubicBezTo>
                    <a:pt x="5740" y="6787"/>
                    <a:pt x="6442" y="6513"/>
                    <a:pt x="6799" y="6382"/>
                  </a:cubicBezTo>
                  <a:cubicBezTo>
                    <a:pt x="6918" y="6334"/>
                    <a:pt x="7002" y="6251"/>
                    <a:pt x="7061" y="6132"/>
                  </a:cubicBezTo>
                  <a:cubicBezTo>
                    <a:pt x="7109" y="6013"/>
                    <a:pt x="7109" y="5894"/>
                    <a:pt x="7061" y="5775"/>
                  </a:cubicBezTo>
                  <a:cubicBezTo>
                    <a:pt x="6942" y="5477"/>
                    <a:pt x="6740" y="4846"/>
                    <a:pt x="6740" y="4013"/>
                  </a:cubicBezTo>
                  <a:lnTo>
                    <a:pt x="6740" y="2882"/>
                  </a:lnTo>
                  <a:cubicBezTo>
                    <a:pt x="6740" y="1286"/>
                    <a:pt x="5442" y="0"/>
                    <a:pt x="384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p:nvPr/>
          </p:nvSpPr>
          <p:spPr>
            <a:xfrm>
              <a:off x="7611608" y="2891630"/>
              <a:ext cx="20069" cy="9463"/>
            </a:xfrm>
            <a:custGeom>
              <a:rect b="b" l="l" r="r" t="t"/>
              <a:pathLst>
                <a:path extrusionOk="0" h="298" w="632">
                  <a:moveTo>
                    <a:pt x="155" y="0"/>
                  </a:moveTo>
                  <a:cubicBezTo>
                    <a:pt x="60" y="0"/>
                    <a:pt x="1" y="83"/>
                    <a:pt x="1" y="155"/>
                  </a:cubicBezTo>
                  <a:cubicBezTo>
                    <a:pt x="1" y="226"/>
                    <a:pt x="84" y="298"/>
                    <a:pt x="155" y="298"/>
                  </a:cubicBezTo>
                  <a:lnTo>
                    <a:pt x="477" y="298"/>
                  </a:lnTo>
                  <a:cubicBezTo>
                    <a:pt x="572" y="298"/>
                    <a:pt x="632" y="226"/>
                    <a:pt x="632" y="155"/>
                  </a:cubicBezTo>
                  <a:cubicBezTo>
                    <a:pt x="632" y="83"/>
                    <a:pt x="572" y="0"/>
                    <a:pt x="4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7"/>
            <p:cNvSpPr/>
            <p:nvPr/>
          </p:nvSpPr>
          <p:spPr>
            <a:xfrm>
              <a:off x="7673245" y="2891630"/>
              <a:ext cx="19688" cy="9463"/>
            </a:xfrm>
            <a:custGeom>
              <a:rect b="b" l="l" r="r" t="t"/>
              <a:pathLst>
                <a:path extrusionOk="0" h="298" w="620">
                  <a:moveTo>
                    <a:pt x="143" y="0"/>
                  </a:moveTo>
                  <a:cubicBezTo>
                    <a:pt x="60" y="0"/>
                    <a:pt x="0" y="83"/>
                    <a:pt x="0" y="155"/>
                  </a:cubicBezTo>
                  <a:cubicBezTo>
                    <a:pt x="0" y="226"/>
                    <a:pt x="72" y="298"/>
                    <a:pt x="143" y="298"/>
                  </a:cubicBezTo>
                  <a:lnTo>
                    <a:pt x="477" y="298"/>
                  </a:lnTo>
                  <a:cubicBezTo>
                    <a:pt x="560" y="298"/>
                    <a:pt x="620" y="226"/>
                    <a:pt x="620" y="155"/>
                  </a:cubicBezTo>
                  <a:cubicBezTo>
                    <a:pt x="620" y="83"/>
                    <a:pt x="548" y="0"/>
                    <a:pt x="4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1">
                                            <p:txEl>
                                              <p:pRg end="0" st="0"/>
                                            </p:txEl>
                                          </p:spTgt>
                                        </p:tgtEl>
                                        <p:attrNameLst>
                                          <p:attrName>style.visibility</p:attrName>
                                        </p:attrNameLst>
                                      </p:cBhvr>
                                      <p:to>
                                        <p:strVal val="visible"/>
                                      </p:to>
                                    </p:set>
                                    <p:anim calcmode="lin" valueType="num">
                                      <p:cBhvr additive="base">
                                        <p:cTn dur="1000"/>
                                        <p:tgtEl>
                                          <p:spTgt spid="49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1">
                                            <p:txEl>
                                              <p:pRg end="1" st="1"/>
                                            </p:txEl>
                                          </p:spTgt>
                                        </p:tgtEl>
                                        <p:attrNameLst>
                                          <p:attrName>style.visibility</p:attrName>
                                        </p:attrNameLst>
                                      </p:cBhvr>
                                      <p:to>
                                        <p:strVal val="visible"/>
                                      </p:to>
                                    </p:set>
                                    <p:anim calcmode="lin" valueType="num">
                                      <p:cBhvr additive="base">
                                        <p:cTn dur="1000"/>
                                        <p:tgtEl>
                                          <p:spTgt spid="49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1">
                                            <p:txEl>
                                              <p:pRg end="2" st="2"/>
                                            </p:txEl>
                                          </p:spTgt>
                                        </p:tgtEl>
                                        <p:attrNameLst>
                                          <p:attrName>style.visibility</p:attrName>
                                        </p:attrNameLst>
                                      </p:cBhvr>
                                      <p:to>
                                        <p:strVal val="visible"/>
                                      </p:to>
                                    </p:set>
                                    <p:anim calcmode="lin" valueType="num">
                                      <p:cBhvr additive="base">
                                        <p:cTn dur="1000"/>
                                        <p:tgtEl>
                                          <p:spTgt spid="49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8"/>
          <p:cNvSpPr txBox="1"/>
          <p:nvPr>
            <p:ph idx="4294967295" type="body"/>
          </p:nvPr>
        </p:nvSpPr>
        <p:spPr>
          <a:xfrm>
            <a:off x="618825" y="1051950"/>
            <a:ext cx="6132300" cy="3571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100"/>
              </a:spcBef>
              <a:spcAft>
                <a:spcPts val="0"/>
              </a:spcAft>
              <a:buClr>
                <a:srgbClr val="F2F2F2"/>
              </a:buClr>
              <a:buSzPts val="1800"/>
              <a:buFont typeface="Maven Pro Medium"/>
              <a:buChar char="●"/>
            </a:pPr>
            <a:r>
              <a:rPr lang="en">
                <a:solidFill>
                  <a:srgbClr val="F2F2F2"/>
                </a:solidFill>
                <a:latin typeface="Maven Pro Medium"/>
                <a:ea typeface="Maven Pro Medium"/>
                <a:cs typeface="Maven Pro Medium"/>
                <a:sym typeface="Maven Pro Medium"/>
              </a:rPr>
              <a:t>PALADIN improves citizen’s quality of life and wellbeing by allowing them to feel more secure within their own communities knowing that the police will be able to reach them faster in the event of an emergency.</a:t>
            </a:r>
            <a:endParaRPr>
              <a:solidFill>
                <a:srgbClr val="F2F2F2"/>
              </a:solidFill>
              <a:latin typeface="Maven Pro Medium"/>
              <a:ea typeface="Maven Pro Medium"/>
              <a:cs typeface="Maven Pro Medium"/>
              <a:sym typeface="Maven Pro Medium"/>
            </a:endParaRPr>
          </a:p>
        </p:txBody>
      </p:sp>
      <p:sp>
        <p:nvSpPr>
          <p:cNvPr id="511" name="Google Shape;511;p28"/>
          <p:cNvSpPr txBox="1"/>
          <p:nvPr>
            <p:ph idx="4" type="ctrTitle"/>
          </p:nvPr>
        </p:nvSpPr>
        <p:spPr>
          <a:xfrm>
            <a:off x="618825" y="411675"/>
            <a:ext cx="5667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Quality</a:t>
            </a:r>
            <a:r>
              <a:rPr lang="en">
                <a:solidFill>
                  <a:srgbClr val="F2F2F2"/>
                </a:solidFill>
              </a:rPr>
              <a:t> of Life</a:t>
            </a:r>
            <a:endParaRPr>
              <a:solidFill>
                <a:srgbClr val="F2F2F2"/>
              </a:solidFill>
            </a:endParaRPr>
          </a:p>
        </p:txBody>
      </p:sp>
      <p:grpSp>
        <p:nvGrpSpPr>
          <p:cNvPr id="512" name="Google Shape;512;p28"/>
          <p:cNvGrpSpPr/>
          <p:nvPr/>
        </p:nvGrpSpPr>
        <p:grpSpPr>
          <a:xfrm>
            <a:off x="4090018" y="222069"/>
            <a:ext cx="963948" cy="957017"/>
            <a:chOff x="2496894" y="3680964"/>
            <a:chExt cx="357720" cy="355148"/>
          </a:xfrm>
        </p:grpSpPr>
        <p:sp>
          <p:nvSpPr>
            <p:cNvPr id="513" name="Google Shape;513;p28"/>
            <p:cNvSpPr/>
            <p:nvPr/>
          </p:nvSpPr>
          <p:spPr>
            <a:xfrm>
              <a:off x="2598224" y="3786549"/>
              <a:ext cx="37852" cy="59763"/>
            </a:xfrm>
            <a:custGeom>
              <a:rect b="b" l="l" r="r" t="t"/>
              <a:pathLst>
                <a:path extrusionOk="0" h="1882" w="1192">
                  <a:moveTo>
                    <a:pt x="596" y="0"/>
                  </a:moveTo>
                  <a:cubicBezTo>
                    <a:pt x="275" y="0"/>
                    <a:pt x="1" y="262"/>
                    <a:pt x="1" y="595"/>
                  </a:cubicBezTo>
                  <a:lnTo>
                    <a:pt x="1" y="1286"/>
                  </a:lnTo>
                  <a:cubicBezTo>
                    <a:pt x="1" y="1619"/>
                    <a:pt x="275" y="1881"/>
                    <a:pt x="596" y="1881"/>
                  </a:cubicBezTo>
                  <a:cubicBezTo>
                    <a:pt x="929" y="1881"/>
                    <a:pt x="1191" y="1619"/>
                    <a:pt x="1191" y="1286"/>
                  </a:cubicBezTo>
                  <a:lnTo>
                    <a:pt x="1191" y="679"/>
                  </a:lnTo>
                  <a:cubicBezTo>
                    <a:pt x="1191" y="595"/>
                    <a:pt x="1120" y="512"/>
                    <a:pt x="1037" y="512"/>
                  </a:cubicBezTo>
                  <a:cubicBezTo>
                    <a:pt x="941" y="512"/>
                    <a:pt x="870" y="595"/>
                    <a:pt x="870" y="679"/>
                  </a:cubicBezTo>
                  <a:lnTo>
                    <a:pt x="870" y="1286"/>
                  </a:lnTo>
                  <a:cubicBezTo>
                    <a:pt x="870" y="1441"/>
                    <a:pt x="751" y="1560"/>
                    <a:pt x="596" y="1560"/>
                  </a:cubicBezTo>
                  <a:cubicBezTo>
                    <a:pt x="453" y="1560"/>
                    <a:pt x="334" y="1441"/>
                    <a:pt x="334" y="1286"/>
                  </a:cubicBezTo>
                  <a:lnTo>
                    <a:pt x="334" y="595"/>
                  </a:lnTo>
                  <a:cubicBezTo>
                    <a:pt x="334" y="441"/>
                    <a:pt x="453" y="322"/>
                    <a:pt x="596" y="322"/>
                  </a:cubicBezTo>
                  <a:cubicBezTo>
                    <a:pt x="691" y="322"/>
                    <a:pt x="763" y="250"/>
                    <a:pt x="763" y="155"/>
                  </a:cubicBezTo>
                  <a:cubicBezTo>
                    <a:pt x="763" y="72"/>
                    <a:pt x="691"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2715051" y="3786549"/>
              <a:ext cx="37852" cy="59763"/>
            </a:xfrm>
            <a:custGeom>
              <a:rect b="b" l="l" r="r" t="t"/>
              <a:pathLst>
                <a:path extrusionOk="0" h="1882" w="1192">
                  <a:moveTo>
                    <a:pt x="596" y="0"/>
                  </a:moveTo>
                  <a:cubicBezTo>
                    <a:pt x="275" y="0"/>
                    <a:pt x="1" y="262"/>
                    <a:pt x="1" y="595"/>
                  </a:cubicBezTo>
                  <a:lnTo>
                    <a:pt x="1" y="1286"/>
                  </a:lnTo>
                  <a:cubicBezTo>
                    <a:pt x="1" y="1619"/>
                    <a:pt x="275" y="1881"/>
                    <a:pt x="596" y="1881"/>
                  </a:cubicBezTo>
                  <a:cubicBezTo>
                    <a:pt x="930" y="1881"/>
                    <a:pt x="1191" y="1619"/>
                    <a:pt x="1191" y="1286"/>
                  </a:cubicBezTo>
                  <a:lnTo>
                    <a:pt x="1191" y="679"/>
                  </a:lnTo>
                  <a:cubicBezTo>
                    <a:pt x="1191" y="595"/>
                    <a:pt x="1120" y="512"/>
                    <a:pt x="1025" y="512"/>
                  </a:cubicBezTo>
                  <a:cubicBezTo>
                    <a:pt x="941" y="512"/>
                    <a:pt x="870" y="595"/>
                    <a:pt x="870" y="679"/>
                  </a:cubicBezTo>
                  <a:lnTo>
                    <a:pt x="870" y="1286"/>
                  </a:lnTo>
                  <a:cubicBezTo>
                    <a:pt x="870" y="1441"/>
                    <a:pt x="751" y="1560"/>
                    <a:pt x="596" y="1560"/>
                  </a:cubicBezTo>
                  <a:cubicBezTo>
                    <a:pt x="453" y="1560"/>
                    <a:pt x="334" y="1441"/>
                    <a:pt x="334" y="1286"/>
                  </a:cubicBezTo>
                  <a:lnTo>
                    <a:pt x="334" y="595"/>
                  </a:lnTo>
                  <a:cubicBezTo>
                    <a:pt x="334" y="441"/>
                    <a:pt x="453" y="322"/>
                    <a:pt x="596" y="322"/>
                  </a:cubicBezTo>
                  <a:cubicBezTo>
                    <a:pt x="691" y="322"/>
                    <a:pt x="763" y="250"/>
                    <a:pt x="763" y="155"/>
                  </a:cubicBezTo>
                  <a:cubicBezTo>
                    <a:pt x="763" y="72"/>
                    <a:pt x="691" y="0"/>
                    <a:pt x="59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2496894" y="3680964"/>
              <a:ext cx="297989" cy="296528"/>
            </a:xfrm>
            <a:custGeom>
              <a:rect b="b" l="l" r="r" t="t"/>
              <a:pathLst>
                <a:path extrusionOk="0" h="9338" w="9384">
                  <a:moveTo>
                    <a:pt x="5643" y="0"/>
                  </a:moveTo>
                  <a:cubicBezTo>
                    <a:pt x="5580" y="0"/>
                    <a:pt x="5517" y="1"/>
                    <a:pt x="5454" y="3"/>
                  </a:cubicBezTo>
                  <a:cubicBezTo>
                    <a:pt x="4025" y="51"/>
                    <a:pt x="2692" y="622"/>
                    <a:pt x="1680" y="1634"/>
                  </a:cubicBezTo>
                  <a:cubicBezTo>
                    <a:pt x="668" y="2646"/>
                    <a:pt x="84" y="3992"/>
                    <a:pt x="37" y="5421"/>
                  </a:cubicBezTo>
                  <a:cubicBezTo>
                    <a:pt x="1" y="6849"/>
                    <a:pt x="489" y="8219"/>
                    <a:pt x="1430" y="9278"/>
                  </a:cubicBezTo>
                  <a:cubicBezTo>
                    <a:pt x="1453" y="9302"/>
                    <a:pt x="1501" y="9338"/>
                    <a:pt x="1549" y="9338"/>
                  </a:cubicBezTo>
                  <a:cubicBezTo>
                    <a:pt x="1584" y="9338"/>
                    <a:pt x="1620" y="9314"/>
                    <a:pt x="1644" y="9290"/>
                  </a:cubicBezTo>
                  <a:cubicBezTo>
                    <a:pt x="1727" y="9231"/>
                    <a:pt x="1727" y="9123"/>
                    <a:pt x="1668" y="9052"/>
                  </a:cubicBezTo>
                  <a:cubicBezTo>
                    <a:pt x="787" y="8052"/>
                    <a:pt x="310" y="6754"/>
                    <a:pt x="358" y="5421"/>
                  </a:cubicBezTo>
                  <a:cubicBezTo>
                    <a:pt x="394" y="4075"/>
                    <a:pt x="930" y="2813"/>
                    <a:pt x="1882" y="1861"/>
                  </a:cubicBezTo>
                  <a:cubicBezTo>
                    <a:pt x="2835" y="908"/>
                    <a:pt x="4109" y="360"/>
                    <a:pt x="5442" y="325"/>
                  </a:cubicBezTo>
                  <a:cubicBezTo>
                    <a:pt x="5489" y="323"/>
                    <a:pt x="5536" y="323"/>
                    <a:pt x="5583" y="323"/>
                  </a:cubicBezTo>
                  <a:cubicBezTo>
                    <a:pt x="6877" y="323"/>
                    <a:pt x="8108" y="796"/>
                    <a:pt x="9073" y="1634"/>
                  </a:cubicBezTo>
                  <a:cubicBezTo>
                    <a:pt x="9108" y="1663"/>
                    <a:pt x="9150" y="1678"/>
                    <a:pt x="9191" y="1678"/>
                  </a:cubicBezTo>
                  <a:cubicBezTo>
                    <a:pt x="9236" y="1678"/>
                    <a:pt x="9280" y="1660"/>
                    <a:pt x="9312" y="1623"/>
                  </a:cubicBezTo>
                  <a:cubicBezTo>
                    <a:pt x="9383" y="1551"/>
                    <a:pt x="9383" y="1444"/>
                    <a:pt x="9312" y="1384"/>
                  </a:cubicBezTo>
                  <a:cubicBezTo>
                    <a:pt x="8288" y="486"/>
                    <a:pt x="6992" y="0"/>
                    <a:pt x="564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2555895" y="3739075"/>
              <a:ext cx="298719" cy="297036"/>
            </a:xfrm>
            <a:custGeom>
              <a:rect b="b" l="l" r="r" t="t"/>
              <a:pathLst>
                <a:path extrusionOk="0" h="9354" w="9407">
                  <a:moveTo>
                    <a:pt x="7840" y="1"/>
                  </a:moveTo>
                  <a:cubicBezTo>
                    <a:pt x="7800" y="1"/>
                    <a:pt x="7760" y="15"/>
                    <a:pt x="7727" y="43"/>
                  </a:cubicBezTo>
                  <a:cubicBezTo>
                    <a:pt x="7644" y="102"/>
                    <a:pt x="7644" y="209"/>
                    <a:pt x="7704" y="281"/>
                  </a:cubicBezTo>
                  <a:cubicBezTo>
                    <a:pt x="8585" y="1281"/>
                    <a:pt x="9061" y="2579"/>
                    <a:pt x="9013" y="3912"/>
                  </a:cubicBezTo>
                  <a:cubicBezTo>
                    <a:pt x="8978" y="5257"/>
                    <a:pt x="8430" y="6520"/>
                    <a:pt x="7489" y="7472"/>
                  </a:cubicBezTo>
                  <a:cubicBezTo>
                    <a:pt x="6537" y="8425"/>
                    <a:pt x="5263" y="8972"/>
                    <a:pt x="3929" y="9008"/>
                  </a:cubicBezTo>
                  <a:cubicBezTo>
                    <a:pt x="3881" y="9009"/>
                    <a:pt x="3833" y="9010"/>
                    <a:pt x="3785" y="9010"/>
                  </a:cubicBezTo>
                  <a:cubicBezTo>
                    <a:pt x="2491" y="9010"/>
                    <a:pt x="1251" y="8548"/>
                    <a:pt x="298" y="7698"/>
                  </a:cubicBezTo>
                  <a:cubicBezTo>
                    <a:pt x="264" y="7670"/>
                    <a:pt x="222" y="7655"/>
                    <a:pt x="180" y="7655"/>
                  </a:cubicBezTo>
                  <a:cubicBezTo>
                    <a:pt x="135" y="7655"/>
                    <a:pt x="91" y="7673"/>
                    <a:pt x="60" y="7710"/>
                  </a:cubicBezTo>
                  <a:cubicBezTo>
                    <a:pt x="0" y="7782"/>
                    <a:pt x="0" y="7889"/>
                    <a:pt x="72" y="7948"/>
                  </a:cubicBezTo>
                  <a:cubicBezTo>
                    <a:pt x="1096" y="8853"/>
                    <a:pt x="2393" y="9353"/>
                    <a:pt x="3763" y="9353"/>
                  </a:cubicBezTo>
                  <a:lnTo>
                    <a:pt x="3929" y="9353"/>
                  </a:lnTo>
                  <a:cubicBezTo>
                    <a:pt x="5358" y="9306"/>
                    <a:pt x="6692" y="8722"/>
                    <a:pt x="7704" y="7710"/>
                  </a:cubicBezTo>
                  <a:cubicBezTo>
                    <a:pt x="8716" y="6698"/>
                    <a:pt x="9299" y="5365"/>
                    <a:pt x="9347" y="3936"/>
                  </a:cubicBezTo>
                  <a:cubicBezTo>
                    <a:pt x="9406" y="2507"/>
                    <a:pt x="8894" y="1126"/>
                    <a:pt x="7966" y="66"/>
                  </a:cubicBezTo>
                  <a:cubicBezTo>
                    <a:pt x="7933" y="21"/>
                    <a:pt x="7887" y="1"/>
                    <a:pt x="784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2569867" y="3875336"/>
              <a:ext cx="211393" cy="99139"/>
            </a:xfrm>
            <a:custGeom>
              <a:rect b="b" l="l" r="r" t="t"/>
              <a:pathLst>
                <a:path extrusionOk="0" h="3122" w="6657">
                  <a:moveTo>
                    <a:pt x="5692" y="478"/>
                  </a:moveTo>
                  <a:lnTo>
                    <a:pt x="5692" y="478"/>
                  </a:lnTo>
                  <a:cubicBezTo>
                    <a:pt x="5644" y="562"/>
                    <a:pt x="5597" y="657"/>
                    <a:pt x="5537" y="728"/>
                  </a:cubicBezTo>
                  <a:cubicBezTo>
                    <a:pt x="5466" y="859"/>
                    <a:pt x="5311" y="931"/>
                    <a:pt x="5156" y="966"/>
                  </a:cubicBezTo>
                  <a:cubicBezTo>
                    <a:pt x="4537" y="1038"/>
                    <a:pt x="3918" y="1074"/>
                    <a:pt x="3323" y="1074"/>
                  </a:cubicBezTo>
                  <a:cubicBezTo>
                    <a:pt x="2715" y="1074"/>
                    <a:pt x="2096" y="1038"/>
                    <a:pt x="1489" y="966"/>
                  </a:cubicBezTo>
                  <a:cubicBezTo>
                    <a:pt x="1334" y="955"/>
                    <a:pt x="1191" y="859"/>
                    <a:pt x="1108" y="740"/>
                  </a:cubicBezTo>
                  <a:cubicBezTo>
                    <a:pt x="1049" y="657"/>
                    <a:pt x="1001" y="574"/>
                    <a:pt x="953" y="490"/>
                  </a:cubicBezTo>
                  <a:lnTo>
                    <a:pt x="953" y="490"/>
                  </a:lnTo>
                  <a:cubicBezTo>
                    <a:pt x="1727" y="609"/>
                    <a:pt x="2525" y="681"/>
                    <a:pt x="3323" y="681"/>
                  </a:cubicBezTo>
                  <a:cubicBezTo>
                    <a:pt x="4120" y="681"/>
                    <a:pt x="4918" y="609"/>
                    <a:pt x="5692" y="478"/>
                  </a:cubicBezTo>
                  <a:close/>
                  <a:moveTo>
                    <a:pt x="6347" y="324"/>
                  </a:moveTo>
                  <a:cubicBezTo>
                    <a:pt x="6311" y="335"/>
                    <a:pt x="6311" y="335"/>
                    <a:pt x="6311" y="359"/>
                  </a:cubicBezTo>
                  <a:cubicBezTo>
                    <a:pt x="6121" y="1050"/>
                    <a:pt x="5716" y="1681"/>
                    <a:pt x="5180" y="2121"/>
                  </a:cubicBezTo>
                  <a:cubicBezTo>
                    <a:pt x="4644" y="2574"/>
                    <a:pt x="3989" y="2812"/>
                    <a:pt x="3323" y="2812"/>
                  </a:cubicBezTo>
                  <a:cubicBezTo>
                    <a:pt x="2656" y="2812"/>
                    <a:pt x="2001" y="2574"/>
                    <a:pt x="1465" y="2121"/>
                  </a:cubicBezTo>
                  <a:cubicBezTo>
                    <a:pt x="941" y="1693"/>
                    <a:pt x="537" y="1050"/>
                    <a:pt x="334" y="359"/>
                  </a:cubicBezTo>
                  <a:lnTo>
                    <a:pt x="334" y="335"/>
                  </a:lnTo>
                  <a:cubicBezTo>
                    <a:pt x="406" y="359"/>
                    <a:pt x="477" y="371"/>
                    <a:pt x="572" y="395"/>
                  </a:cubicBezTo>
                  <a:cubicBezTo>
                    <a:pt x="644" y="574"/>
                    <a:pt x="739" y="752"/>
                    <a:pt x="834" y="907"/>
                  </a:cubicBezTo>
                  <a:cubicBezTo>
                    <a:pt x="965" y="1109"/>
                    <a:pt x="1203" y="1264"/>
                    <a:pt x="1465" y="1276"/>
                  </a:cubicBezTo>
                  <a:cubicBezTo>
                    <a:pt x="2084" y="1347"/>
                    <a:pt x="2715" y="1383"/>
                    <a:pt x="3335" y="1383"/>
                  </a:cubicBezTo>
                  <a:cubicBezTo>
                    <a:pt x="3954" y="1383"/>
                    <a:pt x="4585" y="1347"/>
                    <a:pt x="5216" y="1276"/>
                  </a:cubicBezTo>
                  <a:cubicBezTo>
                    <a:pt x="5466" y="1240"/>
                    <a:pt x="5704" y="1109"/>
                    <a:pt x="5835" y="883"/>
                  </a:cubicBezTo>
                  <a:cubicBezTo>
                    <a:pt x="5942" y="728"/>
                    <a:pt x="6037" y="562"/>
                    <a:pt x="6109" y="383"/>
                  </a:cubicBezTo>
                  <a:cubicBezTo>
                    <a:pt x="6180" y="371"/>
                    <a:pt x="6252" y="347"/>
                    <a:pt x="6347" y="324"/>
                  </a:cubicBezTo>
                  <a:close/>
                  <a:moveTo>
                    <a:pt x="334" y="0"/>
                  </a:moveTo>
                  <a:cubicBezTo>
                    <a:pt x="256" y="0"/>
                    <a:pt x="181" y="36"/>
                    <a:pt x="120" y="97"/>
                  </a:cubicBezTo>
                  <a:cubicBezTo>
                    <a:pt x="37" y="193"/>
                    <a:pt x="1" y="324"/>
                    <a:pt x="37" y="443"/>
                  </a:cubicBezTo>
                  <a:cubicBezTo>
                    <a:pt x="251" y="1217"/>
                    <a:pt x="668" y="1883"/>
                    <a:pt x="1263" y="2360"/>
                  </a:cubicBezTo>
                  <a:cubicBezTo>
                    <a:pt x="1858" y="2871"/>
                    <a:pt x="2596" y="3122"/>
                    <a:pt x="3335" y="3122"/>
                  </a:cubicBezTo>
                  <a:cubicBezTo>
                    <a:pt x="4097" y="3122"/>
                    <a:pt x="4811" y="2860"/>
                    <a:pt x="5406" y="2360"/>
                  </a:cubicBezTo>
                  <a:cubicBezTo>
                    <a:pt x="5990" y="1871"/>
                    <a:pt x="6418" y="1205"/>
                    <a:pt x="6645" y="443"/>
                  </a:cubicBezTo>
                  <a:cubicBezTo>
                    <a:pt x="6656" y="324"/>
                    <a:pt x="6633" y="193"/>
                    <a:pt x="6549" y="97"/>
                  </a:cubicBezTo>
                  <a:cubicBezTo>
                    <a:pt x="6495" y="43"/>
                    <a:pt x="6412" y="2"/>
                    <a:pt x="6328" y="2"/>
                  </a:cubicBezTo>
                  <a:cubicBezTo>
                    <a:pt x="6302" y="2"/>
                    <a:pt x="6277" y="6"/>
                    <a:pt x="6252" y="14"/>
                  </a:cubicBezTo>
                  <a:cubicBezTo>
                    <a:pt x="5323" y="240"/>
                    <a:pt x="4335" y="359"/>
                    <a:pt x="3335" y="359"/>
                  </a:cubicBezTo>
                  <a:cubicBezTo>
                    <a:pt x="2334" y="359"/>
                    <a:pt x="1346" y="240"/>
                    <a:pt x="418" y="14"/>
                  </a:cubicBezTo>
                  <a:cubicBezTo>
                    <a:pt x="390" y="5"/>
                    <a:pt x="362" y="0"/>
                    <a:pt x="33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0"/>
                                        </p:tgtEl>
                                        <p:attrNameLst>
                                          <p:attrName>style.visibility</p:attrName>
                                        </p:attrNameLst>
                                      </p:cBhvr>
                                      <p:to>
                                        <p:strVal val="visible"/>
                                      </p:to>
                                    </p:set>
                                    <p:anim calcmode="lin" valueType="num">
                                      <p:cBhvr additive="base">
                                        <p:cTn dur="1000"/>
                                        <p:tgtEl>
                                          <p:spTgt spid="5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29"/>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2F2F2"/>
                </a:solidFill>
              </a:rPr>
              <a:t>Technical Solution</a:t>
            </a:r>
            <a:endParaRPr>
              <a:solidFill>
                <a:srgbClr val="F2F2F2"/>
              </a:solidFill>
            </a:endParaRPr>
          </a:p>
        </p:txBody>
      </p:sp>
      <p:sp>
        <p:nvSpPr>
          <p:cNvPr id="523" name="Google Shape;523;p29"/>
          <p:cNvSpPr txBox="1"/>
          <p:nvPr>
            <p:ph idx="4294967295" type="body"/>
          </p:nvPr>
        </p:nvSpPr>
        <p:spPr>
          <a:xfrm>
            <a:off x="618825" y="1051950"/>
            <a:ext cx="3737700" cy="3571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100"/>
              </a:spcBef>
              <a:spcAft>
                <a:spcPts val="0"/>
              </a:spcAft>
              <a:buClr>
                <a:srgbClr val="F2F2F2"/>
              </a:buClr>
              <a:buSzPts val="1800"/>
              <a:buFont typeface="Maven Pro Medium"/>
              <a:buChar char="●"/>
            </a:pPr>
            <a:r>
              <a:rPr lang="en">
                <a:solidFill>
                  <a:srgbClr val="F2F2F2"/>
                </a:solidFill>
                <a:latin typeface="Maven Pro Medium"/>
                <a:ea typeface="Maven Pro Medium"/>
                <a:cs typeface="Maven Pro Medium"/>
                <a:sym typeface="Maven Pro Medium"/>
              </a:rPr>
              <a:t>Data parsing utilizing Pandas</a:t>
            </a:r>
            <a:endParaRPr>
              <a:solidFill>
                <a:srgbClr val="F2F2F2"/>
              </a:solidFill>
              <a:latin typeface="Maven Pro Medium"/>
              <a:ea typeface="Maven Pro Medium"/>
              <a:cs typeface="Maven Pro Medium"/>
              <a:sym typeface="Maven Pro Medium"/>
            </a:endParaRPr>
          </a:p>
          <a:p>
            <a:pPr indent="-342900" lvl="0" marL="457200" rtl="0" algn="l">
              <a:spcBef>
                <a:spcPts val="0"/>
              </a:spcBef>
              <a:spcAft>
                <a:spcPts val="0"/>
              </a:spcAft>
              <a:buClr>
                <a:srgbClr val="F2F2F2"/>
              </a:buClr>
              <a:buSzPts val="1800"/>
              <a:buFont typeface="Maven Pro Medium"/>
              <a:buChar char="●"/>
            </a:pPr>
            <a:r>
              <a:rPr lang="en">
                <a:solidFill>
                  <a:srgbClr val="F2F2F2"/>
                </a:solidFill>
                <a:latin typeface="Maven Pro Medium"/>
                <a:ea typeface="Maven Pro Medium"/>
                <a:cs typeface="Maven Pro Medium"/>
                <a:sym typeface="Maven Pro Medium"/>
              </a:rPr>
              <a:t>ML Algorithm (K-Means)</a:t>
            </a:r>
            <a:br>
              <a:rPr lang="en">
                <a:solidFill>
                  <a:srgbClr val="F2F2F2"/>
                </a:solidFill>
                <a:latin typeface="Maven Pro Medium"/>
                <a:ea typeface="Maven Pro Medium"/>
                <a:cs typeface="Maven Pro Medium"/>
                <a:sym typeface="Maven Pro Medium"/>
              </a:rPr>
            </a:br>
            <a:r>
              <a:rPr lang="en">
                <a:solidFill>
                  <a:srgbClr val="F2F2F2"/>
                </a:solidFill>
                <a:latin typeface="Maven Pro Medium"/>
                <a:ea typeface="Maven Pro Medium"/>
                <a:cs typeface="Maven Pro Medium"/>
                <a:sym typeface="Maven Pro Medium"/>
              </a:rPr>
              <a:t>Clustering</a:t>
            </a:r>
            <a:endParaRPr>
              <a:solidFill>
                <a:srgbClr val="F2F2F2"/>
              </a:solidFill>
              <a:latin typeface="Maven Pro Medium"/>
              <a:ea typeface="Maven Pro Medium"/>
              <a:cs typeface="Maven Pro Medium"/>
              <a:sym typeface="Maven Pro Medium"/>
            </a:endParaRPr>
          </a:p>
          <a:p>
            <a:pPr indent="-342900" lvl="0" marL="457200" rtl="0" algn="l">
              <a:spcBef>
                <a:spcPts val="0"/>
              </a:spcBef>
              <a:spcAft>
                <a:spcPts val="0"/>
              </a:spcAft>
              <a:buClr>
                <a:srgbClr val="F2F2F2"/>
              </a:buClr>
              <a:buSzPts val="1800"/>
              <a:buFont typeface="Maven Pro Medium"/>
              <a:buChar char="●"/>
            </a:pPr>
            <a:r>
              <a:rPr lang="en">
                <a:solidFill>
                  <a:srgbClr val="F2F2F2"/>
                </a:solidFill>
                <a:latin typeface="Maven Pro Medium"/>
                <a:ea typeface="Maven Pro Medium"/>
                <a:cs typeface="Maven Pro Medium"/>
                <a:sym typeface="Maven Pro Medium"/>
              </a:rPr>
              <a:t>Flutter / Dart</a:t>
            </a:r>
            <a:endParaRPr>
              <a:solidFill>
                <a:srgbClr val="F2F2F2"/>
              </a:solidFill>
              <a:latin typeface="Maven Pro Medium"/>
              <a:ea typeface="Maven Pro Medium"/>
              <a:cs typeface="Maven Pro Medium"/>
              <a:sym typeface="Maven Pro Medium"/>
            </a:endParaRPr>
          </a:p>
        </p:txBody>
      </p:sp>
      <p:grpSp>
        <p:nvGrpSpPr>
          <p:cNvPr id="524" name="Google Shape;524;p29"/>
          <p:cNvGrpSpPr/>
          <p:nvPr/>
        </p:nvGrpSpPr>
        <p:grpSpPr>
          <a:xfrm>
            <a:off x="3949312" y="228762"/>
            <a:ext cx="1245369" cy="760723"/>
            <a:chOff x="7009649" y="1541981"/>
            <a:chExt cx="524940" cy="320655"/>
          </a:xfrm>
        </p:grpSpPr>
        <p:sp>
          <p:nvSpPr>
            <p:cNvPr id="525" name="Google Shape;525;p29"/>
            <p:cNvSpPr/>
            <p:nvPr/>
          </p:nvSpPr>
          <p:spPr>
            <a:xfrm>
              <a:off x="7009649" y="1541981"/>
              <a:ext cx="524940" cy="320655"/>
            </a:xfrm>
            <a:custGeom>
              <a:rect b="b" l="l" r="r" t="t"/>
              <a:pathLst>
                <a:path extrusionOk="0" h="10074" w="16492">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9"/>
            <p:cNvSpPr/>
            <p:nvPr/>
          </p:nvSpPr>
          <p:spPr>
            <a:xfrm>
              <a:off x="7110104" y="1604909"/>
              <a:ext cx="61782" cy="41697"/>
            </a:xfrm>
            <a:custGeom>
              <a:rect b="b" l="l" r="r" t="t"/>
              <a:pathLst>
                <a:path extrusionOk="0" h="1310" w="1941">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a:off x="7110455" y="1655296"/>
              <a:ext cx="96700" cy="15183"/>
            </a:xfrm>
            <a:custGeom>
              <a:rect b="b" l="l" r="r" t="t"/>
              <a:pathLst>
                <a:path extrusionOk="0" h="477" w="3038">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p:nvPr/>
          </p:nvSpPr>
          <p:spPr>
            <a:xfrm>
              <a:off x="7146104" y="1676909"/>
              <a:ext cx="61050" cy="41729"/>
            </a:xfrm>
            <a:custGeom>
              <a:rect b="b" l="l" r="r" t="t"/>
              <a:pathLst>
                <a:path extrusionOk="0" h="1311" w="1918">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7110455" y="1726563"/>
              <a:ext cx="96700" cy="15183"/>
            </a:xfrm>
            <a:custGeom>
              <a:rect b="b" l="l" r="r" t="t"/>
              <a:pathLst>
                <a:path extrusionOk="0" h="477" w="3038">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7262825" y="1636739"/>
              <a:ext cx="48541" cy="80371"/>
            </a:xfrm>
            <a:custGeom>
              <a:rect b="b" l="l" r="r" t="t"/>
              <a:pathLst>
                <a:path extrusionOk="0" h="2525" w="1525">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7380691" y="1636357"/>
              <a:ext cx="48891" cy="80371"/>
            </a:xfrm>
            <a:custGeom>
              <a:rect b="b" l="l" r="r" t="t"/>
              <a:pathLst>
                <a:path extrusionOk="0" h="2525" w="1536">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7321933" y="1626744"/>
              <a:ext cx="48923" cy="99851"/>
            </a:xfrm>
            <a:custGeom>
              <a:rect b="b" l="l" r="r" t="t"/>
              <a:pathLst>
                <a:path extrusionOk="0" h="3137" w="1537">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29"/>
          <p:cNvSpPr txBox="1"/>
          <p:nvPr>
            <p:ph idx="4294967295" type="body"/>
          </p:nvPr>
        </p:nvSpPr>
        <p:spPr>
          <a:xfrm>
            <a:off x="4881550" y="1072000"/>
            <a:ext cx="3737700" cy="3571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100"/>
              </a:spcBef>
              <a:spcAft>
                <a:spcPts val="0"/>
              </a:spcAft>
              <a:buClr>
                <a:srgbClr val="F2F2F2"/>
              </a:buClr>
              <a:buSzPts val="1800"/>
              <a:buFont typeface="Maven Pro Medium"/>
              <a:buChar char="●"/>
            </a:pPr>
            <a:r>
              <a:rPr lang="en">
                <a:solidFill>
                  <a:srgbClr val="F2F2F2"/>
                </a:solidFill>
                <a:latin typeface="Maven Pro Medium"/>
                <a:ea typeface="Maven Pro Medium"/>
                <a:cs typeface="Maven Pro Medium"/>
                <a:sym typeface="Maven Pro Medium"/>
              </a:rPr>
              <a:t>Google API</a:t>
            </a:r>
            <a:endParaRPr>
              <a:solidFill>
                <a:srgbClr val="F2F2F2"/>
              </a:solidFill>
              <a:latin typeface="Maven Pro Medium"/>
              <a:ea typeface="Maven Pro Medium"/>
              <a:cs typeface="Maven Pro Medium"/>
              <a:sym typeface="Maven Pro Medium"/>
            </a:endParaRPr>
          </a:p>
          <a:p>
            <a:pPr indent="-330200" lvl="1" marL="914400" rtl="0" algn="l">
              <a:lnSpc>
                <a:spcPct val="115000"/>
              </a:lnSpc>
              <a:spcBef>
                <a:spcPts val="0"/>
              </a:spcBef>
              <a:spcAft>
                <a:spcPts val="0"/>
              </a:spcAft>
              <a:buClr>
                <a:srgbClr val="F2F2F2"/>
              </a:buClr>
              <a:buSzPts val="1600"/>
              <a:buFont typeface="Maven Pro Medium"/>
              <a:buChar char="○"/>
            </a:pPr>
            <a:r>
              <a:rPr lang="en" sz="1600">
                <a:solidFill>
                  <a:srgbClr val="F2F2F2"/>
                </a:solidFill>
                <a:latin typeface="Maven Pro Medium"/>
                <a:ea typeface="Maven Pro Medium"/>
                <a:cs typeface="Maven Pro Medium"/>
                <a:sym typeface="Maven Pro Medium"/>
              </a:rPr>
              <a:t>Calculate Mileage &amp; Time</a:t>
            </a:r>
            <a:endParaRPr sz="1600">
              <a:solidFill>
                <a:srgbClr val="F2F2F2"/>
              </a:solidFill>
              <a:latin typeface="Maven Pro Medium"/>
              <a:ea typeface="Maven Pro Medium"/>
              <a:cs typeface="Maven Pro Medium"/>
              <a:sym typeface="Maven Pro Medium"/>
            </a:endParaRPr>
          </a:p>
          <a:p>
            <a:pPr indent="-330200" lvl="1" marL="914400" rtl="0" algn="l">
              <a:lnSpc>
                <a:spcPct val="115000"/>
              </a:lnSpc>
              <a:spcBef>
                <a:spcPts val="0"/>
              </a:spcBef>
              <a:spcAft>
                <a:spcPts val="0"/>
              </a:spcAft>
              <a:buClr>
                <a:srgbClr val="F2F2F2"/>
              </a:buClr>
              <a:buSzPts val="1600"/>
              <a:buFont typeface="Maven Pro Medium"/>
              <a:buChar char="○"/>
            </a:pPr>
            <a:r>
              <a:rPr lang="en" sz="1600">
                <a:solidFill>
                  <a:srgbClr val="F2F2F2"/>
                </a:solidFill>
                <a:latin typeface="Maven Pro Medium"/>
                <a:ea typeface="Maven Pro Medium"/>
                <a:cs typeface="Maven Pro Medium"/>
                <a:sym typeface="Maven Pro Medium"/>
              </a:rPr>
              <a:t>Precise Location &amp; Time</a:t>
            </a:r>
            <a:endParaRPr sz="1600">
              <a:solidFill>
                <a:srgbClr val="F2F2F2"/>
              </a:solidFill>
              <a:latin typeface="Maven Pro Medium"/>
              <a:ea typeface="Maven Pro Medium"/>
              <a:cs typeface="Maven Pro Medium"/>
              <a:sym typeface="Maven Pro Medium"/>
            </a:endParaRPr>
          </a:p>
          <a:p>
            <a:pPr indent="-330200" lvl="1" marL="914400" rtl="0" algn="l">
              <a:lnSpc>
                <a:spcPct val="115000"/>
              </a:lnSpc>
              <a:spcBef>
                <a:spcPts val="0"/>
              </a:spcBef>
              <a:spcAft>
                <a:spcPts val="0"/>
              </a:spcAft>
              <a:buClr>
                <a:srgbClr val="F2F2F2"/>
              </a:buClr>
              <a:buSzPts val="1600"/>
              <a:buFont typeface="Maven Pro Medium"/>
              <a:buChar char="○"/>
            </a:pPr>
            <a:r>
              <a:rPr lang="en" sz="1600">
                <a:solidFill>
                  <a:srgbClr val="F2F2F2"/>
                </a:solidFill>
                <a:latin typeface="Maven Pro Medium"/>
                <a:ea typeface="Maven Pro Medium"/>
                <a:cs typeface="Maven Pro Medium"/>
                <a:sym typeface="Maven Pro Medium"/>
              </a:rPr>
              <a:t>Interactive Map</a:t>
            </a:r>
            <a:endParaRPr sz="1600">
              <a:solidFill>
                <a:srgbClr val="F2F2F2"/>
              </a:solidFill>
              <a:latin typeface="Maven Pro Medium"/>
              <a:ea typeface="Maven Pro Medium"/>
              <a:cs typeface="Maven Pro Medium"/>
              <a:sym typeface="Maven Pro Medium"/>
            </a:endParaRPr>
          </a:p>
        </p:txBody>
      </p:sp>
      <p:pic>
        <p:nvPicPr>
          <p:cNvPr id="534" name="Google Shape;534;p29"/>
          <p:cNvPicPr preferRelativeResize="0"/>
          <p:nvPr/>
        </p:nvPicPr>
        <p:blipFill>
          <a:blip r:embed="rId3">
            <a:alphaModFix/>
          </a:blip>
          <a:stretch>
            <a:fillRect/>
          </a:stretch>
        </p:blipFill>
        <p:spPr>
          <a:xfrm>
            <a:off x="219800" y="3791000"/>
            <a:ext cx="8839199" cy="994784"/>
          </a:xfrm>
          <a:prstGeom prst="rect">
            <a:avLst/>
          </a:prstGeom>
          <a:noFill/>
          <a:ln>
            <a:noFill/>
          </a:ln>
        </p:spPr>
      </p:pic>
      <p:pic>
        <p:nvPicPr>
          <p:cNvPr id="535" name="Google Shape;535;p29"/>
          <p:cNvPicPr preferRelativeResize="0"/>
          <p:nvPr/>
        </p:nvPicPr>
        <p:blipFill>
          <a:blip r:embed="rId4">
            <a:alphaModFix/>
          </a:blip>
          <a:stretch>
            <a:fillRect/>
          </a:stretch>
        </p:blipFill>
        <p:spPr>
          <a:xfrm>
            <a:off x="2162725" y="2626897"/>
            <a:ext cx="4431751" cy="105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3">
                                            <p:txEl>
                                              <p:pRg end="0" st="0"/>
                                            </p:txEl>
                                          </p:spTgt>
                                        </p:tgtEl>
                                        <p:attrNameLst>
                                          <p:attrName>style.visibility</p:attrName>
                                        </p:attrNameLst>
                                      </p:cBhvr>
                                      <p:to>
                                        <p:strVal val="visible"/>
                                      </p:to>
                                    </p:set>
                                    <p:anim calcmode="lin" valueType="num">
                                      <p:cBhvr additive="base">
                                        <p:cTn dur="1000"/>
                                        <p:tgtEl>
                                          <p:spTgt spid="52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3">
                                            <p:txEl>
                                              <p:pRg end="1" st="1"/>
                                            </p:txEl>
                                          </p:spTgt>
                                        </p:tgtEl>
                                        <p:attrNameLst>
                                          <p:attrName>style.visibility</p:attrName>
                                        </p:attrNameLst>
                                      </p:cBhvr>
                                      <p:to>
                                        <p:strVal val="visible"/>
                                      </p:to>
                                    </p:set>
                                    <p:anim calcmode="lin" valueType="num">
                                      <p:cBhvr additive="base">
                                        <p:cTn dur="1000"/>
                                        <p:tgtEl>
                                          <p:spTgt spid="52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3">
                                            <p:txEl>
                                              <p:pRg end="2" st="2"/>
                                            </p:txEl>
                                          </p:spTgt>
                                        </p:tgtEl>
                                        <p:attrNameLst>
                                          <p:attrName>style.visibility</p:attrName>
                                        </p:attrNameLst>
                                      </p:cBhvr>
                                      <p:to>
                                        <p:strVal val="visible"/>
                                      </p:to>
                                    </p:set>
                                    <p:anim calcmode="lin" valueType="num">
                                      <p:cBhvr additive="base">
                                        <p:cTn dur="1000"/>
                                        <p:tgtEl>
                                          <p:spTgt spid="52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0"/>
          <p:cNvSpPr txBox="1"/>
          <p:nvPr>
            <p:ph idx="8" type="ctrTitle"/>
          </p:nvPr>
        </p:nvSpPr>
        <p:spPr>
          <a:xfrm>
            <a:off x="621630" y="4116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2F2F2"/>
                </a:solidFill>
              </a:rPr>
              <a:t>Overview of Approach</a:t>
            </a:r>
            <a:endParaRPr>
              <a:solidFill>
                <a:srgbClr val="F2F2F2"/>
              </a:solidFill>
            </a:endParaRPr>
          </a:p>
        </p:txBody>
      </p:sp>
      <p:sp>
        <p:nvSpPr>
          <p:cNvPr id="541" name="Google Shape;541;p30"/>
          <p:cNvSpPr txBox="1"/>
          <p:nvPr/>
        </p:nvSpPr>
        <p:spPr>
          <a:xfrm>
            <a:off x="621625" y="1133325"/>
            <a:ext cx="3934200" cy="33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u="sng">
                <a:solidFill>
                  <a:srgbClr val="F2F2F2"/>
                </a:solidFill>
                <a:latin typeface="Maven Pro"/>
                <a:ea typeface="Maven Pro"/>
                <a:cs typeface="Maven Pro"/>
                <a:sym typeface="Maven Pro"/>
              </a:rPr>
              <a:t>Solution Vision:</a:t>
            </a:r>
            <a:endParaRPr b="1" sz="1800" u="sng">
              <a:solidFill>
                <a:srgbClr val="F2F2F2"/>
              </a:solidFill>
              <a:latin typeface="Maven Pro"/>
              <a:ea typeface="Maven Pro"/>
              <a:cs typeface="Maven Pro"/>
              <a:sym typeface="Maven Pro"/>
            </a:endParaRPr>
          </a:p>
          <a:p>
            <a:pPr indent="-342900" lvl="0" marL="457200" rtl="0" algn="l">
              <a:lnSpc>
                <a:spcPct val="115000"/>
              </a:lnSpc>
              <a:spcBef>
                <a:spcPts val="120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PALADIN would ingest data from the law enforcement agency’s report records in order to predict hotspots for the officers to patrol.</a:t>
            </a:r>
            <a:endParaRPr b="1" sz="1800" u="sng">
              <a:solidFill>
                <a:srgbClr val="F2F2F2"/>
              </a:solidFill>
              <a:latin typeface="Maven Pro"/>
              <a:ea typeface="Maven Pro"/>
              <a:cs typeface="Maven Pro"/>
              <a:sym typeface="Maven Pro"/>
            </a:endParaRPr>
          </a:p>
        </p:txBody>
      </p:sp>
      <p:sp>
        <p:nvSpPr>
          <p:cNvPr id="542" name="Google Shape;542;p30"/>
          <p:cNvSpPr txBox="1"/>
          <p:nvPr/>
        </p:nvSpPr>
        <p:spPr>
          <a:xfrm>
            <a:off x="4584100" y="1133325"/>
            <a:ext cx="3934200" cy="33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u="sng">
                <a:solidFill>
                  <a:srgbClr val="F2F2F2"/>
                </a:solidFill>
                <a:latin typeface="Maven Pro"/>
                <a:ea typeface="Maven Pro"/>
                <a:cs typeface="Maven Pro"/>
                <a:sym typeface="Maven Pro"/>
              </a:rPr>
              <a:t>Modules &amp; Tools:</a:t>
            </a:r>
            <a:endParaRPr b="1" sz="1800" u="sng">
              <a:solidFill>
                <a:srgbClr val="F2F2F2"/>
              </a:solidFill>
              <a:latin typeface="Maven Pro"/>
              <a:ea typeface="Maven Pro"/>
              <a:cs typeface="Maven Pro"/>
              <a:sym typeface="Maven Pro"/>
            </a:endParaRPr>
          </a:p>
          <a:p>
            <a:pPr indent="-342900" lvl="0" marL="457200" rtl="0" algn="l">
              <a:lnSpc>
                <a:spcPct val="115000"/>
              </a:lnSpc>
              <a:spcBef>
                <a:spcPts val="120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Online Sheriff’s Record Blotter</a:t>
            </a:r>
            <a:endParaRPr sz="1800">
              <a:solidFill>
                <a:srgbClr val="F2F2F2"/>
              </a:solidFill>
              <a:latin typeface="Maven Pro Medium"/>
              <a:ea typeface="Maven Pro Medium"/>
              <a:cs typeface="Maven Pro Medium"/>
              <a:sym typeface="Maven Pro Medium"/>
            </a:endParaRPr>
          </a:p>
          <a:p>
            <a:pPr indent="-342900" lvl="0" marL="457200" rtl="0" algn="l">
              <a:lnSpc>
                <a:spcPct val="115000"/>
              </a:lnSpc>
              <a:spcBef>
                <a:spcPts val="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Google Distance Matrix API</a:t>
            </a:r>
            <a:endParaRPr sz="1800">
              <a:solidFill>
                <a:srgbClr val="F2F2F2"/>
              </a:solidFill>
              <a:latin typeface="Maven Pro Medium"/>
              <a:ea typeface="Maven Pro Medium"/>
              <a:cs typeface="Maven Pro Medium"/>
              <a:sym typeface="Maven Pro Medium"/>
            </a:endParaRPr>
          </a:p>
          <a:p>
            <a:pPr indent="-342900" lvl="0" marL="457200" rtl="0" algn="l">
              <a:lnSpc>
                <a:spcPct val="115000"/>
              </a:lnSpc>
              <a:spcBef>
                <a:spcPts val="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Clustering Machine Learning Model</a:t>
            </a:r>
            <a:endParaRPr sz="1800">
              <a:solidFill>
                <a:srgbClr val="F2F2F2"/>
              </a:solidFill>
              <a:latin typeface="Maven Pro Medium"/>
              <a:ea typeface="Maven Pro Medium"/>
              <a:cs typeface="Maven Pro Medium"/>
              <a:sym typeface="Maven Pro Medium"/>
            </a:endParaRPr>
          </a:p>
          <a:p>
            <a:pPr indent="-342900" lvl="0" marL="457200" rtl="0" algn="l">
              <a:lnSpc>
                <a:spcPct val="115000"/>
              </a:lnSpc>
              <a:spcBef>
                <a:spcPts val="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App Environment Development</a:t>
            </a:r>
            <a:endParaRPr b="1" sz="1800" u="sng">
              <a:solidFill>
                <a:srgbClr val="F2F2F2"/>
              </a:solidFill>
              <a:latin typeface="Maven Pro"/>
              <a:ea typeface="Maven Pro"/>
              <a:cs typeface="Maven Pro"/>
              <a:sym typeface="Maven Pro"/>
            </a:endParaRPr>
          </a:p>
        </p:txBody>
      </p:sp>
      <p:grpSp>
        <p:nvGrpSpPr>
          <p:cNvPr id="543" name="Google Shape;543;p30"/>
          <p:cNvGrpSpPr/>
          <p:nvPr/>
        </p:nvGrpSpPr>
        <p:grpSpPr>
          <a:xfrm>
            <a:off x="7102015" y="76192"/>
            <a:ext cx="751756" cy="750115"/>
            <a:chOff x="7429366" y="3223183"/>
            <a:chExt cx="334634" cy="333904"/>
          </a:xfrm>
        </p:grpSpPr>
        <p:sp>
          <p:nvSpPr>
            <p:cNvPr id="544" name="Google Shape;544;p30"/>
            <p:cNvSpPr/>
            <p:nvPr/>
          </p:nvSpPr>
          <p:spPr>
            <a:xfrm>
              <a:off x="7429366" y="3223183"/>
              <a:ext cx="334634" cy="333904"/>
            </a:xfrm>
            <a:custGeom>
              <a:rect b="b" l="l" r="r" t="t"/>
              <a:pathLst>
                <a:path extrusionOk="0" h="10515" w="10538">
                  <a:moveTo>
                    <a:pt x="6978" y="322"/>
                  </a:moveTo>
                  <a:cubicBezTo>
                    <a:pt x="7930" y="322"/>
                    <a:pt x="8716" y="1096"/>
                    <a:pt x="8716" y="2061"/>
                  </a:cubicBezTo>
                  <a:cubicBezTo>
                    <a:pt x="8716" y="2334"/>
                    <a:pt x="8633" y="2644"/>
                    <a:pt x="8478" y="2942"/>
                  </a:cubicBezTo>
                  <a:cubicBezTo>
                    <a:pt x="8478" y="2954"/>
                    <a:pt x="8466" y="2977"/>
                    <a:pt x="8466" y="2977"/>
                  </a:cubicBezTo>
                  <a:cubicBezTo>
                    <a:pt x="8061" y="3823"/>
                    <a:pt x="7276" y="4704"/>
                    <a:pt x="6978" y="5025"/>
                  </a:cubicBezTo>
                  <a:cubicBezTo>
                    <a:pt x="6680" y="4716"/>
                    <a:pt x="5894" y="3835"/>
                    <a:pt x="5490" y="2989"/>
                  </a:cubicBezTo>
                  <a:cubicBezTo>
                    <a:pt x="5490" y="2977"/>
                    <a:pt x="5478" y="2954"/>
                    <a:pt x="5478" y="2942"/>
                  </a:cubicBezTo>
                  <a:cubicBezTo>
                    <a:pt x="5323" y="2632"/>
                    <a:pt x="5240" y="2334"/>
                    <a:pt x="5240" y="2061"/>
                  </a:cubicBezTo>
                  <a:cubicBezTo>
                    <a:pt x="5240" y="1096"/>
                    <a:pt x="6025" y="322"/>
                    <a:pt x="6978" y="322"/>
                  </a:cubicBezTo>
                  <a:close/>
                  <a:moveTo>
                    <a:pt x="5252" y="3227"/>
                  </a:moveTo>
                  <a:cubicBezTo>
                    <a:pt x="5728" y="4192"/>
                    <a:pt x="6597" y="5121"/>
                    <a:pt x="6811" y="5335"/>
                  </a:cubicBezTo>
                  <a:lnTo>
                    <a:pt x="6811" y="5811"/>
                  </a:lnTo>
                  <a:lnTo>
                    <a:pt x="3751" y="6728"/>
                  </a:lnTo>
                  <a:lnTo>
                    <a:pt x="3751" y="3668"/>
                  </a:lnTo>
                  <a:lnTo>
                    <a:pt x="5252" y="3227"/>
                  </a:lnTo>
                  <a:close/>
                  <a:moveTo>
                    <a:pt x="8704" y="3239"/>
                  </a:moveTo>
                  <a:lnTo>
                    <a:pt x="10205" y="3668"/>
                  </a:lnTo>
                  <a:lnTo>
                    <a:pt x="10205" y="6728"/>
                  </a:lnTo>
                  <a:lnTo>
                    <a:pt x="7145" y="5811"/>
                  </a:lnTo>
                  <a:lnTo>
                    <a:pt x="7145" y="5335"/>
                  </a:lnTo>
                  <a:cubicBezTo>
                    <a:pt x="7371" y="5121"/>
                    <a:pt x="8228" y="4192"/>
                    <a:pt x="8704" y="3239"/>
                  </a:cubicBezTo>
                  <a:close/>
                  <a:moveTo>
                    <a:pt x="358" y="2763"/>
                  </a:moveTo>
                  <a:lnTo>
                    <a:pt x="3418" y="3668"/>
                  </a:lnTo>
                  <a:lnTo>
                    <a:pt x="3418" y="6728"/>
                  </a:lnTo>
                  <a:lnTo>
                    <a:pt x="2263" y="6383"/>
                  </a:lnTo>
                  <a:cubicBezTo>
                    <a:pt x="2244" y="6375"/>
                    <a:pt x="2225" y="6372"/>
                    <a:pt x="2208" y="6372"/>
                  </a:cubicBezTo>
                  <a:cubicBezTo>
                    <a:pt x="2136" y="6372"/>
                    <a:pt x="2077" y="6425"/>
                    <a:pt x="2049" y="6502"/>
                  </a:cubicBezTo>
                  <a:cubicBezTo>
                    <a:pt x="2025" y="6585"/>
                    <a:pt x="2084" y="6680"/>
                    <a:pt x="2168" y="6704"/>
                  </a:cubicBezTo>
                  <a:lnTo>
                    <a:pt x="3418" y="7085"/>
                  </a:lnTo>
                  <a:lnTo>
                    <a:pt x="3418" y="10121"/>
                  </a:lnTo>
                  <a:lnTo>
                    <a:pt x="358" y="9204"/>
                  </a:lnTo>
                  <a:lnTo>
                    <a:pt x="358" y="6168"/>
                  </a:lnTo>
                  <a:lnTo>
                    <a:pt x="1513" y="6514"/>
                  </a:lnTo>
                  <a:lnTo>
                    <a:pt x="1561" y="6514"/>
                  </a:lnTo>
                  <a:cubicBezTo>
                    <a:pt x="1632" y="6514"/>
                    <a:pt x="1692" y="6466"/>
                    <a:pt x="1727" y="6394"/>
                  </a:cubicBezTo>
                  <a:cubicBezTo>
                    <a:pt x="1751" y="6311"/>
                    <a:pt x="1692" y="6216"/>
                    <a:pt x="1608" y="6192"/>
                  </a:cubicBezTo>
                  <a:lnTo>
                    <a:pt x="358" y="5811"/>
                  </a:lnTo>
                  <a:lnTo>
                    <a:pt x="358" y="2763"/>
                  </a:lnTo>
                  <a:close/>
                  <a:moveTo>
                    <a:pt x="7145" y="6156"/>
                  </a:moveTo>
                  <a:lnTo>
                    <a:pt x="10205" y="7061"/>
                  </a:lnTo>
                  <a:lnTo>
                    <a:pt x="10205" y="10121"/>
                  </a:lnTo>
                  <a:lnTo>
                    <a:pt x="7145" y="9204"/>
                  </a:lnTo>
                  <a:lnTo>
                    <a:pt x="7145" y="7990"/>
                  </a:lnTo>
                  <a:cubicBezTo>
                    <a:pt x="7145" y="7895"/>
                    <a:pt x="7073" y="7823"/>
                    <a:pt x="6978" y="7823"/>
                  </a:cubicBezTo>
                  <a:cubicBezTo>
                    <a:pt x="6895" y="7823"/>
                    <a:pt x="6811" y="7895"/>
                    <a:pt x="6811" y="7990"/>
                  </a:cubicBezTo>
                  <a:lnTo>
                    <a:pt x="6811" y="9204"/>
                  </a:lnTo>
                  <a:lnTo>
                    <a:pt x="3751" y="10121"/>
                  </a:lnTo>
                  <a:lnTo>
                    <a:pt x="3751" y="7061"/>
                  </a:lnTo>
                  <a:lnTo>
                    <a:pt x="6811" y="6156"/>
                  </a:lnTo>
                  <a:lnTo>
                    <a:pt x="6811" y="7311"/>
                  </a:lnTo>
                  <a:cubicBezTo>
                    <a:pt x="6811" y="7407"/>
                    <a:pt x="6895" y="7478"/>
                    <a:pt x="6978" y="7478"/>
                  </a:cubicBezTo>
                  <a:cubicBezTo>
                    <a:pt x="7073" y="7478"/>
                    <a:pt x="7145" y="7407"/>
                    <a:pt x="7145" y="7311"/>
                  </a:cubicBezTo>
                  <a:lnTo>
                    <a:pt x="7145" y="6156"/>
                  </a:lnTo>
                  <a:close/>
                  <a:moveTo>
                    <a:pt x="6966" y="1"/>
                  </a:moveTo>
                  <a:cubicBezTo>
                    <a:pt x="5823" y="1"/>
                    <a:pt x="4894" y="918"/>
                    <a:pt x="4894" y="2061"/>
                  </a:cubicBezTo>
                  <a:cubicBezTo>
                    <a:pt x="4894" y="2334"/>
                    <a:pt x="4966" y="2632"/>
                    <a:pt x="5085" y="2930"/>
                  </a:cubicBezTo>
                  <a:lnTo>
                    <a:pt x="3573" y="3370"/>
                  </a:lnTo>
                  <a:lnTo>
                    <a:pt x="215" y="2382"/>
                  </a:lnTo>
                  <a:cubicBezTo>
                    <a:pt x="205" y="2375"/>
                    <a:pt x="192" y="2372"/>
                    <a:pt x="179" y="2372"/>
                  </a:cubicBezTo>
                  <a:cubicBezTo>
                    <a:pt x="146" y="2372"/>
                    <a:pt x="106" y="2389"/>
                    <a:pt x="72" y="2406"/>
                  </a:cubicBezTo>
                  <a:cubicBezTo>
                    <a:pt x="25" y="2442"/>
                    <a:pt x="1" y="2477"/>
                    <a:pt x="1" y="2537"/>
                  </a:cubicBezTo>
                  <a:lnTo>
                    <a:pt x="1" y="5954"/>
                  </a:lnTo>
                  <a:lnTo>
                    <a:pt x="1" y="9335"/>
                  </a:lnTo>
                  <a:cubicBezTo>
                    <a:pt x="1" y="9419"/>
                    <a:pt x="37" y="9478"/>
                    <a:pt x="120" y="9502"/>
                  </a:cubicBezTo>
                  <a:lnTo>
                    <a:pt x="3513" y="10514"/>
                  </a:lnTo>
                  <a:lnTo>
                    <a:pt x="3573" y="10514"/>
                  </a:lnTo>
                  <a:lnTo>
                    <a:pt x="6847" y="9550"/>
                  </a:lnTo>
                  <a:cubicBezTo>
                    <a:pt x="6859" y="9562"/>
                    <a:pt x="6883" y="9562"/>
                    <a:pt x="6918" y="9562"/>
                  </a:cubicBezTo>
                  <a:cubicBezTo>
                    <a:pt x="6942" y="9562"/>
                    <a:pt x="6966" y="9562"/>
                    <a:pt x="6990" y="9550"/>
                  </a:cubicBezTo>
                  <a:lnTo>
                    <a:pt x="10264" y="10514"/>
                  </a:lnTo>
                  <a:lnTo>
                    <a:pt x="10312" y="10514"/>
                  </a:lnTo>
                  <a:cubicBezTo>
                    <a:pt x="10335" y="10514"/>
                    <a:pt x="10383" y="10502"/>
                    <a:pt x="10419" y="10490"/>
                  </a:cubicBezTo>
                  <a:cubicBezTo>
                    <a:pt x="10455" y="10454"/>
                    <a:pt x="10490" y="10407"/>
                    <a:pt x="10490" y="10347"/>
                  </a:cubicBezTo>
                  <a:lnTo>
                    <a:pt x="10538" y="6942"/>
                  </a:lnTo>
                  <a:lnTo>
                    <a:pt x="10538" y="3549"/>
                  </a:lnTo>
                  <a:cubicBezTo>
                    <a:pt x="10538" y="3477"/>
                    <a:pt x="10490" y="3418"/>
                    <a:pt x="10419" y="3394"/>
                  </a:cubicBezTo>
                  <a:lnTo>
                    <a:pt x="8835" y="2930"/>
                  </a:lnTo>
                  <a:cubicBezTo>
                    <a:pt x="8954" y="2632"/>
                    <a:pt x="9038" y="2334"/>
                    <a:pt x="9038" y="2061"/>
                  </a:cubicBezTo>
                  <a:cubicBezTo>
                    <a:pt x="9038" y="918"/>
                    <a:pt x="8109" y="1"/>
                    <a:pt x="696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a:off x="7613514" y="3251541"/>
              <a:ext cx="74878" cy="74529"/>
            </a:xfrm>
            <a:custGeom>
              <a:rect b="b" l="l" r="r" t="t"/>
              <a:pathLst>
                <a:path extrusionOk="0" h="2347" w="2358">
                  <a:moveTo>
                    <a:pt x="1179" y="322"/>
                  </a:moveTo>
                  <a:cubicBezTo>
                    <a:pt x="1643" y="322"/>
                    <a:pt x="2012" y="691"/>
                    <a:pt x="2012" y="1156"/>
                  </a:cubicBezTo>
                  <a:cubicBezTo>
                    <a:pt x="2012" y="1620"/>
                    <a:pt x="1643" y="1989"/>
                    <a:pt x="1179" y="1989"/>
                  </a:cubicBezTo>
                  <a:cubicBezTo>
                    <a:pt x="715" y="1989"/>
                    <a:pt x="345" y="1620"/>
                    <a:pt x="345" y="1156"/>
                  </a:cubicBezTo>
                  <a:cubicBezTo>
                    <a:pt x="334" y="703"/>
                    <a:pt x="715" y="322"/>
                    <a:pt x="1179" y="322"/>
                  </a:cubicBezTo>
                  <a:close/>
                  <a:moveTo>
                    <a:pt x="1179" y="1"/>
                  </a:moveTo>
                  <a:cubicBezTo>
                    <a:pt x="524" y="1"/>
                    <a:pt x="0" y="513"/>
                    <a:pt x="0" y="1168"/>
                  </a:cubicBezTo>
                  <a:cubicBezTo>
                    <a:pt x="0" y="1811"/>
                    <a:pt x="524" y="2346"/>
                    <a:pt x="1179" y="2346"/>
                  </a:cubicBezTo>
                  <a:cubicBezTo>
                    <a:pt x="1834" y="2346"/>
                    <a:pt x="2358" y="1822"/>
                    <a:pt x="2358" y="1168"/>
                  </a:cubicBezTo>
                  <a:cubicBezTo>
                    <a:pt x="2358" y="513"/>
                    <a:pt x="1834" y="1"/>
                    <a:pt x="1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30"/>
          <p:cNvGrpSpPr/>
          <p:nvPr/>
        </p:nvGrpSpPr>
        <p:grpSpPr>
          <a:xfrm flipH="1">
            <a:off x="5458517" y="125424"/>
            <a:ext cx="989595" cy="651526"/>
            <a:chOff x="5727616" y="4204699"/>
            <a:chExt cx="440505" cy="290018"/>
          </a:xfrm>
        </p:grpSpPr>
        <p:sp>
          <p:nvSpPr>
            <p:cNvPr id="547" name="Google Shape;547;p30"/>
            <p:cNvSpPr/>
            <p:nvPr/>
          </p:nvSpPr>
          <p:spPr>
            <a:xfrm>
              <a:off x="5727616" y="4204699"/>
              <a:ext cx="440505" cy="290018"/>
            </a:xfrm>
            <a:custGeom>
              <a:rect b="b" l="l" r="r" t="t"/>
              <a:pathLst>
                <a:path extrusionOk="0" h="9133" w="13872">
                  <a:moveTo>
                    <a:pt x="13145" y="4465"/>
                  </a:moveTo>
                  <a:lnTo>
                    <a:pt x="13145" y="4870"/>
                  </a:lnTo>
                  <a:lnTo>
                    <a:pt x="12752" y="4870"/>
                  </a:lnTo>
                  <a:lnTo>
                    <a:pt x="12752" y="4465"/>
                  </a:lnTo>
                  <a:close/>
                  <a:moveTo>
                    <a:pt x="1275" y="3941"/>
                  </a:moveTo>
                  <a:lnTo>
                    <a:pt x="1275" y="4430"/>
                  </a:lnTo>
                  <a:cubicBezTo>
                    <a:pt x="1275" y="4775"/>
                    <a:pt x="1013" y="5049"/>
                    <a:pt x="668" y="5049"/>
                  </a:cubicBezTo>
                  <a:lnTo>
                    <a:pt x="418" y="5049"/>
                  </a:lnTo>
                  <a:cubicBezTo>
                    <a:pt x="501" y="4549"/>
                    <a:pt x="810" y="4120"/>
                    <a:pt x="1275" y="3941"/>
                  </a:cubicBezTo>
                  <a:close/>
                  <a:moveTo>
                    <a:pt x="9121" y="417"/>
                  </a:moveTo>
                  <a:cubicBezTo>
                    <a:pt x="9562" y="417"/>
                    <a:pt x="9978" y="620"/>
                    <a:pt x="10252" y="977"/>
                  </a:cubicBezTo>
                  <a:lnTo>
                    <a:pt x="12205" y="3584"/>
                  </a:lnTo>
                  <a:cubicBezTo>
                    <a:pt x="12240" y="3632"/>
                    <a:pt x="12300" y="3656"/>
                    <a:pt x="12360" y="3656"/>
                  </a:cubicBezTo>
                  <a:lnTo>
                    <a:pt x="13312" y="3656"/>
                  </a:lnTo>
                  <a:cubicBezTo>
                    <a:pt x="13431" y="3656"/>
                    <a:pt x="13514" y="3775"/>
                    <a:pt x="13467" y="3882"/>
                  </a:cubicBezTo>
                  <a:lnTo>
                    <a:pt x="13372" y="4060"/>
                  </a:lnTo>
                  <a:lnTo>
                    <a:pt x="12574" y="4060"/>
                  </a:lnTo>
                  <a:cubicBezTo>
                    <a:pt x="12455" y="4060"/>
                    <a:pt x="12360" y="4156"/>
                    <a:pt x="12360" y="4275"/>
                  </a:cubicBezTo>
                  <a:lnTo>
                    <a:pt x="12360" y="5084"/>
                  </a:lnTo>
                  <a:cubicBezTo>
                    <a:pt x="12360" y="5203"/>
                    <a:pt x="12455" y="5299"/>
                    <a:pt x="12574" y="5299"/>
                  </a:cubicBezTo>
                  <a:lnTo>
                    <a:pt x="13181" y="5299"/>
                  </a:lnTo>
                  <a:lnTo>
                    <a:pt x="13181" y="5596"/>
                  </a:lnTo>
                  <a:cubicBezTo>
                    <a:pt x="13181" y="5787"/>
                    <a:pt x="13252" y="5977"/>
                    <a:pt x="13395" y="6096"/>
                  </a:cubicBezTo>
                  <a:cubicBezTo>
                    <a:pt x="13455" y="6156"/>
                    <a:pt x="13479" y="6227"/>
                    <a:pt x="13479" y="6323"/>
                  </a:cubicBezTo>
                  <a:lnTo>
                    <a:pt x="13479" y="6692"/>
                  </a:lnTo>
                  <a:lnTo>
                    <a:pt x="13443" y="6692"/>
                  </a:lnTo>
                  <a:cubicBezTo>
                    <a:pt x="13443" y="7037"/>
                    <a:pt x="13181" y="7311"/>
                    <a:pt x="12836" y="7311"/>
                  </a:cubicBezTo>
                  <a:lnTo>
                    <a:pt x="12526" y="7311"/>
                  </a:lnTo>
                  <a:cubicBezTo>
                    <a:pt x="12419" y="6501"/>
                    <a:pt x="11740" y="5894"/>
                    <a:pt x="10919" y="5894"/>
                  </a:cubicBezTo>
                  <a:cubicBezTo>
                    <a:pt x="10097" y="5894"/>
                    <a:pt x="9419" y="6513"/>
                    <a:pt x="9312" y="7311"/>
                  </a:cubicBezTo>
                  <a:lnTo>
                    <a:pt x="4061" y="7311"/>
                  </a:lnTo>
                  <a:cubicBezTo>
                    <a:pt x="3954" y="6501"/>
                    <a:pt x="3275" y="5894"/>
                    <a:pt x="2454" y="5894"/>
                  </a:cubicBezTo>
                  <a:cubicBezTo>
                    <a:pt x="1632" y="5894"/>
                    <a:pt x="965" y="6501"/>
                    <a:pt x="846" y="7275"/>
                  </a:cubicBezTo>
                  <a:cubicBezTo>
                    <a:pt x="608" y="7204"/>
                    <a:pt x="429" y="6966"/>
                    <a:pt x="429" y="6692"/>
                  </a:cubicBezTo>
                  <a:lnTo>
                    <a:pt x="429" y="5465"/>
                  </a:lnTo>
                  <a:lnTo>
                    <a:pt x="691" y="5465"/>
                  </a:lnTo>
                  <a:cubicBezTo>
                    <a:pt x="1263" y="5465"/>
                    <a:pt x="1703" y="5001"/>
                    <a:pt x="1703" y="4453"/>
                  </a:cubicBezTo>
                  <a:lnTo>
                    <a:pt x="1703" y="3822"/>
                  </a:lnTo>
                  <a:lnTo>
                    <a:pt x="2406" y="3644"/>
                  </a:lnTo>
                  <a:cubicBezTo>
                    <a:pt x="2465" y="3632"/>
                    <a:pt x="2513" y="3596"/>
                    <a:pt x="2525" y="3560"/>
                  </a:cubicBezTo>
                  <a:lnTo>
                    <a:pt x="3954" y="1120"/>
                  </a:lnTo>
                  <a:cubicBezTo>
                    <a:pt x="4204" y="679"/>
                    <a:pt x="4680" y="417"/>
                    <a:pt x="5180" y="417"/>
                  </a:cubicBezTo>
                  <a:close/>
                  <a:moveTo>
                    <a:pt x="2430" y="6275"/>
                  </a:moveTo>
                  <a:cubicBezTo>
                    <a:pt x="3108" y="6275"/>
                    <a:pt x="3656" y="6823"/>
                    <a:pt x="3656" y="7501"/>
                  </a:cubicBezTo>
                  <a:cubicBezTo>
                    <a:pt x="3656" y="8168"/>
                    <a:pt x="3108" y="8716"/>
                    <a:pt x="2430" y="8716"/>
                  </a:cubicBezTo>
                  <a:cubicBezTo>
                    <a:pt x="1763" y="8716"/>
                    <a:pt x="1215" y="8168"/>
                    <a:pt x="1215" y="7501"/>
                  </a:cubicBezTo>
                  <a:cubicBezTo>
                    <a:pt x="1215" y="6823"/>
                    <a:pt x="1763" y="6275"/>
                    <a:pt x="2430" y="6275"/>
                  </a:cubicBezTo>
                  <a:close/>
                  <a:moveTo>
                    <a:pt x="10919" y="6275"/>
                  </a:moveTo>
                  <a:cubicBezTo>
                    <a:pt x="11586" y="6275"/>
                    <a:pt x="12145" y="6823"/>
                    <a:pt x="12145" y="7501"/>
                  </a:cubicBezTo>
                  <a:cubicBezTo>
                    <a:pt x="12145" y="8168"/>
                    <a:pt x="11586" y="8716"/>
                    <a:pt x="10919" y="8716"/>
                  </a:cubicBezTo>
                  <a:cubicBezTo>
                    <a:pt x="10252" y="8716"/>
                    <a:pt x="9693" y="8168"/>
                    <a:pt x="9693" y="7501"/>
                  </a:cubicBezTo>
                  <a:cubicBezTo>
                    <a:pt x="9693" y="6823"/>
                    <a:pt x="10252" y="6275"/>
                    <a:pt x="10919" y="6275"/>
                  </a:cubicBezTo>
                  <a:close/>
                  <a:moveTo>
                    <a:pt x="5144" y="0"/>
                  </a:moveTo>
                  <a:cubicBezTo>
                    <a:pt x="4501" y="0"/>
                    <a:pt x="3894" y="334"/>
                    <a:pt x="3573" y="905"/>
                  </a:cubicBezTo>
                  <a:lnTo>
                    <a:pt x="2180" y="3275"/>
                  </a:lnTo>
                  <a:lnTo>
                    <a:pt x="1430" y="3465"/>
                  </a:lnTo>
                  <a:cubicBezTo>
                    <a:pt x="489" y="3703"/>
                    <a:pt x="1" y="4477"/>
                    <a:pt x="1" y="5251"/>
                  </a:cubicBezTo>
                  <a:lnTo>
                    <a:pt x="1" y="6692"/>
                  </a:lnTo>
                  <a:cubicBezTo>
                    <a:pt x="1" y="7180"/>
                    <a:pt x="358" y="7608"/>
                    <a:pt x="810" y="7692"/>
                  </a:cubicBezTo>
                  <a:cubicBezTo>
                    <a:pt x="906" y="8501"/>
                    <a:pt x="1584" y="9132"/>
                    <a:pt x="2418" y="9132"/>
                  </a:cubicBezTo>
                  <a:cubicBezTo>
                    <a:pt x="3251" y="9132"/>
                    <a:pt x="3930" y="8513"/>
                    <a:pt x="4025" y="7728"/>
                  </a:cubicBezTo>
                  <a:lnTo>
                    <a:pt x="9300" y="7728"/>
                  </a:lnTo>
                  <a:cubicBezTo>
                    <a:pt x="9407" y="8525"/>
                    <a:pt x="10085" y="9132"/>
                    <a:pt x="10907" y="9132"/>
                  </a:cubicBezTo>
                  <a:cubicBezTo>
                    <a:pt x="11740" y="9132"/>
                    <a:pt x="12407" y="8513"/>
                    <a:pt x="12514" y="7728"/>
                  </a:cubicBezTo>
                  <a:lnTo>
                    <a:pt x="12824" y="7728"/>
                  </a:lnTo>
                  <a:cubicBezTo>
                    <a:pt x="13395" y="7728"/>
                    <a:pt x="13836" y="7263"/>
                    <a:pt x="13836" y="6716"/>
                  </a:cubicBezTo>
                  <a:lnTo>
                    <a:pt x="13836" y="6299"/>
                  </a:lnTo>
                  <a:cubicBezTo>
                    <a:pt x="13848" y="6096"/>
                    <a:pt x="13776" y="5918"/>
                    <a:pt x="13645" y="5787"/>
                  </a:cubicBezTo>
                  <a:cubicBezTo>
                    <a:pt x="13586" y="5727"/>
                    <a:pt x="13550" y="5656"/>
                    <a:pt x="13550" y="5561"/>
                  </a:cubicBezTo>
                  <a:lnTo>
                    <a:pt x="13550" y="4572"/>
                  </a:lnTo>
                  <a:lnTo>
                    <a:pt x="13788" y="4037"/>
                  </a:lnTo>
                  <a:cubicBezTo>
                    <a:pt x="13872" y="3846"/>
                    <a:pt x="13872" y="3656"/>
                    <a:pt x="13764" y="3501"/>
                  </a:cubicBezTo>
                  <a:cubicBezTo>
                    <a:pt x="13657" y="3334"/>
                    <a:pt x="13479" y="3239"/>
                    <a:pt x="13288" y="3239"/>
                  </a:cubicBezTo>
                  <a:lnTo>
                    <a:pt x="12443" y="3239"/>
                  </a:lnTo>
                  <a:lnTo>
                    <a:pt x="10550" y="727"/>
                  </a:lnTo>
                  <a:cubicBezTo>
                    <a:pt x="10204" y="262"/>
                    <a:pt x="9657" y="0"/>
                    <a:pt x="908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0"/>
            <p:cNvSpPr/>
            <p:nvPr/>
          </p:nvSpPr>
          <p:spPr>
            <a:xfrm>
              <a:off x="5779789" y="4416409"/>
              <a:ext cx="52205" cy="51475"/>
            </a:xfrm>
            <a:custGeom>
              <a:rect b="b" l="l" r="r" t="t"/>
              <a:pathLst>
                <a:path extrusionOk="0" h="1621" w="1644">
                  <a:moveTo>
                    <a:pt x="811" y="1"/>
                  </a:moveTo>
                  <a:cubicBezTo>
                    <a:pt x="584" y="1"/>
                    <a:pt x="394" y="84"/>
                    <a:pt x="239" y="239"/>
                  </a:cubicBezTo>
                  <a:cubicBezTo>
                    <a:pt x="96" y="382"/>
                    <a:pt x="1" y="596"/>
                    <a:pt x="1" y="799"/>
                  </a:cubicBezTo>
                  <a:cubicBezTo>
                    <a:pt x="1" y="1263"/>
                    <a:pt x="382" y="1620"/>
                    <a:pt x="822" y="1620"/>
                  </a:cubicBezTo>
                  <a:cubicBezTo>
                    <a:pt x="1275" y="1620"/>
                    <a:pt x="1644" y="1263"/>
                    <a:pt x="1644" y="799"/>
                  </a:cubicBezTo>
                  <a:cubicBezTo>
                    <a:pt x="1644" y="739"/>
                    <a:pt x="1632" y="668"/>
                    <a:pt x="1608" y="608"/>
                  </a:cubicBezTo>
                  <a:cubicBezTo>
                    <a:pt x="1557" y="546"/>
                    <a:pt x="1478" y="484"/>
                    <a:pt x="1389" y="484"/>
                  </a:cubicBezTo>
                  <a:cubicBezTo>
                    <a:pt x="1375" y="484"/>
                    <a:pt x="1361" y="486"/>
                    <a:pt x="1346" y="489"/>
                  </a:cubicBezTo>
                  <a:cubicBezTo>
                    <a:pt x="1239" y="525"/>
                    <a:pt x="1168" y="620"/>
                    <a:pt x="1192" y="727"/>
                  </a:cubicBezTo>
                  <a:cubicBezTo>
                    <a:pt x="1203" y="763"/>
                    <a:pt x="1203" y="787"/>
                    <a:pt x="1203" y="822"/>
                  </a:cubicBezTo>
                  <a:cubicBezTo>
                    <a:pt x="1203" y="1037"/>
                    <a:pt x="1025" y="1215"/>
                    <a:pt x="811" y="1215"/>
                  </a:cubicBezTo>
                  <a:cubicBezTo>
                    <a:pt x="584" y="1215"/>
                    <a:pt x="406" y="1037"/>
                    <a:pt x="406" y="822"/>
                  </a:cubicBezTo>
                  <a:cubicBezTo>
                    <a:pt x="406" y="596"/>
                    <a:pt x="584" y="418"/>
                    <a:pt x="811" y="418"/>
                  </a:cubicBezTo>
                  <a:cubicBezTo>
                    <a:pt x="930" y="418"/>
                    <a:pt x="1013" y="322"/>
                    <a:pt x="1013" y="203"/>
                  </a:cubicBezTo>
                  <a:cubicBezTo>
                    <a:pt x="1013" y="84"/>
                    <a:pt x="930" y="1"/>
                    <a:pt x="81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0"/>
            <p:cNvSpPr/>
            <p:nvPr/>
          </p:nvSpPr>
          <p:spPr>
            <a:xfrm>
              <a:off x="6048627" y="4416409"/>
              <a:ext cx="52205" cy="51856"/>
            </a:xfrm>
            <a:custGeom>
              <a:rect b="b" l="l" r="r" t="t"/>
              <a:pathLst>
                <a:path extrusionOk="0" h="1633" w="1644">
                  <a:moveTo>
                    <a:pt x="822" y="1"/>
                  </a:moveTo>
                  <a:cubicBezTo>
                    <a:pt x="596" y="1"/>
                    <a:pt x="405" y="84"/>
                    <a:pt x="238" y="239"/>
                  </a:cubicBezTo>
                  <a:cubicBezTo>
                    <a:pt x="95" y="382"/>
                    <a:pt x="0" y="596"/>
                    <a:pt x="0" y="822"/>
                  </a:cubicBezTo>
                  <a:cubicBezTo>
                    <a:pt x="0" y="1263"/>
                    <a:pt x="381" y="1632"/>
                    <a:pt x="822" y="1632"/>
                  </a:cubicBezTo>
                  <a:cubicBezTo>
                    <a:pt x="1274" y="1632"/>
                    <a:pt x="1643" y="1275"/>
                    <a:pt x="1643" y="822"/>
                  </a:cubicBezTo>
                  <a:cubicBezTo>
                    <a:pt x="1643" y="763"/>
                    <a:pt x="1631" y="680"/>
                    <a:pt x="1608" y="620"/>
                  </a:cubicBezTo>
                  <a:cubicBezTo>
                    <a:pt x="1577" y="548"/>
                    <a:pt x="1492" y="484"/>
                    <a:pt x="1400" y="484"/>
                  </a:cubicBezTo>
                  <a:cubicBezTo>
                    <a:pt x="1386" y="484"/>
                    <a:pt x="1372" y="486"/>
                    <a:pt x="1358" y="489"/>
                  </a:cubicBezTo>
                  <a:cubicBezTo>
                    <a:pt x="1250" y="525"/>
                    <a:pt x="1179" y="620"/>
                    <a:pt x="1215" y="727"/>
                  </a:cubicBezTo>
                  <a:cubicBezTo>
                    <a:pt x="1227" y="763"/>
                    <a:pt x="1227" y="787"/>
                    <a:pt x="1227" y="822"/>
                  </a:cubicBezTo>
                  <a:cubicBezTo>
                    <a:pt x="1227" y="1037"/>
                    <a:pt x="1048" y="1215"/>
                    <a:pt x="822" y="1215"/>
                  </a:cubicBezTo>
                  <a:cubicBezTo>
                    <a:pt x="596" y="1215"/>
                    <a:pt x="417" y="1037"/>
                    <a:pt x="417" y="822"/>
                  </a:cubicBezTo>
                  <a:cubicBezTo>
                    <a:pt x="417" y="596"/>
                    <a:pt x="596" y="418"/>
                    <a:pt x="822" y="418"/>
                  </a:cubicBezTo>
                  <a:cubicBezTo>
                    <a:pt x="941" y="418"/>
                    <a:pt x="1036" y="322"/>
                    <a:pt x="1036" y="203"/>
                  </a:cubicBezTo>
                  <a:cubicBezTo>
                    <a:pt x="1036" y="84"/>
                    <a:pt x="941" y="1"/>
                    <a:pt x="82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0"/>
            <p:cNvSpPr/>
            <p:nvPr/>
          </p:nvSpPr>
          <p:spPr>
            <a:xfrm>
              <a:off x="6000995" y="4365379"/>
              <a:ext cx="122892" cy="58016"/>
            </a:xfrm>
            <a:custGeom>
              <a:rect b="b" l="l" r="r" t="t"/>
              <a:pathLst>
                <a:path extrusionOk="0" h="1827" w="3870">
                  <a:moveTo>
                    <a:pt x="2310" y="1"/>
                  </a:moveTo>
                  <a:cubicBezTo>
                    <a:pt x="1810" y="1"/>
                    <a:pt x="1334" y="143"/>
                    <a:pt x="929" y="429"/>
                  </a:cubicBezTo>
                  <a:cubicBezTo>
                    <a:pt x="524" y="715"/>
                    <a:pt x="226" y="1096"/>
                    <a:pt x="48" y="1548"/>
                  </a:cubicBezTo>
                  <a:cubicBezTo>
                    <a:pt x="0" y="1656"/>
                    <a:pt x="60" y="1775"/>
                    <a:pt x="167" y="1810"/>
                  </a:cubicBezTo>
                  <a:cubicBezTo>
                    <a:pt x="192" y="1822"/>
                    <a:pt x="218" y="1827"/>
                    <a:pt x="244" y="1827"/>
                  </a:cubicBezTo>
                  <a:cubicBezTo>
                    <a:pt x="326" y="1827"/>
                    <a:pt x="404" y="1773"/>
                    <a:pt x="441" y="1691"/>
                  </a:cubicBezTo>
                  <a:cubicBezTo>
                    <a:pt x="738" y="917"/>
                    <a:pt x="1488" y="405"/>
                    <a:pt x="2322" y="405"/>
                  </a:cubicBezTo>
                  <a:cubicBezTo>
                    <a:pt x="2774" y="405"/>
                    <a:pt x="3191" y="536"/>
                    <a:pt x="3548" y="798"/>
                  </a:cubicBezTo>
                  <a:cubicBezTo>
                    <a:pt x="3581" y="831"/>
                    <a:pt x="3624" y="846"/>
                    <a:pt x="3667" y="846"/>
                  </a:cubicBezTo>
                  <a:cubicBezTo>
                    <a:pt x="3732" y="846"/>
                    <a:pt x="3798" y="813"/>
                    <a:pt x="3834" y="763"/>
                  </a:cubicBezTo>
                  <a:cubicBezTo>
                    <a:pt x="3870" y="679"/>
                    <a:pt x="3858" y="560"/>
                    <a:pt x="3774" y="489"/>
                  </a:cubicBezTo>
                  <a:cubicBezTo>
                    <a:pt x="3334" y="179"/>
                    <a:pt x="2846" y="1"/>
                    <a:pt x="231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0"/>
            <p:cNvSpPr/>
            <p:nvPr/>
          </p:nvSpPr>
          <p:spPr>
            <a:xfrm>
              <a:off x="5816847" y="4230039"/>
              <a:ext cx="124797" cy="193610"/>
            </a:xfrm>
            <a:custGeom>
              <a:rect b="b" l="l" r="r" t="t"/>
              <a:pathLst>
                <a:path extrusionOk="0" h="6097" w="3930">
                  <a:moveTo>
                    <a:pt x="3513" y="417"/>
                  </a:moveTo>
                  <a:lnTo>
                    <a:pt x="3513" y="2441"/>
                  </a:lnTo>
                  <a:lnTo>
                    <a:pt x="822" y="2441"/>
                  </a:lnTo>
                  <a:lnTo>
                    <a:pt x="1834" y="714"/>
                  </a:lnTo>
                  <a:cubicBezTo>
                    <a:pt x="1930" y="524"/>
                    <a:pt x="2144" y="417"/>
                    <a:pt x="2346" y="417"/>
                  </a:cubicBezTo>
                  <a:close/>
                  <a:moveTo>
                    <a:pt x="2346" y="0"/>
                  </a:moveTo>
                  <a:cubicBezTo>
                    <a:pt x="1989" y="0"/>
                    <a:pt x="1644" y="203"/>
                    <a:pt x="1465" y="512"/>
                  </a:cubicBezTo>
                  <a:lnTo>
                    <a:pt x="60" y="2917"/>
                  </a:lnTo>
                  <a:cubicBezTo>
                    <a:pt x="1" y="3024"/>
                    <a:pt x="25" y="3143"/>
                    <a:pt x="132" y="3203"/>
                  </a:cubicBezTo>
                  <a:cubicBezTo>
                    <a:pt x="155" y="3215"/>
                    <a:pt x="203" y="3239"/>
                    <a:pt x="239" y="3239"/>
                  </a:cubicBezTo>
                  <a:cubicBezTo>
                    <a:pt x="310" y="3239"/>
                    <a:pt x="370" y="3203"/>
                    <a:pt x="417" y="3131"/>
                  </a:cubicBezTo>
                  <a:lnTo>
                    <a:pt x="572" y="2846"/>
                  </a:lnTo>
                  <a:lnTo>
                    <a:pt x="3513" y="2846"/>
                  </a:lnTo>
                  <a:lnTo>
                    <a:pt x="3513" y="5882"/>
                  </a:lnTo>
                  <a:cubicBezTo>
                    <a:pt x="3513" y="6001"/>
                    <a:pt x="3596" y="6096"/>
                    <a:pt x="3715" y="6096"/>
                  </a:cubicBezTo>
                  <a:cubicBezTo>
                    <a:pt x="3835" y="6096"/>
                    <a:pt x="3930" y="6001"/>
                    <a:pt x="3930" y="5882"/>
                  </a:cubicBezTo>
                  <a:lnTo>
                    <a:pt x="3930" y="203"/>
                  </a:lnTo>
                  <a:cubicBezTo>
                    <a:pt x="3918" y="95"/>
                    <a:pt x="3823" y="0"/>
                    <a:pt x="371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0"/>
            <p:cNvSpPr/>
            <p:nvPr/>
          </p:nvSpPr>
          <p:spPr>
            <a:xfrm>
              <a:off x="5954474" y="4230039"/>
              <a:ext cx="120256" cy="102854"/>
            </a:xfrm>
            <a:custGeom>
              <a:rect b="b" l="l" r="r" t="t"/>
              <a:pathLst>
                <a:path extrusionOk="0" h="3239" w="3787">
                  <a:moveTo>
                    <a:pt x="203" y="0"/>
                  </a:moveTo>
                  <a:cubicBezTo>
                    <a:pt x="84" y="0"/>
                    <a:pt x="1" y="95"/>
                    <a:pt x="1" y="214"/>
                  </a:cubicBezTo>
                  <a:lnTo>
                    <a:pt x="1" y="3024"/>
                  </a:lnTo>
                  <a:cubicBezTo>
                    <a:pt x="1" y="3143"/>
                    <a:pt x="84" y="3239"/>
                    <a:pt x="203" y="3239"/>
                  </a:cubicBezTo>
                  <a:cubicBezTo>
                    <a:pt x="322" y="3239"/>
                    <a:pt x="417" y="3143"/>
                    <a:pt x="417" y="3024"/>
                  </a:cubicBezTo>
                  <a:lnTo>
                    <a:pt x="417" y="405"/>
                  </a:lnTo>
                  <a:lnTo>
                    <a:pt x="1977" y="405"/>
                  </a:lnTo>
                  <a:cubicBezTo>
                    <a:pt x="2132" y="405"/>
                    <a:pt x="2322" y="512"/>
                    <a:pt x="2429" y="655"/>
                  </a:cubicBezTo>
                  <a:lnTo>
                    <a:pt x="3287" y="1786"/>
                  </a:lnTo>
                  <a:cubicBezTo>
                    <a:pt x="3346" y="1869"/>
                    <a:pt x="3358" y="1941"/>
                    <a:pt x="3358" y="2024"/>
                  </a:cubicBezTo>
                  <a:cubicBezTo>
                    <a:pt x="3358" y="2250"/>
                    <a:pt x="3180" y="2429"/>
                    <a:pt x="2953" y="2429"/>
                  </a:cubicBezTo>
                  <a:lnTo>
                    <a:pt x="1013" y="2429"/>
                  </a:lnTo>
                  <a:cubicBezTo>
                    <a:pt x="894" y="2429"/>
                    <a:pt x="798" y="2524"/>
                    <a:pt x="798" y="2643"/>
                  </a:cubicBezTo>
                  <a:cubicBezTo>
                    <a:pt x="798" y="2762"/>
                    <a:pt x="882" y="2846"/>
                    <a:pt x="1013" y="2846"/>
                  </a:cubicBezTo>
                  <a:lnTo>
                    <a:pt x="2977" y="2846"/>
                  </a:lnTo>
                  <a:cubicBezTo>
                    <a:pt x="3418" y="2846"/>
                    <a:pt x="3787" y="2489"/>
                    <a:pt x="3787" y="2024"/>
                  </a:cubicBezTo>
                  <a:cubicBezTo>
                    <a:pt x="3787" y="1846"/>
                    <a:pt x="3727" y="1691"/>
                    <a:pt x="3632" y="1536"/>
                  </a:cubicBezTo>
                  <a:lnTo>
                    <a:pt x="2775" y="405"/>
                  </a:lnTo>
                  <a:cubicBezTo>
                    <a:pt x="2584" y="155"/>
                    <a:pt x="2287" y="0"/>
                    <a:pt x="196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0"/>
            <p:cNvSpPr/>
            <p:nvPr/>
          </p:nvSpPr>
          <p:spPr>
            <a:xfrm>
              <a:off x="5876198" y="4333243"/>
              <a:ext cx="39376" cy="13274"/>
            </a:xfrm>
            <a:custGeom>
              <a:rect b="b" l="l" r="r" t="t"/>
              <a:pathLst>
                <a:path extrusionOk="0" h="418" w="1240">
                  <a:moveTo>
                    <a:pt x="215" y="1"/>
                  </a:moveTo>
                  <a:cubicBezTo>
                    <a:pt x="96" y="1"/>
                    <a:pt x="1" y="84"/>
                    <a:pt x="1" y="203"/>
                  </a:cubicBezTo>
                  <a:cubicBezTo>
                    <a:pt x="1" y="322"/>
                    <a:pt x="96" y="417"/>
                    <a:pt x="215" y="417"/>
                  </a:cubicBezTo>
                  <a:lnTo>
                    <a:pt x="1025" y="417"/>
                  </a:lnTo>
                  <a:cubicBezTo>
                    <a:pt x="1144" y="417"/>
                    <a:pt x="1239" y="322"/>
                    <a:pt x="1239" y="203"/>
                  </a:cubicBezTo>
                  <a:cubicBezTo>
                    <a:pt x="1239" y="84"/>
                    <a:pt x="1156" y="1"/>
                    <a:pt x="102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0"/>
            <p:cNvSpPr/>
            <p:nvPr/>
          </p:nvSpPr>
          <p:spPr>
            <a:xfrm>
              <a:off x="5979433" y="4333243"/>
              <a:ext cx="39344" cy="13274"/>
            </a:xfrm>
            <a:custGeom>
              <a:rect b="b" l="l" r="r" t="t"/>
              <a:pathLst>
                <a:path extrusionOk="0" h="418" w="1239">
                  <a:moveTo>
                    <a:pt x="203" y="1"/>
                  </a:moveTo>
                  <a:cubicBezTo>
                    <a:pt x="84" y="1"/>
                    <a:pt x="0" y="84"/>
                    <a:pt x="0" y="203"/>
                  </a:cubicBezTo>
                  <a:cubicBezTo>
                    <a:pt x="0" y="322"/>
                    <a:pt x="84" y="417"/>
                    <a:pt x="203" y="417"/>
                  </a:cubicBezTo>
                  <a:lnTo>
                    <a:pt x="1024" y="417"/>
                  </a:lnTo>
                  <a:cubicBezTo>
                    <a:pt x="1143" y="417"/>
                    <a:pt x="1239" y="322"/>
                    <a:pt x="1239" y="203"/>
                  </a:cubicBezTo>
                  <a:cubicBezTo>
                    <a:pt x="1239" y="84"/>
                    <a:pt x="1143" y="1"/>
                    <a:pt x="102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41">
                                            <p:txEl>
                                              <p:pRg end="0" st="0"/>
                                            </p:txEl>
                                          </p:spTgt>
                                        </p:tgtEl>
                                        <p:attrNameLst>
                                          <p:attrName>style.visibility</p:attrName>
                                        </p:attrNameLst>
                                      </p:cBhvr>
                                      <p:to>
                                        <p:strVal val="visible"/>
                                      </p:to>
                                    </p:set>
                                    <p:anim calcmode="lin" valueType="num">
                                      <p:cBhvr additive="base">
                                        <p:cTn dur="1000"/>
                                        <p:tgtEl>
                                          <p:spTgt spid="54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41">
                                            <p:txEl>
                                              <p:pRg end="1" st="1"/>
                                            </p:txEl>
                                          </p:spTgt>
                                        </p:tgtEl>
                                        <p:attrNameLst>
                                          <p:attrName>style.visibility</p:attrName>
                                        </p:attrNameLst>
                                      </p:cBhvr>
                                      <p:to>
                                        <p:strVal val="visible"/>
                                      </p:to>
                                    </p:set>
                                    <p:anim calcmode="lin" valueType="num">
                                      <p:cBhvr additive="base">
                                        <p:cTn dur="1000"/>
                                        <p:tgtEl>
                                          <p:spTgt spid="54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42">
                                            <p:txEl>
                                              <p:pRg end="0" st="0"/>
                                            </p:txEl>
                                          </p:spTgt>
                                        </p:tgtEl>
                                        <p:attrNameLst>
                                          <p:attrName>style.visibility</p:attrName>
                                        </p:attrNameLst>
                                      </p:cBhvr>
                                      <p:to>
                                        <p:strVal val="visible"/>
                                      </p:to>
                                    </p:set>
                                    <p:anim calcmode="lin" valueType="num">
                                      <p:cBhvr additive="base">
                                        <p:cTn dur="1000"/>
                                        <p:tgtEl>
                                          <p:spTgt spid="54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42">
                                            <p:txEl>
                                              <p:pRg end="1" st="1"/>
                                            </p:txEl>
                                          </p:spTgt>
                                        </p:tgtEl>
                                        <p:attrNameLst>
                                          <p:attrName>style.visibility</p:attrName>
                                        </p:attrNameLst>
                                      </p:cBhvr>
                                      <p:to>
                                        <p:strVal val="visible"/>
                                      </p:to>
                                    </p:set>
                                    <p:anim calcmode="lin" valueType="num">
                                      <p:cBhvr additive="base">
                                        <p:cTn dur="1000"/>
                                        <p:tgtEl>
                                          <p:spTgt spid="54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42">
                                            <p:txEl>
                                              <p:pRg end="2" st="2"/>
                                            </p:txEl>
                                          </p:spTgt>
                                        </p:tgtEl>
                                        <p:attrNameLst>
                                          <p:attrName>style.visibility</p:attrName>
                                        </p:attrNameLst>
                                      </p:cBhvr>
                                      <p:to>
                                        <p:strVal val="visible"/>
                                      </p:to>
                                    </p:set>
                                    <p:anim calcmode="lin" valueType="num">
                                      <p:cBhvr additive="base">
                                        <p:cTn dur="1000"/>
                                        <p:tgtEl>
                                          <p:spTgt spid="54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42">
                                            <p:txEl>
                                              <p:pRg end="3" st="3"/>
                                            </p:txEl>
                                          </p:spTgt>
                                        </p:tgtEl>
                                        <p:attrNameLst>
                                          <p:attrName>style.visibility</p:attrName>
                                        </p:attrNameLst>
                                      </p:cBhvr>
                                      <p:to>
                                        <p:strVal val="visible"/>
                                      </p:to>
                                    </p:set>
                                    <p:anim calcmode="lin" valueType="num">
                                      <p:cBhvr additive="base">
                                        <p:cTn dur="1000"/>
                                        <p:tgtEl>
                                          <p:spTgt spid="54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42">
                                            <p:txEl>
                                              <p:pRg end="4" st="4"/>
                                            </p:txEl>
                                          </p:spTgt>
                                        </p:tgtEl>
                                        <p:attrNameLst>
                                          <p:attrName>style.visibility</p:attrName>
                                        </p:attrNameLst>
                                      </p:cBhvr>
                                      <p:to>
                                        <p:strVal val="visible"/>
                                      </p:to>
                                    </p:set>
                                    <p:anim calcmode="lin" valueType="num">
                                      <p:cBhvr additive="base">
                                        <p:cTn dur="1000"/>
                                        <p:tgtEl>
                                          <p:spTgt spid="54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1"/>
          <p:cNvSpPr txBox="1"/>
          <p:nvPr>
            <p:ph type="ctrTitle"/>
          </p:nvPr>
        </p:nvSpPr>
        <p:spPr>
          <a:xfrm>
            <a:off x="618825" y="411675"/>
            <a:ext cx="2388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560" name="Google Shape;560;p31"/>
          <p:cNvSpPr txBox="1"/>
          <p:nvPr/>
        </p:nvSpPr>
        <p:spPr>
          <a:xfrm>
            <a:off x="697425" y="1203050"/>
            <a:ext cx="7910100" cy="3231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We had utilized the El Paso County Sheriff Blotter as made available through kaggle.com.</a:t>
            </a:r>
            <a:endParaRPr sz="1800">
              <a:solidFill>
                <a:srgbClr val="F2F2F2"/>
              </a:solidFill>
              <a:latin typeface="Maven Pro Medium"/>
              <a:ea typeface="Maven Pro Medium"/>
              <a:cs typeface="Maven Pro Medium"/>
              <a:sym typeface="Maven Pro Medium"/>
            </a:endParaRPr>
          </a:p>
          <a:p>
            <a:pPr indent="0" lvl="0" marL="0" rtl="0" algn="l">
              <a:spcBef>
                <a:spcPts val="0"/>
              </a:spcBef>
              <a:spcAft>
                <a:spcPts val="0"/>
              </a:spcAft>
              <a:buNone/>
            </a:pPr>
            <a:r>
              <a:t/>
            </a:r>
            <a:endParaRPr sz="1800">
              <a:solidFill>
                <a:srgbClr val="F2F2F2"/>
              </a:solidFill>
              <a:latin typeface="Maven Pro Medium"/>
              <a:ea typeface="Maven Pro Medium"/>
              <a:cs typeface="Maven Pro Medium"/>
              <a:sym typeface="Maven Pro Medium"/>
            </a:endParaRPr>
          </a:p>
          <a:p>
            <a:pPr indent="-342900" lvl="0" marL="457200" rtl="0" algn="l">
              <a:spcBef>
                <a:spcPts val="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This dataset is useful to the borderland as it shows potential approaches to handling our issue with response times.</a:t>
            </a:r>
            <a:endParaRPr sz="1800">
              <a:solidFill>
                <a:srgbClr val="F2F2F2"/>
              </a:solidFill>
              <a:latin typeface="Maven Pro Medium"/>
              <a:ea typeface="Maven Pro Medium"/>
              <a:cs typeface="Maven Pro Medium"/>
              <a:sym typeface="Maven Pro Medium"/>
            </a:endParaRPr>
          </a:p>
          <a:p>
            <a:pPr indent="0" lvl="0" marL="0" rtl="0" algn="l">
              <a:spcBef>
                <a:spcPts val="0"/>
              </a:spcBef>
              <a:spcAft>
                <a:spcPts val="0"/>
              </a:spcAft>
              <a:buNone/>
            </a:pPr>
            <a:r>
              <a:t/>
            </a:r>
            <a:endParaRPr sz="1800">
              <a:solidFill>
                <a:srgbClr val="F2F2F2"/>
              </a:solidFill>
              <a:latin typeface="Maven Pro Medium"/>
              <a:ea typeface="Maven Pro Medium"/>
              <a:cs typeface="Maven Pro Medium"/>
              <a:sym typeface="Maven Pro Medium"/>
            </a:endParaRPr>
          </a:p>
          <a:p>
            <a:pPr indent="-342900" lvl="0" marL="457200" rtl="0" algn="l">
              <a:spcBef>
                <a:spcPts val="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The licensing for this dataset goes through opendatacommons.org which ensures legal and open use of the dataset.</a:t>
            </a:r>
            <a:endParaRPr sz="1800">
              <a:solidFill>
                <a:srgbClr val="F2F2F2"/>
              </a:solidFill>
              <a:latin typeface="Maven Pro Medium"/>
              <a:ea typeface="Maven Pro Medium"/>
              <a:cs typeface="Maven Pro Medium"/>
              <a:sym typeface="Maven Pro Medium"/>
            </a:endParaRPr>
          </a:p>
          <a:p>
            <a:pPr indent="0" lvl="0" marL="0" rtl="0" algn="l">
              <a:spcBef>
                <a:spcPts val="0"/>
              </a:spcBef>
              <a:spcAft>
                <a:spcPts val="0"/>
              </a:spcAft>
              <a:buNone/>
            </a:pPr>
            <a:r>
              <a:t/>
            </a:r>
            <a:endParaRPr sz="1800">
              <a:solidFill>
                <a:srgbClr val="F2F2F2"/>
              </a:solidFill>
              <a:latin typeface="Maven Pro Medium"/>
              <a:ea typeface="Maven Pro Medium"/>
              <a:cs typeface="Maven Pro Medium"/>
              <a:sym typeface="Maven Pro Medium"/>
            </a:endParaRPr>
          </a:p>
          <a:p>
            <a:pPr indent="-342900" lvl="0" marL="457200" rtl="0" algn="l">
              <a:spcBef>
                <a:spcPts val="0"/>
              </a:spcBef>
              <a:spcAft>
                <a:spcPts val="0"/>
              </a:spcAft>
              <a:buClr>
                <a:srgbClr val="F2F2F2"/>
              </a:buClr>
              <a:buSzPts val="1800"/>
              <a:buFont typeface="Maven Pro Medium"/>
              <a:buChar char="●"/>
            </a:pPr>
            <a:r>
              <a:rPr lang="en" sz="1800">
                <a:solidFill>
                  <a:srgbClr val="F2F2F2"/>
                </a:solidFill>
                <a:latin typeface="Maven Pro Medium"/>
                <a:ea typeface="Maven Pro Medium"/>
                <a:cs typeface="Maven Pro Medium"/>
                <a:sym typeface="Maven Pro Medium"/>
              </a:rPr>
              <a:t>While reviewing the data, we found no bias and a fair amount of diversity</a:t>
            </a:r>
            <a:endParaRPr sz="1800">
              <a:solidFill>
                <a:srgbClr val="F2F2F2"/>
              </a:solidFill>
              <a:latin typeface="Maven Pro Medium"/>
              <a:ea typeface="Maven Pro Medium"/>
              <a:cs typeface="Maven Pro Medium"/>
              <a:sym typeface="Maven Pro Medium"/>
            </a:endParaRPr>
          </a:p>
        </p:txBody>
      </p:sp>
      <p:grpSp>
        <p:nvGrpSpPr>
          <p:cNvPr id="561" name="Google Shape;561;p31"/>
          <p:cNvGrpSpPr/>
          <p:nvPr/>
        </p:nvGrpSpPr>
        <p:grpSpPr>
          <a:xfrm>
            <a:off x="3949312" y="228762"/>
            <a:ext cx="1245369" cy="760723"/>
            <a:chOff x="7009649" y="1541981"/>
            <a:chExt cx="524940" cy="320655"/>
          </a:xfrm>
        </p:grpSpPr>
        <p:sp>
          <p:nvSpPr>
            <p:cNvPr id="562" name="Google Shape;562;p31"/>
            <p:cNvSpPr/>
            <p:nvPr/>
          </p:nvSpPr>
          <p:spPr>
            <a:xfrm>
              <a:off x="7009649" y="1541981"/>
              <a:ext cx="524940" cy="320655"/>
            </a:xfrm>
            <a:custGeom>
              <a:rect b="b" l="l" r="r" t="t"/>
              <a:pathLst>
                <a:path extrusionOk="0" h="10074" w="16492">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7110104" y="1604909"/>
              <a:ext cx="61782" cy="41697"/>
            </a:xfrm>
            <a:custGeom>
              <a:rect b="b" l="l" r="r" t="t"/>
              <a:pathLst>
                <a:path extrusionOk="0" h="1310" w="1941">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7110455" y="1655296"/>
              <a:ext cx="96700" cy="15183"/>
            </a:xfrm>
            <a:custGeom>
              <a:rect b="b" l="l" r="r" t="t"/>
              <a:pathLst>
                <a:path extrusionOk="0" h="477" w="3038">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a:off x="7146104" y="1676909"/>
              <a:ext cx="61050" cy="41729"/>
            </a:xfrm>
            <a:custGeom>
              <a:rect b="b" l="l" r="r" t="t"/>
              <a:pathLst>
                <a:path extrusionOk="0" h="1311" w="1918">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a:off x="7110455" y="1726563"/>
              <a:ext cx="96700" cy="15183"/>
            </a:xfrm>
            <a:custGeom>
              <a:rect b="b" l="l" r="r" t="t"/>
              <a:pathLst>
                <a:path extrusionOk="0" h="477" w="3038">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a:off x="7262825" y="1636739"/>
              <a:ext cx="48541" cy="80371"/>
            </a:xfrm>
            <a:custGeom>
              <a:rect b="b" l="l" r="r" t="t"/>
              <a:pathLst>
                <a:path extrusionOk="0" h="2525" w="1525">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a:off x="7380691" y="1636357"/>
              <a:ext cx="48891" cy="80371"/>
            </a:xfrm>
            <a:custGeom>
              <a:rect b="b" l="l" r="r" t="t"/>
              <a:pathLst>
                <a:path extrusionOk="0" h="2525" w="1536">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7321933" y="1626744"/>
              <a:ext cx="48923" cy="99851"/>
            </a:xfrm>
            <a:custGeom>
              <a:rect b="b" l="l" r="r" t="t"/>
              <a:pathLst>
                <a:path extrusionOk="0" h="3137" w="1537">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0">
                                            <p:txEl>
                                              <p:pRg end="0" st="0"/>
                                            </p:txEl>
                                          </p:spTgt>
                                        </p:tgtEl>
                                        <p:attrNameLst>
                                          <p:attrName>style.visibility</p:attrName>
                                        </p:attrNameLst>
                                      </p:cBhvr>
                                      <p:to>
                                        <p:strVal val="visible"/>
                                      </p:to>
                                    </p:set>
                                    <p:anim calcmode="lin" valueType="num">
                                      <p:cBhvr additive="base">
                                        <p:cTn dur="1000"/>
                                        <p:tgtEl>
                                          <p:spTgt spid="56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0">
                                            <p:txEl>
                                              <p:pRg end="1" st="1"/>
                                            </p:txEl>
                                          </p:spTgt>
                                        </p:tgtEl>
                                        <p:attrNameLst>
                                          <p:attrName>style.visibility</p:attrName>
                                        </p:attrNameLst>
                                      </p:cBhvr>
                                      <p:to>
                                        <p:strVal val="visible"/>
                                      </p:to>
                                    </p:set>
                                    <p:anim calcmode="lin" valueType="num">
                                      <p:cBhvr additive="base">
                                        <p:cTn dur="1000"/>
                                        <p:tgtEl>
                                          <p:spTgt spid="56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0">
                                            <p:txEl>
                                              <p:pRg end="2" st="2"/>
                                            </p:txEl>
                                          </p:spTgt>
                                        </p:tgtEl>
                                        <p:attrNameLst>
                                          <p:attrName>style.visibility</p:attrName>
                                        </p:attrNameLst>
                                      </p:cBhvr>
                                      <p:to>
                                        <p:strVal val="visible"/>
                                      </p:to>
                                    </p:set>
                                    <p:anim calcmode="lin" valueType="num">
                                      <p:cBhvr additive="base">
                                        <p:cTn dur="1000"/>
                                        <p:tgtEl>
                                          <p:spTgt spid="56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0">
                                            <p:txEl>
                                              <p:pRg end="3" st="3"/>
                                            </p:txEl>
                                          </p:spTgt>
                                        </p:tgtEl>
                                        <p:attrNameLst>
                                          <p:attrName>style.visibility</p:attrName>
                                        </p:attrNameLst>
                                      </p:cBhvr>
                                      <p:to>
                                        <p:strVal val="visible"/>
                                      </p:to>
                                    </p:set>
                                    <p:anim calcmode="lin" valueType="num">
                                      <p:cBhvr additive="base">
                                        <p:cTn dur="1000"/>
                                        <p:tgtEl>
                                          <p:spTgt spid="56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0">
                                            <p:txEl>
                                              <p:pRg end="4" st="4"/>
                                            </p:txEl>
                                          </p:spTgt>
                                        </p:tgtEl>
                                        <p:attrNameLst>
                                          <p:attrName>style.visibility</p:attrName>
                                        </p:attrNameLst>
                                      </p:cBhvr>
                                      <p:to>
                                        <p:strVal val="visible"/>
                                      </p:to>
                                    </p:set>
                                    <p:anim calcmode="lin" valueType="num">
                                      <p:cBhvr additive="base">
                                        <p:cTn dur="1000"/>
                                        <p:tgtEl>
                                          <p:spTgt spid="56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0">
                                            <p:txEl>
                                              <p:pRg end="5" st="5"/>
                                            </p:txEl>
                                          </p:spTgt>
                                        </p:tgtEl>
                                        <p:attrNameLst>
                                          <p:attrName>style.visibility</p:attrName>
                                        </p:attrNameLst>
                                      </p:cBhvr>
                                      <p:to>
                                        <p:strVal val="visible"/>
                                      </p:to>
                                    </p:set>
                                    <p:anim calcmode="lin" valueType="num">
                                      <p:cBhvr additive="base">
                                        <p:cTn dur="1000"/>
                                        <p:tgtEl>
                                          <p:spTgt spid="560">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0">
                                            <p:txEl>
                                              <p:pRg end="6" st="6"/>
                                            </p:txEl>
                                          </p:spTgt>
                                        </p:tgtEl>
                                        <p:attrNameLst>
                                          <p:attrName>style.visibility</p:attrName>
                                        </p:attrNameLst>
                                      </p:cBhvr>
                                      <p:to>
                                        <p:strVal val="visible"/>
                                      </p:to>
                                    </p:set>
                                    <p:anim calcmode="lin" valueType="num">
                                      <p:cBhvr additive="base">
                                        <p:cTn dur="1000"/>
                                        <p:tgtEl>
                                          <p:spTgt spid="560">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