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62" r:id="rId6"/>
    <p:sldId id="264" r:id="rId7"/>
    <p:sldId id="265" r:id="rId8"/>
    <p:sldId id="266" r:id="rId9"/>
    <p:sldId id="267" r:id="rId10"/>
    <p:sldId id="259" r:id="rId11"/>
    <p:sldId id="260"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aron_Gu\Desktop\data_financ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aron_Gu\Desktop\data_financ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caoyuhezs\A-&#30740;&#31350;&#29983;\&#35838;&#31243;\&#25968;&#25454;&#21487;&#35270;&#21270;\&#20316;&#19994;\&#22823;&#20316;&#19994;\data_paten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caoyuhezs\A-&#30740;&#31350;&#29983;\&#35838;&#31243;\&#25968;&#25454;&#21487;&#35270;&#21270;\&#20316;&#19994;\&#22823;&#20316;&#19994;\data_patent.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iuyantao\Desktop\&#25968;&#25454;&#21487;&#35270;&#21270;\&#22823;&#20316;&#19994;\data_invest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aron_Gu\Desktop\data_financ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aron_Gu\Desktop\data_financ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整体</a:t>
            </a:r>
          </a:p>
        </c:rich>
      </c:tx>
      <c:layout>
        <c:manualLayout>
          <c:xMode val="edge"/>
          <c:yMode val="edge"/>
          <c:x val="0.46962015145986857"/>
          <c:y val="4.52415144329782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'时间序列-行业'!$R$5</c:f>
              <c:strCache>
                <c:ptCount val="1"/>
                <c:pt idx="0">
                  <c:v>文娱传媒</c:v>
                </c:pt>
              </c:strCache>
            </c:strRef>
          </c:tx>
          <c:spPr>
            <a:ln w="28575" cap="rnd">
              <a:solidFill>
                <a:schemeClr val="accent1"/>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'时间序列-行业'!$S$5:$AE$5</c:f>
              <c:numCache>
                <c:formatCode>General</c:formatCode>
                <c:ptCount val="13"/>
                <c:pt idx="0">
                  <c:v>1</c:v>
                </c:pt>
                <c:pt idx="2">
                  <c:v>1</c:v>
                </c:pt>
                <c:pt idx="3">
                  <c:v>1</c:v>
                </c:pt>
                <c:pt idx="4">
                  <c:v>3</c:v>
                </c:pt>
                <c:pt idx="6">
                  <c:v>8</c:v>
                </c:pt>
                <c:pt idx="7">
                  <c:v>10</c:v>
                </c:pt>
                <c:pt idx="8">
                  <c:v>25</c:v>
                </c:pt>
                <c:pt idx="9">
                  <c:v>37</c:v>
                </c:pt>
                <c:pt idx="10">
                  <c:v>46</c:v>
                </c:pt>
                <c:pt idx="11">
                  <c:v>16</c:v>
                </c:pt>
                <c:pt idx="12">
                  <c:v>11</c:v>
                </c:pt>
              </c:numCache>
            </c:numRef>
          </c:val>
          <c:smooth val="0"/>
          <c:extLst>
            <c:ext xmlns:c16="http://schemas.microsoft.com/office/drawing/2014/chart" uri="{C3380CC4-5D6E-409C-BE32-E72D297353CC}">
              <c16:uniqueId val="{00000000-2EED-4E54-90BC-DAB0F7CE8E57}"/>
            </c:ext>
          </c:extLst>
        </c:ser>
        <c:ser>
          <c:idx val="1"/>
          <c:order val="1"/>
          <c:tx>
            <c:strRef>
              <c:f>'时间序列-行业'!$R$6</c:f>
              <c:strCache>
                <c:ptCount val="1"/>
                <c:pt idx="0">
                  <c:v>游戏</c:v>
                </c:pt>
              </c:strCache>
            </c:strRef>
          </c:tx>
          <c:spPr>
            <a:ln w="28575" cap="rnd">
              <a:solidFill>
                <a:schemeClr val="accent2"/>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'时间序列-行业'!$S$6:$AE$6</c:f>
              <c:numCache>
                <c:formatCode>General</c:formatCode>
                <c:ptCount val="13"/>
                <c:pt idx="0">
                  <c:v>3</c:v>
                </c:pt>
                <c:pt idx="1">
                  <c:v>1</c:v>
                </c:pt>
                <c:pt idx="2">
                  <c:v>2</c:v>
                </c:pt>
                <c:pt idx="3">
                  <c:v>5</c:v>
                </c:pt>
                <c:pt idx="4">
                  <c:v>9</c:v>
                </c:pt>
                <c:pt idx="5">
                  <c:v>8</c:v>
                </c:pt>
                <c:pt idx="6">
                  <c:v>17</c:v>
                </c:pt>
                <c:pt idx="7">
                  <c:v>19</c:v>
                </c:pt>
                <c:pt idx="8">
                  <c:v>7</c:v>
                </c:pt>
                <c:pt idx="9">
                  <c:v>9</c:v>
                </c:pt>
                <c:pt idx="10">
                  <c:v>19</c:v>
                </c:pt>
                <c:pt idx="11">
                  <c:v>9</c:v>
                </c:pt>
                <c:pt idx="12">
                  <c:v>19</c:v>
                </c:pt>
              </c:numCache>
            </c:numRef>
          </c:val>
          <c:smooth val="0"/>
          <c:extLst>
            <c:ext xmlns:c16="http://schemas.microsoft.com/office/drawing/2014/chart" uri="{C3380CC4-5D6E-409C-BE32-E72D297353CC}">
              <c16:uniqueId val="{00000001-2EED-4E54-90BC-DAB0F7CE8E57}"/>
            </c:ext>
          </c:extLst>
        </c:ser>
        <c:ser>
          <c:idx val="2"/>
          <c:order val="2"/>
          <c:tx>
            <c:strRef>
              <c:f>'时间序列-行业'!$R$7</c:f>
              <c:strCache>
                <c:ptCount val="1"/>
                <c:pt idx="0">
                  <c:v>企业服务</c:v>
                </c:pt>
              </c:strCache>
            </c:strRef>
          </c:tx>
          <c:spPr>
            <a:ln w="28575" cap="rnd">
              <a:solidFill>
                <a:schemeClr val="accent3"/>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'时间序列-行业'!$S$7:$AE$7</c:f>
              <c:numCache>
                <c:formatCode>General</c:formatCode>
                <c:ptCount val="13"/>
                <c:pt idx="2">
                  <c:v>2</c:v>
                </c:pt>
                <c:pt idx="3">
                  <c:v>2</c:v>
                </c:pt>
                <c:pt idx="4">
                  <c:v>1</c:v>
                </c:pt>
                <c:pt idx="5">
                  <c:v>2</c:v>
                </c:pt>
                <c:pt idx="6">
                  <c:v>3</c:v>
                </c:pt>
                <c:pt idx="7">
                  <c:v>5</c:v>
                </c:pt>
                <c:pt idx="8">
                  <c:v>6</c:v>
                </c:pt>
                <c:pt idx="9">
                  <c:v>9</c:v>
                </c:pt>
                <c:pt idx="10">
                  <c:v>9</c:v>
                </c:pt>
                <c:pt idx="11">
                  <c:v>17</c:v>
                </c:pt>
                <c:pt idx="12">
                  <c:v>20</c:v>
                </c:pt>
              </c:numCache>
            </c:numRef>
          </c:val>
          <c:smooth val="0"/>
          <c:extLst>
            <c:ext xmlns:c16="http://schemas.microsoft.com/office/drawing/2014/chart" uri="{C3380CC4-5D6E-409C-BE32-E72D297353CC}">
              <c16:uniqueId val="{00000002-2EED-4E54-90BC-DAB0F7CE8E57}"/>
            </c:ext>
          </c:extLst>
        </c:ser>
        <c:ser>
          <c:idx val="3"/>
          <c:order val="3"/>
          <c:tx>
            <c:strRef>
              <c:f>'时间序列-行业'!$R$8</c:f>
              <c:strCache>
                <c:ptCount val="1"/>
                <c:pt idx="0">
                  <c:v>金融/支付</c:v>
                </c:pt>
              </c:strCache>
            </c:strRef>
          </c:tx>
          <c:spPr>
            <a:ln w="28575" cap="rnd">
              <a:solidFill>
                <a:schemeClr val="accent4"/>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'时间序列-行业'!$S$8:$AE$8</c:f>
              <c:numCache>
                <c:formatCode>General</c:formatCode>
                <c:ptCount val="13"/>
                <c:pt idx="2">
                  <c:v>1</c:v>
                </c:pt>
                <c:pt idx="3">
                  <c:v>1</c:v>
                </c:pt>
                <c:pt idx="4">
                  <c:v>2</c:v>
                </c:pt>
                <c:pt idx="5">
                  <c:v>2</c:v>
                </c:pt>
                <c:pt idx="6">
                  <c:v>4</c:v>
                </c:pt>
                <c:pt idx="7">
                  <c:v>6</c:v>
                </c:pt>
                <c:pt idx="8">
                  <c:v>7</c:v>
                </c:pt>
                <c:pt idx="9">
                  <c:v>8</c:v>
                </c:pt>
                <c:pt idx="10">
                  <c:v>15</c:v>
                </c:pt>
                <c:pt idx="11">
                  <c:v>15</c:v>
                </c:pt>
                <c:pt idx="12">
                  <c:v>10</c:v>
                </c:pt>
              </c:numCache>
            </c:numRef>
          </c:val>
          <c:smooth val="0"/>
          <c:extLst>
            <c:ext xmlns:c16="http://schemas.microsoft.com/office/drawing/2014/chart" uri="{C3380CC4-5D6E-409C-BE32-E72D297353CC}">
              <c16:uniqueId val="{00000003-2EED-4E54-90BC-DAB0F7CE8E57}"/>
            </c:ext>
          </c:extLst>
        </c:ser>
        <c:ser>
          <c:idx val="4"/>
          <c:order val="4"/>
          <c:tx>
            <c:strRef>
              <c:f>'时间序列-行业'!$R$9</c:f>
              <c:strCache>
                <c:ptCount val="1"/>
                <c:pt idx="0">
                  <c:v>社交社区</c:v>
                </c:pt>
              </c:strCache>
            </c:strRef>
          </c:tx>
          <c:spPr>
            <a:ln w="28575" cap="rnd">
              <a:solidFill>
                <a:schemeClr val="accent5"/>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'时间序列-行业'!$S$9:$AE$9</c:f>
              <c:numCache>
                <c:formatCode>General</c:formatCode>
                <c:ptCount val="13"/>
                <c:pt idx="3">
                  <c:v>3</c:v>
                </c:pt>
                <c:pt idx="4">
                  <c:v>5</c:v>
                </c:pt>
                <c:pt idx="6">
                  <c:v>5</c:v>
                </c:pt>
                <c:pt idx="7">
                  <c:v>11</c:v>
                </c:pt>
                <c:pt idx="8">
                  <c:v>17</c:v>
                </c:pt>
                <c:pt idx="9">
                  <c:v>11</c:v>
                </c:pt>
                <c:pt idx="10">
                  <c:v>8</c:v>
                </c:pt>
                <c:pt idx="11">
                  <c:v>9</c:v>
                </c:pt>
                <c:pt idx="12">
                  <c:v>1</c:v>
                </c:pt>
              </c:numCache>
            </c:numRef>
          </c:val>
          <c:smooth val="0"/>
          <c:extLst>
            <c:ext xmlns:c16="http://schemas.microsoft.com/office/drawing/2014/chart" uri="{C3380CC4-5D6E-409C-BE32-E72D297353CC}">
              <c16:uniqueId val="{00000004-2EED-4E54-90BC-DAB0F7CE8E57}"/>
            </c:ext>
          </c:extLst>
        </c:ser>
        <c:ser>
          <c:idx val="5"/>
          <c:order val="5"/>
          <c:tx>
            <c:strRef>
              <c:f>'时间序列-行业'!$R$10</c:f>
              <c:strCache>
                <c:ptCount val="1"/>
                <c:pt idx="0">
                  <c:v>电子商务</c:v>
                </c:pt>
              </c:strCache>
            </c:strRef>
          </c:tx>
          <c:spPr>
            <a:ln w="28575" cap="rnd">
              <a:solidFill>
                <a:schemeClr val="accent6"/>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'时间序列-行业'!$S$10:$AE$10</c:f>
              <c:numCache>
                <c:formatCode>General</c:formatCode>
                <c:ptCount val="13"/>
                <c:pt idx="2">
                  <c:v>1</c:v>
                </c:pt>
                <c:pt idx="3">
                  <c:v>1</c:v>
                </c:pt>
                <c:pt idx="4">
                  <c:v>2</c:v>
                </c:pt>
                <c:pt idx="5">
                  <c:v>3</c:v>
                </c:pt>
                <c:pt idx="6">
                  <c:v>5</c:v>
                </c:pt>
                <c:pt idx="7">
                  <c:v>8</c:v>
                </c:pt>
                <c:pt idx="8">
                  <c:v>8</c:v>
                </c:pt>
                <c:pt idx="9">
                  <c:v>7</c:v>
                </c:pt>
                <c:pt idx="10">
                  <c:v>12</c:v>
                </c:pt>
                <c:pt idx="11">
                  <c:v>8</c:v>
                </c:pt>
                <c:pt idx="12">
                  <c:v>6</c:v>
                </c:pt>
              </c:numCache>
            </c:numRef>
          </c:val>
          <c:smooth val="0"/>
          <c:extLst>
            <c:ext xmlns:c16="http://schemas.microsoft.com/office/drawing/2014/chart" uri="{C3380CC4-5D6E-409C-BE32-E72D297353CC}">
              <c16:uniqueId val="{00000005-2EED-4E54-90BC-DAB0F7CE8E57}"/>
            </c:ext>
          </c:extLst>
        </c:ser>
        <c:ser>
          <c:idx val="6"/>
          <c:order val="6"/>
          <c:tx>
            <c:strRef>
              <c:f>'时间序列-行业'!$R$11</c:f>
              <c:strCache>
                <c:ptCount val="1"/>
                <c:pt idx="0">
                  <c:v>医疗健康/生物医药</c:v>
                </c:pt>
              </c:strCache>
            </c:strRef>
          </c:tx>
          <c:spPr>
            <a:ln w="28575" cap="rnd">
              <a:solidFill>
                <a:schemeClr val="accent1">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'时间序列-行业'!$S$11:$AE$11</c:f>
              <c:numCache>
                <c:formatCode>General</c:formatCode>
                <c:ptCount val="13"/>
                <c:pt idx="6">
                  <c:v>4</c:v>
                </c:pt>
                <c:pt idx="7">
                  <c:v>12</c:v>
                </c:pt>
                <c:pt idx="8">
                  <c:v>8</c:v>
                </c:pt>
                <c:pt idx="9">
                  <c:v>8</c:v>
                </c:pt>
                <c:pt idx="10">
                  <c:v>6</c:v>
                </c:pt>
                <c:pt idx="11">
                  <c:v>11</c:v>
                </c:pt>
                <c:pt idx="12">
                  <c:v>9</c:v>
                </c:pt>
              </c:numCache>
            </c:numRef>
          </c:val>
          <c:smooth val="0"/>
          <c:extLst>
            <c:ext xmlns:c16="http://schemas.microsoft.com/office/drawing/2014/chart" uri="{C3380CC4-5D6E-409C-BE32-E72D297353CC}">
              <c16:uniqueId val="{00000006-2EED-4E54-90BC-DAB0F7CE8E57}"/>
            </c:ext>
          </c:extLst>
        </c:ser>
        <c:ser>
          <c:idx val="7"/>
          <c:order val="7"/>
          <c:tx>
            <c:strRef>
              <c:f>'时间序列-行业'!$R$12</c:f>
              <c:strCache>
                <c:ptCount val="1"/>
                <c:pt idx="0">
                  <c:v>教育培训</c:v>
                </c:pt>
              </c:strCache>
            </c:strRef>
          </c:tx>
          <c:spPr>
            <a:ln w="28575" cap="rnd">
              <a:solidFill>
                <a:schemeClr val="accent2">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'时间序列-行业'!$S$12:$AE$12</c:f>
              <c:numCache>
                <c:formatCode>General</c:formatCode>
                <c:ptCount val="13"/>
                <c:pt idx="6">
                  <c:v>2</c:v>
                </c:pt>
                <c:pt idx="7">
                  <c:v>4</c:v>
                </c:pt>
                <c:pt idx="8">
                  <c:v>4</c:v>
                </c:pt>
                <c:pt idx="9">
                  <c:v>9</c:v>
                </c:pt>
                <c:pt idx="10">
                  <c:v>10</c:v>
                </c:pt>
                <c:pt idx="11">
                  <c:v>8</c:v>
                </c:pt>
                <c:pt idx="12">
                  <c:v>10</c:v>
                </c:pt>
              </c:numCache>
            </c:numRef>
          </c:val>
          <c:smooth val="0"/>
          <c:extLst>
            <c:ext xmlns:c16="http://schemas.microsoft.com/office/drawing/2014/chart" uri="{C3380CC4-5D6E-409C-BE32-E72D297353CC}">
              <c16:uniqueId val="{00000007-2EED-4E54-90BC-DAB0F7CE8E57}"/>
            </c:ext>
          </c:extLst>
        </c:ser>
        <c:ser>
          <c:idx val="8"/>
          <c:order val="8"/>
          <c:tx>
            <c:strRef>
              <c:f>'时间序列-行业'!$R$13</c:f>
              <c:strCache>
                <c:ptCount val="1"/>
                <c:pt idx="0">
                  <c:v>直播/视频</c:v>
                </c:pt>
              </c:strCache>
            </c:strRef>
          </c:tx>
          <c:spPr>
            <a:ln w="28575" cap="rnd">
              <a:solidFill>
                <a:schemeClr val="accent3">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'时间序列-行业'!$S$13:$AE$13</c:f>
              <c:numCache>
                <c:formatCode>General</c:formatCode>
                <c:ptCount val="13"/>
                <c:pt idx="2">
                  <c:v>1</c:v>
                </c:pt>
                <c:pt idx="5">
                  <c:v>2</c:v>
                </c:pt>
                <c:pt idx="6">
                  <c:v>4</c:v>
                </c:pt>
                <c:pt idx="7">
                  <c:v>3</c:v>
                </c:pt>
                <c:pt idx="8">
                  <c:v>9</c:v>
                </c:pt>
                <c:pt idx="9">
                  <c:v>6</c:v>
                </c:pt>
                <c:pt idx="10">
                  <c:v>13</c:v>
                </c:pt>
                <c:pt idx="11">
                  <c:v>2</c:v>
                </c:pt>
                <c:pt idx="12">
                  <c:v>5</c:v>
                </c:pt>
              </c:numCache>
            </c:numRef>
          </c:val>
          <c:smooth val="0"/>
          <c:extLst>
            <c:ext xmlns:c16="http://schemas.microsoft.com/office/drawing/2014/chart" uri="{C3380CC4-5D6E-409C-BE32-E72D297353CC}">
              <c16:uniqueId val="{00000008-2EED-4E54-90BC-DAB0F7CE8E57}"/>
            </c:ext>
          </c:extLst>
        </c:ser>
        <c:ser>
          <c:idx val="9"/>
          <c:order val="9"/>
          <c:tx>
            <c:strRef>
              <c:f>'时间序列-行业'!$R$14</c:f>
              <c:strCache>
                <c:ptCount val="1"/>
                <c:pt idx="0">
                  <c:v>汽车交通</c:v>
                </c:pt>
              </c:strCache>
            </c:strRef>
          </c:tx>
          <c:spPr>
            <a:ln w="28575" cap="rnd">
              <a:solidFill>
                <a:schemeClr val="accent4">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'时间序列-行业'!$S$14:$AE$14</c:f>
              <c:numCache>
                <c:formatCode>General</c:formatCode>
                <c:ptCount val="13"/>
                <c:pt idx="5">
                  <c:v>1</c:v>
                </c:pt>
                <c:pt idx="6">
                  <c:v>5</c:v>
                </c:pt>
                <c:pt idx="7">
                  <c:v>8</c:v>
                </c:pt>
                <c:pt idx="8">
                  <c:v>6</c:v>
                </c:pt>
                <c:pt idx="9">
                  <c:v>10</c:v>
                </c:pt>
                <c:pt idx="10">
                  <c:v>6</c:v>
                </c:pt>
                <c:pt idx="11">
                  <c:v>6</c:v>
                </c:pt>
                <c:pt idx="12">
                  <c:v>3</c:v>
                </c:pt>
              </c:numCache>
            </c:numRef>
          </c:val>
          <c:smooth val="0"/>
          <c:extLst>
            <c:ext xmlns:c16="http://schemas.microsoft.com/office/drawing/2014/chart" uri="{C3380CC4-5D6E-409C-BE32-E72D297353CC}">
              <c16:uniqueId val="{00000009-2EED-4E54-90BC-DAB0F7CE8E57}"/>
            </c:ext>
          </c:extLst>
        </c:ser>
        <c:ser>
          <c:idx val="10"/>
          <c:order val="10"/>
          <c:tx>
            <c:strRef>
              <c:f>'时间序列-行业'!$R$15</c:f>
              <c:strCache>
                <c:ptCount val="1"/>
                <c:pt idx="0">
                  <c:v>生活服务</c:v>
                </c:pt>
              </c:strCache>
            </c:strRef>
          </c:tx>
          <c:spPr>
            <a:ln w="28575" cap="rnd">
              <a:solidFill>
                <a:schemeClr val="accent5">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'时间序列-行业'!$S$15:$AE$15</c:f>
              <c:numCache>
                <c:formatCode>General</c:formatCode>
                <c:ptCount val="13"/>
                <c:pt idx="2">
                  <c:v>1</c:v>
                </c:pt>
                <c:pt idx="5">
                  <c:v>1</c:v>
                </c:pt>
                <c:pt idx="6">
                  <c:v>8</c:v>
                </c:pt>
                <c:pt idx="7">
                  <c:v>14</c:v>
                </c:pt>
                <c:pt idx="8">
                  <c:v>3</c:v>
                </c:pt>
                <c:pt idx="9">
                  <c:v>3</c:v>
                </c:pt>
                <c:pt idx="10">
                  <c:v>6</c:v>
                </c:pt>
                <c:pt idx="11">
                  <c:v>3</c:v>
                </c:pt>
                <c:pt idx="12">
                  <c:v>5</c:v>
                </c:pt>
              </c:numCache>
            </c:numRef>
          </c:val>
          <c:smooth val="0"/>
          <c:extLst>
            <c:ext xmlns:c16="http://schemas.microsoft.com/office/drawing/2014/chart" uri="{C3380CC4-5D6E-409C-BE32-E72D297353CC}">
              <c16:uniqueId val="{0000000A-2EED-4E54-90BC-DAB0F7CE8E57}"/>
            </c:ext>
          </c:extLst>
        </c:ser>
        <c:ser>
          <c:idx val="11"/>
          <c:order val="11"/>
          <c:tx>
            <c:strRef>
              <c:f>'时间序列-行业'!$R$16</c:f>
              <c:strCache>
                <c:ptCount val="1"/>
                <c:pt idx="0">
                  <c:v>工具软件</c:v>
                </c:pt>
              </c:strCache>
            </c:strRef>
          </c:tx>
          <c:spPr>
            <a:ln w="28575" cap="rnd">
              <a:solidFill>
                <a:schemeClr val="accent6">
                  <a:lumMod val="6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'时间序列-行业'!$S$16:$AE$16</c:f>
              <c:numCache>
                <c:formatCode>General</c:formatCode>
                <c:ptCount val="13"/>
                <c:pt idx="0">
                  <c:v>1</c:v>
                </c:pt>
                <c:pt idx="3">
                  <c:v>2</c:v>
                </c:pt>
                <c:pt idx="4">
                  <c:v>5</c:v>
                </c:pt>
                <c:pt idx="5">
                  <c:v>6</c:v>
                </c:pt>
                <c:pt idx="6">
                  <c:v>2</c:v>
                </c:pt>
                <c:pt idx="7">
                  <c:v>4</c:v>
                </c:pt>
                <c:pt idx="8">
                  <c:v>5</c:v>
                </c:pt>
                <c:pt idx="9">
                  <c:v>5</c:v>
                </c:pt>
                <c:pt idx="10">
                  <c:v>3</c:v>
                </c:pt>
                <c:pt idx="11">
                  <c:v>3</c:v>
                </c:pt>
                <c:pt idx="12">
                  <c:v>4</c:v>
                </c:pt>
              </c:numCache>
            </c:numRef>
          </c:val>
          <c:smooth val="0"/>
          <c:extLst>
            <c:ext xmlns:c16="http://schemas.microsoft.com/office/drawing/2014/chart" uri="{C3380CC4-5D6E-409C-BE32-E72D297353CC}">
              <c16:uniqueId val="{0000000B-2EED-4E54-90BC-DAB0F7CE8E57}"/>
            </c:ext>
          </c:extLst>
        </c:ser>
        <c:ser>
          <c:idx val="12"/>
          <c:order val="12"/>
          <c:tx>
            <c:strRef>
              <c:f>'时间序列-行业'!$R$17</c:f>
              <c:strCache>
                <c:ptCount val="1"/>
                <c:pt idx="0">
                  <c:v>人工智能</c:v>
                </c:pt>
              </c:strCache>
            </c:strRef>
          </c:tx>
          <c:spPr>
            <a:ln w="28575" cap="rnd">
              <a:solidFill>
                <a:schemeClr val="accent1">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'时间序列-行业'!$S$17:$AE$17</c:f>
              <c:numCache>
                <c:formatCode>General</c:formatCode>
                <c:ptCount val="13"/>
                <c:pt idx="6">
                  <c:v>1</c:v>
                </c:pt>
                <c:pt idx="7">
                  <c:v>1</c:v>
                </c:pt>
                <c:pt idx="8">
                  <c:v>2</c:v>
                </c:pt>
                <c:pt idx="9">
                  <c:v>4</c:v>
                </c:pt>
                <c:pt idx="10">
                  <c:v>8</c:v>
                </c:pt>
                <c:pt idx="11">
                  <c:v>3</c:v>
                </c:pt>
                <c:pt idx="12">
                  <c:v>8</c:v>
                </c:pt>
              </c:numCache>
            </c:numRef>
          </c:val>
          <c:smooth val="0"/>
          <c:extLst>
            <c:ext xmlns:c16="http://schemas.microsoft.com/office/drawing/2014/chart" uri="{C3380CC4-5D6E-409C-BE32-E72D297353CC}">
              <c16:uniqueId val="{0000000C-2EED-4E54-90BC-DAB0F7CE8E57}"/>
            </c:ext>
          </c:extLst>
        </c:ser>
        <c:ser>
          <c:idx val="13"/>
          <c:order val="13"/>
          <c:tx>
            <c:strRef>
              <c:f>'时间序列-行业'!$R$18</c:f>
              <c:strCache>
                <c:ptCount val="1"/>
                <c:pt idx="0">
                  <c:v>电信/通信</c:v>
                </c:pt>
              </c:strCache>
            </c:strRef>
          </c:tx>
          <c:spPr>
            <a:ln w="28575" cap="rnd">
              <a:solidFill>
                <a:schemeClr val="accent2">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'时间序列-行业'!$S$18:$AE$18</c:f>
              <c:numCache>
                <c:formatCode>General</c:formatCode>
                <c:ptCount val="13"/>
                <c:pt idx="3">
                  <c:v>1</c:v>
                </c:pt>
                <c:pt idx="6">
                  <c:v>1</c:v>
                </c:pt>
                <c:pt idx="7">
                  <c:v>4</c:v>
                </c:pt>
                <c:pt idx="8">
                  <c:v>2</c:v>
                </c:pt>
                <c:pt idx="9">
                  <c:v>4</c:v>
                </c:pt>
                <c:pt idx="10">
                  <c:v>2</c:v>
                </c:pt>
                <c:pt idx="11">
                  <c:v>2</c:v>
                </c:pt>
                <c:pt idx="12">
                  <c:v>4</c:v>
                </c:pt>
              </c:numCache>
            </c:numRef>
          </c:val>
          <c:smooth val="0"/>
          <c:extLst>
            <c:ext xmlns:c16="http://schemas.microsoft.com/office/drawing/2014/chart" uri="{C3380CC4-5D6E-409C-BE32-E72D297353CC}">
              <c16:uniqueId val="{0000000D-2EED-4E54-90BC-DAB0F7CE8E57}"/>
            </c:ext>
          </c:extLst>
        </c:ser>
        <c:ser>
          <c:idx val="14"/>
          <c:order val="14"/>
          <c:tx>
            <c:strRef>
              <c:f>'时间序列-行业'!$R$19</c:f>
              <c:strCache>
                <c:ptCount val="1"/>
                <c:pt idx="0">
                  <c:v>旅游/OTA</c:v>
                </c:pt>
              </c:strCache>
            </c:strRef>
          </c:tx>
          <c:spPr>
            <a:ln w="28575" cap="rnd">
              <a:solidFill>
                <a:schemeClr val="accent3">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'时间序列-行业'!$S$19:$AE$19</c:f>
              <c:numCache>
                <c:formatCode>General</c:formatCode>
                <c:ptCount val="13"/>
                <c:pt idx="3">
                  <c:v>1</c:v>
                </c:pt>
                <c:pt idx="4">
                  <c:v>1</c:v>
                </c:pt>
                <c:pt idx="6">
                  <c:v>4</c:v>
                </c:pt>
                <c:pt idx="7">
                  <c:v>2</c:v>
                </c:pt>
                <c:pt idx="8">
                  <c:v>2</c:v>
                </c:pt>
                <c:pt idx="9">
                  <c:v>1</c:v>
                </c:pt>
                <c:pt idx="10">
                  <c:v>4</c:v>
                </c:pt>
                <c:pt idx="11">
                  <c:v>3</c:v>
                </c:pt>
              </c:numCache>
            </c:numRef>
          </c:val>
          <c:smooth val="0"/>
          <c:extLst>
            <c:ext xmlns:c16="http://schemas.microsoft.com/office/drawing/2014/chart" uri="{C3380CC4-5D6E-409C-BE32-E72D297353CC}">
              <c16:uniqueId val="{0000000E-2EED-4E54-90BC-DAB0F7CE8E57}"/>
            </c:ext>
          </c:extLst>
        </c:ser>
        <c:ser>
          <c:idx val="15"/>
          <c:order val="15"/>
          <c:tx>
            <c:strRef>
              <c:f>'时间序列-行业'!$R$20</c:f>
              <c:strCache>
                <c:ptCount val="1"/>
                <c:pt idx="0">
                  <c:v>科创/技术研发</c:v>
                </c:pt>
              </c:strCache>
            </c:strRef>
          </c:tx>
          <c:spPr>
            <a:ln w="28575" cap="rnd">
              <a:solidFill>
                <a:schemeClr val="accent4">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'时间序列-行业'!$S$20:$AE$20</c:f>
              <c:numCache>
                <c:formatCode>General</c:formatCode>
                <c:ptCount val="13"/>
                <c:pt idx="4">
                  <c:v>1</c:v>
                </c:pt>
                <c:pt idx="5">
                  <c:v>1</c:v>
                </c:pt>
                <c:pt idx="6">
                  <c:v>1</c:v>
                </c:pt>
                <c:pt idx="7">
                  <c:v>3</c:v>
                </c:pt>
                <c:pt idx="8">
                  <c:v>2</c:v>
                </c:pt>
                <c:pt idx="9">
                  <c:v>2</c:v>
                </c:pt>
                <c:pt idx="10">
                  <c:v>1</c:v>
                </c:pt>
                <c:pt idx="11">
                  <c:v>4</c:v>
                </c:pt>
                <c:pt idx="12">
                  <c:v>2</c:v>
                </c:pt>
              </c:numCache>
            </c:numRef>
          </c:val>
          <c:smooth val="0"/>
          <c:extLst>
            <c:ext xmlns:c16="http://schemas.microsoft.com/office/drawing/2014/chart" uri="{C3380CC4-5D6E-409C-BE32-E72D297353CC}">
              <c16:uniqueId val="{0000000F-2EED-4E54-90BC-DAB0F7CE8E57}"/>
            </c:ext>
          </c:extLst>
        </c:ser>
        <c:ser>
          <c:idx val="16"/>
          <c:order val="16"/>
          <c:tx>
            <c:strRef>
              <c:f>'时间序列-行业'!$R$21</c:f>
              <c:strCache>
                <c:ptCount val="1"/>
                <c:pt idx="0">
                  <c:v>食品饮料/零售</c:v>
                </c:pt>
              </c:strCache>
            </c:strRef>
          </c:tx>
          <c:spPr>
            <a:ln w="28575" cap="rnd">
              <a:solidFill>
                <a:schemeClr val="accent5">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'时间序列-行业'!$S$21:$AE$21</c:f>
              <c:numCache>
                <c:formatCode>General</c:formatCode>
                <c:ptCount val="13"/>
                <c:pt idx="7">
                  <c:v>2</c:v>
                </c:pt>
                <c:pt idx="9">
                  <c:v>3</c:v>
                </c:pt>
                <c:pt idx="10">
                  <c:v>3</c:v>
                </c:pt>
                <c:pt idx="11">
                  <c:v>1</c:v>
                </c:pt>
                <c:pt idx="12">
                  <c:v>7</c:v>
                </c:pt>
              </c:numCache>
            </c:numRef>
          </c:val>
          <c:smooth val="0"/>
          <c:extLst>
            <c:ext xmlns:c16="http://schemas.microsoft.com/office/drawing/2014/chart" uri="{C3380CC4-5D6E-409C-BE32-E72D297353CC}">
              <c16:uniqueId val="{00000010-2EED-4E54-90BC-DAB0F7CE8E57}"/>
            </c:ext>
          </c:extLst>
        </c:ser>
        <c:ser>
          <c:idx val="17"/>
          <c:order val="17"/>
          <c:tx>
            <c:strRef>
              <c:f>'时间序列-行业'!$R$22</c:f>
              <c:strCache>
                <c:ptCount val="1"/>
                <c:pt idx="0">
                  <c:v>硬件/生产制造</c:v>
                </c:pt>
              </c:strCache>
            </c:strRef>
          </c:tx>
          <c:spPr>
            <a:ln w="28575" cap="rnd">
              <a:solidFill>
                <a:schemeClr val="accent6">
                  <a:lumMod val="80000"/>
                  <a:lumOff val="2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'时间序列-行业'!$S$22:$AE$22</c:f>
              <c:numCache>
                <c:formatCode>General</c:formatCode>
                <c:ptCount val="13"/>
                <c:pt idx="6">
                  <c:v>3</c:v>
                </c:pt>
                <c:pt idx="9">
                  <c:v>1</c:v>
                </c:pt>
                <c:pt idx="10">
                  <c:v>5</c:v>
                </c:pt>
                <c:pt idx="11">
                  <c:v>3</c:v>
                </c:pt>
                <c:pt idx="12">
                  <c:v>4</c:v>
                </c:pt>
              </c:numCache>
            </c:numRef>
          </c:val>
          <c:smooth val="0"/>
          <c:extLst>
            <c:ext xmlns:c16="http://schemas.microsoft.com/office/drawing/2014/chart" uri="{C3380CC4-5D6E-409C-BE32-E72D297353CC}">
              <c16:uniqueId val="{00000011-2EED-4E54-90BC-DAB0F7CE8E57}"/>
            </c:ext>
          </c:extLst>
        </c:ser>
        <c:ser>
          <c:idx val="18"/>
          <c:order val="18"/>
          <c:tx>
            <c:strRef>
              <c:f>'时间序列-行业'!$R$23</c:f>
              <c:strCache>
                <c:ptCount val="1"/>
                <c:pt idx="0">
                  <c:v>物流运输</c:v>
                </c:pt>
              </c:strCache>
            </c:strRef>
          </c:tx>
          <c:spPr>
            <a:ln w="28575" cap="rnd">
              <a:solidFill>
                <a:schemeClr val="accent1">
                  <a:lumMod val="8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'时间序列-行业'!$S$23:$AE$23</c:f>
              <c:numCache>
                <c:formatCode>General</c:formatCode>
                <c:ptCount val="13"/>
                <c:pt idx="6">
                  <c:v>3</c:v>
                </c:pt>
                <c:pt idx="7">
                  <c:v>3</c:v>
                </c:pt>
                <c:pt idx="8">
                  <c:v>3</c:v>
                </c:pt>
                <c:pt idx="10">
                  <c:v>2</c:v>
                </c:pt>
                <c:pt idx="11">
                  <c:v>1</c:v>
                </c:pt>
                <c:pt idx="12">
                  <c:v>3</c:v>
                </c:pt>
              </c:numCache>
            </c:numRef>
          </c:val>
          <c:smooth val="0"/>
          <c:extLst>
            <c:ext xmlns:c16="http://schemas.microsoft.com/office/drawing/2014/chart" uri="{C3380CC4-5D6E-409C-BE32-E72D297353CC}">
              <c16:uniqueId val="{00000012-2EED-4E54-90BC-DAB0F7CE8E57}"/>
            </c:ext>
          </c:extLst>
        </c:ser>
        <c:ser>
          <c:idx val="19"/>
          <c:order val="19"/>
          <c:tx>
            <c:strRef>
              <c:f>'时间序列-行业'!$R$24</c:f>
              <c:strCache>
                <c:ptCount val="1"/>
                <c:pt idx="0">
                  <c:v>房产家居</c:v>
                </c:pt>
              </c:strCache>
            </c:strRef>
          </c:tx>
          <c:spPr>
            <a:ln w="28575" cap="rnd">
              <a:solidFill>
                <a:schemeClr val="accent2">
                  <a:lumMod val="8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'时间序列-行业'!$S$24:$AE$24</c:f>
              <c:numCache>
                <c:formatCode>General</c:formatCode>
                <c:ptCount val="13"/>
                <c:pt idx="6">
                  <c:v>1</c:v>
                </c:pt>
                <c:pt idx="7">
                  <c:v>1</c:v>
                </c:pt>
                <c:pt idx="8">
                  <c:v>1</c:v>
                </c:pt>
                <c:pt idx="9">
                  <c:v>1</c:v>
                </c:pt>
                <c:pt idx="10">
                  <c:v>4</c:v>
                </c:pt>
                <c:pt idx="11">
                  <c:v>2</c:v>
                </c:pt>
                <c:pt idx="12">
                  <c:v>1</c:v>
                </c:pt>
              </c:numCache>
            </c:numRef>
          </c:val>
          <c:smooth val="0"/>
          <c:extLst>
            <c:ext xmlns:c16="http://schemas.microsoft.com/office/drawing/2014/chart" uri="{C3380CC4-5D6E-409C-BE32-E72D297353CC}">
              <c16:uniqueId val="{00000013-2EED-4E54-90BC-DAB0F7CE8E57}"/>
            </c:ext>
          </c:extLst>
        </c:ser>
        <c:ser>
          <c:idx val="20"/>
          <c:order val="20"/>
          <c:tx>
            <c:strRef>
              <c:f>'时间序列-行业'!$R$25</c:f>
              <c:strCache>
                <c:ptCount val="1"/>
                <c:pt idx="0">
                  <c:v>运动健身</c:v>
                </c:pt>
              </c:strCache>
            </c:strRef>
          </c:tx>
          <c:spPr>
            <a:ln w="28575" cap="rnd">
              <a:solidFill>
                <a:schemeClr val="accent3">
                  <a:lumMod val="8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'时间序列-行业'!$S$25:$AE$25</c:f>
              <c:numCache>
                <c:formatCode>General</c:formatCode>
                <c:ptCount val="13"/>
                <c:pt idx="7">
                  <c:v>2</c:v>
                </c:pt>
                <c:pt idx="8">
                  <c:v>2</c:v>
                </c:pt>
                <c:pt idx="9">
                  <c:v>2</c:v>
                </c:pt>
                <c:pt idx="10">
                  <c:v>1</c:v>
                </c:pt>
                <c:pt idx="12">
                  <c:v>2</c:v>
                </c:pt>
              </c:numCache>
            </c:numRef>
          </c:val>
          <c:smooth val="0"/>
          <c:extLst>
            <c:ext xmlns:c16="http://schemas.microsoft.com/office/drawing/2014/chart" uri="{C3380CC4-5D6E-409C-BE32-E72D297353CC}">
              <c16:uniqueId val="{00000014-2EED-4E54-90BC-DAB0F7CE8E57}"/>
            </c:ext>
          </c:extLst>
        </c:ser>
        <c:ser>
          <c:idx val="21"/>
          <c:order val="21"/>
          <c:tx>
            <c:strRef>
              <c:f>'时间序列-行业'!$R$26</c:f>
              <c:strCache>
                <c:ptCount val="1"/>
                <c:pt idx="0">
                  <c:v>其他</c:v>
                </c:pt>
              </c:strCache>
            </c:strRef>
          </c:tx>
          <c:spPr>
            <a:ln w="28575" cap="rnd">
              <a:solidFill>
                <a:schemeClr val="accent4">
                  <a:lumMod val="80000"/>
                </a:schemeClr>
              </a:solidFill>
              <a:round/>
            </a:ln>
            <a:effectLst/>
          </c:spPr>
          <c:marker>
            <c:symbol val="none"/>
          </c:marker>
          <c:cat>
            <c:numRef>
              <c:f>'时间序列-行业'!$S$4:$AE$4</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'时间序列-行业'!$S$26:$AE$26</c:f>
              <c:numCache>
                <c:formatCode>General</c:formatCode>
                <c:ptCount val="13"/>
                <c:pt idx="1">
                  <c:v>1</c:v>
                </c:pt>
                <c:pt idx="3">
                  <c:v>2</c:v>
                </c:pt>
                <c:pt idx="4">
                  <c:v>3</c:v>
                </c:pt>
                <c:pt idx="5">
                  <c:v>3</c:v>
                </c:pt>
                <c:pt idx="6">
                  <c:v>1</c:v>
                </c:pt>
                <c:pt idx="7">
                  <c:v>2</c:v>
                </c:pt>
                <c:pt idx="8">
                  <c:v>7</c:v>
                </c:pt>
                <c:pt idx="9">
                  <c:v>3</c:v>
                </c:pt>
                <c:pt idx="10">
                  <c:v>6</c:v>
                </c:pt>
                <c:pt idx="11">
                  <c:v>4</c:v>
                </c:pt>
                <c:pt idx="12">
                  <c:v>5</c:v>
                </c:pt>
              </c:numCache>
            </c:numRef>
          </c:val>
          <c:smooth val="0"/>
          <c:extLst>
            <c:ext xmlns:c16="http://schemas.microsoft.com/office/drawing/2014/chart" uri="{C3380CC4-5D6E-409C-BE32-E72D297353CC}">
              <c16:uniqueId val="{00000015-2EED-4E54-90BC-DAB0F7CE8E57}"/>
            </c:ext>
          </c:extLst>
        </c:ser>
        <c:dLbls>
          <c:showLegendKey val="0"/>
          <c:showVal val="0"/>
          <c:showCatName val="0"/>
          <c:showSerName val="0"/>
          <c:showPercent val="0"/>
          <c:showBubbleSize val="0"/>
        </c:dLbls>
        <c:smooth val="0"/>
        <c:axId val="2087054736"/>
        <c:axId val="2087042256"/>
      </c:lineChart>
      <c:catAx>
        <c:axId val="208705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042256"/>
        <c:crosses val="autoZero"/>
        <c:auto val="1"/>
        <c:lblAlgn val="ctr"/>
        <c:lblOffset val="100"/>
        <c:noMultiLvlLbl val="0"/>
      </c:catAx>
      <c:valAx>
        <c:axId val="208704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054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barChart>
        <c:barDir val="col"/>
        <c:grouping val="clustered"/>
        <c:varyColors val="0"/>
        <c:ser>
          <c:idx val="0"/>
          <c:order val="0"/>
          <c:tx>
            <c:strRef>
              <c:f>基本信息!$O$45</c:f>
              <c:strCache>
                <c:ptCount val="1"/>
                <c:pt idx="0">
                  <c:v>基本每股收益</c:v>
                </c:pt>
              </c:strCache>
            </c:strRef>
          </c:tx>
          <c:spPr>
            <a:solidFill>
              <a:schemeClr val="accent1"/>
            </a:solidFill>
            <a:ln>
              <a:noFill/>
            </a:ln>
            <a:effectLst/>
          </c:spPr>
          <c:invertIfNegative val="0"/>
          <c:cat>
            <c:strRef>
              <c:f>基本信息!$N$46:$N$54</c:f>
              <c:strCache>
                <c:ptCount val="9"/>
                <c:pt idx="0">
                  <c:v>2011年</c:v>
                </c:pt>
                <c:pt idx="1">
                  <c:v>2012年</c:v>
                </c:pt>
                <c:pt idx="2">
                  <c:v>2013年</c:v>
                </c:pt>
                <c:pt idx="3">
                  <c:v>2014年</c:v>
                </c:pt>
                <c:pt idx="4">
                  <c:v>2015年</c:v>
                </c:pt>
                <c:pt idx="5">
                  <c:v>2016年</c:v>
                </c:pt>
                <c:pt idx="6">
                  <c:v>2017年</c:v>
                </c:pt>
                <c:pt idx="7">
                  <c:v>2018年</c:v>
                </c:pt>
                <c:pt idx="8">
                  <c:v>2019年</c:v>
                </c:pt>
              </c:strCache>
            </c:strRef>
          </c:cat>
          <c:val>
            <c:numRef>
              <c:f>基本信息!$O$46:$O$54</c:f>
              <c:numCache>
                <c:formatCode>General</c:formatCode>
                <c:ptCount val="9"/>
                <c:pt idx="0">
                  <c:v>5.609</c:v>
                </c:pt>
                <c:pt idx="1">
                  <c:v>6.9649999999999999</c:v>
                </c:pt>
                <c:pt idx="2">
                  <c:v>8.4640000000000004</c:v>
                </c:pt>
                <c:pt idx="3">
                  <c:v>2.5790000000000002</c:v>
                </c:pt>
                <c:pt idx="4">
                  <c:v>3.097</c:v>
                </c:pt>
                <c:pt idx="5">
                  <c:v>4.383</c:v>
                </c:pt>
                <c:pt idx="6">
                  <c:v>7.5979999999999999</c:v>
                </c:pt>
                <c:pt idx="7">
                  <c:v>8.3360000000000003</c:v>
                </c:pt>
                <c:pt idx="8">
                  <c:v>9.8559999999999999</c:v>
                </c:pt>
              </c:numCache>
            </c:numRef>
          </c:val>
          <c:extLst>
            <c:ext xmlns:c16="http://schemas.microsoft.com/office/drawing/2014/chart" uri="{C3380CC4-5D6E-409C-BE32-E72D297353CC}">
              <c16:uniqueId val="{00000000-F439-450D-B7F0-F42FFEB89F44}"/>
            </c:ext>
          </c:extLst>
        </c:ser>
        <c:dLbls>
          <c:showLegendKey val="0"/>
          <c:showVal val="0"/>
          <c:showCatName val="0"/>
          <c:showSerName val="0"/>
          <c:showPercent val="0"/>
          <c:showBubbleSize val="0"/>
        </c:dLbls>
        <c:gapWidth val="219"/>
        <c:overlap val="-27"/>
        <c:axId val="94984319"/>
        <c:axId val="96554495"/>
      </c:barChart>
      <c:catAx>
        <c:axId val="94984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6554495"/>
        <c:crosses val="autoZero"/>
        <c:auto val="1"/>
        <c:lblAlgn val="ctr"/>
        <c:lblOffset val="100"/>
        <c:noMultiLvlLbl val="0"/>
      </c:catAx>
      <c:valAx>
        <c:axId val="9655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4984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zh-CN" altLang="en-US"/>
              <a:t>分项营业收入</a:t>
            </a:r>
            <a:endParaRPr lang="zh-CN"/>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barChart>
        <c:barDir val="col"/>
        <c:grouping val="clustered"/>
        <c:varyColors val="0"/>
        <c:ser>
          <c:idx val="0"/>
          <c:order val="0"/>
          <c:tx>
            <c:strRef>
              <c:f>基本信息!$N$23</c:f>
              <c:strCache>
                <c:ptCount val="1"/>
                <c:pt idx="0">
                  <c:v>增值服务</c:v>
                </c:pt>
              </c:strCache>
            </c:strRef>
          </c:tx>
          <c:spPr>
            <a:solidFill>
              <a:schemeClr val="accent1"/>
            </a:solidFill>
            <a:ln>
              <a:noFill/>
            </a:ln>
            <a:effectLst/>
          </c:spPr>
          <c:invertIfNegative val="0"/>
          <c:cat>
            <c:strRef>
              <c:f>基本信息!$M$24:$M$40</c:f>
              <c:strCache>
                <c:ptCount val="17"/>
                <c:pt idx="0">
                  <c:v>2003年</c:v>
                </c:pt>
                <c:pt idx="1">
                  <c:v>2004年</c:v>
                </c:pt>
                <c:pt idx="2">
                  <c:v>2005年</c:v>
                </c:pt>
                <c:pt idx="3">
                  <c:v>2006年</c:v>
                </c:pt>
                <c:pt idx="4">
                  <c:v>2007年</c:v>
                </c:pt>
                <c:pt idx="5">
                  <c:v>2008年</c:v>
                </c:pt>
                <c:pt idx="6">
                  <c:v>2009年</c:v>
                </c:pt>
                <c:pt idx="7">
                  <c:v>2010年</c:v>
                </c:pt>
                <c:pt idx="8">
                  <c:v>2011年</c:v>
                </c:pt>
                <c:pt idx="9">
                  <c:v>2012年</c:v>
                </c:pt>
                <c:pt idx="10">
                  <c:v>2013年</c:v>
                </c:pt>
                <c:pt idx="11">
                  <c:v>2014年</c:v>
                </c:pt>
                <c:pt idx="12">
                  <c:v>2015年</c:v>
                </c:pt>
                <c:pt idx="13">
                  <c:v>2016年</c:v>
                </c:pt>
                <c:pt idx="14">
                  <c:v>2017年</c:v>
                </c:pt>
                <c:pt idx="15">
                  <c:v>2018年</c:v>
                </c:pt>
                <c:pt idx="16">
                  <c:v>2019年</c:v>
                </c:pt>
              </c:strCache>
            </c:strRef>
          </c:cat>
          <c:val>
            <c:numRef>
              <c:f>基本信息!$N$24:$N$40</c:f>
              <c:numCache>
                <c:formatCode>General</c:formatCode>
                <c:ptCount val="17"/>
                <c:pt idx="0">
                  <c:v>697059000</c:v>
                </c:pt>
                <c:pt idx="1">
                  <c:v>1080231000</c:v>
                </c:pt>
                <c:pt idx="2">
                  <c:v>1303945000</c:v>
                </c:pt>
                <c:pt idx="3">
                  <c:v>2525457000</c:v>
                </c:pt>
                <c:pt idx="4">
                  <c:v>3321373000</c:v>
                </c:pt>
                <c:pt idx="5">
                  <c:v>6313958000</c:v>
                </c:pt>
                <c:pt idx="6">
                  <c:v>11436310000</c:v>
                </c:pt>
                <c:pt idx="7">
                  <c:v>18198232000</c:v>
                </c:pt>
                <c:pt idx="8">
                  <c:v>26313599000</c:v>
                </c:pt>
                <c:pt idx="9">
                  <c:v>35718151000</c:v>
                </c:pt>
                <c:pt idx="10">
                  <c:v>44985000000</c:v>
                </c:pt>
                <c:pt idx="11">
                  <c:v>63310000000</c:v>
                </c:pt>
                <c:pt idx="12">
                  <c:v>80669000000</c:v>
                </c:pt>
                <c:pt idx="13">
                  <c:v>107810000000</c:v>
                </c:pt>
                <c:pt idx="14">
                  <c:v>153983000000</c:v>
                </c:pt>
                <c:pt idx="15">
                  <c:v>176646000000</c:v>
                </c:pt>
                <c:pt idx="16">
                  <c:v>199991000000</c:v>
                </c:pt>
              </c:numCache>
            </c:numRef>
          </c:val>
          <c:extLst>
            <c:ext xmlns:c16="http://schemas.microsoft.com/office/drawing/2014/chart" uri="{C3380CC4-5D6E-409C-BE32-E72D297353CC}">
              <c16:uniqueId val="{00000000-B23A-4528-AF14-9F281164B79A}"/>
            </c:ext>
          </c:extLst>
        </c:ser>
        <c:ser>
          <c:idx val="1"/>
          <c:order val="1"/>
          <c:tx>
            <c:strRef>
              <c:f>基本信息!$O$23</c:f>
              <c:strCache>
                <c:ptCount val="1"/>
                <c:pt idx="0">
                  <c:v>网络广告</c:v>
                </c:pt>
              </c:strCache>
            </c:strRef>
          </c:tx>
          <c:spPr>
            <a:solidFill>
              <a:schemeClr val="accent2"/>
            </a:solidFill>
            <a:ln>
              <a:noFill/>
            </a:ln>
            <a:effectLst/>
          </c:spPr>
          <c:invertIfNegative val="0"/>
          <c:cat>
            <c:strRef>
              <c:f>基本信息!$M$24:$M$40</c:f>
              <c:strCache>
                <c:ptCount val="17"/>
                <c:pt idx="0">
                  <c:v>2003年</c:v>
                </c:pt>
                <c:pt idx="1">
                  <c:v>2004年</c:v>
                </c:pt>
                <c:pt idx="2">
                  <c:v>2005年</c:v>
                </c:pt>
                <c:pt idx="3">
                  <c:v>2006年</c:v>
                </c:pt>
                <c:pt idx="4">
                  <c:v>2007年</c:v>
                </c:pt>
                <c:pt idx="5">
                  <c:v>2008年</c:v>
                </c:pt>
                <c:pt idx="6">
                  <c:v>2009年</c:v>
                </c:pt>
                <c:pt idx="7">
                  <c:v>2010年</c:v>
                </c:pt>
                <c:pt idx="8">
                  <c:v>2011年</c:v>
                </c:pt>
                <c:pt idx="9">
                  <c:v>2012年</c:v>
                </c:pt>
                <c:pt idx="10">
                  <c:v>2013年</c:v>
                </c:pt>
                <c:pt idx="11">
                  <c:v>2014年</c:v>
                </c:pt>
                <c:pt idx="12">
                  <c:v>2015年</c:v>
                </c:pt>
                <c:pt idx="13">
                  <c:v>2016年</c:v>
                </c:pt>
                <c:pt idx="14">
                  <c:v>2017年</c:v>
                </c:pt>
                <c:pt idx="15">
                  <c:v>2018年</c:v>
                </c:pt>
                <c:pt idx="16">
                  <c:v>2019年</c:v>
                </c:pt>
              </c:strCache>
            </c:strRef>
          </c:cat>
          <c:val>
            <c:numRef>
              <c:f>基本信息!$O$24:$O$40</c:f>
              <c:numCache>
                <c:formatCode>General</c:formatCode>
                <c:ptCount val="17"/>
                <c:pt idx="0">
                  <c:v>32841000</c:v>
                </c:pt>
                <c:pt idx="1">
                  <c:v>54801000</c:v>
                </c:pt>
                <c:pt idx="2">
                  <c:v>112826000</c:v>
                </c:pt>
                <c:pt idx="3">
                  <c:v>266684000</c:v>
                </c:pt>
                <c:pt idx="4">
                  <c:v>493018000</c:v>
                </c:pt>
                <c:pt idx="5">
                  <c:v>826049000</c:v>
                </c:pt>
                <c:pt idx="6">
                  <c:v>962171000</c:v>
                </c:pt>
                <c:pt idx="7">
                  <c:v>1372522000</c:v>
                </c:pt>
                <c:pt idx="8">
                  <c:v>1992216000</c:v>
                </c:pt>
                <c:pt idx="9">
                  <c:v>3382328000</c:v>
                </c:pt>
                <c:pt idx="10">
                  <c:v>5034000000</c:v>
                </c:pt>
                <c:pt idx="11">
                  <c:v>8308000000</c:v>
                </c:pt>
                <c:pt idx="12">
                  <c:v>17468000000</c:v>
                </c:pt>
                <c:pt idx="13">
                  <c:v>26970000000</c:v>
                </c:pt>
                <c:pt idx="14">
                  <c:v>40439000000</c:v>
                </c:pt>
                <c:pt idx="15">
                  <c:v>58079000000</c:v>
                </c:pt>
                <c:pt idx="16">
                  <c:v>68377000000</c:v>
                </c:pt>
              </c:numCache>
            </c:numRef>
          </c:val>
          <c:extLst>
            <c:ext xmlns:c16="http://schemas.microsoft.com/office/drawing/2014/chart" uri="{C3380CC4-5D6E-409C-BE32-E72D297353CC}">
              <c16:uniqueId val="{00000001-B23A-4528-AF14-9F281164B79A}"/>
            </c:ext>
          </c:extLst>
        </c:ser>
        <c:ser>
          <c:idx val="2"/>
          <c:order val="2"/>
          <c:tx>
            <c:strRef>
              <c:f>基本信息!$P$23</c:f>
              <c:strCache>
                <c:ptCount val="1"/>
                <c:pt idx="0">
                  <c:v>其他</c:v>
                </c:pt>
              </c:strCache>
            </c:strRef>
          </c:tx>
          <c:spPr>
            <a:solidFill>
              <a:schemeClr val="accent3"/>
            </a:solidFill>
            <a:ln>
              <a:noFill/>
            </a:ln>
            <a:effectLst/>
          </c:spPr>
          <c:invertIfNegative val="0"/>
          <c:cat>
            <c:strRef>
              <c:f>基本信息!$M$24:$M$40</c:f>
              <c:strCache>
                <c:ptCount val="17"/>
                <c:pt idx="0">
                  <c:v>2003年</c:v>
                </c:pt>
                <c:pt idx="1">
                  <c:v>2004年</c:v>
                </c:pt>
                <c:pt idx="2">
                  <c:v>2005年</c:v>
                </c:pt>
                <c:pt idx="3">
                  <c:v>2006年</c:v>
                </c:pt>
                <c:pt idx="4">
                  <c:v>2007年</c:v>
                </c:pt>
                <c:pt idx="5">
                  <c:v>2008年</c:v>
                </c:pt>
                <c:pt idx="6">
                  <c:v>2009年</c:v>
                </c:pt>
                <c:pt idx="7">
                  <c:v>2010年</c:v>
                </c:pt>
                <c:pt idx="8">
                  <c:v>2011年</c:v>
                </c:pt>
                <c:pt idx="9">
                  <c:v>2012年</c:v>
                </c:pt>
                <c:pt idx="10">
                  <c:v>2013年</c:v>
                </c:pt>
                <c:pt idx="11">
                  <c:v>2014年</c:v>
                </c:pt>
                <c:pt idx="12">
                  <c:v>2015年</c:v>
                </c:pt>
                <c:pt idx="13">
                  <c:v>2016年</c:v>
                </c:pt>
                <c:pt idx="14">
                  <c:v>2017年</c:v>
                </c:pt>
                <c:pt idx="15">
                  <c:v>2018年</c:v>
                </c:pt>
                <c:pt idx="16">
                  <c:v>2019年</c:v>
                </c:pt>
              </c:strCache>
            </c:strRef>
          </c:cat>
          <c:val>
            <c:numRef>
              <c:f>基本信息!$P$24:$P$40</c:f>
              <c:numCache>
                <c:formatCode>0.00E+00</c:formatCode>
                <c:ptCount val="17"/>
                <c:pt idx="0">
                  <c:v>5057000</c:v>
                </c:pt>
                <c:pt idx="1">
                  <c:v>8501000</c:v>
                </c:pt>
                <c:pt idx="2">
                  <c:v>9624000</c:v>
                </c:pt>
                <c:pt idx="3">
                  <c:v>8300000</c:v>
                </c:pt>
                <c:pt idx="4">
                  <c:v>6532000</c:v>
                </c:pt>
                <c:pt idx="5">
                  <c:v>14537000</c:v>
                </c:pt>
                <c:pt idx="6">
                  <c:v>41479000</c:v>
                </c:pt>
                <c:pt idx="7">
                  <c:v>75277000</c:v>
                </c:pt>
                <c:pt idx="8">
                  <c:v>190257000</c:v>
                </c:pt>
                <c:pt idx="9">
                  <c:v>4793232000</c:v>
                </c:pt>
                <c:pt idx="10">
                  <c:v>10418000000</c:v>
                </c:pt>
                <c:pt idx="11">
                  <c:v>7314000000</c:v>
                </c:pt>
                <c:pt idx="12">
                  <c:v>4726000000</c:v>
                </c:pt>
                <c:pt idx="13">
                  <c:v>17158000000</c:v>
                </c:pt>
                <c:pt idx="14">
                  <c:v>43338000000</c:v>
                </c:pt>
                <c:pt idx="15">
                  <c:v>77969000000</c:v>
                </c:pt>
                <c:pt idx="16">
                  <c:v>108921000000</c:v>
                </c:pt>
              </c:numCache>
            </c:numRef>
          </c:val>
          <c:extLst>
            <c:ext xmlns:c16="http://schemas.microsoft.com/office/drawing/2014/chart" uri="{C3380CC4-5D6E-409C-BE32-E72D297353CC}">
              <c16:uniqueId val="{00000002-B23A-4528-AF14-9F281164B79A}"/>
            </c:ext>
          </c:extLst>
        </c:ser>
        <c:dLbls>
          <c:showLegendKey val="0"/>
          <c:showVal val="0"/>
          <c:showCatName val="0"/>
          <c:showSerName val="0"/>
          <c:showPercent val="0"/>
          <c:showBubbleSize val="0"/>
        </c:dLbls>
        <c:gapWidth val="219"/>
        <c:overlap val="-27"/>
        <c:axId val="1086765023"/>
        <c:axId val="1198853343"/>
      </c:barChart>
      <c:catAx>
        <c:axId val="108676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198853343"/>
        <c:crosses val="autoZero"/>
        <c:auto val="1"/>
        <c:lblAlgn val="ctr"/>
        <c:lblOffset val="100"/>
        <c:noMultiLvlLbl val="0"/>
      </c:catAx>
      <c:valAx>
        <c:axId val="1198853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086765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专利数据!$N$2</c:f>
              <c:strCache>
                <c:ptCount val="1"/>
                <c:pt idx="0">
                  <c:v>number</c:v>
                </c:pt>
              </c:strCache>
            </c:strRef>
          </c:tx>
          <c:spPr>
            <a:solidFill>
              <a:schemeClr val="accent1"/>
            </a:solidFill>
            <a:ln>
              <a:noFill/>
            </a:ln>
            <a:effectLst/>
          </c:spPr>
          <c:invertIfNegative val="0"/>
          <c:cat>
            <c:numRef>
              <c:f>专利数据!$M$3:$M$21</c:f>
              <c:numCache>
                <c:formatCode>General</c:formatCode>
                <c:ptCount val="19"/>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numCache>
            </c:numRef>
          </c:cat>
          <c:val>
            <c:numRef>
              <c:f>专利数据!$N$3:$N$21</c:f>
              <c:numCache>
                <c:formatCode>General</c:formatCode>
                <c:ptCount val="19"/>
                <c:pt idx="0">
                  <c:v>5</c:v>
                </c:pt>
                <c:pt idx="1">
                  <c:v>2</c:v>
                </c:pt>
                <c:pt idx="2">
                  <c:v>27</c:v>
                </c:pt>
                <c:pt idx="3">
                  <c:v>80</c:v>
                </c:pt>
                <c:pt idx="4">
                  <c:v>204</c:v>
                </c:pt>
                <c:pt idx="5">
                  <c:v>311</c:v>
                </c:pt>
                <c:pt idx="6">
                  <c:v>295</c:v>
                </c:pt>
                <c:pt idx="7">
                  <c:v>174</c:v>
                </c:pt>
                <c:pt idx="8">
                  <c:v>141</c:v>
                </c:pt>
                <c:pt idx="9">
                  <c:v>310</c:v>
                </c:pt>
                <c:pt idx="10">
                  <c:v>605</c:v>
                </c:pt>
                <c:pt idx="11">
                  <c:v>1422</c:v>
                </c:pt>
                <c:pt idx="12">
                  <c:v>1535</c:v>
                </c:pt>
                <c:pt idx="13">
                  <c:v>1616</c:v>
                </c:pt>
                <c:pt idx="14">
                  <c:v>1440</c:v>
                </c:pt>
                <c:pt idx="15">
                  <c:v>1797</c:v>
                </c:pt>
                <c:pt idx="16">
                  <c:v>857</c:v>
                </c:pt>
                <c:pt idx="17">
                  <c:v>588</c:v>
                </c:pt>
                <c:pt idx="18">
                  <c:v>937</c:v>
                </c:pt>
              </c:numCache>
            </c:numRef>
          </c:val>
          <c:extLst>
            <c:ext xmlns:c16="http://schemas.microsoft.com/office/drawing/2014/chart" uri="{C3380CC4-5D6E-409C-BE32-E72D297353CC}">
              <c16:uniqueId val="{00000000-004C-42D2-B9B6-D41F97928106}"/>
            </c:ext>
          </c:extLst>
        </c:ser>
        <c:dLbls>
          <c:showLegendKey val="0"/>
          <c:showVal val="0"/>
          <c:showCatName val="0"/>
          <c:showSerName val="0"/>
          <c:showPercent val="0"/>
          <c:showBubbleSize val="0"/>
        </c:dLbls>
        <c:gapWidth val="219"/>
        <c:overlap val="-27"/>
        <c:axId val="770840888"/>
        <c:axId val="770841872"/>
      </c:barChart>
      <c:catAx>
        <c:axId val="770840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0841872"/>
        <c:crosses val="autoZero"/>
        <c:auto val="1"/>
        <c:lblAlgn val="ctr"/>
        <c:lblOffset val="100"/>
        <c:noMultiLvlLbl val="0"/>
      </c:catAx>
      <c:valAx>
        <c:axId val="77084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0840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[data_patent.XLSX]Sheet2!数据透视表6</c:name>
    <c:fmtId val="6"/>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Sheet2!$B$3:$B$4</c:f>
              <c:strCache>
                <c:ptCount val="1"/>
                <c:pt idx="0">
                  <c:v>发明</c:v>
                </c:pt>
              </c:strCache>
            </c:strRef>
          </c:tx>
          <c:spPr>
            <a:solidFill>
              <a:schemeClr val="accent2"/>
            </a:solidFill>
            <a:ln>
              <a:noFill/>
            </a:ln>
            <a:effectLst/>
          </c:spPr>
          <c:invertIfNegative val="0"/>
          <c:cat>
            <c:strRef>
              <c:f>Sheet2!$A$5:$A$25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Sheet2!$B$5:$B$25</c:f>
              <c:numCache>
                <c:formatCode>General</c:formatCode>
                <c:ptCount val="20"/>
                <c:pt idx="0">
                  <c:v>4</c:v>
                </c:pt>
                <c:pt idx="1">
                  <c:v>2</c:v>
                </c:pt>
                <c:pt idx="2">
                  <c:v>27</c:v>
                </c:pt>
                <c:pt idx="3">
                  <c:v>79</c:v>
                </c:pt>
                <c:pt idx="4">
                  <c:v>204</c:v>
                </c:pt>
                <c:pt idx="5">
                  <c:v>311</c:v>
                </c:pt>
                <c:pt idx="6">
                  <c:v>295</c:v>
                </c:pt>
                <c:pt idx="7">
                  <c:v>174</c:v>
                </c:pt>
                <c:pt idx="8">
                  <c:v>141</c:v>
                </c:pt>
                <c:pt idx="9">
                  <c:v>308</c:v>
                </c:pt>
                <c:pt idx="10">
                  <c:v>600</c:v>
                </c:pt>
                <c:pt idx="11">
                  <c:v>1408</c:v>
                </c:pt>
                <c:pt idx="12">
                  <c:v>1522</c:v>
                </c:pt>
                <c:pt idx="13">
                  <c:v>1374</c:v>
                </c:pt>
                <c:pt idx="14">
                  <c:v>1026</c:v>
                </c:pt>
                <c:pt idx="15">
                  <c:v>1570</c:v>
                </c:pt>
                <c:pt idx="16">
                  <c:v>636</c:v>
                </c:pt>
                <c:pt idx="17">
                  <c:v>360</c:v>
                </c:pt>
                <c:pt idx="18">
                  <c:v>169</c:v>
                </c:pt>
                <c:pt idx="19">
                  <c:v>215</c:v>
                </c:pt>
              </c:numCache>
            </c:numRef>
          </c:val>
          <c:extLst>
            <c:ext xmlns:c16="http://schemas.microsoft.com/office/drawing/2014/chart" uri="{C3380CC4-5D6E-409C-BE32-E72D297353CC}">
              <c16:uniqueId val="{00000000-4B1E-4655-9923-47B8B00EEEEC}"/>
            </c:ext>
          </c:extLst>
        </c:ser>
        <c:ser>
          <c:idx val="1"/>
          <c:order val="1"/>
          <c:tx>
            <c:strRef>
              <c:f>Sheet2!$C$3:$C$4</c:f>
              <c:strCache>
                <c:ptCount val="1"/>
                <c:pt idx="0">
                  <c:v>实用新型</c:v>
                </c:pt>
              </c:strCache>
            </c:strRef>
          </c:tx>
          <c:spPr>
            <a:solidFill>
              <a:schemeClr val="accent4"/>
            </a:solidFill>
            <a:ln>
              <a:noFill/>
            </a:ln>
            <a:effectLst/>
          </c:spPr>
          <c:invertIfNegative val="0"/>
          <c:cat>
            <c:strRef>
              <c:f>Sheet2!$A$5:$A$25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Sheet2!$C$5:$C$25</c:f>
              <c:numCache>
                <c:formatCode>General</c:formatCode>
                <c:ptCount val="20"/>
                <c:pt idx="0">
                  <c:v>1</c:v>
                </c:pt>
                <c:pt idx="10">
                  <c:v>3</c:v>
                </c:pt>
                <c:pt idx="12">
                  <c:v>1</c:v>
                </c:pt>
                <c:pt idx="13">
                  <c:v>3</c:v>
                </c:pt>
                <c:pt idx="14">
                  <c:v>7</c:v>
                </c:pt>
                <c:pt idx="15">
                  <c:v>15</c:v>
                </c:pt>
                <c:pt idx="16">
                  <c:v>15</c:v>
                </c:pt>
                <c:pt idx="17">
                  <c:v>11</c:v>
                </c:pt>
                <c:pt idx="18">
                  <c:v>25</c:v>
                </c:pt>
                <c:pt idx="19">
                  <c:v>8</c:v>
                </c:pt>
              </c:numCache>
            </c:numRef>
          </c:val>
          <c:extLst>
            <c:ext xmlns:c16="http://schemas.microsoft.com/office/drawing/2014/chart" uri="{C3380CC4-5D6E-409C-BE32-E72D297353CC}">
              <c16:uniqueId val="{00000001-4B1E-4655-9923-47B8B00EEEEC}"/>
            </c:ext>
          </c:extLst>
        </c:ser>
        <c:ser>
          <c:idx val="2"/>
          <c:order val="2"/>
          <c:tx>
            <c:strRef>
              <c:f>Sheet2!$D$3:$D$4</c:f>
              <c:strCache>
                <c:ptCount val="1"/>
                <c:pt idx="0">
                  <c:v>外观设计</c:v>
                </c:pt>
              </c:strCache>
            </c:strRef>
          </c:tx>
          <c:spPr>
            <a:solidFill>
              <a:schemeClr val="accent6"/>
            </a:solidFill>
            <a:ln>
              <a:noFill/>
            </a:ln>
            <a:effectLst/>
          </c:spPr>
          <c:invertIfNegative val="0"/>
          <c:cat>
            <c:strRef>
              <c:f>Sheet2!$A$5:$A$25</c:f>
              <c:strCache>
                <c:ptCount val="20"/>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strCache>
            </c:strRef>
          </c:cat>
          <c:val>
            <c:numRef>
              <c:f>Sheet2!$D$5:$D$25</c:f>
              <c:numCache>
                <c:formatCode>General</c:formatCode>
                <c:ptCount val="20"/>
                <c:pt idx="3">
                  <c:v>1</c:v>
                </c:pt>
                <c:pt idx="9">
                  <c:v>2</c:v>
                </c:pt>
                <c:pt idx="10">
                  <c:v>2</c:v>
                </c:pt>
                <c:pt idx="11">
                  <c:v>14</c:v>
                </c:pt>
                <c:pt idx="12">
                  <c:v>12</c:v>
                </c:pt>
                <c:pt idx="13">
                  <c:v>239</c:v>
                </c:pt>
                <c:pt idx="14">
                  <c:v>407</c:v>
                </c:pt>
                <c:pt idx="15">
                  <c:v>212</c:v>
                </c:pt>
                <c:pt idx="16">
                  <c:v>206</c:v>
                </c:pt>
                <c:pt idx="17">
                  <c:v>217</c:v>
                </c:pt>
                <c:pt idx="18">
                  <c:v>743</c:v>
                </c:pt>
                <c:pt idx="19">
                  <c:v>213</c:v>
                </c:pt>
              </c:numCache>
            </c:numRef>
          </c:val>
          <c:extLst>
            <c:ext xmlns:c16="http://schemas.microsoft.com/office/drawing/2014/chart" uri="{C3380CC4-5D6E-409C-BE32-E72D297353CC}">
              <c16:uniqueId val="{00000002-4B1E-4655-9923-47B8B00EEEEC}"/>
            </c:ext>
          </c:extLst>
        </c:ser>
        <c:dLbls>
          <c:showLegendKey val="0"/>
          <c:showVal val="0"/>
          <c:showCatName val="0"/>
          <c:showSerName val="0"/>
          <c:showPercent val="0"/>
          <c:showBubbleSize val="0"/>
        </c:dLbls>
        <c:gapWidth val="219"/>
        <c:overlap val="100"/>
        <c:axId val="734166856"/>
        <c:axId val="734167184"/>
      </c:barChart>
      <c:catAx>
        <c:axId val="734166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4167184"/>
        <c:crosses val="autoZero"/>
        <c:auto val="1"/>
        <c:lblAlgn val="ctr"/>
        <c:lblOffset val="100"/>
        <c:noMultiLvlLbl val="0"/>
      </c:catAx>
      <c:valAx>
        <c:axId val="7341671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34166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国内</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'国内外行业对比（时间序列）'!$A$32</c:f>
              <c:strCache>
                <c:ptCount val="1"/>
                <c:pt idx="0">
                  <c:v>文娱传媒</c:v>
                </c:pt>
              </c:strCache>
            </c:strRef>
          </c:tx>
          <c:spPr>
            <a:ln w="28575" cap="rnd">
              <a:solidFill>
                <a:schemeClr val="accent1"/>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'国内外行业对比（时间序列）'!$B$32:$N$32</c:f>
              <c:numCache>
                <c:formatCode>General</c:formatCode>
                <c:ptCount val="13"/>
                <c:pt idx="0">
                  <c:v>1</c:v>
                </c:pt>
                <c:pt idx="3">
                  <c:v>1</c:v>
                </c:pt>
                <c:pt idx="4">
                  <c:v>3</c:v>
                </c:pt>
                <c:pt idx="6">
                  <c:v>8</c:v>
                </c:pt>
                <c:pt idx="7">
                  <c:v>10</c:v>
                </c:pt>
                <c:pt idx="8">
                  <c:v>21</c:v>
                </c:pt>
                <c:pt idx="9">
                  <c:v>36</c:v>
                </c:pt>
                <c:pt idx="10">
                  <c:v>41</c:v>
                </c:pt>
                <c:pt idx="11">
                  <c:v>16</c:v>
                </c:pt>
                <c:pt idx="12">
                  <c:v>7</c:v>
                </c:pt>
              </c:numCache>
            </c:numRef>
          </c:val>
          <c:smooth val="0"/>
          <c:extLst>
            <c:ext xmlns:c16="http://schemas.microsoft.com/office/drawing/2014/chart" uri="{C3380CC4-5D6E-409C-BE32-E72D297353CC}">
              <c16:uniqueId val="{00000000-955C-4368-9478-E21A6F239D3C}"/>
            </c:ext>
          </c:extLst>
        </c:ser>
        <c:ser>
          <c:idx val="1"/>
          <c:order val="1"/>
          <c:tx>
            <c:strRef>
              <c:f>'国内外行业对比（时间序列）'!$A$33</c:f>
              <c:strCache>
                <c:ptCount val="1"/>
                <c:pt idx="0">
                  <c:v>游戏</c:v>
                </c:pt>
              </c:strCache>
            </c:strRef>
          </c:tx>
          <c:spPr>
            <a:ln w="28575" cap="rnd">
              <a:solidFill>
                <a:schemeClr val="accent2"/>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'国内外行业对比（时间序列）'!$B$33:$N$33</c:f>
              <c:numCache>
                <c:formatCode>General</c:formatCode>
                <c:ptCount val="13"/>
                <c:pt idx="0">
                  <c:v>2</c:v>
                </c:pt>
                <c:pt idx="1">
                  <c:v>1</c:v>
                </c:pt>
                <c:pt idx="2">
                  <c:v>2</c:v>
                </c:pt>
                <c:pt idx="3">
                  <c:v>5</c:v>
                </c:pt>
                <c:pt idx="4">
                  <c:v>8</c:v>
                </c:pt>
                <c:pt idx="5">
                  <c:v>4</c:v>
                </c:pt>
                <c:pt idx="6">
                  <c:v>10</c:v>
                </c:pt>
                <c:pt idx="7">
                  <c:v>11</c:v>
                </c:pt>
                <c:pt idx="8">
                  <c:v>5</c:v>
                </c:pt>
                <c:pt idx="9">
                  <c:v>6</c:v>
                </c:pt>
                <c:pt idx="10">
                  <c:v>14</c:v>
                </c:pt>
                <c:pt idx="11">
                  <c:v>3</c:v>
                </c:pt>
                <c:pt idx="12">
                  <c:v>14</c:v>
                </c:pt>
              </c:numCache>
            </c:numRef>
          </c:val>
          <c:smooth val="0"/>
          <c:extLst>
            <c:ext xmlns:c16="http://schemas.microsoft.com/office/drawing/2014/chart" uri="{C3380CC4-5D6E-409C-BE32-E72D297353CC}">
              <c16:uniqueId val="{00000001-955C-4368-9478-E21A6F239D3C}"/>
            </c:ext>
          </c:extLst>
        </c:ser>
        <c:ser>
          <c:idx val="2"/>
          <c:order val="2"/>
          <c:tx>
            <c:strRef>
              <c:f>'国内外行业对比（时间序列）'!$A$34</c:f>
              <c:strCache>
                <c:ptCount val="1"/>
                <c:pt idx="0">
                  <c:v>企业服务</c:v>
                </c:pt>
              </c:strCache>
            </c:strRef>
          </c:tx>
          <c:spPr>
            <a:ln w="28575" cap="rnd">
              <a:solidFill>
                <a:schemeClr val="accent3"/>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'国内外行业对比（时间序列）'!$B$34:$N$34</c:f>
              <c:numCache>
                <c:formatCode>General</c:formatCode>
                <c:ptCount val="13"/>
                <c:pt idx="2">
                  <c:v>2</c:v>
                </c:pt>
                <c:pt idx="3">
                  <c:v>2</c:v>
                </c:pt>
                <c:pt idx="4">
                  <c:v>1</c:v>
                </c:pt>
                <c:pt idx="5">
                  <c:v>2</c:v>
                </c:pt>
                <c:pt idx="6">
                  <c:v>3</c:v>
                </c:pt>
                <c:pt idx="7">
                  <c:v>3</c:v>
                </c:pt>
                <c:pt idx="8">
                  <c:v>4</c:v>
                </c:pt>
                <c:pt idx="9">
                  <c:v>7</c:v>
                </c:pt>
                <c:pt idx="10">
                  <c:v>9</c:v>
                </c:pt>
                <c:pt idx="11">
                  <c:v>16</c:v>
                </c:pt>
                <c:pt idx="12">
                  <c:v>17</c:v>
                </c:pt>
              </c:numCache>
            </c:numRef>
          </c:val>
          <c:smooth val="0"/>
          <c:extLst>
            <c:ext xmlns:c16="http://schemas.microsoft.com/office/drawing/2014/chart" uri="{C3380CC4-5D6E-409C-BE32-E72D297353CC}">
              <c16:uniqueId val="{00000002-955C-4368-9478-E21A6F239D3C}"/>
            </c:ext>
          </c:extLst>
        </c:ser>
        <c:ser>
          <c:idx val="3"/>
          <c:order val="3"/>
          <c:tx>
            <c:strRef>
              <c:f>'国内外行业对比（时间序列）'!$A$35</c:f>
              <c:strCache>
                <c:ptCount val="1"/>
                <c:pt idx="0">
                  <c:v>金融/支付</c:v>
                </c:pt>
              </c:strCache>
            </c:strRef>
          </c:tx>
          <c:spPr>
            <a:ln w="28575" cap="rnd">
              <a:solidFill>
                <a:schemeClr val="accent4"/>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'国内外行业对比（时间序列）'!$B$35:$N$35</c:f>
              <c:numCache>
                <c:formatCode>General</c:formatCode>
                <c:ptCount val="13"/>
                <c:pt idx="2">
                  <c:v>1</c:v>
                </c:pt>
                <c:pt idx="3">
                  <c:v>1</c:v>
                </c:pt>
                <c:pt idx="4">
                  <c:v>2</c:v>
                </c:pt>
                <c:pt idx="5">
                  <c:v>2</c:v>
                </c:pt>
                <c:pt idx="6">
                  <c:v>4</c:v>
                </c:pt>
                <c:pt idx="7">
                  <c:v>5</c:v>
                </c:pt>
                <c:pt idx="8">
                  <c:v>6</c:v>
                </c:pt>
                <c:pt idx="9">
                  <c:v>7</c:v>
                </c:pt>
                <c:pt idx="10">
                  <c:v>11</c:v>
                </c:pt>
                <c:pt idx="11">
                  <c:v>6</c:v>
                </c:pt>
                <c:pt idx="12">
                  <c:v>6</c:v>
                </c:pt>
              </c:numCache>
            </c:numRef>
          </c:val>
          <c:smooth val="0"/>
          <c:extLst>
            <c:ext xmlns:c16="http://schemas.microsoft.com/office/drawing/2014/chart" uri="{C3380CC4-5D6E-409C-BE32-E72D297353CC}">
              <c16:uniqueId val="{00000003-955C-4368-9478-E21A6F239D3C}"/>
            </c:ext>
          </c:extLst>
        </c:ser>
        <c:ser>
          <c:idx val="4"/>
          <c:order val="4"/>
          <c:tx>
            <c:strRef>
              <c:f>'国内外行业对比（时间序列）'!$A$36</c:f>
              <c:strCache>
                <c:ptCount val="1"/>
                <c:pt idx="0">
                  <c:v>社交社区</c:v>
                </c:pt>
              </c:strCache>
            </c:strRef>
          </c:tx>
          <c:spPr>
            <a:ln w="28575" cap="rnd">
              <a:solidFill>
                <a:schemeClr val="accent5"/>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'国内外行业对比（时间序列）'!$B$36:$N$36</c:f>
              <c:numCache>
                <c:formatCode>General</c:formatCode>
                <c:ptCount val="13"/>
                <c:pt idx="3">
                  <c:v>3</c:v>
                </c:pt>
                <c:pt idx="4">
                  <c:v>2</c:v>
                </c:pt>
                <c:pt idx="6">
                  <c:v>3</c:v>
                </c:pt>
                <c:pt idx="7">
                  <c:v>10</c:v>
                </c:pt>
                <c:pt idx="8">
                  <c:v>15</c:v>
                </c:pt>
                <c:pt idx="9">
                  <c:v>10</c:v>
                </c:pt>
                <c:pt idx="10">
                  <c:v>8</c:v>
                </c:pt>
                <c:pt idx="11">
                  <c:v>5</c:v>
                </c:pt>
                <c:pt idx="12">
                  <c:v>1</c:v>
                </c:pt>
              </c:numCache>
            </c:numRef>
          </c:val>
          <c:smooth val="0"/>
          <c:extLst>
            <c:ext xmlns:c16="http://schemas.microsoft.com/office/drawing/2014/chart" uri="{C3380CC4-5D6E-409C-BE32-E72D297353CC}">
              <c16:uniqueId val="{00000004-955C-4368-9478-E21A6F239D3C}"/>
            </c:ext>
          </c:extLst>
        </c:ser>
        <c:ser>
          <c:idx val="5"/>
          <c:order val="5"/>
          <c:tx>
            <c:strRef>
              <c:f>'国内外行业对比（时间序列）'!$A$37</c:f>
              <c:strCache>
                <c:ptCount val="1"/>
                <c:pt idx="0">
                  <c:v>电子商务</c:v>
                </c:pt>
              </c:strCache>
            </c:strRef>
          </c:tx>
          <c:spPr>
            <a:ln w="28575" cap="rnd">
              <a:solidFill>
                <a:schemeClr val="accent6"/>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'国内外行业对比（时间序列）'!$B$37:$N$37</c:f>
              <c:numCache>
                <c:formatCode>General</c:formatCode>
                <c:ptCount val="13"/>
                <c:pt idx="2">
                  <c:v>1</c:v>
                </c:pt>
                <c:pt idx="3">
                  <c:v>1</c:v>
                </c:pt>
                <c:pt idx="4">
                  <c:v>2</c:v>
                </c:pt>
                <c:pt idx="5">
                  <c:v>3</c:v>
                </c:pt>
                <c:pt idx="6">
                  <c:v>4</c:v>
                </c:pt>
                <c:pt idx="7">
                  <c:v>8</c:v>
                </c:pt>
                <c:pt idx="8">
                  <c:v>7</c:v>
                </c:pt>
                <c:pt idx="9">
                  <c:v>6</c:v>
                </c:pt>
                <c:pt idx="10">
                  <c:v>12</c:v>
                </c:pt>
                <c:pt idx="11">
                  <c:v>7</c:v>
                </c:pt>
                <c:pt idx="12">
                  <c:v>4</c:v>
                </c:pt>
              </c:numCache>
            </c:numRef>
          </c:val>
          <c:smooth val="0"/>
          <c:extLst>
            <c:ext xmlns:c16="http://schemas.microsoft.com/office/drawing/2014/chart" uri="{C3380CC4-5D6E-409C-BE32-E72D297353CC}">
              <c16:uniqueId val="{00000005-955C-4368-9478-E21A6F239D3C}"/>
            </c:ext>
          </c:extLst>
        </c:ser>
        <c:ser>
          <c:idx val="6"/>
          <c:order val="6"/>
          <c:tx>
            <c:strRef>
              <c:f>'国内外行业对比（时间序列）'!$A$38</c:f>
              <c:strCache>
                <c:ptCount val="1"/>
                <c:pt idx="0">
                  <c:v>医疗健康/生物医药</c:v>
                </c:pt>
              </c:strCache>
            </c:strRef>
          </c:tx>
          <c:spPr>
            <a:ln w="28575" cap="rnd">
              <a:solidFill>
                <a:schemeClr val="accent1">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'国内外行业对比（时间序列）'!$B$38:$N$38</c:f>
              <c:numCache>
                <c:formatCode>General</c:formatCode>
                <c:ptCount val="13"/>
                <c:pt idx="6">
                  <c:v>3</c:v>
                </c:pt>
                <c:pt idx="7">
                  <c:v>6</c:v>
                </c:pt>
                <c:pt idx="8">
                  <c:v>7</c:v>
                </c:pt>
                <c:pt idx="9">
                  <c:v>5</c:v>
                </c:pt>
                <c:pt idx="10">
                  <c:v>4</c:v>
                </c:pt>
                <c:pt idx="11">
                  <c:v>11</c:v>
                </c:pt>
                <c:pt idx="12">
                  <c:v>8</c:v>
                </c:pt>
              </c:numCache>
            </c:numRef>
          </c:val>
          <c:smooth val="0"/>
          <c:extLst>
            <c:ext xmlns:c16="http://schemas.microsoft.com/office/drawing/2014/chart" uri="{C3380CC4-5D6E-409C-BE32-E72D297353CC}">
              <c16:uniqueId val="{00000006-955C-4368-9478-E21A6F239D3C}"/>
            </c:ext>
          </c:extLst>
        </c:ser>
        <c:ser>
          <c:idx val="7"/>
          <c:order val="7"/>
          <c:tx>
            <c:strRef>
              <c:f>'国内外行业对比（时间序列）'!$A$39</c:f>
              <c:strCache>
                <c:ptCount val="1"/>
                <c:pt idx="0">
                  <c:v>教育培训</c:v>
                </c:pt>
              </c:strCache>
            </c:strRef>
          </c:tx>
          <c:spPr>
            <a:ln w="28575" cap="rnd">
              <a:solidFill>
                <a:schemeClr val="accent2">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'国内外行业对比（时间序列）'!$B$39:$N$39</c:f>
              <c:numCache>
                <c:formatCode>General</c:formatCode>
                <c:ptCount val="13"/>
                <c:pt idx="6">
                  <c:v>2</c:v>
                </c:pt>
                <c:pt idx="7">
                  <c:v>4</c:v>
                </c:pt>
                <c:pt idx="8">
                  <c:v>4</c:v>
                </c:pt>
                <c:pt idx="9">
                  <c:v>7</c:v>
                </c:pt>
                <c:pt idx="10">
                  <c:v>10</c:v>
                </c:pt>
                <c:pt idx="11">
                  <c:v>7</c:v>
                </c:pt>
                <c:pt idx="12">
                  <c:v>8</c:v>
                </c:pt>
              </c:numCache>
            </c:numRef>
          </c:val>
          <c:smooth val="0"/>
          <c:extLst>
            <c:ext xmlns:c16="http://schemas.microsoft.com/office/drawing/2014/chart" uri="{C3380CC4-5D6E-409C-BE32-E72D297353CC}">
              <c16:uniqueId val="{00000007-955C-4368-9478-E21A6F239D3C}"/>
            </c:ext>
          </c:extLst>
        </c:ser>
        <c:ser>
          <c:idx val="8"/>
          <c:order val="8"/>
          <c:tx>
            <c:strRef>
              <c:f>'国内外行业对比（时间序列）'!$A$40</c:f>
              <c:strCache>
                <c:ptCount val="1"/>
                <c:pt idx="0">
                  <c:v>直播/视频</c:v>
                </c:pt>
              </c:strCache>
            </c:strRef>
          </c:tx>
          <c:spPr>
            <a:ln w="28575" cap="rnd">
              <a:solidFill>
                <a:schemeClr val="accent3">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'国内外行业对比（时间序列）'!$B$40:$N$40</c:f>
              <c:numCache>
                <c:formatCode>General</c:formatCode>
                <c:ptCount val="13"/>
                <c:pt idx="2">
                  <c:v>1</c:v>
                </c:pt>
                <c:pt idx="5">
                  <c:v>1</c:v>
                </c:pt>
                <c:pt idx="6">
                  <c:v>3</c:v>
                </c:pt>
                <c:pt idx="7">
                  <c:v>3</c:v>
                </c:pt>
                <c:pt idx="8">
                  <c:v>8</c:v>
                </c:pt>
                <c:pt idx="9">
                  <c:v>6</c:v>
                </c:pt>
                <c:pt idx="10">
                  <c:v>13</c:v>
                </c:pt>
                <c:pt idx="11">
                  <c:v>1</c:v>
                </c:pt>
                <c:pt idx="12">
                  <c:v>4</c:v>
                </c:pt>
              </c:numCache>
            </c:numRef>
          </c:val>
          <c:smooth val="0"/>
          <c:extLst>
            <c:ext xmlns:c16="http://schemas.microsoft.com/office/drawing/2014/chart" uri="{C3380CC4-5D6E-409C-BE32-E72D297353CC}">
              <c16:uniqueId val="{00000008-955C-4368-9478-E21A6F239D3C}"/>
            </c:ext>
          </c:extLst>
        </c:ser>
        <c:ser>
          <c:idx val="9"/>
          <c:order val="9"/>
          <c:tx>
            <c:strRef>
              <c:f>'国内外行业对比（时间序列）'!$A$41</c:f>
              <c:strCache>
                <c:ptCount val="1"/>
                <c:pt idx="0">
                  <c:v>汽车交通</c:v>
                </c:pt>
              </c:strCache>
            </c:strRef>
          </c:tx>
          <c:spPr>
            <a:ln w="28575" cap="rnd">
              <a:solidFill>
                <a:schemeClr val="accent4">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'国内外行业对比（时间序列）'!$B$41:$N$41</c:f>
              <c:numCache>
                <c:formatCode>General</c:formatCode>
                <c:ptCount val="13"/>
                <c:pt idx="5">
                  <c:v>1</c:v>
                </c:pt>
                <c:pt idx="6">
                  <c:v>4</c:v>
                </c:pt>
                <c:pt idx="7">
                  <c:v>6</c:v>
                </c:pt>
                <c:pt idx="8">
                  <c:v>6</c:v>
                </c:pt>
                <c:pt idx="9">
                  <c:v>5</c:v>
                </c:pt>
                <c:pt idx="10">
                  <c:v>3</c:v>
                </c:pt>
                <c:pt idx="11">
                  <c:v>5</c:v>
                </c:pt>
                <c:pt idx="12">
                  <c:v>2</c:v>
                </c:pt>
              </c:numCache>
            </c:numRef>
          </c:val>
          <c:smooth val="0"/>
          <c:extLst>
            <c:ext xmlns:c16="http://schemas.microsoft.com/office/drawing/2014/chart" uri="{C3380CC4-5D6E-409C-BE32-E72D297353CC}">
              <c16:uniqueId val="{00000009-955C-4368-9478-E21A6F239D3C}"/>
            </c:ext>
          </c:extLst>
        </c:ser>
        <c:ser>
          <c:idx val="10"/>
          <c:order val="10"/>
          <c:tx>
            <c:strRef>
              <c:f>'国内外行业对比（时间序列）'!$A$42</c:f>
              <c:strCache>
                <c:ptCount val="1"/>
                <c:pt idx="0">
                  <c:v>生活服务</c:v>
                </c:pt>
              </c:strCache>
            </c:strRef>
          </c:tx>
          <c:spPr>
            <a:ln w="28575" cap="rnd">
              <a:solidFill>
                <a:schemeClr val="accent5">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'国内外行业对比（时间序列）'!$B$42:$N$42</c:f>
              <c:numCache>
                <c:formatCode>General</c:formatCode>
                <c:ptCount val="13"/>
                <c:pt idx="2">
                  <c:v>1</c:v>
                </c:pt>
                <c:pt idx="5">
                  <c:v>1</c:v>
                </c:pt>
                <c:pt idx="6">
                  <c:v>8</c:v>
                </c:pt>
                <c:pt idx="7">
                  <c:v>13</c:v>
                </c:pt>
                <c:pt idx="8">
                  <c:v>3</c:v>
                </c:pt>
                <c:pt idx="9">
                  <c:v>3</c:v>
                </c:pt>
                <c:pt idx="10">
                  <c:v>4</c:v>
                </c:pt>
                <c:pt idx="11">
                  <c:v>3</c:v>
                </c:pt>
                <c:pt idx="12">
                  <c:v>4</c:v>
                </c:pt>
              </c:numCache>
            </c:numRef>
          </c:val>
          <c:smooth val="0"/>
          <c:extLst>
            <c:ext xmlns:c16="http://schemas.microsoft.com/office/drawing/2014/chart" uri="{C3380CC4-5D6E-409C-BE32-E72D297353CC}">
              <c16:uniqueId val="{0000000A-955C-4368-9478-E21A6F239D3C}"/>
            </c:ext>
          </c:extLst>
        </c:ser>
        <c:ser>
          <c:idx val="11"/>
          <c:order val="11"/>
          <c:tx>
            <c:strRef>
              <c:f>'国内外行业对比（时间序列）'!$A$43</c:f>
              <c:strCache>
                <c:ptCount val="1"/>
                <c:pt idx="0">
                  <c:v>工具软件</c:v>
                </c:pt>
              </c:strCache>
            </c:strRef>
          </c:tx>
          <c:spPr>
            <a:ln w="28575" cap="rnd">
              <a:solidFill>
                <a:schemeClr val="accent6">
                  <a:lumMod val="6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'国内外行业对比（时间序列）'!$B$43:$N$43</c:f>
              <c:numCache>
                <c:formatCode>General</c:formatCode>
                <c:ptCount val="13"/>
                <c:pt idx="0">
                  <c:v>1</c:v>
                </c:pt>
                <c:pt idx="3">
                  <c:v>2</c:v>
                </c:pt>
                <c:pt idx="4">
                  <c:v>5</c:v>
                </c:pt>
                <c:pt idx="5">
                  <c:v>6</c:v>
                </c:pt>
                <c:pt idx="6">
                  <c:v>2</c:v>
                </c:pt>
                <c:pt idx="7">
                  <c:v>2</c:v>
                </c:pt>
                <c:pt idx="8">
                  <c:v>3</c:v>
                </c:pt>
                <c:pt idx="9">
                  <c:v>4</c:v>
                </c:pt>
                <c:pt idx="10">
                  <c:v>2</c:v>
                </c:pt>
                <c:pt idx="11">
                  <c:v>3</c:v>
                </c:pt>
                <c:pt idx="12">
                  <c:v>4</c:v>
                </c:pt>
              </c:numCache>
            </c:numRef>
          </c:val>
          <c:smooth val="0"/>
          <c:extLst>
            <c:ext xmlns:c16="http://schemas.microsoft.com/office/drawing/2014/chart" uri="{C3380CC4-5D6E-409C-BE32-E72D297353CC}">
              <c16:uniqueId val="{0000000B-955C-4368-9478-E21A6F239D3C}"/>
            </c:ext>
          </c:extLst>
        </c:ser>
        <c:ser>
          <c:idx val="12"/>
          <c:order val="12"/>
          <c:tx>
            <c:strRef>
              <c:f>'国内外行业对比（时间序列）'!$A$44</c:f>
              <c:strCache>
                <c:ptCount val="1"/>
                <c:pt idx="0">
                  <c:v>人工智能</c:v>
                </c:pt>
              </c:strCache>
            </c:strRef>
          </c:tx>
          <c:spPr>
            <a:ln w="28575" cap="rnd">
              <a:solidFill>
                <a:schemeClr val="accent1">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'国内外行业对比（时间序列）'!$B$44:$N$44</c:f>
              <c:numCache>
                <c:formatCode>General</c:formatCode>
                <c:ptCount val="13"/>
                <c:pt idx="7">
                  <c:v>1</c:v>
                </c:pt>
                <c:pt idx="8">
                  <c:v>1</c:v>
                </c:pt>
                <c:pt idx="9">
                  <c:v>2</c:v>
                </c:pt>
                <c:pt idx="10">
                  <c:v>8</c:v>
                </c:pt>
                <c:pt idx="11">
                  <c:v>2</c:v>
                </c:pt>
                <c:pt idx="12">
                  <c:v>8</c:v>
                </c:pt>
              </c:numCache>
            </c:numRef>
          </c:val>
          <c:smooth val="0"/>
          <c:extLst>
            <c:ext xmlns:c16="http://schemas.microsoft.com/office/drawing/2014/chart" uri="{C3380CC4-5D6E-409C-BE32-E72D297353CC}">
              <c16:uniqueId val="{0000000C-955C-4368-9478-E21A6F239D3C}"/>
            </c:ext>
          </c:extLst>
        </c:ser>
        <c:ser>
          <c:idx val="13"/>
          <c:order val="13"/>
          <c:tx>
            <c:strRef>
              <c:f>'国内外行业对比（时间序列）'!$A$45</c:f>
              <c:strCache>
                <c:ptCount val="1"/>
                <c:pt idx="0">
                  <c:v>电信/通信</c:v>
                </c:pt>
              </c:strCache>
            </c:strRef>
          </c:tx>
          <c:spPr>
            <a:ln w="28575" cap="rnd">
              <a:solidFill>
                <a:schemeClr val="accent2">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'国内外行业对比（时间序列）'!$B$45:$N$45</c:f>
              <c:numCache>
                <c:formatCode>General</c:formatCode>
                <c:ptCount val="13"/>
                <c:pt idx="3">
                  <c:v>1</c:v>
                </c:pt>
                <c:pt idx="7">
                  <c:v>3</c:v>
                </c:pt>
                <c:pt idx="8">
                  <c:v>2</c:v>
                </c:pt>
                <c:pt idx="9">
                  <c:v>4</c:v>
                </c:pt>
                <c:pt idx="10">
                  <c:v>2</c:v>
                </c:pt>
                <c:pt idx="11">
                  <c:v>2</c:v>
                </c:pt>
                <c:pt idx="12">
                  <c:v>4</c:v>
                </c:pt>
              </c:numCache>
            </c:numRef>
          </c:val>
          <c:smooth val="0"/>
          <c:extLst>
            <c:ext xmlns:c16="http://schemas.microsoft.com/office/drawing/2014/chart" uri="{C3380CC4-5D6E-409C-BE32-E72D297353CC}">
              <c16:uniqueId val="{0000000D-955C-4368-9478-E21A6F239D3C}"/>
            </c:ext>
          </c:extLst>
        </c:ser>
        <c:ser>
          <c:idx val="14"/>
          <c:order val="14"/>
          <c:tx>
            <c:strRef>
              <c:f>'国内外行业对比（时间序列）'!$A$46</c:f>
              <c:strCache>
                <c:ptCount val="1"/>
                <c:pt idx="0">
                  <c:v>旅游/OTA</c:v>
                </c:pt>
              </c:strCache>
            </c:strRef>
          </c:tx>
          <c:spPr>
            <a:ln w="28575" cap="rnd">
              <a:solidFill>
                <a:schemeClr val="accent3">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'国内外行业对比（时间序列）'!$B$46:$N$46</c:f>
              <c:numCache>
                <c:formatCode>General</c:formatCode>
                <c:ptCount val="13"/>
                <c:pt idx="3">
                  <c:v>1</c:v>
                </c:pt>
                <c:pt idx="4">
                  <c:v>1</c:v>
                </c:pt>
                <c:pt idx="6">
                  <c:v>4</c:v>
                </c:pt>
                <c:pt idx="7">
                  <c:v>2</c:v>
                </c:pt>
                <c:pt idx="8">
                  <c:v>1</c:v>
                </c:pt>
                <c:pt idx="9">
                  <c:v>1</c:v>
                </c:pt>
                <c:pt idx="10">
                  <c:v>4</c:v>
                </c:pt>
                <c:pt idx="11">
                  <c:v>3</c:v>
                </c:pt>
              </c:numCache>
            </c:numRef>
          </c:val>
          <c:smooth val="0"/>
          <c:extLst>
            <c:ext xmlns:c16="http://schemas.microsoft.com/office/drawing/2014/chart" uri="{C3380CC4-5D6E-409C-BE32-E72D297353CC}">
              <c16:uniqueId val="{0000000E-955C-4368-9478-E21A6F239D3C}"/>
            </c:ext>
          </c:extLst>
        </c:ser>
        <c:ser>
          <c:idx val="15"/>
          <c:order val="15"/>
          <c:tx>
            <c:strRef>
              <c:f>'国内外行业对比（时间序列）'!$A$47</c:f>
              <c:strCache>
                <c:ptCount val="1"/>
                <c:pt idx="0">
                  <c:v>科创/技术研发</c:v>
                </c:pt>
              </c:strCache>
            </c:strRef>
          </c:tx>
          <c:spPr>
            <a:ln w="28575" cap="rnd">
              <a:solidFill>
                <a:schemeClr val="accent4">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'国内外行业对比（时间序列）'!$B$47:$N$47</c:f>
              <c:numCache>
                <c:formatCode>General</c:formatCode>
                <c:ptCount val="13"/>
                <c:pt idx="4">
                  <c:v>1</c:v>
                </c:pt>
                <c:pt idx="5">
                  <c:v>1</c:v>
                </c:pt>
                <c:pt idx="8">
                  <c:v>1</c:v>
                </c:pt>
                <c:pt idx="9">
                  <c:v>1</c:v>
                </c:pt>
                <c:pt idx="10">
                  <c:v>1</c:v>
                </c:pt>
                <c:pt idx="11">
                  <c:v>3</c:v>
                </c:pt>
                <c:pt idx="12">
                  <c:v>2</c:v>
                </c:pt>
              </c:numCache>
            </c:numRef>
          </c:val>
          <c:smooth val="0"/>
          <c:extLst>
            <c:ext xmlns:c16="http://schemas.microsoft.com/office/drawing/2014/chart" uri="{C3380CC4-5D6E-409C-BE32-E72D297353CC}">
              <c16:uniqueId val="{0000000F-955C-4368-9478-E21A6F239D3C}"/>
            </c:ext>
          </c:extLst>
        </c:ser>
        <c:ser>
          <c:idx val="16"/>
          <c:order val="16"/>
          <c:tx>
            <c:strRef>
              <c:f>'国内外行业对比（时间序列）'!$A$48</c:f>
              <c:strCache>
                <c:ptCount val="1"/>
                <c:pt idx="0">
                  <c:v>食品饮料/零售</c:v>
                </c:pt>
              </c:strCache>
            </c:strRef>
          </c:tx>
          <c:spPr>
            <a:ln w="28575" cap="rnd">
              <a:solidFill>
                <a:schemeClr val="accent5">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'国内外行业对比（时间序列）'!$B$48:$N$48</c:f>
              <c:numCache>
                <c:formatCode>General</c:formatCode>
                <c:ptCount val="13"/>
                <c:pt idx="7">
                  <c:v>2</c:v>
                </c:pt>
                <c:pt idx="9">
                  <c:v>3</c:v>
                </c:pt>
                <c:pt idx="10">
                  <c:v>3</c:v>
                </c:pt>
                <c:pt idx="11">
                  <c:v>1</c:v>
                </c:pt>
                <c:pt idx="12">
                  <c:v>7</c:v>
                </c:pt>
              </c:numCache>
            </c:numRef>
          </c:val>
          <c:smooth val="0"/>
          <c:extLst>
            <c:ext xmlns:c16="http://schemas.microsoft.com/office/drawing/2014/chart" uri="{C3380CC4-5D6E-409C-BE32-E72D297353CC}">
              <c16:uniqueId val="{00000010-955C-4368-9478-E21A6F239D3C}"/>
            </c:ext>
          </c:extLst>
        </c:ser>
        <c:ser>
          <c:idx val="17"/>
          <c:order val="17"/>
          <c:tx>
            <c:strRef>
              <c:f>'国内外行业对比（时间序列）'!$A$49</c:f>
              <c:strCache>
                <c:ptCount val="1"/>
                <c:pt idx="0">
                  <c:v>硬件/生产制造</c:v>
                </c:pt>
              </c:strCache>
            </c:strRef>
          </c:tx>
          <c:spPr>
            <a:ln w="28575" cap="rnd">
              <a:solidFill>
                <a:schemeClr val="accent6">
                  <a:lumMod val="80000"/>
                  <a:lumOff val="2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'国内外行业对比（时间序列）'!$B$49:$N$49</c:f>
              <c:numCache>
                <c:formatCode>General</c:formatCode>
                <c:ptCount val="13"/>
                <c:pt idx="6">
                  <c:v>2</c:v>
                </c:pt>
                <c:pt idx="10">
                  <c:v>4</c:v>
                </c:pt>
                <c:pt idx="11">
                  <c:v>3</c:v>
                </c:pt>
                <c:pt idx="12">
                  <c:v>2</c:v>
                </c:pt>
              </c:numCache>
            </c:numRef>
          </c:val>
          <c:smooth val="0"/>
          <c:extLst>
            <c:ext xmlns:c16="http://schemas.microsoft.com/office/drawing/2014/chart" uri="{C3380CC4-5D6E-409C-BE32-E72D297353CC}">
              <c16:uniqueId val="{00000011-955C-4368-9478-E21A6F239D3C}"/>
            </c:ext>
          </c:extLst>
        </c:ser>
        <c:ser>
          <c:idx val="18"/>
          <c:order val="18"/>
          <c:tx>
            <c:strRef>
              <c:f>'国内外行业对比（时间序列）'!$A$50</c:f>
              <c:strCache>
                <c:ptCount val="1"/>
                <c:pt idx="0">
                  <c:v>物流运输</c:v>
                </c:pt>
              </c:strCache>
            </c:strRef>
          </c:tx>
          <c:spPr>
            <a:ln w="28575" cap="rnd">
              <a:solidFill>
                <a:schemeClr val="accent1">
                  <a:lumMod val="8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'国内外行业对比（时间序列）'!$B$50:$N$50</c:f>
              <c:numCache>
                <c:formatCode>General</c:formatCode>
                <c:ptCount val="13"/>
                <c:pt idx="6">
                  <c:v>3</c:v>
                </c:pt>
                <c:pt idx="7">
                  <c:v>3</c:v>
                </c:pt>
                <c:pt idx="8">
                  <c:v>3</c:v>
                </c:pt>
                <c:pt idx="10">
                  <c:v>1</c:v>
                </c:pt>
                <c:pt idx="11">
                  <c:v>1</c:v>
                </c:pt>
                <c:pt idx="12">
                  <c:v>3</c:v>
                </c:pt>
              </c:numCache>
            </c:numRef>
          </c:val>
          <c:smooth val="0"/>
          <c:extLst>
            <c:ext xmlns:c16="http://schemas.microsoft.com/office/drawing/2014/chart" uri="{C3380CC4-5D6E-409C-BE32-E72D297353CC}">
              <c16:uniqueId val="{00000012-955C-4368-9478-E21A6F239D3C}"/>
            </c:ext>
          </c:extLst>
        </c:ser>
        <c:ser>
          <c:idx val="19"/>
          <c:order val="19"/>
          <c:tx>
            <c:strRef>
              <c:f>'国内外行业对比（时间序列）'!$A$51</c:f>
              <c:strCache>
                <c:ptCount val="1"/>
                <c:pt idx="0">
                  <c:v>房产家居</c:v>
                </c:pt>
              </c:strCache>
            </c:strRef>
          </c:tx>
          <c:spPr>
            <a:ln w="28575" cap="rnd">
              <a:solidFill>
                <a:schemeClr val="accent2">
                  <a:lumMod val="8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'国内外行业对比（时间序列）'!$B$51:$N$51</c:f>
              <c:numCache>
                <c:formatCode>General</c:formatCode>
                <c:ptCount val="13"/>
                <c:pt idx="6">
                  <c:v>1</c:v>
                </c:pt>
                <c:pt idx="7">
                  <c:v>1</c:v>
                </c:pt>
                <c:pt idx="8">
                  <c:v>1</c:v>
                </c:pt>
                <c:pt idx="9">
                  <c:v>1</c:v>
                </c:pt>
                <c:pt idx="10">
                  <c:v>4</c:v>
                </c:pt>
                <c:pt idx="11">
                  <c:v>2</c:v>
                </c:pt>
                <c:pt idx="12">
                  <c:v>1</c:v>
                </c:pt>
              </c:numCache>
            </c:numRef>
          </c:val>
          <c:smooth val="0"/>
          <c:extLst>
            <c:ext xmlns:c16="http://schemas.microsoft.com/office/drawing/2014/chart" uri="{C3380CC4-5D6E-409C-BE32-E72D297353CC}">
              <c16:uniqueId val="{00000013-955C-4368-9478-E21A6F239D3C}"/>
            </c:ext>
          </c:extLst>
        </c:ser>
        <c:ser>
          <c:idx val="20"/>
          <c:order val="20"/>
          <c:tx>
            <c:strRef>
              <c:f>'国内外行业对比（时间序列）'!$A$52</c:f>
              <c:strCache>
                <c:ptCount val="1"/>
                <c:pt idx="0">
                  <c:v>运动健身</c:v>
                </c:pt>
              </c:strCache>
            </c:strRef>
          </c:tx>
          <c:spPr>
            <a:ln w="28575" cap="rnd">
              <a:solidFill>
                <a:schemeClr val="accent3">
                  <a:lumMod val="8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'国内外行业对比（时间序列）'!$B$52:$N$52</c:f>
              <c:numCache>
                <c:formatCode>General</c:formatCode>
                <c:ptCount val="13"/>
                <c:pt idx="7">
                  <c:v>2</c:v>
                </c:pt>
                <c:pt idx="8">
                  <c:v>2</c:v>
                </c:pt>
                <c:pt idx="9">
                  <c:v>2</c:v>
                </c:pt>
                <c:pt idx="10">
                  <c:v>1</c:v>
                </c:pt>
                <c:pt idx="12">
                  <c:v>2</c:v>
                </c:pt>
              </c:numCache>
            </c:numRef>
          </c:val>
          <c:smooth val="0"/>
          <c:extLst>
            <c:ext xmlns:c16="http://schemas.microsoft.com/office/drawing/2014/chart" uri="{C3380CC4-5D6E-409C-BE32-E72D297353CC}">
              <c16:uniqueId val="{00000014-955C-4368-9478-E21A6F239D3C}"/>
            </c:ext>
          </c:extLst>
        </c:ser>
        <c:ser>
          <c:idx val="21"/>
          <c:order val="21"/>
          <c:tx>
            <c:strRef>
              <c:f>'国内外行业对比（时间序列）'!$A$53</c:f>
              <c:strCache>
                <c:ptCount val="1"/>
                <c:pt idx="0">
                  <c:v>其他</c:v>
                </c:pt>
              </c:strCache>
            </c:strRef>
          </c:tx>
          <c:spPr>
            <a:ln w="28575" cap="rnd">
              <a:solidFill>
                <a:schemeClr val="accent4">
                  <a:lumMod val="80000"/>
                </a:schemeClr>
              </a:solidFill>
              <a:round/>
            </a:ln>
            <a:effectLst/>
          </c:spPr>
          <c:marker>
            <c:symbol val="none"/>
          </c:marker>
          <c:cat>
            <c:numRef>
              <c:f>'国内外行业对比（时间序列）'!$B$31:$N$31</c:f>
              <c:numCache>
                <c:formatCode>General</c:formatCod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numCache>
            </c:numRef>
          </c:cat>
          <c:val>
            <c:numRef>
              <c:f>'国内外行业对比（时间序列）'!$B$53:$N$53</c:f>
              <c:numCache>
                <c:formatCode>General</c:formatCode>
                <c:ptCount val="13"/>
                <c:pt idx="1">
                  <c:v>1</c:v>
                </c:pt>
                <c:pt idx="3">
                  <c:v>2</c:v>
                </c:pt>
                <c:pt idx="4">
                  <c:v>3</c:v>
                </c:pt>
                <c:pt idx="5">
                  <c:v>2</c:v>
                </c:pt>
                <c:pt idx="6">
                  <c:v>1</c:v>
                </c:pt>
                <c:pt idx="7">
                  <c:v>1</c:v>
                </c:pt>
                <c:pt idx="8">
                  <c:v>4</c:v>
                </c:pt>
                <c:pt idx="9">
                  <c:v>1</c:v>
                </c:pt>
                <c:pt idx="10">
                  <c:v>6</c:v>
                </c:pt>
                <c:pt idx="11">
                  <c:v>2</c:v>
                </c:pt>
                <c:pt idx="12">
                  <c:v>5</c:v>
                </c:pt>
              </c:numCache>
            </c:numRef>
          </c:val>
          <c:smooth val="0"/>
          <c:extLst>
            <c:ext xmlns:c16="http://schemas.microsoft.com/office/drawing/2014/chart" uri="{C3380CC4-5D6E-409C-BE32-E72D297353CC}">
              <c16:uniqueId val="{00000015-955C-4368-9478-E21A6F239D3C}"/>
            </c:ext>
          </c:extLst>
        </c:ser>
        <c:dLbls>
          <c:showLegendKey val="0"/>
          <c:showVal val="0"/>
          <c:showCatName val="0"/>
          <c:showSerName val="0"/>
          <c:showPercent val="0"/>
          <c:showBubbleSize val="0"/>
        </c:dLbls>
        <c:smooth val="0"/>
        <c:axId val="320800592"/>
        <c:axId val="320781872"/>
      </c:lineChart>
      <c:catAx>
        <c:axId val="32080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0781872"/>
        <c:crosses val="autoZero"/>
        <c:auto val="1"/>
        <c:lblAlgn val="ctr"/>
        <c:lblOffset val="100"/>
        <c:noMultiLvlLbl val="0"/>
      </c:catAx>
      <c:valAx>
        <c:axId val="32078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080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国外</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12917676245575E-2"/>
          <c:y val="0.12067382716855471"/>
          <c:w val="0.90633438651983433"/>
          <c:h val="0.79836882421924038"/>
        </c:manualLayout>
      </c:layout>
      <c:lineChart>
        <c:grouping val="standard"/>
        <c:varyColors val="0"/>
        <c:ser>
          <c:idx val="0"/>
          <c:order val="0"/>
          <c:tx>
            <c:strRef>
              <c:f>'国内外行业对比（时间序列）'!$P$32</c:f>
              <c:strCache>
                <c:ptCount val="1"/>
                <c:pt idx="0">
                  <c:v>文娱传媒</c:v>
                </c:pt>
              </c:strCache>
            </c:strRef>
          </c:tx>
          <c:spPr>
            <a:ln w="28575" cap="rnd">
              <a:solidFill>
                <a:schemeClr val="accent1"/>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'国内外行业对比（时间序列）'!$Q$32:$Y$32</c:f>
              <c:numCache>
                <c:formatCode>General</c:formatCode>
                <c:ptCount val="9"/>
                <c:pt idx="4">
                  <c:v>4</c:v>
                </c:pt>
                <c:pt idx="5">
                  <c:v>1</c:v>
                </c:pt>
                <c:pt idx="6">
                  <c:v>5</c:v>
                </c:pt>
                <c:pt idx="8">
                  <c:v>4</c:v>
                </c:pt>
              </c:numCache>
            </c:numRef>
          </c:val>
          <c:smooth val="0"/>
          <c:extLst>
            <c:ext xmlns:c16="http://schemas.microsoft.com/office/drawing/2014/chart" uri="{C3380CC4-5D6E-409C-BE32-E72D297353CC}">
              <c16:uniqueId val="{00000000-85BA-433B-88A7-3EB2B7DF2795}"/>
            </c:ext>
          </c:extLst>
        </c:ser>
        <c:ser>
          <c:idx val="1"/>
          <c:order val="1"/>
          <c:tx>
            <c:strRef>
              <c:f>'国内外行业对比（时间序列）'!$P$33</c:f>
              <c:strCache>
                <c:ptCount val="1"/>
                <c:pt idx="0">
                  <c:v>游戏</c:v>
                </c:pt>
              </c:strCache>
            </c:strRef>
          </c:tx>
          <c:spPr>
            <a:ln w="28575" cap="rnd">
              <a:solidFill>
                <a:schemeClr val="accent2"/>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'国内外行业对比（时间序列）'!$Q$33:$Y$33</c:f>
              <c:numCache>
                <c:formatCode>General</c:formatCode>
                <c:ptCount val="9"/>
                <c:pt idx="0">
                  <c:v>1</c:v>
                </c:pt>
                <c:pt idx="1">
                  <c:v>4</c:v>
                </c:pt>
                <c:pt idx="2">
                  <c:v>7</c:v>
                </c:pt>
                <c:pt idx="3">
                  <c:v>8</c:v>
                </c:pt>
                <c:pt idx="4">
                  <c:v>2</c:v>
                </c:pt>
                <c:pt idx="5">
                  <c:v>3</c:v>
                </c:pt>
                <c:pt idx="6">
                  <c:v>5</c:v>
                </c:pt>
                <c:pt idx="7">
                  <c:v>6</c:v>
                </c:pt>
                <c:pt idx="8">
                  <c:v>5</c:v>
                </c:pt>
              </c:numCache>
            </c:numRef>
          </c:val>
          <c:smooth val="0"/>
          <c:extLst>
            <c:ext xmlns:c16="http://schemas.microsoft.com/office/drawing/2014/chart" uri="{C3380CC4-5D6E-409C-BE32-E72D297353CC}">
              <c16:uniqueId val="{00000001-85BA-433B-88A7-3EB2B7DF2795}"/>
            </c:ext>
          </c:extLst>
        </c:ser>
        <c:ser>
          <c:idx val="2"/>
          <c:order val="2"/>
          <c:tx>
            <c:strRef>
              <c:f>'国内外行业对比（时间序列）'!$P$34</c:f>
              <c:strCache>
                <c:ptCount val="1"/>
                <c:pt idx="0">
                  <c:v>企业服务</c:v>
                </c:pt>
              </c:strCache>
            </c:strRef>
          </c:tx>
          <c:spPr>
            <a:ln w="28575" cap="rnd">
              <a:solidFill>
                <a:schemeClr val="accent3"/>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'国内外行业对比（时间序列）'!$Q$34:$Y$34</c:f>
              <c:numCache>
                <c:formatCode>General</c:formatCode>
                <c:ptCount val="9"/>
                <c:pt idx="3">
                  <c:v>2</c:v>
                </c:pt>
                <c:pt idx="4">
                  <c:v>2</c:v>
                </c:pt>
                <c:pt idx="5">
                  <c:v>2</c:v>
                </c:pt>
                <c:pt idx="7">
                  <c:v>1</c:v>
                </c:pt>
                <c:pt idx="8">
                  <c:v>3</c:v>
                </c:pt>
              </c:numCache>
            </c:numRef>
          </c:val>
          <c:smooth val="0"/>
          <c:extLst>
            <c:ext xmlns:c16="http://schemas.microsoft.com/office/drawing/2014/chart" uri="{C3380CC4-5D6E-409C-BE32-E72D297353CC}">
              <c16:uniqueId val="{00000002-85BA-433B-88A7-3EB2B7DF2795}"/>
            </c:ext>
          </c:extLst>
        </c:ser>
        <c:ser>
          <c:idx val="3"/>
          <c:order val="3"/>
          <c:tx>
            <c:strRef>
              <c:f>'国内外行业对比（时间序列）'!$P$35</c:f>
              <c:strCache>
                <c:ptCount val="1"/>
                <c:pt idx="0">
                  <c:v>金融/支付</c:v>
                </c:pt>
              </c:strCache>
            </c:strRef>
          </c:tx>
          <c:spPr>
            <a:ln w="28575" cap="rnd">
              <a:solidFill>
                <a:schemeClr val="accent4"/>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'国内外行业对比（时间序列）'!$Q$35:$Y$35</c:f>
              <c:numCache>
                <c:formatCode>General</c:formatCode>
                <c:ptCount val="9"/>
                <c:pt idx="3">
                  <c:v>1</c:v>
                </c:pt>
                <c:pt idx="4">
                  <c:v>1</c:v>
                </c:pt>
                <c:pt idx="5">
                  <c:v>1</c:v>
                </c:pt>
                <c:pt idx="6">
                  <c:v>4</c:v>
                </c:pt>
                <c:pt idx="7">
                  <c:v>9</c:v>
                </c:pt>
                <c:pt idx="8">
                  <c:v>4</c:v>
                </c:pt>
              </c:numCache>
            </c:numRef>
          </c:val>
          <c:smooth val="0"/>
          <c:extLst>
            <c:ext xmlns:c16="http://schemas.microsoft.com/office/drawing/2014/chart" uri="{C3380CC4-5D6E-409C-BE32-E72D297353CC}">
              <c16:uniqueId val="{00000003-85BA-433B-88A7-3EB2B7DF2795}"/>
            </c:ext>
          </c:extLst>
        </c:ser>
        <c:ser>
          <c:idx val="4"/>
          <c:order val="4"/>
          <c:tx>
            <c:strRef>
              <c:f>'国内外行业对比（时间序列）'!$P$36</c:f>
              <c:strCache>
                <c:ptCount val="1"/>
                <c:pt idx="0">
                  <c:v>社交社区</c:v>
                </c:pt>
              </c:strCache>
            </c:strRef>
          </c:tx>
          <c:spPr>
            <a:ln w="28575" cap="rnd">
              <a:solidFill>
                <a:schemeClr val="accent5"/>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'国内外行业对比（时间序列）'!$Q$36:$Y$36</c:f>
              <c:numCache>
                <c:formatCode>General</c:formatCode>
                <c:ptCount val="9"/>
                <c:pt idx="0">
                  <c:v>3</c:v>
                </c:pt>
                <c:pt idx="2">
                  <c:v>2</c:v>
                </c:pt>
                <c:pt idx="3">
                  <c:v>1</c:v>
                </c:pt>
                <c:pt idx="4">
                  <c:v>2</c:v>
                </c:pt>
                <c:pt idx="5">
                  <c:v>1</c:v>
                </c:pt>
                <c:pt idx="7">
                  <c:v>4</c:v>
                </c:pt>
              </c:numCache>
            </c:numRef>
          </c:val>
          <c:smooth val="0"/>
          <c:extLst>
            <c:ext xmlns:c16="http://schemas.microsoft.com/office/drawing/2014/chart" uri="{C3380CC4-5D6E-409C-BE32-E72D297353CC}">
              <c16:uniqueId val="{00000004-85BA-433B-88A7-3EB2B7DF2795}"/>
            </c:ext>
          </c:extLst>
        </c:ser>
        <c:ser>
          <c:idx val="5"/>
          <c:order val="5"/>
          <c:tx>
            <c:strRef>
              <c:f>'国内外行业对比（时间序列）'!$P$37</c:f>
              <c:strCache>
                <c:ptCount val="1"/>
                <c:pt idx="0">
                  <c:v>电子商务</c:v>
                </c:pt>
              </c:strCache>
            </c:strRef>
          </c:tx>
          <c:spPr>
            <a:ln w="28575" cap="rnd">
              <a:solidFill>
                <a:schemeClr val="accent6"/>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'国内外行业对比（时间序列）'!$Q$37:$Y$37</c:f>
              <c:numCache>
                <c:formatCode>General</c:formatCode>
                <c:ptCount val="9"/>
                <c:pt idx="2">
                  <c:v>1</c:v>
                </c:pt>
                <c:pt idx="4">
                  <c:v>1</c:v>
                </c:pt>
                <c:pt idx="5">
                  <c:v>1</c:v>
                </c:pt>
                <c:pt idx="7">
                  <c:v>1</c:v>
                </c:pt>
                <c:pt idx="8">
                  <c:v>2</c:v>
                </c:pt>
              </c:numCache>
            </c:numRef>
          </c:val>
          <c:smooth val="0"/>
          <c:extLst>
            <c:ext xmlns:c16="http://schemas.microsoft.com/office/drawing/2014/chart" uri="{C3380CC4-5D6E-409C-BE32-E72D297353CC}">
              <c16:uniqueId val="{00000005-85BA-433B-88A7-3EB2B7DF2795}"/>
            </c:ext>
          </c:extLst>
        </c:ser>
        <c:ser>
          <c:idx val="6"/>
          <c:order val="6"/>
          <c:tx>
            <c:strRef>
              <c:f>'国内外行业对比（时间序列）'!$P$38</c:f>
              <c:strCache>
                <c:ptCount val="1"/>
                <c:pt idx="0">
                  <c:v>医疗健康/生物医药</c:v>
                </c:pt>
              </c:strCache>
            </c:strRef>
          </c:tx>
          <c:spPr>
            <a:ln w="28575" cap="rnd">
              <a:solidFill>
                <a:schemeClr val="accent1">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'国内外行业对比（时间序列）'!$Q$38:$Y$38</c:f>
              <c:numCache>
                <c:formatCode>General</c:formatCode>
                <c:ptCount val="9"/>
                <c:pt idx="2">
                  <c:v>1</c:v>
                </c:pt>
                <c:pt idx="3">
                  <c:v>6</c:v>
                </c:pt>
                <c:pt idx="4">
                  <c:v>1</c:v>
                </c:pt>
                <c:pt idx="5">
                  <c:v>3</c:v>
                </c:pt>
                <c:pt idx="6">
                  <c:v>2</c:v>
                </c:pt>
                <c:pt idx="8">
                  <c:v>1</c:v>
                </c:pt>
              </c:numCache>
            </c:numRef>
          </c:val>
          <c:smooth val="0"/>
          <c:extLst>
            <c:ext xmlns:c16="http://schemas.microsoft.com/office/drawing/2014/chart" uri="{C3380CC4-5D6E-409C-BE32-E72D297353CC}">
              <c16:uniqueId val="{00000006-85BA-433B-88A7-3EB2B7DF2795}"/>
            </c:ext>
          </c:extLst>
        </c:ser>
        <c:ser>
          <c:idx val="7"/>
          <c:order val="7"/>
          <c:tx>
            <c:strRef>
              <c:f>'国内外行业对比（时间序列）'!$P$39</c:f>
              <c:strCache>
                <c:ptCount val="1"/>
                <c:pt idx="0">
                  <c:v>教育培训</c:v>
                </c:pt>
              </c:strCache>
            </c:strRef>
          </c:tx>
          <c:spPr>
            <a:ln w="28575" cap="rnd">
              <a:solidFill>
                <a:schemeClr val="accent2">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'国内外行业对比（时间序列）'!$Q$39:$Y$39</c:f>
              <c:numCache>
                <c:formatCode>General</c:formatCode>
                <c:ptCount val="9"/>
                <c:pt idx="5">
                  <c:v>2</c:v>
                </c:pt>
                <c:pt idx="7">
                  <c:v>1</c:v>
                </c:pt>
                <c:pt idx="8">
                  <c:v>2</c:v>
                </c:pt>
              </c:numCache>
            </c:numRef>
          </c:val>
          <c:smooth val="0"/>
          <c:extLst>
            <c:ext xmlns:c16="http://schemas.microsoft.com/office/drawing/2014/chart" uri="{C3380CC4-5D6E-409C-BE32-E72D297353CC}">
              <c16:uniqueId val="{00000007-85BA-433B-88A7-3EB2B7DF2795}"/>
            </c:ext>
          </c:extLst>
        </c:ser>
        <c:ser>
          <c:idx val="8"/>
          <c:order val="8"/>
          <c:tx>
            <c:strRef>
              <c:f>'国内外行业对比（时间序列）'!$P$40</c:f>
              <c:strCache>
                <c:ptCount val="1"/>
                <c:pt idx="0">
                  <c:v>直播/视频</c:v>
                </c:pt>
              </c:strCache>
            </c:strRef>
          </c:tx>
          <c:spPr>
            <a:ln w="28575" cap="rnd">
              <a:solidFill>
                <a:schemeClr val="accent3">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'国内外行业对比（时间序列）'!$Q$40:$Y$40</c:f>
              <c:numCache>
                <c:formatCode>General</c:formatCode>
                <c:ptCount val="9"/>
                <c:pt idx="1">
                  <c:v>1</c:v>
                </c:pt>
                <c:pt idx="2">
                  <c:v>1</c:v>
                </c:pt>
                <c:pt idx="4">
                  <c:v>1</c:v>
                </c:pt>
                <c:pt idx="7">
                  <c:v>1</c:v>
                </c:pt>
                <c:pt idx="8">
                  <c:v>1</c:v>
                </c:pt>
              </c:numCache>
            </c:numRef>
          </c:val>
          <c:smooth val="0"/>
          <c:extLst>
            <c:ext xmlns:c16="http://schemas.microsoft.com/office/drawing/2014/chart" uri="{C3380CC4-5D6E-409C-BE32-E72D297353CC}">
              <c16:uniqueId val="{00000008-85BA-433B-88A7-3EB2B7DF2795}"/>
            </c:ext>
          </c:extLst>
        </c:ser>
        <c:ser>
          <c:idx val="9"/>
          <c:order val="9"/>
          <c:tx>
            <c:strRef>
              <c:f>'国内外行业对比（时间序列）'!$P$41</c:f>
              <c:strCache>
                <c:ptCount val="1"/>
                <c:pt idx="0">
                  <c:v>汽车交通</c:v>
                </c:pt>
              </c:strCache>
            </c:strRef>
          </c:tx>
          <c:spPr>
            <a:ln w="28575" cap="rnd">
              <a:solidFill>
                <a:schemeClr val="accent4">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'国内外行业对比（时间序列）'!$Q$41:$Y$41</c:f>
              <c:numCache>
                <c:formatCode>General</c:formatCode>
                <c:ptCount val="9"/>
                <c:pt idx="2">
                  <c:v>1</c:v>
                </c:pt>
                <c:pt idx="3">
                  <c:v>2</c:v>
                </c:pt>
                <c:pt idx="5">
                  <c:v>5</c:v>
                </c:pt>
                <c:pt idx="6">
                  <c:v>3</c:v>
                </c:pt>
                <c:pt idx="7">
                  <c:v>1</c:v>
                </c:pt>
                <c:pt idx="8">
                  <c:v>1</c:v>
                </c:pt>
              </c:numCache>
            </c:numRef>
          </c:val>
          <c:smooth val="0"/>
          <c:extLst>
            <c:ext xmlns:c16="http://schemas.microsoft.com/office/drawing/2014/chart" uri="{C3380CC4-5D6E-409C-BE32-E72D297353CC}">
              <c16:uniqueId val="{00000009-85BA-433B-88A7-3EB2B7DF2795}"/>
            </c:ext>
          </c:extLst>
        </c:ser>
        <c:ser>
          <c:idx val="10"/>
          <c:order val="10"/>
          <c:tx>
            <c:strRef>
              <c:f>'国内外行业对比（时间序列）'!$P$42</c:f>
              <c:strCache>
                <c:ptCount val="1"/>
                <c:pt idx="0">
                  <c:v>生活服务</c:v>
                </c:pt>
              </c:strCache>
            </c:strRef>
          </c:tx>
          <c:spPr>
            <a:ln w="28575" cap="rnd">
              <a:solidFill>
                <a:schemeClr val="accent5">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'国内外行业对比（时间序列）'!$Q$42:$Y$42</c:f>
              <c:numCache>
                <c:formatCode>General</c:formatCode>
                <c:ptCount val="9"/>
                <c:pt idx="3">
                  <c:v>1</c:v>
                </c:pt>
                <c:pt idx="6">
                  <c:v>2</c:v>
                </c:pt>
                <c:pt idx="8">
                  <c:v>1</c:v>
                </c:pt>
              </c:numCache>
            </c:numRef>
          </c:val>
          <c:smooth val="0"/>
          <c:extLst>
            <c:ext xmlns:c16="http://schemas.microsoft.com/office/drawing/2014/chart" uri="{C3380CC4-5D6E-409C-BE32-E72D297353CC}">
              <c16:uniqueId val="{0000000A-85BA-433B-88A7-3EB2B7DF2795}"/>
            </c:ext>
          </c:extLst>
        </c:ser>
        <c:ser>
          <c:idx val="11"/>
          <c:order val="11"/>
          <c:tx>
            <c:strRef>
              <c:f>'国内外行业对比（时间序列）'!$P$43</c:f>
              <c:strCache>
                <c:ptCount val="1"/>
                <c:pt idx="0">
                  <c:v>工具软件</c:v>
                </c:pt>
              </c:strCache>
            </c:strRef>
          </c:tx>
          <c:spPr>
            <a:ln w="28575" cap="rnd">
              <a:solidFill>
                <a:schemeClr val="accent6">
                  <a:lumMod val="6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'国内外行业对比（时间序列）'!$Q$43:$Y$43</c:f>
              <c:numCache>
                <c:formatCode>General</c:formatCode>
                <c:ptCount val="9"/>
                <c:pt idx="3">
                  <c:v>2</c:v>
                </c:pt>
                <c:pt idx="4">
                  <c:v>2</c:v>
                </c:pt>
                <c:pt idx="5">
                  <c:v>1</c:v>
                </c:pt>
                <c:pt idx="6">
                  <c:v>1</c:v>
                </c:pt>
              </c:numCache>
            </c:numRef>
          </c:val>
          <c:smooth val="0"/>
          <c:extLst>
            <c:ext xmlns:c16="http://schemas.microsoft.com/office/drawing/2014/chart" uri="{C3380CC4-5D6E-409C-BE32-E72D297353CC}">
              <c16:uniqueId val="{0000000B-85BA-433B-88A7-3EB2B7DF2795}"/>
            </c:ext>
          </c:extLst>
        </c:ser>
        <c:ser>
          <c:idx val="12"/>
          <c:order val="12"/>
          <c:tx>
            <c:strRef>
              <c:f>'国内外行业对比（时间序列）'!$P$44</c:f>
              <c:strCache>
                <c:ptCount val="1"/>
                <c:pt idx="0">
                  <c:v>人工智能</c:v>
                </c:pt>
              </c:strCache>
            </c:strRef>
          </c:tx>
          <c:spPr>
            <a:ln w="28575" cap="rnd">
              <a:solidFill>
                <a:schemeClr val="accent1">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'国内外行业对比（时间序列）'!$Q$44:$Y$44</c:f>
              <c:numCache>
                <c:formatCode>General</c:formatCode>
                <c:ptCount val="9"/>
                <c:pt idx="2">
                  <c:v>1</c:v>
                </c:pt>
                <c:pt idx="4">
                  <c:v>1</c:v>
                </c:pt>
                <c:pt idx="5">
                  <c:v>2</c:v>
                </c:pt>
                <c:pt idx="7">
                  <c:v>1</c:v>
                </c:pt>
              </c:numCache>
            </c:numRef>
          </c:val>
          <c:smooth val="0"/>
          <c:extLst>
            <c:ext xmlns:c16="http://schemas.microsoft.com/office/drawing/2014/chart" uri="{C3380CC4-5D6E-409C-BE32-E72D297353CC}">
              <c16:uniqueId val="{0000000C-85BA-433B-88A7-3EB2B7DF2795}"/>
            </c:ext>
          </c:extLst>
        </c:ser>
        <c:ser>
          <c:idx val="13"/>
          <c:order val="13"/>
          <c:tx>
            <c:strRef>
              <c:f>'国内外行业对比（时间序列）'!$P$45</c:f>
              <c:strCache>
                <c:ptCount val="1"/>
                <c:pt idx="0">
                  <c:v>电信/通信</c:v>
                </c:pt>
              </c:strCache>
            </c:strRef>
          </c:tx>
          <c:spPr>
            <a:ln w="28575" cap="rnd">
              <a:solidFill>
                <a:schemeClr val="accent2">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'国内外行业对比（时间序列）'!$Q$45:$Y$45</c:f>
              <c:numCache>
                <c:formatCode>General</c:formatCode>
                <c:ptCount val="9"/>
                <c:pt idx="2">
                  <c:v>1</c:v>
                </c:pt>
                <c:pt idx="3">
                  <c:v>1</c:v>
                </c:pt>
              </c:numCache>
            </c:numRef>
          </c:val>
          <c:smooth val="0"/>
          <c:extLst>
            <c:ext xmlns:c16="http://schemas.microsoft.com/office/drawing/2014/chart" uri="{C3380CC4-5D6E-409C-BE32-E72D297353CC}">
              <c16:uniqueId val="{0000000D-85BA-433B-88A7-3EB2B7DF2795}"/>
            </c:ext>
          </c:extLst>
        </c:ser>
        <c:ser>
          <c:idx val="14"/>
          <c:order val="14"/>
          <c:tx>
            <c:strRef>
              <c:f>'国内外行业对比（时间序列）'!$P$46</c:f>
              <c:strCache>
                <c:ptCount val="1"/>
                <c:pt idx="0">
                  <c:v>旅游/OTA</c:v>
                </c:pt>
              </c:strCache>
            </c:strRef>
          </c:tx>
          <c:spPr>
            <a:ln w="28575" cap="rnd">
              <a:solidFill>
                <a:schemeClr val="accent3">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'国内外行业对比（时间序列）'!$Q$46:$Y$46</c:f>
              <c:numCache>
                <c:formatCode>General</c:formatCode>
                <c:ptCount val="9"/>
                <c:pt idx="4">
                  <c:v>1</c:v>
                </c:pt>
              </c:numCache>
            </c:numRef>
          </c:val>
          <c:smooth val="0"/>
          <c:extLst>
            <c:ext xmlns:c16="http://schemas.microsoft.com/office/drawing/2014/chart" uri="{C3380CC4-5D6E-409C-BE32-E72D297353CC}">
              <c16:uniqueId val="{0000000E-85BA-433B-88A7-3EB2B7DF2795}"/>
            </c:ext>
          </c:extLst>
        </c:ser>
        <c:ser>
          <c:idx val="15"/>
          <c:order val="15"/>
          <c:tx>
            <c:strRef>
              <c:f>'国内外行业对比（时间序列）'!$P$47</c:f>
              <c:strCache>
                <c:ptCount val="1"/>
                <c:pt idx="0">
                  <c:v>科创/技术研发</c:v>
                </c:pt>
              </c:strCache>
            </c:strRef>
          </c:tx>
          <c:spPr>
            <a:ln w="28575" cap="rnd">
              <a:solidFill>
                <a:schemeClr val="accent4">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'国内外行业对比（时间序列）'!$Q$47:$Y$47</c:f>
              <c:numCache>
                <c:formatCode>General</c:formatCode>
                <c:ptCount val="9"/>
                <c:pt idx="2">
                  <c:v>1</c:v>
                </c:pt>
                <c:pt idx="3">
                  <c:v>3</c:v>
                </c:pt>
                <c:pt idx="4">
                  <c:v>1</c:v>
                </c:pt>
                <c:pt idx="5">
                  <c:v>1</c:v>
                </c:pt>
                <c:pt idx="7">
                  <c:v>1</c:v>
                </c:pt>
              </c:numCache>
            </c:numRef>
          </c:val>
          <c:smooth val="0"/>
          <c:extLst>
            <c:ext xmlns:c16="http://schemas.microsoft.com/office/drawing/2014/chart" uri="{C3380CC4-5D6E-409C-BE32-E72D297353CC}">
              <c16:uniqueId val="{0000000F-85BA-433B-88A7-3EB2B7DF2795}"/>
            </c:ext>
          </c:extLst>
        </c:ser>
        <c:ser>
          <c:idx val="16"/>
          <c:order val="16"/>
          <c:tx>
            <c:strRef>
              <c:f>'国内外行业对比（时间序列）'!$P$48</c:f>
              <c:strCache>
                <c:ptCount val="1"/>
                <c:pt idx="0">
                  <c:v>食品饮料/零售</c:v>
                </c:pt>
              </c:strCache>
            </c:strRef>
          </c:tx>
          <c:spPr>
            <a:ln w="28575" cap="rnd">
              <a:solidFill>
                <a:schemeClr val="accent5">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'国内外行业对比（时间序列）'!$Q$48:$Y$48</c:f>
              <c:numCache>
                <c:formatCode>General</c:formatCode>
                <c:ptCount val="9"/>
              </c:numCache>
            </c:numRef>
          </c:val>
          <c:smooth val="0"/>
          <c:extLst>
            <c:ext xmlns:c16="http://schemas.microsoft.com/office/drawing/2014/chart" uri="{C3380CC4-5D6E-409C-BE32-E72D297353CC}">
              <c16:uniqueId val="{00000010-85BA-433B-88A7-3EB2B7DF2795}"/>
            </c:ext>
          </c:extLst>
        </c:ser>
        <c:ser>
          <c:idx val="17"/>
          <c:order val="17"/>
          <c:tx>
            <c:strRef>
              <c:f>'国内外行业对比（时间序列）'!$P$49</c:f>
              <c:strCache>
                <c:ptCount val="1"/>
                <c:pt idx="0">
                  <c:v>硬件/生产制造</c:v>
                </c:pt>
              </c:strCache>
            </c:strRef>
          </c:tx>
          <c:spPr>
            <a:ln w="28575" cap="rnd">
              <a:solidFill>
                <a:schemeClr val="accent6">
                  <a:lumMod val="80000"/>
                  <a:lumOff val="2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'国内外行业对比（时间序列）'!$Q$49:$Y$49</c:f>
              <c:numCache>
                <c:formatCode>General</c:formatCode>
                <c:ptCount val="9"/>
                <c:pt idx="2">
                  <c:v>1</c:v>
                </c:pt>
                <c:pt idx="5">
                  <c:v>1</c:v>
                </c:pt>
                <c:pt idx="6">
                  <c:v>1</c:v>
                </c:pt>
                <c:pt idx="8">
                  <c:v>2</c:v>
                </c:pt>
              </c:numCache>
            </c:numRef>
          </c:val>
          <c:smooth val="0"/>
          <c:extLst>
            <c:ext xmlns:c16="http://schemas.microsoft.com/office/drawing/2014/chart" uri="{C3380CC4-5D6E-409C-BE32-E72D297353CC}">
              <c16:uniqueId val="{00000011-85BA-433B-88A7-3EB2B7DF2795}"/>
            </c:ext>
          </c:extLst>
        </c:ser>
        <c:ser>
          <c:idx val="18"/>
          <c:order val="18"/>
          <c:tx>
            <c:strRef>
              <c:f>'国内外行业对比（时间序列）'!$P$50</c:f>
              <c:strCache>
                <c:ptCount val="1"/>
                <c:pt idx="0">
                  <c:v>物流运输</c:v>
                </c:pt>
              </c:strCache>
            </c:strRef>
          </c:tx>
          <c:spPr>
            <a:ln w="28575" cap="rnd">
              <a:solidFill>
                <a:schemeClr val="accent1">
                  <a:lumMod val="8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'国内外行业对比（时间序列）'!$Q$50:$Y$50</c:f>
              <c:numCache>
                <c:formatCode>General</c:formatCode>
                <c:ptCount val="9"/>
                <c:pt idx="6">
                  <c:v>1</c:v>
                </c:pt>
              </c:numCache>
            </c:numRef>
          </c:val>
          <c:smooth val="0"/>
          <c:extLst>
            <c:ext xmlns:c16="http://schemas.microsoft.com/office/drawing/2014/chart" uri="{C3380CC4-5D6E-409C-BE32-E72D297353CC}">
              <c16:uniqueId val="{00000012-85BA-433B-88A7-3EB2B7DF2795}"/>
            </c:ext>
          </c:extLst>
        </c:ser>
        <c:ser>
          <c:idx val="19"/>
          <c:order val="19"/>
          <c:tx>
            <c:strRef>
              <c:f>'国内外行业对比（时间序列）'!$P$51</c:f>
              <c:strCache>
                <c:ptCount val="1"/>
                <c:pt idx="0">
                  <c:v>房产家居</c:v>
                </c:pt>
              </c:strCache>
            </c:strRef>
          </c:tx>
          <c:spPr>
            <a:ln w="28575" cap="rnd">
              <a:solidFill>
                <a:schemeClr val="accent2">
                  <a:lumMod val="8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'国内外行业对比（时间序列）'!$Q$51:$Y$51</c:f>
              <c:numCache>
                <c:formatCode>General</c:formatCode>
                <c:ptCount val="9"/>
              </c:numCache>
            </c:numRef>
          </c:val>
          <c:smooth val="0"/>
          <c:extLst>
            <c:ext xmlns:c16="http://schemas.microsoft.com/office/drawing/2014/chart" uri="{C3380CC4-5D6E-409C-BE32-E72D297353CC}">
              <c16:uniqueId val="{00000013-85BA-433B-88A7-3EB2B7DF2795}"/>
            </c:ext>
          </c:extLst>
        </c:ser>
        <c:ser>
          <c:idx val="20"/>
          <c:order val="20"/>
          <c:tx>
            <c:strRef>
              <c:f>'国内外行业对比（时间序列）'!$P$52</c:f>
              <c:strCache>
                <c:ptCount val="1"/>
                <c:pt idx="0">
                  <c:v>运动健身</c:v>
                </c:pt>
              </c:strCache>
            </c:strRef>
          </c:tx>
          <c:spPr>
            <a:ln w="28575" cap="rnd">
              <a:solidFill>
                <a:schemeClr val="accent3">
                  <a:lumMod val="8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'国内外行业对比（时间序列）'!$Q$52:$Y$52</c:f>
              <c:numCache>
                <c:formatCode>General</c:formatCode>
                <c:ptCount val="9"/>
              </c:numCache>
            </c:numRef>
          </c:val>
          <c:smooth val="0"/>
          <c:extLst>
            <c:ext xmlns:c16="http://schemas.microsoft.com/office/drawing/2014/chart" uri="{C3380CC4-5D6E-409C-BE32-E72D297353CC}">
              <c16:uniqueId val="{00000014-85BA-433B-88A7-3EB2B7DF2795}"/>
            </c:ext>
          </c:extLst>
        </c:ser>
        <c:ser>
          <c:idx val="21"/>
          <c:order val="21"/>
          <c:tx>
            <c:strRef>
              <c:f>'国内外行业对比（时间序列）'!$P$53</c:f>
              <c:strCache>
                <c:ptCount val="1"/>
                <c:pt idx="0">
                  <c:v>其他</c:v>
                </c:pt>
              </c:strCache>
            </c:strRef>
          </c:tx>
          <c:spPr>
            <a:ln w="28575" cap="rnd">
              <a:solidFill>
                <a:schemeClr val="accent4">
                  <a:lumMod val="80000"/>
                </a:schemeClr>
              </a:solidFill>
              <a:round/>
            </a:ln>
            <a:effectLst/>
          </c:spPr>
          <c:marker>
            <c:symbol val="none"/>
          </c:marker>
          <c:cat>
            <c:numRef>
              <c:f>'国内外行业对比（时间序列）'!$Q$31:$Y$31</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'国内外行业对比（时间序列）'!$Q$53:$Y$53</c:f>
              <c:numCache>
                <c:formatCode>General</c:formatCode>
                <c:ptCount val="9"/>
                <c:pt idx="1">
                  <c:v>1</c:v>
                </c:pt>
                <c:pt idx="3">
                  <c:v>1</c:v>
                </c:pt>
                <c:pt idx="4">
                  <c:v>3</c:v>
                </c:pt>
                <c:pt idx="5">
                  <c:v>2</c:v>
                </c:pt>
                <c:pt idx="7">
                  <c:v>2</c:v>
                </c:pt>
              </c:numCache>
            </c:numRef>
          </c:val>
          <c:smooth val="0"/>
          <c:extLst>
            <c:ext xmlns:c16="http://schemas.microsoft.com/office/drawing/2014/chart" uri="{C3380CC4-5D6E-409C-BE32-E72D297353CC}">
              <c16:uniqueId val="{00000015-85BA-433B-88A7-3EB2B7DF2795}"/>
            </c:ext>
          </c:extLst>
        </c:ser>
        <c:dLbls>
          <c:showLegendKey val="0"/>
          <c:showVal val="0"/>
          <c:showCatName val="0"/>
          <c:showSerName val="0"/>
          <c:showPercent val="0"/>
          <c:showBubbleSize val="0"/>
        </c:dLbls>
        <c:smooth val="0"/>
        <c:axId val="420674208"/>
        <c:axId val="420668800"/>
      </c:lineChart>
      <c:catAx>
        <c:axId val="42067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20668800"/>
        <c:crosses val="autoZero"/>
        <c:auto val="1"/>
        <c:lblAlgn val="ctr"/>
        <c:lblOffset val="100"/>
        <c:noMultiLvlLbl val="0"/>
      </c:catAx>
      <c:valAx>
        <c:axId val="420668800"/>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20674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投资金额占比变化</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areaChart>
        <c:grouping val="percentStacked"/>
        <c:varyColors val="0"/>
        <c:ser>
          <c:idx val="0"/>
          <c:order val="0"/>
          <c:tx>
            <c:strRef>
              <c:f>'投资金额（时间序列&amp;不同行业）'!$L$33</c:f>
              <c:strCache>
                <c:ptCount val="1"/>
                <c:pt idx="0">
                  <c:v>1000万以下</c:v>
                </c:pt>
              </c:strCache>
            </c:strRef>
          </c:tx>
          <c:spPr>
            <a:solidFill>
              <a:schemeClr val="accent2">
                <a:tint val="54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'投资金额（时间序列&amp;不同行业）'!$L$34:$L$43</c:f>
              <c:numCache>
                <c:formatCode>General</c:formatCode>
                <c:ptCount val="10"/>
                <c:pt idx="0">
                  <c:v>1</c:v>
                </c:pt>
                <c:pt idx="1">
                  <c:v>7</c:v>
                </c:pt>
                <c:pt idx="2">
                  <c:v>6</c:v>
                </c:pt>
                <c:pt idx="3">
                  <c:v>6</c:v>
                </c:pt>
                <c:pt idx="4">
                  <c:v>21</c:v>
                </c:pt>
                <c:pt idx="5">
                  <c:v>11</c:v>
                </c:pt>
                <c:pt idx="6">
                  <c:v>10</c:v>
                </c:pt>
                <c:pt idx="7">
                  <c:v>7</c:v>
                </c:pt>
                <c:pt idx="8">
                  <c:v>2</c:v>
                </c:pt>
                <c:pt idx="9">
                  <c:v>2</c:v>
                </c:pt>
              </c:numCache>
            </c:numRef>
          </c:val>
          <c:extLst>
            <c:ext xmlns:c16="http://schemas.microsoft.com/office/drawing/2014/chart" uri="{C3380CC4-5D6E-409C-BE32-E72D297353CC}">
              <c16:uniqueId val="{00000000-0290-43F7-B2E6-5A7B754592C9}"/>
            </c:ext>
          </c:extLst>
        </c:ser>
        <c:ser>
          <c:idx val="1"/>
          <c:order val="1"/>
          <c:tx>
            <c:strRef>
              <c:f>'投资金额（时间序列&amp;不同行业）'!$M$33</c:f>
              <c:strCache>
                <c:ptCount val="1"/>
                <c:pt idx="0">
                  <c:v>1000万-1亿（不含）</c:v>
                </c:pt>
              </c:strCache>
            </c:strRef>
          </c:tx>
          <c:spPr>
            <a:solidFill>
              <a:schemeClr val="accent2">
                <a:tint val="77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'投资金额（时间序列&amp;不同行业）'!$M$34:$M$43</c:f>
              <c:numCache>
                <c:formatCode>General</c:formatCode>
                <c:ptCount val="10"/>
                <c:pt idx="0">
                  <c:v>9</c:v>
                </c:pt>
                <c:pt idx="1">
                  <c:v>17</c:v>
                </c:pt>
                <c:pt idx="2">
                  <c:v>13</c:v>
                </c:pt>
                <c:pt idx="3">
                  <c:v>33</c:v>
                </c:pt>
                <c:pt idx="4">
                  <c:v>42</c:v>
                </c:pt>
                <c:pt idx="5">
                  <c:v>33</c:v>
                </c:pt>
                <c:pt idx="6">
                  <c:v>38</c:v>
                </c:pt>
                <c:pt idx="7">
                  <c:v>19</c:v>
                </c:pt>
                <c:pt idx="8">
                  <c:v>25</c:v>
                </c:pt>
                <c:pt idx="9">
                  <c:v>20</c:v>
                </c:pt>
              </c:numCache>
            </c:numRef>
          </c:val>
          <c:extLst>
            <c:ext xmlns:c16="http://schemas.microsoft.com/office/drawing/2014/chart" uri="{C3380CC4-5D6E-409C-BE32-E72D297353CC}">
              <c16:uniqueId val="{00000001-0290-43F7-B2E6-5A7B754592C9}"/>
            </c:ext>
          </c:extLst>
        </c:ser>
        <c:ser>
          <c:idx val="2"/>
          <c:order val="2"/>
          <c:tx>
            <c:strRef>
              <c:f>'投资金额（时间序列&amp;不同行业）'!$N$33</c:f>
              <c:strCache>
                <c:ptCount val="1"/>
                <c:pt idx="0">
                  <c:v>1-10亿（不含）及以上</c:v>
                </c:pt>
              </c:strCache>
            </c:strRef>
          </c:tx>
          <c:spPr>
            <a:solidFill>
              <a:schemeClr val="accent2"/>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'投资金额（时间序列&amp;不同行业）'!$N$34:$N$43</c:f>
              <c:numCache>
                <c:formatCode>General</c:formatCode>
                <c:ptCount val="10"/>
                <c:pt idx="0">
                  <c:v>6</c:v>
                </c:pt>
                <c:pt idx="1">
                  <c:v>4</c:v>
                </c:pt>
                <c:pt idx="2">
                  <c:v>3</c:v>
                </c:pt>
                <c:pt idx="3">
                  <c:v>26</c:v>
                </c:pt>
                <c:pt idx="4">
                  <c:v>31</c:v>
                </c:pt>
                <c:pt idx="5">
                  <c:v>33</c:v>
                </c:pt>
                <c:pt idx="6">
                  <c:v>27</c:v>
                </c:pt>
                <c:pt idx="7">
                  <c:v>38</c:v>
                </c:pt>
                <c:pt idx="8">
                  <c:v>44</c:v>
                </c:pt>
                <c:pt idx="9">
                  <c:v>40</c:v>
                </c:pt>
              </c:numCache>
            </c:numRef>
          </c:val>
          <c:extLst>
            <c:ext xmlns:c16="http://schemas.microsoft.com/office/drawing/2014/chart" uri="{C3380CC4-5D6E-409C-BE32-E72D297353CC}">
              <c16:uniqueId val="{00000002-0290-43F7-B2E6-5A7B754592C9}"/>
            </c:ext>
          </c:extLst>
        </c:ser>
        <c:ser>
          <c:idx val="3"/>
          <c:order val="3"/>
          <c:tx>
            <c:strRef>
              <c:f>'投资金额（时间序列&amp;不同行业）'!$O$33</c:f>
              <c:strCache>
                <c:ptCount val="1"/>
                <c:pt idx="0">
                  <c:v>10-100亿（不含）</c:v>
                </c:pt>
              </c:strCache>
            </c:strRef>
          </c:tx>
          <c:spPr>
            <a:solidFill>
              <a:schemeClr val="accent2">
                <a:shade val="76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'投资金额（时间序列&amp;不同行业）'!$O$34:$O$43</c:f>
              <c:numCache>
                <c:formatCode>General</c:formatCode>
                <c:ptCount val="10"/>
                <c:pt idx="0">
                  <c:v>1</c:v>
                </c:pt>
                <c:pt idx="2">
                  <c:v>1</c:v>
                </c:pt>
                <c:pt idx="3">
                  <c:v>9</c:v>
                </c:pt>
                <c:pt idx="4">
                  <c:v>13</c:v>
                </c:pt>
                <c:pt idx="5">
                  <c:v>10</c:v>
                </c:pt>
                <c:pt idx="6">
                  <c:v>20</c:v>
                </c:pt>
                <c:pt idx="7">
                  <c:v>36</c:v>
                </c:pt>
                <c:pt idx="8">
                  <c:v>14</c:v>
                </c:pt>
                <c:pt idx="9">
                  <c:v>23</c:v>
                </c:pt>
              </c:numCache>
            </c:numRef>
          </c:val>
          <c:extLst>
            <c:ext xmlns:c16="http://schemas.microsoft.com/office/drawing/2014/chart" uri="{C3380CC4-5D6E-409C-BE32-E72D297353CC}">
              <c16:uniqueId val="{00000003-0290-43F7-B2E6-5A7B754592C9}"/>
            </c:ext>
          </c:extLst>
        </c:ser>
        <c:ser>
          <c:idx val="4"/>
          <c:order val="4"/>
          <c:tx>
            <c:strRef>
              <c:f>'投资金额（时间序列&amp;不同行业）'!$P$33</c:f>
              <c:strCache>
                <c:ptCount val="1"/>
                <c:pt idx="0">
                  <c:v>100亿及以上</c:v>
                </c:pt>
              </c:strCache>
            </c:strRef>
          </c:tx>
          <c:spPr>
            <a:solidFill>
              <a:schemeClr val="accent2">
                <a:shade val="53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'投资金额（时间序列&amp;不同行业）'!$P$34:$P$43</c:f>
              <c:numCache>
                <c:formatCode>General</c:formatCode>
                <c:ptCount val="10"/>
                <c:pt idx="4">
                  <c:v>2</c:v>
                </c:pt>
                <c:pt idx="5">
                  <c:v>2</c:v>
                </c:pt>
                <c:pt idx="6">
                  <c:v>2</c:v>
                </c:pt>
                <c:pt idx="7">
                  <c:v>4</c:v>
                </c:pt>
                <c:pt idx="8">
                  <c:v>1</c:v>
                </c:pt>
                <c:pt idx="9">
                  <c:v>1</c:v>
                </c:pt>
              </c:numCache>
            </c:numRef>
          </c:val>
          <c:extLst>
            <c:ext xmlns:c16="http://schemas.microsoft.com/office/drawing/2014/chart" uri="{C3380CC4-5D6E-409C-BE32-E72D297353CC}">
              <c16:uniqueId val="{00000004-0290-43F7-B2E6-5A7B754592C9}"/>
            </c:ext>
          </c:extLst>
        </c:ser>
        <c:dLbls>
          <c:showLegendKey val="0"/>
          <c:showVal val="0"/>
          <c:showCatName val="0"/>
          <c:showSerName val="0"/>
          <c:showPercent val="0"/>
          <c:showBubbleSize val="0"/>
        </c:dLbls>
        <c:axId val="320813904"/>
        <c:axId val="320808912"/>
      </c:areaChart>
      <c:catAx>
        <c:axId val="3208139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0808912"/>
        <c:crosses val="autoZero"/>
        <c:auto val="1"/>
        <c:lblAlgn val="ctr"/>
        <c:lblOffset val="100"/>
        <c:noMultiLvlLbl val="0"/>
      </c:catAx>
      <c:valAx>
        <c:axId val="320808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08139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各行业投资金额构成（已排序）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percentStacked"/>
        <c:varyColors val="0"/>
        <c:ser>
          <c:idx val="0"/>
          <c:order val="0"/>
          <c:tx>
            <c:strRef>
              <c:f>'投资金额（时间序列&amp;不同行业）'!$AD$1</c:f>
              <c:strCache>
                <c:ptCount val="1"/>
                <c:pt idx="0">
                  <c:v>1000万以下</c:v>
                </c:pt>
              </c:strCache>
            </c:strRef>
          </c:tx>
          <c:spPr>
            <a:solidFill>
              <a:schemeClr val="accent2">
                <a:tint val="54000"/>
              </a:schemeClr>
            </a:solidFill>
            <a:ln>
              <a:noFill/>
            </a:ln>
            <a:effectLst/>
          </c:spPr>
          <c:invertIfNegative val="0"/>
          <c:cat>
            <c:strRef>
              <c:f>'投资金额（时间序列&amp;不同行业）'!$AC$2:$AC$23</c:f>
              <c:strCache>
                <c:ptCount val="22"/>
                <c:pt idx="0">
                  <c:v>房产家居</c:v>
                </c:pt>
                <c:pt idx="1">
                  <c:v>物流运输</c:v>
                </c:pt>
                <c:pt idx="2">
                  <c:v>汽车交通</c:v>
                </c:pt>
                <c:pt idx="3">
                  <c:v>生活服务</c:v>
                </c:pt>
                <c:pt idx="4">
                  <c:v>电子商务</c:v>
                </c:pt>
                <c:pt idx="5">
                  <c:v>运动健身</c:v>
                </c:pt>
                <c:pt idx="6">
                  <c:v>教育培训</c:v>
                </c:pt>
                <c:pt idx="7">
                  <c:v>食品饮料/零售</c:v>
                </c:pt>
                <c:pt idx="8">
                  <c:v>旅游/OTA</c:v>
                </c:pt>
                <c:pt idx="9">
                  <c:v>医疗健康/生物医药</c:v>
                </c:pt>
                <c:pt idx="10">
                  <c:v>电信/通信</c:v>
                </c:pt>
                <c:pt idx="11">
                  <c:v>直播/视频</c:v>
                </c:pt>
                <c:pt idx="12">
                  <c:v>金融/支付</c:v>
                </c:pt>
                <c:pt idx="13">
                  <c:v>硬件/生产制造</c:v>
                </c:pt>
                <c:pt idx="14">
                  <c:v>人工智能</c:v>
                </c:pt>
                <c:pt idx="15">
                  <c:v>企业服务</c:v>
                </c:pt>
                <c:pt idx="16">
                  <c:v>其他</c:v>
                </c:pt>
                <c:pt idx="17">
                  <c:v>社交社区</c:v>
                </c:pt>
                <c:pt idx="18">
                  <c:v>工具软件</c:v>
                </c:pt>
                <c:pt idx="19">
                  <c:v>游戏</c:v>
                </c:pt>
                <c:pt idx="20">
                  <c:v>文娱传媒</c:v>
                </c:pt>
                <c:pt idx="21">
                  <c:v>科创/技术研发</c:v>
                </c:pt>
              </c:strCache>
            </c:strRef>
          </c:cat>
          <c:val>
            <c:numRef>
              <c:f>'投资金额（时间序列&amp;不同行业）'!$AD$2:$AD$23</c:f>
              <c:numCache>
                <c:formatCode>General</c:formatCode>
                <c:ptCount val="22"/>
                <c:pt idx="2">
                  <c:v>2</c:v>
                </c:pt>
                <c:pt idx="3">
                  <c:v>1</c:v>
                </c:pt>
                <c:pt idx="8">
                  <c:v>1</c:v>
                </c:pt>
                <c:pt idx="9">
                  <c:v>9</c:v>
                </c:pt>
                <c:pt idx="10">
                  <c:v>2</c:v>
                </c:pt>
                <c:pt idx="11">
                  <c:v>1</c:v>
                </c:pt>
                <c:pt idx="12">
                  <c:v>4</c:v>
                </c:pt>
                <c:pt idx="13">
                  <c:v>2</c:v>
                </c:pt>
                <c:pt idx="14">
                  <c:v>1</c:v>
                </c:pt>
                <c:pt idx="15">
                  <c:v>5</c:v>
                </c:pt>
                <c:pt idx="16">
                  <c:v>6</c:v>
                </c:pt>
                <c:pt idx="17">
                  <c:v>11</c:v>
                </c:pt>
                <c:pt idx="18">
                  <c:v>4</c:v>
                </c:pt>
                <c:pt idx="19">
                  <c:v>14</c:v>
                </c:pt>
                <c:pt idx="20">
                  <c:v>6</c:v>
                </c:pt>
                <c:pt idx="21">
                  <c:v>4</c:v>
                </c:pt>
              </c:numCache>
            </c:numRef>
          </c:val>
          <c:extLst>
            <c:ext xmlns:c16="http://schemas.microsoft.com/office/drawing/2014/chart" uri="{C3380CC4-5D6E-409C-BE32-E72D297353CC}">
              <c16:uniqueId val="{00000000-90EA-4B34-8CC2-31CD4AB9E88A}"/>
            </c:ext>
          </c:extLst>
        </c:ser>
        <c:ser>
          <c:idx val="1"/>
          <c:order val="1"/>
          <c:tx>
            <c:strRef>
              <c:f>'投资金额（时间序列&amp;不同行业）'!$AE$1</c:f>
              <c:strCache>
                <c:ptCount val="1"/>
                <c:pt idx="0">
                  <c:v>1000万-1亿（不含）</c:v>
                </c:pt>
              </c:strCache>
            </c:strRef>
          </c:tx>
          <c:spPr>
            <a:solidFill>
              <a:schemeClr val="accent2">
                <a:tint val="77000"/>
              </a:schemeClr>
            </a:solidFill>
            <a:ln>
              <a:noFill/>
            </a:ln>
            <a:effectLst/>
          </c:spPr>
          <c:invertIfNegative val="0"/>
          <c:cat>
            <c:strRef>
              <c:f>'投资金额（时间序列&amp;不同行业）'!$AC$2:$AC$23</c:f>
              <c:strCache>
                <c:ptCount val="22"/>
                <c:pt idx="0">
                  <c:v>房产家居</c:v>
                </c:pt>
                <c:pt idx="1">
                  <c:v>物流运输</c:v>
                </c:pt>
                <c:pt idx="2">
                  <c:v>汽车交通</c:v>
                </c:pt>
                <c:pt idx="3">
                  <c:v>生活服务</c:v>
                </c:pt>
                <c:pt idx="4">
                  <c:v>电子商务</c:v>
                </c:pt>
                <c:pt idx="5">
                  <c:v>运动健身</c:v>
                </c:pt>
                <c:pt idx="6">
                  <c:v>教育培训</c:v>
                </c:pt>
                <c:pt idx="7">
                  <c:v>食品饮料/零售</c:v>
                </c:pt>
                <c:pt idx="8">
                  <c:v>旅游/OTA</c:v>
                </c:pt>
                <c:pt idx="9">
                  <c:v>医疗健康/生物医药</c:v>
                </c:pt>
                <c:pt idx="10">
                  <c:v>电信/通信</c:v>
                </c:pt>
                <c:pt idx="11">
                  <c:v>直播/视频</c:v>
                </c:pt>
                <c:pt idx="12">
                  <c:v>金融/支付</c:v>
                </c:pt>
                <c:pt idx="13">
                  <c:v>硬件/生产制造</c:v>
                </c:pt>
                <c:pt idx="14">
                  <c:v>人工智能</c:v>
                </c:pt>
                <c:pt idx="15">
                  <c:v>企业服务</c:v>
                </c:pt>
                <c:pt idx="16">
                  <c:v>其他</c:v>
                </c:pt>
                <c:pt idx="17">
                  <c:v>社交社区</c:v>
                </c:pt>
                <c:pt idx="18">
                  <c:v>工具软件</c:v>
                </c:pt>
                <c:pt idx="19">
                  <c:v>游戏</c:v>
                </c:pt>
                <c:pt idx="20">
                  <c:v>文娱传媒</c:v>
                </c:pt>
                <c:pt idx="21">
                  <c:v>科创/技术研发</c:v>
                </c:pt>
              </c:strCache>
            </c:strRef>
          </c:cat>
          <c:val>
            <c:numRef>
              <c:f>'投资金额（时间序列&amp;不同行业）'!$AE$2:$AE$23</c:f>
              <c:numCache>
                <c:formatCode>General</c:formatCode>
                <c:ptCount val="22"/>
                <c:pt idx="0">
                  <c:v>1</c:v>
                </c:pt>
                <c:pt idx="1">
                  <c:v>3</c:v>
                </c:pt>
                <c:pt idx="2">
                  <c:v>7</c:v>
                </c:pt>
                <c:pt idx="3">
                  <c:v>11</c:v>
                </c:pt>
                <c:pt idx="4">
                  <c:v>8</c:v>
                </c:pt>
                <c:pt idx="5">
                  <c:v>4</c:v>
                </c:pt>
                <c:pt idx="6">
                  <c:v>13</c:v>
                </c:pt>
                <c:pt idx="7">
                  <c:v>2</c:v>
                </c:pt>
                <c:pt idx="8">
                  <c:v>3</c:v>
                </c:pt>
                <c:pt idx="9">
                  <c:v>11</c:v>
                </c:pt>
                <c:pt idx="10">
                  <c:v>8</c:v>
                </c:pt>
                <c:pt idx="11">
                  <c:v>7</c:v>
                </c:pt>
                <c:pt idx="12">
                  <c:v>14</c:v>
                </c:pt>
                <c:pt idx="13">
                  <c:v>2</c:v>
                </c:pt>
                <c:pt idx="14">
                  <c:v>6</c:v>
                </c:pt>
                <c:pt idx="15">
                  <c:v>21</c:v>
                </c:pt>
                <c:pt idx="16">
                  <c:v>11</c:v>
                </c:pt>
                <c:pt idx="17">
                  <c:v>22</c:v>
                </c:pt>
                <c:pt idx="18">
                  <c:v>11</c:v>
                </c:pt>
                <c:pt idx="19">
                  <c:v>46</c:v>
                </c:pt>
                <c:pt idx="20">
                  <c:v>45</c:v>
                </c:pt>
                <c:pt idx="21">
                  <c:v>4</c:v>
                </c:pt>
              </c:numCache>
            </c:numRef>
          </c:val>
          <c:extLst>
            <c:ext xmlns:c16="http://schemas.microsoft.com/office/drawing/2014/chart" uri="{C3380CC4-5D6E-409C-BE32-E72D297353CC}">
              <c16:uniqueId val="{00000001-90EA-4B34-8CC2-31CD4AB9E88A}"/>
            </c:ext>
          </c:extLst>
        </c:ser>
        <c:ser>
          <c:idx val="2"/>
          <c:order val="2"/>
          <c:tx>
            <c:strRef>
              <c:f>'投资金额（时间序列&amp;不同行业）'!$AF$1</c:f>
              <c:strCache>
                <c:ptCount val="1"/>
                <c:pt idx="0">
                  <c:v>1-10亿（不含）及以上</c:v>
                </c:pt>
              </c:strCache>
            </c:strRef>
          </c:tx>
          <c:spPr>
            <a:solidFill>
              <a:schemeClr val="accent2"/>
            </a:solidFill>
            <a:ln>
              <a:noFill/>
            </a:ln>
            <a:effectLst/>
          </c:spPr>
          <c:invertIfNegative val="0"/>
          <c:cat>
            <c:strRef>
              <c:f>'投资金额（时间序列&amp;不同行业）'!$AC$2:$AC$23</c:f>
              <c:strCache>
                <c:ptCount val="22"/>
                <c:pt idx="0">
                  <c:v>房产家居</c:v>
                </c:pt>
                <c:pt idx="1">
                  <c:v>物流运输</c:v>
                </c:pt>
                <c:pt idx="2">
                  <c:v>汽车交通</c:v>
                </c:pt>
                <c:pt idx="3">
                  <c:v>生活服务</c:v>
                </c:pt>
                <c:pt idx="4">
                  <c:v>电子商务</c:v>
                </c:pt>
                <c:pt idx="5">
                  <c:v>运动健身</c:v>
                </c:pt>
                <c:pt idx="6">
                  <c:v>教育培训</c:v>
                </c:pt>
                <c:pt idx="7">
                  <c:v>食品饮料/零售</c:v>
                </c:pt>
                <c:pt idx="8">
                  <c:v>旅游/OTA</c:v>
                </c:pt>
                <c:pt idx="9">
                  <c:v>医疗健康/生物医药</c:v>
                </c:pt>
                <c:pt idx="10">
                  <c:v>电信/通信</c:v>
                </c:pt>
                <c:pt idx="11">
                  <c:v>直播/视频</c:v>
                </c:pt>
                <c:pt idx="12">
                  <c:v>金融/支付</c:v>
                </c:pt>
                <c:pt idx="13">
                  <c:v>硬件/生产制造</c:v>
                </c:pt>
                <c:pt idx="14">
                  <c:v>人工智能</c:v>
                </c:pt>
                <c:pt idx="15">
                  <c:v>企业服务</c:v>
                </c:pt>
                <c:pt idx="16">
                  <c:v>其他</c:v>
                </c:pt>
                <c:pt idx="17">
                  <c:v>社交社区</c:v>
                </c:pt>
                <c:pt idx="18">
                  <c:v>工具软件</c:v>
                </c:pt>
                <c:pt idx="19">
                  <c:v>游戏</c:v>
                </c:pt>
                <c:pt idx="20">
                  <c:v>文娱传媒</c:v>
                </c:pt>
                <c:pt idx="21">
                  <c:v>科创/技术研发</c:v>
                </c:pt>
              </c:strCache>
            </c:strRef>
          </c:cat>
          <c:val>
            <c:numRef>
              <c:f>'投资金额（时间序列&amp;不同行业）'!$AF$2:$AF$23</c:f>
              <c:numCache>
                <c:formatCode>General</c:formatCode>
                <c:ptCount val="22"/>
                <c:pt idx="0">
                  <c:v>2</c:v>
                </c:pt>
                <c:pt idx="1">
                  <c:v>8</c:v>
                </c:pt>
                <c:pt idx="2">
                  <c:v>11</c:v>
                </c:pt>
                <c:pt idx="3">
                  <c:v>13</c:v>
                </c:pt>
                <c:pt idx="4">
                  <c:v>18</c:v>
                </c:pt>
                <c:pt idx="5">
                  <c:v>3</c:v>
                </c:pt>
                <c:pt idx="6">
                  <c:v>19</c:v>
                </c:pt>
                <c:pt idx="7">
                  <c:v>4</c:v>
                </c:pt>
                <c:pt idx="8">
                  <c:v>5</c:v>
                </c:pt>
                <c:pt idx="9">
                  <c:v>21</c:v>
                </c:pt>
                <c:pt idx="10">
                  <c:v>6</c:v>
                </c:pt>
                <c:pt idx="11">
                  <c:v>12</c:v>
                </c:pt>
                <c:pt idx="12">
                  <c:v>24</c:v>
                </c:pt>
                <c:pt idx="13">
                  <c:v>7</c:v>
                </c:pt>
                <c:pt idx="14">
                  <c:v>6</c:v>
                </c:pt>
                <c:pt idx="15">
                  <c:v>23</c:v>
                </c:pt>
                <c:pt idx="16">
                  <c:v>7</c:v>
                </c:pt>
                <c:pt idx="17">
                  <c:v>14</c:v>
                </c:pt>
                <c:pt idx="18">
                  <c:v>10</c:v>
                </c:pt>
                <c:pt idx="19">
                  <c:v>18</c:v>
                </c:pt>
                <c:pt idx="20">
                  <c:v>20</c:v>
                </c:pt>
                <c:pt idx="21">
                  <c:v>2</c:v>
                </c:pt>
              </c:numCache>
            </c:numRef>
          </c:val>
          <c:extLst>
            <c:ext xmlns:c16="http://schemas.microsoft.com/office/drawing/2014/chart" uri="{C3380CC4-5D6E-409C-BE32-E72D297353CC}">
              <c16:uniqueId val="{00000002-90EA-4B34-8CC2-31CD4AB9E88A}"/>
            </c:ext>
          </c:extLst>
        </c:ser>
        <c:ser>
          <c:idx val="3"/>
          <c:order val="3"/>
          <c:tx>
            <c:strRef>
              <c:f>'投资金额（时间序列&amp;不同行业）'!$AG$1</c:f>
              <c:strCache>
                <c:ptCount val="1"/>
                <c:pt idx="0">
                  <c:v>10-100亿（不含）</c:v>
                </c:pt>
              </c:strCache>
            </c:strRef>
          </c:tx>
          <c:spPr>
            <a:solidFill>
              <a:schemeClr val="accent2">
                <a:shade val="76000"/>
              </a:schemeClr>
            </a:solidFill>
            <a:ln>
              <a:noFill/>
            </a:ln>
            <a:effectLst/>
          </c:spPr>
          <c:invertIfNegative val="0"/>
          <c:cat>
            <c:strRef>
              <c:f>'投资金额（时间序列&amp;不同行业）'!$AC$2:$AC$23</c:f>
              <c:strCache>
                <c:ptCount val="22"/>
                <c:pt idx="0">
                  <c:v>房产家居</c:v>
                </c:pt>
                <c:pt idx="1">
                  <c:v>物流运输</c:v>
                </c:pt>
                <c:pt idx="2">
                  <c:v>汽车交通</c:v>
                </c:pt>
                <c:pt idx="3">
                  <c:v>生活服务</c:v>
                </c:pt>
                <c:pt idx="4">
                  <c:v>电子商务</c:v>
                </c:pt>
                <c:pt idx="5">
                  <c:v>运动健身</c:v>
                </c:pt>
                <c:pt idx="6">
                  <c:v>教育培训</c:v>
                </c:pt>
                <c:pt idx="7">
                  <c:v>食品饮料/零售</c:v>
                </c:pt>
                <c:pt idx="8">
                  <c:v>旅游/OTA</c:v>
                </c:pt>
                <c:pt idx="9">
                  <c:v>医疗健康/生物医药</c:v>
                </c:pt>
                <c:pt idx="10">
                  <c:v>电信/通信</c:v>
                </c:pt>
                <c:pt idx="11">
                  <c:v>直播/视频</c:v>
                </c:pt>
                <c:pt idx="12">
                  <c:v>金融/支付</c:v>
                </c:pt>
                <c:pt idx="13">
                  <c:v>硬件/生产制造</c:v>
                </c:pt>
                <c:pt idx="14">
                  <c:v>人工智能</c:v>
                </c:pt>
                <c:pt idx="15">
                  <c:v>企业服务</c:v>
                </c:pt>
                <c:pt idx="16">
                  <c:v>其他</c:v>
                </c:pt>
                <c:pt idx="17">
                  <c:v>社交社区</c:v>
                </c:pt>
                <c:pt idx="18">
                  <c:v>工具软件</c:v>
                </c:pt>
                <c:pt idx="19">
                  <c:v>游戏</c:v>
                </c:pt>
                <c:pt idx="20">
                  <c:v>文娱传媒</c:v>
                </c:pt>
                <c:pt idx="21">
                  <c:v>科创/技术研发</c:v>
                </c:pt>
              </c:strCache>
            </c:strRef>
          </c:cat>
          <c:val>
            <c:numRef>
              <c:f>'投资金额（时间序列&amp;不同行业）'!$AG$2:$AG$23</c:f>
              <c:numCache>
                <c:formatCode>General</c:formatCode>
                <c:ptCount val="22"/>
                <c:pt idx="0">
                  <c:v>6</c:v>
                </c:pt>
                <c:pt idx="1">
                  <c:v>1</c:v>
                </c:pt>
                <c:pt idx="2">
                  <c:v>14</c:v>
                </c:pt>
                <c:pt idx="3">
                  <c:v>9</c:v>
                </c:pt>
                <c:pt idx="4">
                  <c:v>18</c:v>
                </c:pt>
                <c:pt idx="5">
                  <c:v>1</c:v>
                </c:pt>
                <c:pt idx="6">
                  <c:v>6</c:v>
                </c:pt>
                <c:pt idx="7">
                  <c:v>5</c:v>
                </c:pt>
                <c:pt idx="8">
                  <c:v>4</c:v>
                </c:pt>
                <c:pt idx="9">
                  <c:v>7</c:v>
                </c:pt>
                <c:pt idx="11">
                  <c:v>9</c:v>
                </c:pt>
                <c:pt idx="12">
                  <c:v>8</c:v>
                </c:pt>
                <c:pt idx="13">
                  <c:v>1</c:v>
                </c:pt>
                <c:pt idx="14">
                  <c:v>5</c:v>
                </c:pt>
                <c:pt idx="15">
                  <c:v>6</c:v>
                </c:pt>
                <c:pt idx="16">
                  <c:v>4</c:v>
                </c:pt>
                <c:pt idx="17">
                  <c:v>6</c:v>
                </c:pt>
                <c:pt idx="18">
                  <c:v>1</c:v>
                </c:pt>
                <c:pt idx="19">
                  <c:v>4</c:v>
                </c:pt>
                <c:pt idx="20">
                  <c:v>12</c:v>
                </c:pt>
              </c:numCache>
            </c:numRef>
          </c:val>
          <c:extLst>
            <c:ext xmlns:c16="http://schemas.microsoft.com/office/drawing/2014/chart" uri="{C3380CC4-5D6E-409C-BE32-E72D297353CC}">
              <c16:uniqueId val="{00000003-90EA-4B34-8CC2-31CD4AB9E88A}"/>
            </c:ext>
          </c:extLst>
        </c:ser>
        <c:ser>
          <c:idx val="4"/>
          <c:order val="4"/>
          <c:tx>
            <c:strRef>
              <c:f>'投资金额（时间序列&amp;不同行业）'!$AH$1</c:f>
              <c:strCache>
                <c:ptCount val="1"/>
                <c:pt idx="0">
                  <c:v>100亿及以上</c:v>
                </c:pt>
              </c:strCache>
            </c:strRef>
          </c:tx>
          <c:spPr>
            <a:solidFill>
              <a:schemeClr val="accent2">
                <a:shade val="53000"/>
              </a:schemeClr>
            </a:solidFill>
            <a:ln>
              <a:noFill/>
            </a:ln>
            <a:effectLst/>
          </c:spPr>
          <c:invertIfNegative val="0"/>
          <c:cat>
            <c:strRef>
              <c:f>'投资金额（时间序列&amp;不同行业）'!$AC$2:$AC$23</c:f>
              <c:strCache>
                <c:ptCount val="22"/>
                <c:pt idx="0">
                  <c:v>房产家居</c:v>
                </c:pt>
                <c:pt idx="1">
                  <c:v>物流运输</c:v>
                </c:pt>
                <c:pt idx="2">
                  <c:v>汽车交通</c:v>
                </c:pt>
                <c:pt idx="3">
                  <c:v>生活服务</c:v>
                </c:pt>
                <c:pt idx="4">
                  <c:v>电子商务</c:v>
                </c:pt>
                <c:pt idx="5">
                  <c:v>运动健身</c:v>
                </c:pt>
                <c:pt idx="6">
                  <c:v>教育培训</c:v>
                </c:pt>
                <c:pt idx="7">
                  <c:v>食品饮料/零售</c:v>
                </c:pt>
                <c:pt idx="8">
                  <c:v>旅游/OTA</c:v>
                </c:pt>
                <c:pt idx="9">
                  <c:v>医疗健康/生物医药</c:v>
                </c:pt>
                <c:pt idx="10">
                  <c:v>电信/通信</c:v>
                </c:pt>
                <c:pt idx="11">
                  <c:v>直播/视频</c:v>
                </c:pt>
                <c:pt idx="12">
                  <c:v>金融/支付</c:v>
                </c:pt>
                <c:pt idx="13">
                  <c:v>硬件/生产制造</c:v>
                </c:pt>
                <c:pt idx="14">
                  <c:v>人工智能</c:v>
                </c:pt>
                <c:pt idx="15">
                  <c:v>企业服务</c:v>
                </c:pt>
                <c:pt idx="16">
                  <c:v>其他</c:v>
                </c:pt>
                <c:pt idx="17">
                  <c:v>社交社区</c:v>
                </c:pt>
                <c:pt idx="18">
                  <c:v>工具软件</c:v>
                </c:pt>
                <c:pt idx="19">
                  <c:v>游戏</c:v>
                </c:pt>
                <c:pt idx="20">
                  <c:v>文娱传媒</c:v>
                </c:pt>
                <c:pt idx="21">
                  <c:v>科创/技术研发</c:v>
                </c:pt>
              </c:strCache>
            </c:strRef>
          </c:cat>
          <c:val>
            <c:numRef>
              <c:f>'投资金额（时间序列&amp;不同行业）'!$AH$2:$AH$23</c:f>
              <c:numCache>
                <c:formatCode>General</c:formatCode>
                <c:ptCount val="22"/>
                <c:pt idx="0">
                  <c:v>1</c:v>
                </c:pt>
                <c:pt idx="1">
                  <c:v>2</c:v>
                </c:pt>
                <c:pt idx="2">
                  <c:v>2</c:v>
                </c:pt>
                <c:pt idx="3">
                  <c:v>2</c:v>
                </c:pt>
                <c:pt idx="4">
                  <c:v>1</c:v>
                </c:pt>
                <c:pt idx="10">
                  <c:v>1</c:v>
                </c:pt>
                <c:pt idx="11">
                  <c:v>1</c:v>
                </c:pt>
                <c:pt idx="12">
                  <c:v>1</c:v>
                </c:pt>
                <c:pt idx="20">
                  <c:v>1</c:v>
                </c:pt>
              </c:numCache>
            </c:numRef>
          </c:val>
          <c:extLst>
            <c:ext xmlns:c16="http://schemas.microsoft.com/office/drawing/2014/chart" uri="{C3380CC4-5D6E-409C-BE32-E72D297353CC}">
              <c16:uniqueId val="{00000004-90EA-4B34-8CC2-31CD4AB9E88A}"/>
            </c:ext>
          </c:extLst>
        </c:ser>
        <c:dLbls>
          <c:showLegendKey val="0"/>
          <c:showVal val="0"/>
          <c:showCatName val="0"/>
          <c:showSerName val="0"/>
          <c:showPercent val="0"/>
          <c:showBubbleSize val="0"/>
        </c:dLbls>
        <c:gapWidth val="150"/>
        <c:overlap val="100"/>
        <c:axId val="424497680"/>
        <c:axId val="424496016"/>
      </c:barChart>
      <c:catAx>
        <c:axId val="4244976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24496016"/>
        <c:crosses val="autoZero"/>
        <c:auto val="1"/>
        <c:lblAlgn val="ctr"/>
        <c:lblOffset val="100"/>
        <c:noMultiLvlLbl val="0"/>
      </c:catAx>
      <c:valAx>
        <c:axId val="42449601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2449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pivotSource>
    <c:name>[data_investment.xlsx]并购分析!数据透视表1</c:name>
    <c:fmtId val="9"/>
  </c:pivotSource>
  <c:chart>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pivotFmt>
      <c:pivotFmt>
        <c:idx val="2"/>
        <c:spPr>
          <a:solidFill>
            <a:schemeClr val="accent5"/>
          </a:solidFill>
          <a:ln>
            <a:noFill/>
          </a:ln>
          <a:effectLst/>
        </c:spPr>
        <c:marker>
          <c:symbol val="none"/>
        </c:marker>
      </c:pivotFmt>
      <c:pivotFmt>
        <c:idx val="3"/>
        <c:spPr>
          <a:solidFill>
            <a:schemeClr val="accent5"/>
          </a:solidFill>
          <a:ln>
            <a:noFill/>
          </a:ln>
          <a:effectLst/>
        </c:spPr>
        <c:marker>
          <c:symbol val="none"/>
        </c:marker>
      </c:pivotFmt>
      <c:pivotFmt>
        <c:idx val="4"/>
        <c:spPr>
          <a:solidFill>
            <a:schemeClr val="accent5"/>
          </a:solidFill>
          <a:ln>
            <a:noFill/>
          </a:ln>
          <a:effectLst/>
        </c:spPr>
        <c:marker>
          <c:symbol val="none"/>
        </c:marker>
      </c:pivotFmt>
      <c:pivotFmt>
        <c:idx val="5"/>
        <c:spPr>
          <a:solidFill>
            <a:schemeClr val="accent5"/>
          </a:solidFill>
          <a:ln>
            <a:noFill/>
          </a:ln>
          <a:effectLst/>
        </c:spPr>
        <c:marker>
          <c:symbol val="none"/>
        </c:marker>
      </c:pivotFmt>
      <c:pivotFmt>
        <c:idx val="6"/>
        <c:spPr>
          <a:solidFill>
            <a:schemeClr val="accent5"/>
          </a:solidFill>
          <a:ln>
            <a:noFill/>
          </a:ln>
          <a:effectLst/>
        </c:spPr>
        <c:marker>
          <c:symbol val="none"/>
        </c:marker>
      </c:pivotFmt>
      <c:pivotFmt>
        <c:idx val="7"/>
        <c:spPr>
          <a:solidFill>
            <a:schemeClr val="accent5"/>
          </a:solidFill>
          <a:ln>
            <a:noFill/>
          </a:ln>
          <a:effectLst/>
        </c:spPr>
        <c:marker>
          <c:symbol val="none"/>
        </c:marker>
      </c:pivotFmt>
      <c:pivotFmt>
        <c:idx val="8"/>
        <c:spPr>
          <a:solidFill>
            <a:schemeClr val="accent5"/>
          </a:solidFill>
          <a:ln>
            <a:noFill/>
          </a:ln>
          <a:effectLst/>
        </c:spPr>
        <c:marker>
          <c:symbol val="none"/>
        </c:marker>
      </c:pivotFmt>
      <c:pivotFmt>
        <c:idx val="9"/>
        <c:spPr>
          <a:solidFill>
            <a:schemeClr val="accent5"/>
          </a:solidFill>
          <a:ln>
            <a:noFill/>
          </a:ln>
          <a:effectLst/>
        </c:spPr>
        <c:marker>
          <c:symbol val="none"/>
        </c:marker>
      </c:pivotFmt>
      <c:pivotFmt>
        <c:idx val="10"/>
        <c:spPr>
          <a:solidFill>
            <a:schemeClr val="accent5"/>
          </a:solidFill>
          <a:ln>
            <a:noFill/>
          </a:ln>
          <a:effectLst/>
        </c:spPr>
        <c:marker>
          <c:symbol val="none"/>
        </c:marker>
      </c:pivotFmt>
      <c:pivotFmt>
        <c:idx val="11"/>
        <c:spPr>
          <a:solidFill>
            <a:schemeClr val="accent5"/>
          </a:solidFill>
          <a:ln>
            <a:noFill/>
          </a:ln>
          <a:effectLst/>
        </c:spPr>
        <c:marker>
          <c:symbol val="none"/>
        </c:marker>
      </c:pivotFmt>
      <c:pivotFmt>
        <c:idx val="12"/>
        <c:spPr>
          <a:solidFill>
            <a:schemeClr val="accent5"/>
          </a:solidFill>
          <a:ln>
            <a:noFill/>
          </a:ln>
          <a:effectLst/>
        </c:spPr>
        <c:marker>
          <c:symbol val="none"/>
        </c:marker>
      </c:pivotFmt>
      <c:pivotFmt>
        <c:idx val="13"/>
        <c:spPr>
          <a:solidFill>
            <a:schemeClr val="accent5"/>
          </a:solidFill>
          <a:ln>
            <a:noFill/>
          </a:ln>
          <a:effectLst/>
        </c:spPr>
        <c:marker>
          <c:symbol val="none"/>
        </c:marker>
      </c:pivotFmt>
      <c:pivotFmt>
        <c:idx val="14"/>
        <c:spPr>
          <a:solidFill>
            <a:schemeClr val="accent5"/>
          </a:solidFill>
          <a:ln>
            <a:noFill/>
          </a:ln>
          <a:effectLst/>
        </c:spPr>
        <c:marker>
          <c:symbol val="none"/>
        </c:marker>
      </c:pivotFmt>
      <c:pivotFmt>
        <c:idx val="15"/>
        <c:spPr>
          <a:solidFill>
            <a:schemeClr val="accent5"/>
          </a:solidFill>
          <a:ln>
            <a:noFill/>
          </a:ln>
          <a:effectLst/>
        </c:spPr>
        <c:marker>
          <c:symbol val="none"/>
        </c:marker>
      </c:pivotFmt>
      <c:pivotFmt>
        <c:idx val="16"/>
        <c:spPr>
          <a:solidFill>
            <a:schemeClr val="accent5"/>
          </a:solidFill>
          <a:ln>
            <a:noFill/>
          </a:ln>
          <a:effectLst/>
        </c:spPr>
        <c:marker>
          <c:symbol val="none"/>
        </c:marker>
      </c:pivotFmt>
      <c:pivotFmt>
        <c:idx val="17"/>
        <c:spPr>
          <a:solidFill>
            <a:schemeClr val="accent5"/>
          </a:solidFill>
          <a:ln>
            <a:noFill/>
          </a:ln>
          <a:effectLst/>
        </c:spPr>
        <c:marker>
          <c:symbol val="none"/>
        </c:marker>
      </c:pivotFmt>
      <c:pivotFmt>
        <c:idx val="18"/>
        <c:spPr>
          <a:solidFill>
            <a:schemeClr val="accent5"/>
          </a:solidFill>
          <a:ln>
            <a:noFill/>
          </a:ln>
          <a:effectLst/>
        </c:spPr>
        <c:marker>
          <c:symbol val="none"/>
        </c:marker>
      </c:pivotFmt>
      <c:pivotFmt>
        <c:idx val="19"/>
        <c:spPr>
          <a:solidFill>
            <a:schemeClr val="accent5"/>
          </a:solidFill>
          <a:ln>
            <a:noFill/>
          </a:ln>
          <a:effectLst/>
        </c:spPr>
        <c:marker>
          <c:symbol val="none"/>
        </c:marker>
      </c:pivotFmt>
      <c:pivotFmt>
        <c:idx val="20"/>
        <c:spPr>
          <a:solidFill>
            <a:schemeClr val="accent5"/>
          </a:solidFill>
          <a:ln>
            <a:noFill/>
          </a:ln>
          <a:effectLst/>
        </c:spPr>
        <c:marker>
          <c:symbol val="none"/>
        </c:marker>
      </c:pivotFmt>
      <c:pivotFmt>
        <c:idx val="21"/>
        <c:spPr>
          <a:solidFill>
            <a:schemeClr val="accent5"/>
          </a:solidFill>
          <a:ln>
            <a:noFill/>
          </a:ln>
          <a:effectLst/>
        </c:spPr>
        <c:marker>
          <c:symbol val="none"/>
        </c:marker>
      </c:pivotFmt>
      <c:pivotFmt>
        <c:idx val="22"/>
        <c:spPr>
          <a:solidFill>
            <a:schemeClr val="accent5"/>
          </a:solidFill>
          <a:ln>
            <a:noFill/>
          </a:ln>
          <a:effectLst/>
        </c:spPr>
        <c:marker>
          <c:symbol val="none"/>
        </c:marker>
      </c:pivotFmt>
      <c:pivotFmt>
        <c:idx val="23"/>
        <c:spPr>
          <a:solidFill>
            <a:schemeClr val="accent5"/>
          </a:solidFill>
          <a:ln>
            <a:noFill/>
          </a:ln>
          <a:effectLst/>
        </c:spPr>
        <c:marker>
          <c:symbol val="none"/>
        </c:marker>
      </c:pivotFmt>
      <c:pivotFmt>
        <c:idx val="24"/>
        <c:spPr>
          <a:solidFill>
            <a:schemeClr val="accent5"/>
          </a:solidFill>
          <a:ln>
            <a:noFill/>
          </a:ln>
          <a:effectLst/>
        </c:spPr>
        <c:marker>
          <c:symbol val="none"/>
        </c:marker>
      </c:pivotFmt>
      <c:pivotFmt>
        <c:idx val="25"/>
        <c:spPr>
          <a:solidFill>
            <a:schemeClr val="accent5"/>
          </a:solidFill>
          <a:ln>
            <a:noFill/>
          </a:ln>
          <a:effectLst/>
        </c:spPr>
        <c:marker>
          <c:symbol val="none"/>
        </c:marker>
      </c:pivotFmt>
      <c:pivotFmt>
        <c:idx val="26"/>
        <c:spPr>
          <a:solidFill>
            <a:schemeClr val="accent5"/>
          </a:solidFill>
          <a:ln>
            <a:noFill/>
          </a:ln>
          <a:effectLst/>
        </c:spPr>
        <c:marker>
          <c:symbol val="none"/>
        </c:marker>
      </c:pivotFmt>
      <c:pivotFmt>
        <c:idx val="27"/>
        <c:spPr>
          <a:solidFill>
            <a:schemeClr val="accent4">
              <a:lumMod val="40000"/>
              <a:lumOff val="60000"/>
            </a:schemeClr>
          </a:solidFill>
          <a:ln>
            <a:noFill/>
          </a:ln>
          <a:effectLst/>
        </c:spPr>
        <c:marker>
          <c:symbol val="none"/>
        </c:marker>
      </c:pivotFmt>
      <c:pivotFmt>
        <c:idx val="28"/>
        <c:spPr>
          <a:solidFill>
            <a:schemeClr val="bg2">
              <a:lumMod val="90000"/>
            </a:schemeClr>
          </a:solidFill>
          <a:ln>
            <a:noFill/>
          </a:ln>
          <a:effectLst/>
        </c:spPr>
        <c:marker>
          <c:symbol val="none"/>
        </c:marker>
      </c:pivotFmt>
      <c:pivotFmt>
        <c:idx val="29"/>
        <c:spPr>
          <a:solidFill>
            <a:schemeClr val="accent5"/>
          </a:solidFill>
          <a:ln>
            <a:noFill/>
          </a:ln>
          <a:effectLst/>
        </c:spPr>
        <c:marker>
          <c:symbol val="none"/>
        </c:marker>
      </c:pivotFmt>
      <c:pivotFmt>
        <c:idx val="30"/>
        <c:spPr>
          <a:solidFill>
            <a:schemeClr val="bg2"/>
          </a:solidFill>
          <a:ln>
            <a:noFill/>
          </a:ln>
          <a:effectLst/>
        </c:spPr>
      </c:pivotFmt>
      <c:pivotFmt>
        <c:idx val="31"/>
        <c:spPr>
          <a:solidFill>
            <a:schemeClr val="accent4">
              <a:lumMod val="40000"/>
              <a:lumOff val="60000"/>
            </a:schemeClr>
          </a:solidFill>
          <a:ln>
            <a:noFill/>
          </a:ln>
          <a:effectLst/>
        </c:spPr>
      </c:pivotFmt>
      <c:pivotFmt>
        <c:idx val="32"/>
        <c:spPr>
          <a:solidFill>
            <a:schemeClr val="accent5"/>
          </a:solidFill>
          <a:ln>
            <a:noFill/>
          </a:ln>
          <a:effectLst/>
        </c:spPr>
        <c:marker>
          <c:symbol val="none"/>
        </c:marker>
      </c:pivotFmt>
      <c:pivotFmt>
        <c:idx val="33"/>
        <c:spPr>
          <a:solidFill>
            <a:schemeClr val="accent5"/>
          </a:solidFill>
          <a:ln>
            <a:noFill/>
          </a:ln>
          <a:effectLst/>
        </c:spPr>
        <c:marker>
          <c:symbol val="none"/>
        </c:marker>
      </c:pivotFmt>
      <c:pivotFmt>
        <c:idx val="34"/>
        <c:spPr>
          <a:solidFill>
            <a:schemeClr val="accent5"/>
          </a:solidFill>
          <a:ln>
            <a:noFill/>
          </a:ln>
          <a:effectLst/>
        </c:spPr>
        <c:marker>
          <c:symbol val="none"/>
        </c:marker>
      </c:pivotFmt>
      <c:pivotFmt>
        <c:idx val="35"/>
        <c:spPr>
          <a:solidFill>
            <a:schemeClr val="accent5"/>
          </a:solidFill>
          <a:ln>
            <a:noFill/>
          </a:ln>
          <a:effectLst/>
        </c:spPr>
        <c:marker>
          <c:symbol val="none"/>
        </c:marker>
      </c:pivotFmt>
      <c:pivotFmt>
        <c:idx val="36"/>
        <c:spPr>
          <a:solidFill>
            <a:schemeClr val="accent5"/>
          </a:solidFill>
          <a:ln>
            <a:noFill/>
          </a:ln>
          <a:effectLst/>
        </c:spPr>
        <c:marker>
          <c:symbol val="none"/>
        </c:marker>
      </c:pivotFmt>
      <c:pivotFmt>
        <c:idx val="37"/>
        <c:spPr>
          <a:solidFill>
            <a:schemeClr val="accent5"/>
          </a:solidFill>
          <a:ln>
            <a:noFill/>
          </a:ln>
          <a:effectLst/>
        </c:spPr>
        <c:marker>
          <c:symbol val="none"/>
        </c:marker>
      </c:pivotFmt>
      <c:pivotFmt>
        <c:idx val="38"/>
        <c:spPr>
          <a:solidFill>
            <a:schemeClr val="accent5"/>
          </a:solidFill>
          <a:ln>
            <a:noFill/>
          </a:ln>
          <a:effectLst/>
        </c:spPr>
        <c:marker>
          <c:symbol val="none"/>
        </c:marker>
      </c:pivotFmt>
      <c:pivotFmt>
        <c:idx val="39"/>
        <c:spPr>
          <a:solidFill>
            <a:schemeClr val="accent4">
              <a:lumMod val="40000"/>
              <a:lumOff val="60000"/>
            </a:schemeClr>
          </a:solidFill>
          <a:ln>
            <a:noFill/>
          </a:ln>
          <a:effectLst/>
        </c:spPr>
        <c:marker>
          <c:symbol val="none"/>
        </c:marker>
      </c:pivotFmt>
      <c:pivotFmt>
        <c:idx val="40"/>
        <c:spPr>
          <a:solidFill>
            <a:schemeClr val="bg2"/>
          </a:solidFill>
          <a:ln>
            <a:noFill/>
          </a:ln>
          <a:effectLst/>
        </c:spPr>
        <c:marker>
          <c:symbol val="none"/>
        </c:marker>
      </c:pivotFmt>
      <c:pivotFmt>
        <c:idx val="41"/>
        <c:spPr>
          <a:solidFill>
            <a:schemeClr val="accent5"/>
          </a:solidFill>
          <a:ln>
            <a:noFill/>
          </a:ln>
          <a:effectLst/>
        </c:spPr>
        <c:marker>
          <c:symbol val="none"/>
        </c:marker>
      </c:pivotFmt>
      <c:pivotFmt>
        <c:idx val="42"/>
        <c:spPr>
          <a:solidFill>
            <a:schemeClr val="accent5"/>
          </a:solidFill>
          <a:ln>
            <a:noFill/>
          </a:ln>
          <a:effectLst/>
        </c:spPr>
        <c:marker>
          <c:symbol val="none"/>
        </c:marker>
      </c:pivotFmt>
      <c:pivotFmt>
        <c:idx val="43"/>
        <c:spPr>
          <a:solidFill>
            <a:schemeClr val="accent5"/>
          </a:solidFill>
          <a:ln>
            <a:noFill/>
          </a:ln>
          <a:effectLst/>
        </c:spPr>
        <c:marker>
          <c:symbol val="none"/>
        </c:marker>
      </c:pivotFmt>
      <c:pivotFmt>
        <c:idx val="44"/>
        <c:spPr>
          <a:solidFill>
            <a:schemeClr val="accent5"/>
          </a:solidFill>
          <a:ln>
            <a:noFill/>
          </a:ln>
          <a:effectLst/>
        </c:spPr>
        <c:marker>
          <c:symbol val="none"/>
        </c:marker>
      </c:pivotFmt>
      <c:pivotFmt>
        <c:idx val="45"/>
        <c:spPr>
          <a:solidFill>
            <a:schemeClr val="accent5"/>
          </a:solidFill>
          <a:ln>
            <a:noFill/>
          </a:ln>
          <a:effectLst/>
        </c:spPr>
        <c:marker>
          <c:symbol val="none"/>
        </c:marker>
      </c:pivotFmt>
      <c:pivotFmt>
        <c:idx val="46"/>
        <c:spPr>
          <a:solidFill>
            <a:schemeClr val="accent5"/>
          </a:solidFill>
          <a:ln>
            <a:noFill/>
          </a:ln>
          <a:effectLst/>
        </c:spPr>
        <c:marker>
          <c:symbol val="none"/>
        </c:marker>
      </c:pivotFmt>
      <c:pivotFmt>
        <c:idx val="47"/>
        <c:spPr>
          <a:solidFill>
            <a:schemeClr val="accent5"/>
          </a:solidFill>
          <a:ln>
            <a:noFill/>
          </a:ln>
          <a:effectLst/>
        </c:spPr>
        <c:marker>
          <c:symbol val="none"/>
        </c:marker>
      </c:pivotFmt>
      <c:pivotFmt>
        <c:idx val="48"/>
        <c:spPr>
          <a:solidFill>
            <a:schemeClr val="accent4">
              <a:lumMod val="40000"/>
              <a:lumOff val="60000"/>
            </a:schemeClr>
          </a:solidFill>
          <a:ln>
            <a:noFill/>
          </a:ln>
          <a:effectLst/>
        </c:spPr>
        <c:marker>
          <c:symbol val="none"/>
        </c:marker>
      </c:pivotFmt>
      <c:pivotFmt>
        <c:idx val="49"/>
        <c:spPr>
          <a:solidFill>
            <a:schemeClr val="bg2"/>
          </a:solidFill>
          <a:ln>
            <a:noFill/>
          </a:ln>
          <a:effectLst/>
        </c:spPr>
        <c:marker>
          <c:symbol val="none"/>
        </c:marker>
      </c:pivotFmt>
    </c:pivotFmts>
    <c:plotArea>
      <c:layout/>
      <c:barChart>
        <c:barDir val="col"/>
        <c:grouping val="percentStacked"/>
        <c:varyColors val="0"/>
        <c:ser>
          <c:idx val="0"/>
          <c:order val="0"/>
          <c:tx>
            <c:strRef>
              <c:f>并购分析!$B$1:$B$2</c:f>
              <c:strCache>
                <c:ptCount val="1"/>
                <c:pt idx="0">
                  <c:v>Angel/Seed</c:v>
                </c:pt>
              </c:strCache>
            </c:strRef>
          </c:tx>
          <c:spPr>
            <a:solidFill>
              <a:schemeClr val="accent5">
                <a:tint val="44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并购分析!$B$3:$B$16</c:f>
              <c:numCache>
                <c:formatCode>General</c:formatCode>
                <c:ptCount val="13"/>
                <c:pt idx="0">
                  <c:v>1</c:v>
                </c:pt>
                <c:pt idx="2">
                  <c:v>2</c:v>
                </c:pt>
                <c:pt idx="4">
                  <c:v>3</c:v>
                </c:pt>
                <c:pt idx="5">
                  <c:v>5</c:v>
                </c:pt>
                <c:pt idx="6">
                  <c:v>9</c:v>
                </c:pt>
                <c:pt idx="7">
                  <c:v>17</c:v>
                </c:pt>
                <c:pt idx="8">
                  <c:v>16</c:v>
                </c:pt>
                <c:pt idx="9">
                  <c:v>17</c:v>
                </c:pt>
                <c:pt idx="10">
                  <c:v>20</c:v>
                </c:pt>
                <c:pt idx="11">
                  <c:v>6</c:v>
                </c:pt>
                <c:pt idx="12">
                  <c:v>1</c:v>
                </c:pt>
              </c:numCache>
            </c:numRef>
          </c:val>
          <c:extLst>
            <c:ext xmlns:c16="http://schemas.microsoft.com/office/drawing/2014/chart" uri="{C3380CC4-5D6E-409C-BE32-E72D297353CC}">
              <c16:uniqueId val="{00000000-D666-4D6A-9FAB-16EB0A938F16}"/>
            </c:ext>
          </c:extLst>
        </c:ser>
        <c:ser>
          <c:idx val="1"/>
          <c:order val="1"/>
          <c:tx>
            <c:strRef>
              <c:f>并购分析!$C$1:$C$2</c:f>
              <c:strCache>
                <c:ptCount val="1"/>
                <c:pt idx="0">
                  <c:v>A</c:v>
                </c:pt>
              </c:strCache>
            </c:strRef>
          </c:tx>
          <c:spPr>
            <a:solidFill>
              <a:schemeClr val="accent5">
                <a:tint val="58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并购分析!$C$3:$C$16</c:f>
              <c:numCache>
                <c:formatCode>General</c:formatCode>
                <c:ptCount val="13"/>
                <c:pt idx="1">
                  <c:v>1</c:v>
                </c:pt>
                <c:pt idx="2">
                  <c:v>2</c:v>
                </c:pt>
                <c:pt idx="3">
                  <c:v>9</c:v>
                </c:pt>
                <c:pt idx="4">
                  <c:v>16</c:v>
                </c:pt>
                <c:pt idx="5">
                  <c:v>9</c:v>
                </c:pt>
                <c:pt idx="6">
                  <c:v>27</c:v>
                </c:pt>
                <c:pt idx="7">
                  <c:v>48</c:v>
                </c:pt>
                <c:pt idx="8">
                  <c:v>31</c:v>
                </c:pt>
                <c:pt idx="9">
                  <c:v>49</c:v>
                </c:pt>
                <c:pt idx="10">
                  <c:v>39</c:v>
                </c:pt>
                <c:pt idx="11">
                  <c:v>23</c:v>
                </c:pt>
                <c:pt idx="12">
                  <c:v>8</c:v>
                </c:pt>
              </c:numCache>
            </c:numRef>
          </c:val>
          <c:extLst>
            <c:ext xmlns:c16="http://schemas.microsoft.com/office/drawing/2014/chart" uri="{C3380CC4-5D6E-409C-BE32-E72D297353CC}">
              <c16:uniqueId val="{00000001-D666-4D6A-9FAB-16EB0A938F16}"/>
            </c:ext>
          </c:extLst>
        </c:ser>
        <c:ser>
          <c:idx val="2"/>
          <c:order val="2"/>
          <c:tx>
            <c:strRef>
              <c:f>并购分析!$D$1:$D$2</c:f>
              <c:strCache>
                <c:ptCount val="1"/>
                <c:pt idx="0">
                  <c:v>B</c:v>
                </c:pt>
              </c:strCache>
            </c:strRef>
          </c:tx>
          <c:spPr>
            <a:solidFill>
              <a:schemeClr val="accent5">
                <a:tint val="72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并购分析!$D$3:$D$16</c:f>
              <c:numCache>
                <c:formatCode>General</c:formatCode>
                <c:ptCount val="13"/>
                <c:pt idx="0">
                  <c:v>1</c:v>
                </c:pt>
                <c:pt idx="2">
                  <c:v>2</c:v>
                </c:pt>
                <c:pt idx="3">
                  <c:v>1</c:v>
                </c:pt>
                <c:pt idx="4">
                  <c:v>7</c:v>
                </c:pt>
                <c:pt idx="5">
                  <c:v>8</c:v>
                </c:pt>
                <c:pt idx="6">
                  <c:v>15</c:v>
                </c:pt>
                <c:pt idx="7">
                  <c:v>24</c:v>
                </c:pt>
                <c:pt idx="8">
                  <c:v>26</c:v>
                </c:pt>
                <c:pt idx="9">
                  <c:v>16</c:v>
                </c:pt>
                <c:pt idx="10">
                  <c:v>19</c:v>
                </c:pt>
                <c:pt idx="11">
                  <c:v>23</c:v>
                </c:pt>
                <c:pt idx="12">
                  <c:v>14</c:v>
                </c:pt>
              </c:numCache>
            </c:numRef>
          </c:val>
          <c:extLst>
            <c:ext xmlns:c16="http://schemas.microsoft.com/office/drawing/2014/chart" uri="{C3380CC4-5D6E-409C-BE32-E72D297353CC}">
              <c16:uniqueId val="{00000002-D666-4D6A-9FAB-16EB0A938F16}"/>
            </c:ext>
          </c:extLst>
        </c:ser>
        <c:ser>
          <c:idx val="3"/>
          <c:order val="3"/>
          <c:tx>
            <c:strRef>
              <c:f>并购分析!$E$1:$E$2</c:f>
              <c:strCache>
                <c:ptCount val="1"/>
                <c:pt idx="0">
                  <c:v>C</c:v>
                </c:pt>
              </c:strCache>
            </c:strRef>
          </c:tx>
          <c:spPr>
            <a:solidFill>
              <a:schemeClr val="accent5">
                <a:tint val="86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并购分析!$E$3:$E$16</c:f>
              <c:numCache>
                <c:formatCode>General</c:formatCode>
                <c:ptCount val="13"/>
                <c:pt idx="2">
                  <c:v>1</c:v>
                </c:pt>
                <c:pt idx="3">
                  <c:v>2</c:v>
                </c:pt>
                <c:pt idx="5">
                  <c:v>1</c:v>
                </c:pt>
                <c:pt idx="6">
                  <c:v>11</c:v>
                </c:pt>
                <c:pt idx="7">
                  <c:v>14</c:v>
                </c:pt>
                <c:pt idx="8">
                  <c:v>17</c:v>
                </c:pt>
                <c:pt idx="9">
                  <c:v>12</c:v>
                </c:pt>
                <c:pt idx="10">
                  <c:v>17</c:v>
                </c:pt>
                <c:pt idx="11">
                  <c:v>15</c:v>
                </c:pt>
                <c:pt idx="12">
                  <c:v>13</c:v>
                </c:pt>
              </c:numCache>
            </c:numRef>
          </c:val>
          <c:extLst>
            <c:ext xmlns:c16="http://schemas.microsoft.com/office/drawing/2014/chart" uri="{C3380CC4-5D6E-409C-BE32-E72D297353CC}">
              <c16:uniqueId val="{00000003-D666-4D6A-9FAB-16EB0A938F16}"/>
            </c:ext>
          </c:extLst>
        </c:ser>
        <c:ser>
          <c:idx val="4"/>
          <c:order val="4"/>
          <c:tx>
            <c:strRef>
              <c:f>并购分析!$F$1:$F$2</c:f>
              <c:strCache>
                <c:ptCount val="1"/>
                <c:pt idx="0">
                  <c:v>D</c:v>
                </c:pt>
              </c:strCache>
            </c:strRef>
          </c:tx>
          <c:spPr>
            <a:solidFill>
              <a:schemeClr val="accent5"/>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并购分析!$F$3:$F$16</c:f>
              <c:numCache>
                <c:formatCode>General</c:formatCode>
                <c:ptCount val="13"/>
                <c:pt idx="4">
                  <c:v>1</c:v>
                </c:pt>
                <c:pt idx="5">
                  <c:v>1</c:v>
                </c:pt>
                <c:pt idx="6">
                  <c:v>1</c:v>
                </c:pt>
                <c:pt idx="7">
                  <c:v>2</c:v>
                </c:pt>
                <c:pt idx="8">
                  <c:v>4</c:v>
                </c:pt>
                <c:pt idx="9">
                  <c:v>10</c:v>
                </c:pt>
                <c:pt idx="10">
                  <c:v>11</c:v>
                </c:pt>
                <c:pt idx="11">
                  <c:v>9</c:v>
                </c:pt>
                <c:pt idx="12">
                  <c:v>8</c:v>
                </c:pt>
              </c:numCache>
            </c:numRef>
          </c:val>
          <c:extLst>
            <c:ext xmlns:c16="http://schemas.microsoft.com/office/drawing/2014/chart" uri="{C3380CC4-5D6E-409C-BE32-E72D297353CC}">
              <c16:uniqueId val="{00000004-D666-4D6A-9FAB-16EB0A938F16}"/>
            </c:ext>
          </c:extLst>
        </c:ser>
        <c:ser>
          <c:idx val="5"/>
          <c:order val="5"/>
          <c:tx>
            <c:strRef>
              <c:f>并购分析!$G$1:$G$2</c:f>
              <c:strCache>
                <c:ptCount val="1"/>
                <c:pt idx="0">
                  <c:v>E</c:v>
                </c:pt>
              </c:strCache>
            </c:strRef>
          </c:tx>
          <c:spPr>
            <a:solidFill>
              <a:schemeClr val="accent5">
                <a:shade val="86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并购分析!$G$3:$G$16</c:f>
              <c:numCache>
                <c:formatCode>General</c:formatCode>
                <c:ptCount val="13"/>
                <c:pt idx="6">
                  <c:v>1</c:v>
                </c:pt>
                <c:pt idx="7">
                  <c:v>5</c:v>
                </c:pt>
                <c:pt idx="8">
                  <c:v>2</c:v>
                </c:pt>
                <c:pt idx="9">
                  <c:v>4</c:v>
                </c:pt>
                <c:pt idx="10">
                  <c:v>10</c:v>
                </c:pt>
                <c:pt idx="11">
                  <c:v>9</c:v>
                </c:pt>
                <c:pt idx="12">
                  <c:v>9</c:v>
                </c:pt>
              </c:numCache>
            </c:numRef>
          </c:val>
          <c:extLst>
            <c:ext xmlns:c16="http://schemas.microsoft.com/office/drawing/2014/chart" uri="{C3380CC4-5D6E-409C-BE32-E72D297353CC}">
              <c16:uniqueId val="{00000005-D666-4D6A-9FAB-16EB0A938F16}"/>
            </c:ext>
          </c:extLst>
        </c:ser>
        <c:ser>
          <c:idx val="6"/>
          <c:order val="6"/>
          <c:tx>
            <c:strRef>
              <c:f>并购分析!$H$1:$H$2</c:f>
              <c:strCache>
                <c:ptCount val="1"/>
                <c:pt idx="0">
                  <c:v>Pre-IPO</c:v>
                </c:pt>
              </c:strCache>
            </c:strRef>
          </c:tx>
          <c:spPr>
            <a:solidFill>
              <a:schemeClr val="accent5">
                <a:shade val="72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并购分析!$H$3:$H$16</c:f>
              <c:numCache>
                <c:formatCode>General</c:formatCode>
                <c:ptCount val="13"/>
                <c:pt idx="6">
                  <c:v>2</c:v>
                </c:pt>
                <c:pt idx="7">
                  <c:v>1</c:v>
                </c:pt>
                <c:pt idx="10">
                  <c:v>1</c:v>
                </c:pt>
              </c:numCache>
            </c:numRef>
          </c:val>
          <c:extLst>
            <c:ext xmlns:c16="http://schemas.microsoft.com/office/drawing/2014/chart" uri="{C3380CC4-5D6E-409C-BE32-E72D297353CC}">
              <c16:uniqueId val="{00000006-D666-4D6A-9FAB-16EB0A938F16}"/>
            </c:ext>
          </c:extLst>
        </c:ser>
        <c:ser>
          <c:idx val="7"/>
          <c:order val="7"/>
          <c:tx>
            <c:strRef>
              <c:f>并购分析!$I$1:$I$2</c:f>
              <c:strCache>
                <c:ptCount val="1"/>
                <c:pt idx="0">
                  <c:v>Merger</c:v>
                </c:pt>
              </c:strCache>
            </c:strRef>
          </c:tx>
          <c:spPr>
            <a:solidFill>
              <a:schemeClr val="accent4">
                <a:lumMod val="40000"/>
                <a:lumOff val="60000"/>
              </a:schemeClr>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并购分析!$I$3:$I$16</c:f>
              <c:numCache>
                <c:formatCode>General</c:formatCode>
                <c:ptCount val="13"/>
                <c:pt idx="0">
                  <c:v>2</c:v>
                </c:pt>
                <c:pt idx="1">
                  <c:v>1</c:v>
                </c:pt>
                <c:pt idx="2">
                  <c:v>1</c:v>
                </c:pt>
                <c:pt idx="3">
                  <c:v>3</c:v>
                </c:pt>
                <c:pt idx="4">
                  <c:v>4</c:v>
                </c:pt>
                <c:pt idx="5">
                  <c:v>4</c:v>
                </c:pt>
                <c:pt idx="6">
                  <c:v>3</c:v>
                </c:pt>
                <c:pt idx="7">
                  <c:v>3</c:v>
                </c:pt>
                <c:pt idx="8">
                  <c:v>5</c:v>
                </c:pt>
                <c:pt idx="9">
                  <c:v>1</c:v>
                </c:pt>
                <c:pt idx="10">
                  <c:v>3</c:v>
                </c:pt>
                <c:pt idx="11">
                  <c:v>4</c:v>
                </c:pt>
                <c:pt idx="12">
                  <c:v>9</c:v>
                </c:pt>
              </c:numCache>
            </c:numRef>
          </c:val>
          <c:extLst>
            <c:ext xmlns:c16="http://schemas.microsoft.com/office/drawing/2014/chart" uri="{C3380CC4-5D6E-409C-BE32-E72D297353CC}">
              <c16:uniqueId val="{00000007-D666-4D6A-9FAB-16EB0A938F16}"/>
            </c:ext>
          </c:extLst>
        </c:ser>
        <c:ser>
          <c:idx val="8"/>
          <c:order val="8"/>
          <c:tx>
            <c:strRef>
              <c:f>并购分析!$J$1:$J$2</c:f>
              <c:strCache>
                <c:ptCount val="1"/>
                <c:pt idx="0">
                  <c:v>Other</c:v>
                </c:pt>
              </c:strCache>
            </c:strRef>
          </c:tx>
          <c:spPr>
            <a:solidFill>
              <a:schemeClr val="bg2"/>
            </a:solidFill>
            <a:ln>
              <a:noFill/>
            </a:ln>
            <a:effectLst/>
          </c:spPr>
          <c:invertIfNegative val="0"/>
          <c:cat>
            <c:strRef>
              <c:f>并购分析!$A$3:$A$16</c:f>
              <c:strCache>
                <c:ptCount val="1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strCache>
            </c:strRef>
          </c:cat>
          <c:val>
            <c:numRef>
              <c:f>并购分析!$J$3:$J$16</c:f>
              <c:numCache>
                <c:formatCode>General</c:formatCode>
                <c:ptCount val="13"/>
                <c:pt idx="0">
                  <c:v>1</c:v>
                </c:pt>
                <c:pt idx="2">
                  <c:v>1</c:v>
                </c:pt>
                <c:pt idx="3">
                  <c:v>4</c:v>
                </c:pt>
                <c:pt idx="4">
                  <c:v>1</c:v>
                </c:pt>
                <c:pt idx="5">
                  <c:v>1</c:v>
                </c:pt>
                <c:pt idx="6">
                  <c:v>13</c:v>
                </c:pt>
                <c:pt idx="7">
                  <c:v>10</c:v>
                </c:pt>
                <c:pt idx="8">
                  <c:v>25</c:v>
                </c:pt>
                <c:pt idx="9">
                  <c:v>34</c:v>
                </c:pt>
                <c:pt idx="10">
                  <c:v>69</c:v>
                </c:pt>
                <c:pt idx="11">
                  <c:v>41</c:v>
                </c:pt>
                <c:pt idx="12">
                  <c:v>77</c:v>
                </c:pt>
              </c:numCache>
            </c:numRef>
          </c:val>
          <c:extLst>
            <c:ext xmlns:c16="http://schemas.microsoft.com/office/drawing/2014/chart" uri="{C3380CC4-5D6E-409C-BE32-E72D297353CC}">
              <c16:uniqueId val="{00000008-D666-4D6A-9FAB-16EB0A938F16}"/>
            </c:ext>
          </c:extLst>
        </c:ser>
        <c:dLbls>
          <c:showLegendKey val="0"/>
          <c:showVal val="0"/>
          <c:showCatName val="0"/>
          <c:showSerName val="0"/>
          <c:showPercent val="0"/>
          <c:showBubbleSize val="0"/>
        </c:dLbls>
        <c:gapWidth val="150"/>
        <c:overlap val="100"/>
        <c:axId val="326788768"/>
        <c:axId val="326798336"/>
      </c:barChart>
      <c:catAx>
        <c:axId val="32678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6798336"/>
        <c:crosses val="autoZero"/>
        <c:auto val="1"/>
        <c:lblAlgn val="ctr"/>
        <c:lblOffset val="100"/>
        <c:noMultiLvlLbl val="0"/>
      </c:catAx>
      <c:valAx>
        <c:axId val="326798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6788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areaChart>
        <c:grouping val="percentStacked"/>
        <c:varyColors val="0"/>
        <c:ser>
          <c:idx val="0"/>
          <c:order val="0"/>
          <c:tx>
            <c:strRef>
              <c:f>'投资金额（时间序列&amp;不同行业）'!$L$33</c:f>
              <c:strCache>
                <c:ptCount val="1"/>
                <c:pt idx="0">
                  <c:v>1000万以下</c:v>
                </c:pt>
              </c:strCache>
            </c:strRef>
          </c:tx>
          <c:spPr>
            <a:solidFill>
              <a:schemeClr val="accent6">
                <a:tint val="54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'投资金额（时间序列&amp;不同行业）'!$L$34:$L$43</c:f>
              <c:numCache>
                <c:formatCode>General</c:formatCode>
                <c:ptCount val="10"/>
                <c:pt idx="0">
                  <c:v>1</c:v>
                </c:pt>
                <c:pt idx="1">
                  <c:v>7</c:v>
                </c:pt>
                <c:pt idx="2">
                  <c:v>6</c:v>
                </c:pt>
                <c:pt idx="3">
                  <c:v>6</c:v>
                </c:pt>
                <c:pt idx="4">
                  <c:v>21</c:v>
                </c:pt>
                <c:pt idx="5">
                  <c:v>11</c:v>
                </c:pt>
                <c:pt idx="6">
                  <c:v>10</c:v>
                </c:pt>
                <c:pt idx="7">
                  <c:v>7</c:v>
                </c:pt>
                <c:pt idx="8">
                  <c:v>2</c:v>
                </c:pt>
                <c:pt idx="9">
                  <c:v>2</c:v>
                </c:pt>
              </c:numCache>
            </c:numRef>
          </c:val>
          <c:extLst>
            <c:ext xmlns:c16="http://schemas.microsoft.com/office/drawing/2014/chart" uri="{C3380CC4-5D6E-409C-BE32-E72D297353CC}">
              <c16:uniqueId val="{00000000-9015-4A6C-A0F7-7BA6353ED883}"/>
            </c:ext>
          </c:extLst>
        </c:ser>
        <c:ser>
          <c:idx val="1"/>
          <c:order val="1"/>
          <c:tx>
            <c:strRef>
              <c:f>'投资金额（时间序列&amp;不同行业）'!$M$33</c:f>
              <c:strCache>
                <c:ptCount val="1"/>
                <c:pt idx="0">
                  <c:v>1000万-1亿（不含）</c:v>
                </c:pt>
              </c:strCache>
            </c:strRef>
          </c:tx>
          <c:spPr>
            <a:solidFill>
              <a:schemeClr val="accent6">
                <a:tint val="77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'投资金额（时间序列&amp;不同行业）'!$M$34:$M$43</c:f>
              <c:numCache>
                <c:formatCode>General</c:formatCode>
                <c:ptCount val="10"/>
                <c:pt idx="0">
                  <c:v>9</c:v>
                </c:pt>
                <c:pt idx="1">
                  <c:v>17</c:v>
                </c:pt>
                <c:pt idx="2">
                  <c:v>13</c:v>
                </c:pt>
                <c:pt idx="3">
                  <c:v>33</c:v>
                </c:pt>
                <c:pt idx="4">
                  <c:v>42</c:v>
                </c:pt>
                <c:pt idx="5">
                  <c:v>33</c:v>
                </c:pt>
                <c:pt idx="6">
                  <c:v>38</c:v>
                </c:pt>
                <c:pt idx="7">
                  <c:v>19</c:v>
                </c:pt>
                <c:pt idx="8">
                  <c:v>25</c:v>
                </c:pt>
                <c:pt idx="9">
                  <c:v>20</c:v>
                </c:pt>
              </c:numCache>
            </c:numRef>
          </c:val>
          <c:extLst>
            <c:ext xmlns:c16="http://schemas.microsoft.com/office/drawing/2014/chart" uri="{C3380CC4-5D6E-409C-BE32-E72D297353CC}">
              <c16:uniqueId val="{00000001-9015-4A6C-A0F7-7BA6353ED883}"/>
            </c:ext>
          </c:extLst>
        </c:ser>
        <c:ser>
          <c:idx val="2"/>
          <c:order val="2"/>
          <c:tx>
            <c:strRef>
              <c:f>'投资金额（时间序列&amp;不同行业）'!$N$33</c:f>
              <c:strCache>
                <c:ptCount val="1"/>
                <c:pt idx="0">
                  <c:v>1-10亿（不含）及以上</c:v>
                </c:pt>
              </c:strCache>
            </c:strRef>
          </c:tx>
          <c:spPr>
            <a:solidFill>
              <a:schemeClr val="accent6"/>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'投资金额（时间序列&amp;不同行业）'!$N$34:$N$43</c:f>
              <c:numCache>
                <c:formatCode>General</c:formatCode>
                <c:ptCount val="10"/>
                <c:pt idx="0">
                  <c:v>6</c:v>
                </c:pt>
                <c:pt idx="1">
                  <c:v>4</c:v>
                </c:pt>
                <c:pt idx="2">
                  <c:v>3</c:v>
                </c:pt>
                <c:pt idx="3">
                  <c:v>26</c:v>
                </c:pt>
                <c:pt idx="4">
                  <c:v>31</c:v>
                </c:pt>
                <c:pt idx="5">
                  <c:v>33</c:v>
                </c:pt>
                <c:pt idx="6">
                  <c:v>27</c:v>
                </c:pt>
                <c:pt idx="7">
                  <c:v>38</c:v>
                </c:pt>
                <c:pt idx="8">
                  <c:v>44</c:v>
                </c:pt>
                <c:pt idx="9">
                  <c:v>40</c:v>
                </c:pt>
              </c:numCache>
            </c:numRef>
          </c:val>
          <c:extLst>
            <c:ext xmlns:c16="http://schemas.microsoft.com/office/drawing/2014/chart" uri="{C3380CC4-5D6E-409C-BE32-E72D297353CC}">
              <c16:uniqueId val="{00000002-9015-4A6C-A0F7-7BA6353ED883}"/>
            </c:ext>
          </c:extLst>
        </c:ser>
        <c:ser>
          <c:idx val="3"/>
          <c:order val="3"/>
          <c:tx>
            <c:strRef>
              <c:f>'投资金额（时间序列&amp;不同行业）'!$O$33</c:f>
              <c:strCache>
                <c:ptCount val="1"/>
                <c:pt idx="0">
                  <c:v>10-100亿（不含）</c:v>
                </c:pt>
              </c:strCache>
            </c:strRef>
          </c:tx>
          <c:spPr>
            <a:solidFill>
              <a:schemeClr val="accent6">
                <a:shade val="76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'投资金额（时间序列&amp;不同行业）'!$O$34:$O$43</c:f>
              <c:numCache>
                <c:formatCode>General</c:formatCode>
                <c:ptCount val="10"/>
                <c:pt idx="0">
                  <c:v>1</c:v>
                </c:pt>
                <c:pt idx="2">
                  <c:v>1</c:v>
                </c:pt>
                <c:pt idx="3">
                  <c:v>9</c:v>
                </c:pt>
                <c:pt idx="4">
                  <c:v>13</c:v>
                </c:pt>
                <c:pt idx="5">
                  <c:v>10</c:v>
                </c:pt>
                <c:pt idx="6">
                  <c:v>20</c:v>
                </c:pt>
                <c:pt idx="7">
                  <c:v>36</c:v>
                </c:pt>
                <c:pt idx="8">
                  <c:v>14</c:v>
                </c:pt>
                <c:pt idx="9">
                  <c:v>23</c:v>
                </c:pt>
              </c:numCache>
            </c:numRef>
          </c:val>
          <c:extLst>
            <c:ext xmlns:c16="http://schemas.microsoft.com/office/drawing/2014/chart" uri="{C3380CC4-5D6E-409C-BE32-E72D297353CC}">
              <c16:uniqueId val="{00000003-9015-4A6C-A0F7-7BA6353ED883}"/>
            </c:ext>
          </c:extLst>
        </c:ser>
        <c:ser>
          <c:idx val="4"/>
          <c:order val="4"/>
          <c:tx>
            <c:strRef>
              <c:f>'投资金额（时间序列&amp;不同行业）'!$P$33</c:f>
              <c:strCache>
                <c:ptCount val="1"/>
                <c:pt idx="0">
                  <c:v>100亿及以上</c:v>
                </c:pt>
              </c:strCache>
            </c:strRef>
          </c:tx>
          <c:spPr>
            <a:solidFill>
              <a:schemeClr val="accent6">
                <a:shade val="53000"/>
              </a:schemeClr>
            </a:solidFill>
            <a:ln>
              <a:noFill/>
            </a:ln>
            <a:effectLst/>
          </c:spPr>
          <c:cat>
            <c:numRef>
              <c:f>'投资金额（时间序列&amp;不同行业）'!$K$34:$K$43</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'投资金额（时间序列&amp;不同行业）'!$P$34:$P$43</c:f>
              <c:numCache>
                <c:formatCode>General</c:formatCode>
                <c:ptCount val="10"/>
                <c:pt idx="4">
                  <c:v>2</c:v>
                </c:pt>
                <c:pt idx="5">
                  <c:v>2</c:v>
                </c:pt>
                <c:pt idx="6">
                  <c:v>2</c:v>
                </c:pt>
                <c:pt idx="7">
                  <c:v>4</c:v>
                </c:pt>
                <c:pt idx="8">
                  <c:v>1</c:v>
                </c:pt>
                <c:pt idx="9">
                  <c:v>1</c:v>
                </c:pt>
              </c:numCache>
            </c:numRef>
          </c:val>
          <c:extLst>
            <c:ext xmlns:c16="http://schemas.microsoft.com/office/drawing/2014/chart" uri="{C3380CC4-5D6E-409C-BE32-E72D297353CC}">
              <c16:uniqueId val="{00000004-9015-4A6C-A0F7-7BA6353ED883}"/>
            </c:ext>
          </c:extLst>
        </c:ser>
        <c:dLbls>
          <c:showLegendKey val="0"/>
          <c:showVal val="0"/>
          <c:showCatName val="0"/>
          <c:showSerName val="0"/>
          <c:showPercent val="0"/>
          <c:showBubbleSize val="0"/>
        </c:dLbls>
        <c:axId val="320813904"/>
        <c:axId val="320808912"/>
      </c:areaChart>
      <c:catAx>
        <c:axId val="320813904"/>
        <c:scaling>
          <c:orientation val="minMax"/>
        </c:scaling>
        <c:delete val="1"/>
        <c:axPos val="b"/>
        <c:numFmt formatCode="General" sourceLinked="1"/>
        <c:majorTickMark val="out"/>
        <c:minorTickMark val="none"/>
        <c:tickLblPos val="nextTo"/>
        <c:crossAx val="320808912"/>
        <c:crosses val="autoZero"/>
        <c:auto val="1"/>
        <c:lblAlgn val="ctr"/>
        <c:lblOffset val="100"/>
        <c:noMultiLvlLbl val="0"/>
      </c:catAx>
      <c:valAx>
        <c:axId val="320808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20813904"/>
        <c:crosses val="autoZero"/>
        <c:crossBetween val="midCat"/>
      </c:valAx>
      <c:spPr>
        <a:noFill/>
        <a:ln>
          <a:noFill/>
        </a:ln>
        <a:effectLst/>
      </c:spPr>
    </c:plotArea>
    <c:legend>
      <c:legendPos val="b"/>
      <c:layout>
        <c:manualLayout>
          <c:xMode val="edge"/>
          <c:yMode val="edge"/>
          <c:x val="0.1079206620954299"/>
          <c:y val="0.55579652021597581"/>
          <c:w val="0.77375409083638313"/>
          <c:h val="0.35797994454148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zh-CN"/>
              <a:t>营业收入与营业利润</a:t>
            </a:r>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lineChart>
        <c:grouping val="standard"/>
        <c:varyColors val="0"/>
        <c:ser>
          <c:idx val="0"/>
          <c:order val="0"/>
          <c:tx>
            <c:strRef>
              <c:f>基本信息!$D$23</c:f>
              <c:strCache>
                <c:ptCount val="1"/>
                <c:pt idx="0">
                  <c:v>营业收入（收入）</c:v>
                </c:pt>
              </c:strCache>
            </c:strRef>
          </c:tx>
          <c:spPr>
            <a:ln w="28575" cap="rnd">
              <a:solidFill>
                <a:schemeClr val="accent1"/>
              </a:solidFill>
              <a:round/>
            </a:ln>
            <a:effectLst/>
          </c:spPr>
          <c:marker>
            <c:symbol val="none"/>
          </c:marker>
          <c:cat>
            <c:strRef>
              <c:f>基本信息!$C$24:$C$42</c:f>
              <c:strCache>
                <c:ptCount val="19"/>
                <c:pt idx="0">
                  <c:v>2001年</c:v>
                </c:pt>
                <c:pt idx="1">
                  <c:v>2002年</c:v>
                </c:pt>
                <c:pt idx="2">
                  <c:v>2003年</c:v>
                </c:pt>
                <c:pt idx="3">
                  <c:v>2004年</c:v>
                </c:pt>
                <c:pt idx="4">
                  <c:v>2005年</c:v>
                </c:pt>
                <c:pt idx="5">
                  <c:v>2006年</c:v>
                </c:pt>
                <c:pt idx="6">
                  <c:v>2007年</c:v>
                </c:pt>
                <c:pt idx="7">
                  <c:v>2008年</c:v>
                </c:pt>
                <c:pt idx="8">
                  <c:v>2009年</c:v>
                </c:pt>
                <c:pt idx="9">
                  <c:v>2010年</c:v>
                </c:pt>
                <c:pt idx="10">
                  <c:v>2011年</c:v>
                </c:pt>
                <c:pt idx="11">
                  <c:v>2012年</c:v>
                </c:pt>
                <c:pt idx="12">
                  <c:v>2013年</c:v>
                </c:pt>
                <c:pt idx="13">
                  <c:v>2014年</c:v>
                </c:pt>
                <c:pt idx="14">
                  <c:v>2015年</c:v>
                </c:pt>
                <c:pt idx="15">
                  <c:v>2016年</c:v>
                </c:pt>
                <c:pt idx="16">
                  <c:v>2017年</c:v>
                </c:pt>
                <c:pt idx="17">
                  <c:v>2018年</c:v>
                </c:pt>
                <c:pt idx="18">
                  <c:v>2019年</c:v>
                </c:pt>
              </c:strCache>
            </c:strRef>
          </c:cat>
          <c:val>
            <c:numRef>
              <c:f>基本信息!$D$24:$D$42</c:f>
              <c:numCache>
                <c:formatCode>General</c:formatCode>
                <c:ptCount val="19"/>
                <c:pt idx="0">
                  <c:v>49076000</c:v>
                </c:pt>
                <c:pt idx="1">
                  <c:v>263107000</c:v>
                </c:pt>
                <c:pt idx="2">
                  <c:v>734957000</c:v>
                </c:pt>
                <c:pt idx="3">
                  <c:v>1143533000</c:v>
                </c:pt>
                <c:pt idx="4">
                  <c:v>1426395000</c:v>
                </c:pt>
                <c:pt idx="5">
                  <c:v>2800441000</c:v>
                </c:pt>
                <c:pt idx="6">
                  <c:v>3820923000</c:v>
                </c:pt>
                <c:pt idx="7">
                  <c:v>7154544000</c:v>
                </c:pt>
                <c:pt idx="8">
                  <c:v>12439960000</c:v>
                </c:pt>
                <c:pt idx="9">
                  <c:v>19646031000</c:v>
                </c:pt>
                <c:pt idx="10">
                  <c:v>28305815000</c:v>
                </c:pt>
                <c:pt idx="11">
                  <c:v>43528285000</c:v>
                </c:pt>
                <c:pt idx="12">
                  <c:v>59815000000</c:v>
                </c:pt>
                <c:pt idx="13">
                  <c:v>78932000000</c:v>
                </c:pt>
                <c:pt idx="14">
                  <c:v>98137000000</c:v>
                </c:pt>
                <c:pt idx="15">
                  <c:v>151938000000</c:v>
                </c:pt>
                <c:pt idx="16">
                  <c:v>237760000000</c:v>
                </c:pt>
                <c:pt idx="17">
                  <c:v>312694000000</c:v>
                </c:pt>
                <c:pt idx="18">
                  <c:v>377289000000</c:v>
                </c:pt>
              </c:numCache>
            </c:numRef>
          </c:val>
          <c:smooth val="0"/>
          <c:extLst>
            <c:ext xmlns:c16="http://schemas.microsoft.com/office/drawing/2014/chart" uri="{C3380CC4-5D6E-409C-BE32-E72D297353CC}">
              <c16:uniqueId val="{00000000-4091-4AA8-A877-DBC910E5ED07}"/>
            </c:ext>
          </c:extLst>
        </c:ser>
        <c:ser>
          <c:idx val="1"/>
          <c:order val="1"/>
          <c:tx>
            <c:strRef>
              <c:f>基本信息!$E$23</c:f>
              <c:strCache>
                <c:ptCount val="1"/>
                <c:pt idx="0">
                  <c:v>营业利润（除税前盈利）</c:v>
                </c:pt>
              </c:strCache>
            </c:strRef>
          </c:tx>
          <c:spPr>
            <a:ln w="28575" cap="rnd">
              <a:solidFill>
                <a:schemeClr val="accent2"/>
              </a:solidFill>
              <a:round/>
            </a:ln>
            <a:effectLst/>
          </c:spPr>
          <c:marker>
            <c:symbol val="none"/>
          </c:marker>
          <c:cat>
            <c:strRef>
              <c:f>基本信息!$C$24:$C$42</c:f>
              <c:strCache>
                <c:ptCount val="19"/>
                <c:pt idx="0">
                  <c:v>2001年</c:v>
                </c:pt>
                <c:pt idx="1">
                  <c:v>2002年</c:v>
                </c:pt>
                <c:pt idx="2">
                  <c:v>2003年</c:v>
                </c:pt>
                <c:pt idx="3">
                  <c:v>2004年</c:v>
                </c:pt>
                <c:pt idx="4">
                  <c:v>2005年</c:v>
                </c:pt>
                <c:pt idx="5">
                  <c:v>2006年</c:v>
                </c:pt>
                <c:pt idx="6">
                  <c:v>2007年</c:v>
                </c:pt>
                <c:pt idx="7">
                  <c:v>2008年</c:v>
                </c:pt>
                <c:pt idx="8">
                  <c:v>2009年</c:v>
                </c:pt>
                <c:pt idx="9">
                  <c:v>2010年</c:v>
                </c:pt>
                <c:pt idx="10">
                  <c:v>2011年</c:v>
                </c:pt>
                <c:pt idx="11">
                  <c:v>2012年</c:v>
                </c:pt>
                <c:pt idx="12">
                  <c:v>2013年</c:v>
                </c:pt>
                <c:pt idx="13">
                  <c:v>2014年</c:v>
                </c:pt>
                <c:pt idx="14">
                  <c:v>2015年</c:v>
                </c:pt>
                <c:pt idx="15">
                  <c:v>2016年</c:v>
                </c:pt>
                <c:pt idx="16">
                  <c:v>2017年</c:v>
                </c:pt>
                <c:pt idx="17">
                  <c:v>2018年</c:v>
                </c:pt>
                <c:pt idx="18">
                  <c:v>2019年</c:v>
                </c:pt>
              </c:strCache>
            </c:strRef>
          </c:cat>
          <c:val>
            <c:numRef>
              <c:f>基本信息!$E$24:$E$42</c:f>
              <c:numCache>
                <c:formatCode>General</c:formatCode>
                <c:ptCount val="19"/>
                <c:pt idx="0">
                  <c:v>10216000</c:v>
                </c:pt>
                <c:pt idx="1">
                  <c:v>143765000</c:v>
                </c:pt>
                <c:pt idx="2">
                  <c:v>338209000</c:v>
                </c:pt>
                <c:pt idx="3">
                  <c:v>463653000</c:v>
                </c:pt>
                <c:pt idx="4">
                  <c:v>437055000</c:v>
                </c:pt>
                <c:pt idx="5">
                  <c:v>1116771000</c:v>
                </c:pt>
                <c:pt idx="6">
                  <c:v>1534503000</c:v>
                </c:pt>
                <c:pt idx="7">
                  <c:v>3104895000</c:v>
                </c:pt>
                <c:pt idx="8">
                  <c:v>6040731000</c:v>
                </c:pt>
                <c:pt idx="9">
                  <c:v>9913133000</c:v>
                </c:pt>
                <c:pt idx="10">
                  <c:v>12099069000</c:v>
                </c:pt>
                <c:pt idx="11">
                  <c:v>15051015000</c:v>
                </c:pt>
                <c:pt idx="12">
                  <c:v>19281000000</c:v>
                </c:pt>
                <c:pt idx="13">
                  <c:v>29013000000</c:v>
                </c:pt>
                <c:pt idx="14">
                  <c:v>36216000000</c:v>
                </c:pt>
                <c:pt idx="15">
                  <c:v>51640000000</c:v>
                </c:pt>
                <c:pt idx="16">
                  <c:v>88215000000</c:v>
                </c:pt>
                <c:pt idx="17">
                  <c:v>94466000000</c:v>
                </c:pt>
                <c:pt idx="18">
                  <c:v>109400000000</c:v>
                </c:pt>
              </c:numCache>
            </c:numRef>
          </c:val>
          <c:smooth val="0"/>
          <c:extLst>
            <c:ext xmlns:c16="http://schemas.microsoft.com/office/drawing/2014/chart" uri="{C3380CC4-5D6E-409C-BE32-E72D297353CC}">
              <c16:uniqueId val="{00000001-4091-4AA8-A877-DBC910E5ED07}"/>
            </c:ext>
          </c:extLst>
        </c:ser>
        <c:dLbls>
          <c:showLegendKey val="0"/>
          <c:showVal val="0"/>
          <c:showCatName val="0"/>
          <c:showSerName val="0"/>
          <c:showPercent val="0"/>
          <c:showBubbleSize val="0"/>
        </c:dLbls>
        <c:smooth val="0"/>
        <c:axId val="1090063535"/>
        <c:axId val="1198852511"/>
      </c:lineChart>
      <c:catAx>
        <c:axId val="109006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198852511"/>
        <c:crosses val="autoZero"/>
        <c:auto val="1"/>
        <c:lblAlgn val="ctr"/>
        <c:lblOffset val="100"/>
        <c:noMultiLvlLbl val="0"/>
      </c:catAx>
      <c:valAx>
        <c:axId val="1198852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090063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zh-CN"/>
              <a:t>市值变化</a:t>
            </a:r>
            <a:endParaRPr lang="en-US"/>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lineChart>
        <c:grouping val="standard"/>
        <c:varyColors val="0"/>
        <c:ser>
          <c:idx val="0"/>
          <c:order val="0"/>
          <c:tx>
            <c:strRef>
              <c:f>基本信息!$C$45</c:f>
              <c:strCache>
                <c:ptCount val="1"/>
                <c:pt idx="0">
                  <c:v>Close</c:v>
                </c:pt>
              </c:strCache>
            </c:strRef>
          </c:tx>
          <c:spPr>
            <a:ln w="28575" cap="rnd">
              <a:solidFill>
                <a:schemeClr val="accent1"/>
              </a:solidFill>
              <a:round/>
            </a:ln>
            <a:effectLst/>
          </c:spPr>
          <c:marker>
            <c:symbol val="none"/>
          </c:marker>
          <c:cat>
            <c:numRef>
              <c:f>基本信息!$B$46:$B$243</c:f>
              <c:numCache>
                <c:formatCode>m/d/yyyy</c:formatCode>
                <c:ptCount val="198"/>
                <c:pt idx="0">
                  <c:v>38169</c:v>
                </c:pt>
                <c:pt idx="1">
                  <c:v>38200</c:v>
                </c:pt>
                <c:pt idx="2">
                  <c:v>38231</c:v>
                </c:pt>
                <c:pt idx="3">
                  <c:v>38261</c:v>
                </c:pt>
                <c:pt idx="4">
                  <c:v>38292</c:v>
                </c:pt>
                <c:pt idx="5">
                  <c:v>38322</c:v>
                </c:pt>
                <c:pt idx="6">
                  <c:v>38353</c:v>
                </c:pt>
                <c:pt idx="7">
                  <c:v>38384</c:v>
                </c:pt>
                <c:pt idx="8">
                  <c:v>38412</c:v>
                </c:pt>
                <c:pt idx="9">
                  <c:v>38443</c:v>
                </c:pt>
                <c:pt idx="10">
                  <c:v>38473</c:v>
                </c:pt>
                <c:pt idx="11">
                  <c:v>38504</c:v>
                </c:pt>
                <c:pt idx="12">
                  <c:v>38534</c:v>
                </c:pt>
                <c:pt idx="13">
                  <c:v>38565</c:v>
                </c:pt>
                <c:pt idx="14">
                  <c:v>38596</c:v>
                </c:pt>
                <c:pt idx="15">
                  <c:v>38626</c:v>
                </c:pt>
                <c:pt idx="16">
                  <c:v>38657</c:v>
                </c:pt>
                <c:pt idx="17">
                  <c:v>38687</c:v>
                </c:pt>
                <c:pt idx="18">
                  <c:v>38718</c:v>
                </c:pt>
                <c:pt idx="19">
                  <c:v>38749</c:v>
                </c:pt>
                <c:pt idx="20">
                  <c:v>38777</c:v>
                </c:pt>
                <c:pt idx="21">
                  <c:v>38808</c:v>
                </c:pt>
                <c:pt idx="22">
                  <c:v>38838</c:v>
                </c:pt>
                <c:pt idx="23">
                  <c:v>38869</c:v>
                </c:pt>
                <c:pt idx="24">
                  <c:v>38899</c:v>
                </c:pt>
                <c:pt idx="25">
                  <c:v>38930</c:v>
                </c:pt>
                <c:pt idx="26">
                  <c:v>38961</c:v>
                </c:pt>
                <c:pt idx="27">
                  <c:v>38991</c:v>
                </c:pt>
                <c:pt idx="28">
                  <c:v>39022</c:v>
                </c:pt>
                <c:pt idx="29">
                  <c:v>39052</c:v>
                </c:pt>
                <c:pt idx="30">
                  <c:v>39083</c:v>
                </c:pt>
                <c:pt idx="31">
                  <c:v>39114</c:v>
                </c:pt>
                <c:pt idx="32">
                  <c:v>39142</c:v>
                </c:pt>
                <c:pt idx="33">
                  <c:v>39173</c:v>
                </c:pt>
                <c:pt idx="34">
                  <c:v>39203</c:v>
                </c:pt>
                <c:pt idx="35">
                  <c:v>39234</c:v>
                </c:pt>
                <c:pt idx="36">
                  <c:v>39264</c:v>
                </c:pt>
                <c:pt idx="37">
                  <c:v>39295</c:v>
                </c:pt>
                <c:pt idx="38">
                  <c:v>39326</c:v>
                </c:pt>
                <c:pt idx="39">
                  <c:v>39356</c:v>
                </c:pt>
                <c:pt idx="40">
                  <c:v>39387</c:v>
                </c:pt>
                <c:pt idx="41">
                  <c:v>39417</c:v>
                </c:pt>
                <c:pt idx="42">
                  <c:v>39448</c:v>
                </c:pt>
                <c:pt idx="43">
                  <c:v>39479</c:v>
                </c:pt>
                <c:pt idx="44">
                  <c:v>39508</c:v>
                </c:pt>
                <c:pt idx="45">
                  <c:v>39539</c:v>
                </c:pt>
                <c:pt idx="46">
                  <c:v>39569</c:v>
                </c:pt>
                <c:pt idx="47">
                  <c:v>39600</c:v>
                </c:pt>
                <c:pt idx="48">
                  <c:v>39630</c:v>
                </c:pt>
                <c:pt idx="49">
                  <c:v>39661</c:v>
                </c:pt>
                <c:pt idx="50">
                  <c:v>39692</c:v>
                </c:pt>
                <c:pt idx="51">
                  <c:v>39722</c:v>
                </c:pt>
                <c:pt idx="52">
                  <c:v>39753</c:v>
                </c:pt>
                <c:pt idx="53">
                  <c:v>39783</c:v>
                </c:pt>
                <c:pt idx="54">
                  <c:v>39814</c:v>
                </c:pt>
                <c:pt idx="55">
                  <c:v>39845</c:v>
                </c:pt>
                <c:pt idx="56">
                  <c:v>39873</c:v>
                </c:pt>
                <c:pt idx="57">
                  <c:v>39904</c:v>
                </c:pt>
                <c:pt idx="58">
                  <c:v>39934</c:v>
                </c:pt>
                <c:pt idx="59">
                  <c:v>39965</c:v>
                </c:pt>
                <c:pt idx="60">
                  <c:v>39995</c:v>
                </c:pt>
                <c:pt idx="61">
                  <c:v>40026</c:v>
                </c:pt>
                <c:pt idx="62">
                  <c:v>40057</c:v>
                </c:pt>
                <c:pt idx="63">
                  <c:v>40087</c:v>
                </c:pt>
                <c:pt idx="64">
                  <c:v>40118</c:v>
                </c:pt>
                <c:pt idx="65">
                  <c:v>40148</c:v>
                </c:pt>
                <c:pt idx="66">
                  <c:v>40179</c:v>
                </c:pt>
                <c:pt idx="67">
                  <c:v>40210</c:v>
                </c:pt>
                <c:pt idx="68">
                  <c:v>40238</c:v>
                </c:pt>
                <c:pt idx="69">
                  <c:v>40269</c:v>
                </c:pt>
                <c:pt idx="70">
                  <c:v>40299</c:v>
                </c:pt>
                <c:pt idx="71">
                  <c:v>40330</c:v>
                </c:pt>
                <c:pt idx="72">
                  <c:v>40360</c:v>
                </c:pt>
                <c:pt idx="73">
                  <c:v>40391</c:v>
                </c:pt>
                <c:pt idx="74">
                  <c:v>40422</c:v>
                </c:pt>
                <c:pt idx="75">
                  <c:v>40452</c:v>
                </c:pt>
                <c:pt idx="76">
                  <c:v>40483</c:v>
                </c:pt>
                <c:pt idx="77">
                  <c:v>40513</c:v>
                </c:pt>
                <c:pt idx="78">
                  <c:v>40544</c:v>
                </c:pt>
                <c:pt idx="79">
                  <c:v>40575</c:v>
                </c:pt>
                <c:pt idx="80">
                  <c:v>40603</c:v>
                </c:pt>
                <c:pt idx="81">
                  <c:v>40634</c:v>
                </c:pt>
                <c:pt idx="82">
                  <c:v>40664</c:v>
                </c:pt>
                <c:pt idx="83">
                  <c:v>40695</c:v>
                </c:pt>
                <c:pt idx="84">
                  <c:v>40725</c:v>
                </c:pt>
                <c:pt idx="85">
                  <c:v>40756</c:v>
                </c:pt>
                <c:pt idx="86">
                  <c:v>40787</c:v>
                </c:pt>
                <c:pt idx="87">
                  <c:v>40817</c:v>
                </c:pt>
                <c:pt idx="88">
                  <c:v>40848</c:v>
                </c:pt>
                <c:pt idx="89">
                  <c:v>40878</c:v>
                </c:pt>
                <c:pt idx="90">
                  <c:v>40909</c:v>
                </c:pt>
                <c:pt idx="91">
                  <c:v>40940</c:v>
                </c:pt>
                <c:pt idx="92">
                  <c:v>40969</c:v>
                </c:pt>
                <c:pt idx="93">
                  <c:v>41000</c:v>
                </c:pt>
                <c:pt idx="94">
                  <c:v>41030</c:v>
                </c:pt>
                <c:pt idx="95">
                  <c:v>41061</c:v>
                </c:pt>
                <c:pt idx="96">
                  <c:v>41091</c:v>
                </c:pt>
                <c:pt idx="97">
                  <c:v>41122</c:v>
                </c:pt>
                <c:pt idx="98">
                  <c:v>41153</c:v>
                </c:pt>
                <c:pt idx="99">
                  <c:v>41183</c:v>
                </c:pt>
                <c:pt idx="100">
                  <c:v>41214</c:v>
                </c:pt>
                <c:pt idx="101">
                  <c:v>41244</c:v>
                </c:pt>
                <c:pt idx="102">
                  <c:v>41275</c:v>
                </c:pt>
                <c:pt idx="103">
                  <c:v>41306</c:v>
                </c:pt>
                <c:pt idx="104">
                  <c:v>41334</c:v>
                </c:pt>
                <c:pt idx="105">
                  <c:v>41365</c:v>
                </c:pt>
                <c:pt idx="106">
                  <c:v>41395</c:v>
                </c:pt>
                <c:pt idx="107">
                  <c:v>41426</c:v>
                </c:pt>
                <c:pt idx="108">
                  <c:v>41456</c:v>
                </c:pt>
                <c:pt idx="109">
                  <c:v>41487</c:v>
                </c:pt>
                <c:pt idx="110">
                  <c:v>41518</c:v>
                </c:pt>
                <c:pt idx="111">
                  <c:v>41548</c:v>
                </c:pt>
                <c:pt idx="112">
                  <c:v>41579</c:v>
                </c:pt>
                <c:pt idx="113">
                  <c:v>41609</c:v>
                </c:pt>
                <c:pt idx="114">
                  <c:v>41640</c:v>
                </c:pt>
                <c:pt idx="115">
                  <c:v>41671</c:v>
                </c:pt>
                <c:pt idx="116">
                  <c:v>41699</c:v>
                </c:pt>
                <c:pt idx="117">
                  <c:v>41730</c:v>
                </c:pt>
                <c:pt idx="118">
                  <c:v>41760</c:v>
                </c:pt>
                <c:pt idx="119">
                  <c:v>41791</c:v>
                </c:pt>
                <c:pt idx="120">
                  <c:v>41821</c:v>
                </c:pt>
                <c:pt idx="121">
                  <c:v>41852</c:v>
                </c:pt>
                <c:pt idx="122">
                  <c:v>41883</c:v>
                </c:pt>
                <c:pt idx="123">
                  <c:v>41913</c:v>
                </c:pt>
                <c:pt idx="124">
                  <c:v>41944</c:v>
                </c:pt>
                <c:pt idx="125">
                  <c:v>41974</c:v>
                </c:pt>
                <c:pt idx="126">
                  <c:v>42005</c:v>
                </c:pt>
                <c:pt idx="127">
                  <c:v>42036</c:v>
                </c:pt>
                <c:pt idx="128">
                  <c:v>42064</c:v>
                </c:pt>
                <c:pt idx="129">
                  <c:v>42095</c:v>
                </c:pt>
                <c:pt idx="130">
                  <c:v>42125</c:v>
                </c:pt>
                <c:pt idx="131">
                  <c:v>42156</c:v>
                </c:pt>
                <c:pt idx="132">
                  <c:v>42186</c:v>
                </c:pt>
                <c:pt idx="133">
                  <c:v>42217</c:v>
                </c:pt>
                <c:pt idx="134">
                  <c:v>42248</c:v>
                </c:pt>
                <c:pt idx="135">
                  <c:v>42278</c:v>
                </c:pt>
                <c:pt idx="136">
                  <c:v>42309</c:v>
                </c:pt>
                <c:pt idx="137">
                  <c:v>42339</c:v>
                </c:pt>
                <c:pt idx="138">
                  <c:v>42370</c:v>
                </c:pt>
                <c:pt idx="139">
                  <c:v>42401</c:v>
                </c:pt>
                <c:pt idx="140">
                  <c:v>42430</c:v>
                </c:pt>
                <c:pt idx="141">
                  <c:v>42461</c:v>
                </c:pt>
                <c:pt idx="142">
                  <c:v>42491</c:v>
                </c:pt>
                <c:pt idx="143">
                  <c:v>42522</c:v>
                </c:pt>
                <c:pt idx="144">
                  <c:v>42552</c:v>
                </c:pt>
                <c:pt idx="145">
                  <c:v>42583</c:v>
                </c:pt>
                <c:pt idx="146">
                  <c:v>42614</c:v>
                </c:pt>
                <c:pt idx="147">
                  <c:v>42644</c:v>
                </c:pt>
                <c:pt idx="148">
                  <c:v>42675</c:v>
                </c:pt>
                <c:pt idx="149">
                  <c:v>42705</c:v>
                </c:pt>
                <c:pt idx="150">
                  <c:v>42736</c:v>
                </c:pt>
                <c:pt idx="151">
                  <c:v>42767</c:v>
                </c:pt>
                <c:pt idx="152">
                  <c:v>42795</c:v>
                </c:pt>
                <c:pt idx="153">
                  <c:v>42826</c:v>
                </c:pt>
                <c:pt idx="154">
                  <c:v>42856</c:v>
                </c:pt>
                <c:pt idx="155">
                  <c:v>42887</c:v>
                </c:pt>
                <c:pt idx="156">
                  <c:v>42917</c:v>
                </c:pt>
                <c:pt idx="157">
                  <c:v>42948</c:v>
                </c:pt>
                <c:pt idx="158">
                  <c:v>42979</c:v>
                </c:pt>
                <c:pt idx="159">
                  <c:v>43009</c:v>
                </c:pt>
                <c:pt idx="160">
                  <c:v>43040</c:v>
                </c:pt>
                <c:pt idx="161">
                  <c:v>43070</c:v>
                </c:pt>
                <c:pt idx="162">
                  <c:v>43101</c:v>
                </c:pt>
                <c:pt idx="163">
                  <c:v>43132</c:v>
                </c:pt>
                <c:pt idx="164">
                  <c:v>43160</c:v>
                </c:pt>
                <c:pt idx="165">
                  <c:v>43191</c:v>
                </c:pt>
                <c:pt idx="166">
                  <c:v>43221</c:v>
                </c:pt>
                <c:pt idx="167">
                  <c:v>43252</c:v>
                </c:pt>
                <c:pt idx="168">
                  <c:v>43282</c:v>
                </c:pt>
                <c:pt idx="169">
                  <c:v>43313</c:v>
                </c:pt>
                <c:pt idx="170">
                  <c:v>43344</c:v>
                </c:pt>
                <c:pt idx="171">
                  <c:v>43374</c:v>
                </c:pt>
                <c:pt idx="172">
                  <c:v>43405</c:v>
                </c:pt>
                <c:pt idx="173">
                  <c:v>43435</c:v>
                </c:pt>
                <c:pt idx="174">
                  <c:v>43466</c:v>
                </c:pt>
                <c:pt idx="175">
                  <c:v>43497</c:v>
                </c:pt>
                <c:pt idx="176">
                  <c:v>43525</c:v>
                </c:pt>
                <c:pt idx="177">
                  <c:v>43556</c:v>
                </c:pt>
                <c:pt idx="178">
                  <c:v>43586</c:v>
                </c:pt>
                <c:pt idx="179">
                  <c:v>43617</c:v>
                </c:pt>
                <c:pt idx="180">
                  <c:v>43647</c:v>
                </c:pt>
                <c:pt idx="181">
                  <c:v>43678</c:v>
                </c:pt>
                <c:pt idx="182">
                  <c:v>43709</c:v>
                </c:pt>
                <c:pt idx="183">
                  <c:v>43739</c:v>
                </c:pt>
                <c:pt idx="184">
                  <c:v>43770</c:v>
                </c:pt>
                <c:pt idx="185">
                  <c:v>43800</c:v>
                </c:pt>
                <c:pt idx="186">
                  <c:v>43831</c:v>
                </c:pt>
                <c:pt idx="187">
                  <c:v>43862</c:v>
                </c:pt>
                <c:pt idx="188">
                  <c:v>43891</c:v>
                </c:pt>
                <c:pt idx="189">
                  <c:v>43922</c:v>
                </c:pt>
                <c:pt idx="190">
                  <c:v>43952</c:v>
                </c:pt>
                <c:pt idx="191">
                  <c:v>43983</c:v>
                </c:pt>
                <c:pt idx="192">
                  <c:v>44013</c:v>
                </c:pt>
                <c:pt idx="193">
                  <c:v>44044</c:v>
                </c:pt>
                <c:pt idx="194">
                  <c:v>44075</c:v>
                </c:pt>
                <c:pt idx="195">
                  <c:v>44105</c:v>
                </c:pt>
                <c:pt idx="196">
                  <c:v>44136</c:v>
                </c:pt>
                <c:pt idx="197">
                  <c:v>44166</c:v>
                </c:pt>
              </c:numCache>
            </c:numRef>
          </c:cat>
          <c:val>
            <c:numRef>
              <c:f>基本信息!$C$46:$C$243</c:f>
              <c:numCache>
                <c:formatCode>General</c:formatCode>
                <c:ptCount val="198"/>
                <c:pt idx="0">
                  <c:v>0.77</c:v>
                </c:pt>
                <c:pt idx="1">
                  <c:v>0.73499999999999999</c:v>
                </c:pt>
                <c:pt idx="2">
                  <c:v>0.76</c:v>
                </c:pt>
                <c:pt idx="3">
                  <c:v>0.92</c:v>
                </c:pt>
                <c:pt idx="4">
                  <c:v>1.18</c:v>
                </c:pt>
                <c:pt idx="5">
                  <c:v>0.92500000000000004</c:v>
                </c:pt>
                <c:pt idx="6">
                  <c:v>0.91</c:v>
                </c:pt>
                <c:pt idx="7">
                  <c:v>1.02</c:v>
                </c:pt>
                <c:pt idx="8">
                  <c:v>1.1299999999999999</c:v>
                </c:pt>
                <c:pt idx="9">
                  <c:v>1.08</c:v>
                </c:pt>
                <c:pt idx="10">
                  <c:v>1.1100000000000001</c:v>
                </c:pt>
                <c:pt idx="11">
                  <c:v>1.18</c:v>
                </c:pt>
                <c:pt idx="12">
                  <c:v>1.22</c:v>
                </c:pt>
                <c:pt idx="13">
                  <c:v>1.5</c:v>
                </c:pt>
                <c:pt idx="14">
                  <c:v>1.89</c:v>
                </c:pt>
                <c:pt idx="15">
                  <c:v>1.61</c:v>
                </c:pt>
                <c:pt idx="16">
                  <c:v>1.57</c:v>
                </c:pt>
                <c:pt idx="17">
                  <c:v>1.66</c:v>
                </c:pt>
                <c:pt idx="18">
                  <c:v>2</c:v>
                </c:pt>
                <c:pt idx="19">
                  <c:v>2.1</c:v>
                </c:pt>
                <c:pt idx="20">
                  <c:v>2.61</c:v>
                </c:pt>
                <c:pt idx="21">
                  <c:v>3.13</c:v>
                </c:pt>
                <c:pt idx="22">
                  <c:v>3.34</c:v>
                </c:pt>
                <c:pt idx="23">
                  <c:v>3.28</c:v>
                </c:pt>
                <c:pt idx="24">
                  <c:v>2.968</c:v>
                </c:pt>
                <c:pt idx="25">
                  <c:v>3.4</c:v>
                </c:pt>
                <c:pt idx="26">
                  <c:v>3.5880000000000001</c:v>
                </c:pt>
                <c:pt idx="27">
                  <c:v>3.7280000000000002</c:v>
                </c:pt>
                <c:pt idx="28">
                  <c:v>4.3</c:v>
                </c:pt>
                <c:pt idx="29">
                  <c:v>5.54</c:v>
                </c:pt>
                <c:pt idx="30">
                  <c:v>6.07</c:v>
                </c:pt>
                <c:pt idx="31">
                  <c:v>5.31</c:v>
                </c:pt>
                <c:pt idx="32">
                  <c:v>5.0999999999999996</c:v>
                </c:pt>
                <c:pt idx="33">
                  <c:v>5.37</c:v>
                </c:pt>
                <c:pt idx="34">
                  <c:v>6.74</c:v>
                </c:pt>
                <c:pt idx="35">
                  <c:v>6.29</c:v>
                </c:pt>
                <c:pt idx="36">
                  <c:v>7.24</c:v>
                </c:pt>
                <c:pt idx="37">
                  <c:v>8.1</c:v>
                </c:pt>
                <c:pt idx="38">
                  <c:v>10.039999999999999</c:v>
                </c:pt>
                <c:pt idx="39">
                  <c:v>13.2</c:v>
                </c:pt>
                <c:pt idx="40">
                  <c:v>11.7</c:v>
                </c:pt>
                <c:pt idx="41">
                  <c:v>12</c:v>
                </c:pt>
                <c:pt idx="42">
                  <c:v>9.25</c:v>
                </c:pt>
                <c:pt idx="43">
                  <c:v>9.94</c:v>
                </c:pt>
                <c:pt idx="44">
                  <c:v>8.85</c:v>
                </c:pt>
                <c:pt idx="45">
                  <c:v>10.31</c:v>
                </c:pt>
                <c:pt idx="46">
                  <c:v>13.14</c:v>
                </c:pt>
                <c:pt idx="47">
                  <c:v>12.06</c:v>
                </c:pt>
                <c:pt idx="48">
                  <c:v>13.91</c:v>
                </c:pt>
                <c:pt idx="49">
                  <c:v>13.4</c:v>
                </c:pt>
                <c:pt idx="50">
                  <c:v>11.1</c:v>
                </c:pt>
                <c:pt idx="51">
                  <c:v>11</c:v>
                </c:pt>
                <c:pt idx="52">
                  <c:v>8.5</c:v>
                </c:pt>
                <c:pt idx="53">
                  <c:v>10</c:v>
                </c:pt>
                <c:pt idx="54">
                  <c:v>9.68</c:v>
                </c:pt>
                <c:pt idx="55">
                  <c:v>8.99</c:v>
                </c:pt>
                <c:pt idx="56">
                  <c:v>11.48</c:v>
                </c:pt>
                <c:pt idx="57">
                  <c:v>13.8</c:v>
                </c:pt>
                <c:pt idx="58">
                  <c:v>17.280000999999999</c:v>
                </c:pt>
                <c:pt idx="59">
                  <c:v>18.09</c:v>
                </c:pt>
                <c:pt idx="60">
                  <c:v>20.92</c:v>
                </c:pt>
                <c:pt idx="61">
                  <c:v>23.059999000000001</c:v>
                </c:pt>
                <c:pt idx="62">
                  <c:v>25.219999000000001</c:v>
                </c:pt>
                <c:pt idx="63">
                  <c:v>27.42</c:v>
                </c:pt>
                <c:pt idx="64">
                  <c:v>28.66</c:v>
                </c:pt>
                <c:pt idx="65">
                  <c:v>33.799999</c:v>
                </c:pt>
                <c:pt idx="66">
                  <c:v>29.040001</c:v>
                </c:pt>
                <c:pt idx="67">
                  <c:v>30.440000999999999</c:v>
                </c:pt>
                <c:pt idx="68">
                  <c:v>31.16</c:v>
                </c:pt>
                <c:pt idx="69">
                  <c:v>32.68</c:v>
                </c:pt>
                <c:pt idx="70">
                  <c:v>30.040001</c:v>
                </c:pt>
                <c:pt idx="71">
                  <c:v>26.1</c:v>
                </c:pt>
                <c:pt idx="72">
                  <c:v>29.940000999999999</c:v>
                </c:pt>
                <c:pt idx="73">
                  <c:v>28.459999</c:v>
                </c:pt>
                <c:pt idx="74">
                  <c:v>33.919998</c:v>
                </c:pt>
                <c:pt idx="75">
                  <c:v>35.5</c:v>
                </c:pt>
                <c:pt idx="76">
                  <c:v>34.540000999999997</c:v>
                </c:pt>
                <c:pt idx="77">
                  <c:v>33.779998999999997</c:v>
                </c:pt>
                <c:pt idx="78">
                  <c:v>40.400002000000001</c:v>
                </c:pt>
                <c:pt idx="79">
                  <c:v>41.200001</c:v>
                </c:pt>
                <c:pt idx="80">
                  <c:v>37.900002000000001</c:v>
                </c:pt>
                <c:pt idx="81">
                  <c:v>44.200001</c:v>
                </c:pt>
                <c:pt idx="82">
                  <c:v>44.759998000000003</c:v>
                </c:pt>
                <c:pt idx="83">
                  <c:v>42.240001999999997</c:v>
                </c:pt>
                <c:pt idx="84">
                  <c:v>40.560001</c:v>
                </c:pt>
                <c:pt idx="85">
                  <c:v>37</c:v>
                </c:pt>
                <c:pt idx="86">
                  <c:v>32.840000000000003</c:v>
                </c:pt>
                <c:pt idx="87">
                  <c:v>36.619999</c:v>
                </c:pt>
                <c:pt idx="88">
                  <c:v>29.040001</c:v>
                </c:pt>
                <c:pt idx="89">
                  <c:v>31.219999000000001</c:v>
                </c:pt>
                <c:pt idx="90">
                  <c:v>37.939999</c:v>
                </c:pt>
                <c:pt idx="91">
                  <c:v>40.400002000000001</c:v>
                </c:pt>
                <c:pt idx="92">
                  <c:v>43.32</c:v>
                </c:pt>
                <c:pt idx="93">
                  <c:v>48.759998000000003</c:v>
                </c:pt>
                <c:pt idx="94">
                  <c:v>42.68</c:v>
                </c:pt>
                <c:pt idx="95">
                  <c:v>45.200001</c:v>
                </c:pt>
                <c:pt idx="96">
                  <c:v>46.360000999999997</c:v>
                </c:pt>
                <c:pt idx="97">
                  <c:v>47.400002000000001</c:v>
                </c:pt>
                <c:pt idx="98">
                  <c:v>52.84</c:v>
                </c:pt>
                <c:pt idx="99">
                  <c:v>54.799999</c:v>
                </c:pt>
                <c:pt idx="100">
                  <c:v>50.639999000000003</c:v>
                </c:pt>
                <c:pt idx="101">
                  <c:v>49.799999</c:v>
                </c:pt>
                <c:pt idx="102">
                  <c:v>54.279998999999997</c:v>
                </c:pt>
                <c:pt idx="103">
                  <c:v>53.639999000000003</c:v>
                </c:pt>
                <c:pt idx="104">
                  <c:v>49.360000999999997</c:v>
                </c:pt>
                <c:pt idx="105">
                  <c:v>53.240001999999997</c:v>
                </c:pt>
                <c:pt idx="106">
                  <c:v>61.560001</c:v>
                </c:pt>
                <c:pt idx="107">
                  <c:v>60.84</c:v>
                </c:pt>
                <c:pt idx="108">
                  <c:v>70.360000999999997</c:v>
                </c:pt>
                <c:pt idx="109">
                  <c:v>72.720000999999996</c:v>
                </c:pt>
                <c:pt idx="110">
                  <c:v>81.360000999999997</c:v>
                </c:pt>
                <c:pt idx="111">
                  <c:v>84.639999000000003</c:v>
                </c:pt>
                <c:pt idx="112">
                  <c:v>89.68</c:v>
                </c:pt>
                <c:pt idx="113">
                  <c:v>98.919998000000007</c:v>
                </c:pt>
                <c:pt idx="114">
                  <c:v>108.699997</c:v>
                </c:pt>
                <c:pt idx="115">
                  <c:v>124.5</c:v>
                </c:pt>
                <c:pt idx="116">
                  <c:v>107.900002</c:v>
                </c:pt>
                <c:pt idx="117">
                  <c:v>96.639999000000003</c:v>
                </c:pt>
                <c:pt idx="118">
                  <c:v>109.300003</c:v>
                </c:pt>
                <c:pt idx="119">
                  <c:v>118.199997</c:v>
                </c:pt>
                <c:pt idx="120">
                  <c:v>128.39999399999999</c:v>
                </c:pt>
                <c:pt idx="121">
                  <c:v>126.5</c:v>
                </c:pt>
                <c:pt idx="122">
                  <c:v>115.5</c:v>
                </c:pt>
                <c:pt idx="123">
                  <c:v>123.599998</c:v>
                </c:pt>
                <c:pt idx="124">
                  <c:v>124</c:v>
                </c:pt>
                <c:pt idx="125">
                  <c:v>112.5</c:v>
                </c:pt>
                <c:pt idx="126">
                  <c:v>132</c:v>
                </c:pt>
                <c:pt idx="127">
                  <c:v>135.89999399999999</c:v>
                </c:pt>
                <c:pt idx="128">
                  <c:v>147.199997</c:v>
                </c:pt>
                <c:pt idx="129">
                  <c:v>160.89999399999999</c:v>
                </c:pt>
                <c:pt idx="130">
                  <c:v>155.699997</c:v>
                </c:pt>
                <c:pt idx="131">
                  <c:v>154.699997</c:v>
                </c:pt>
                <c:pt idx="132">
                  <c:v>144.699997</c:v>
                </c:pt>
                <c:pt idx="133">
                  <c:v>131.800003</c:v>
                </c:pt>
                <c:pt idx="134">
                  <c:v>129.300003</c:v>
                </c:pt>
                <c:pt idx="135">
                  <c:v>146.60000600000001</c:v>
                </c:pt>
                <c:pt idx="136">
                  <c:v>154.300003</c:v>
                </c:pt>
                <c:pt idx="137">
                  <c:v>152.5</c:v>
                </c:pt>
                <c:pt idx="138">
                  <c:v>144.89999399999999</c:v>
                </c:pt>
                <c:pt idx="139">
                  <c:v>141.89999399999999</c:v>
                </c:pt>
                <c:pt idx="140">
                  <c:v>158.39999399999999</c:v>
                </c:pt>
                <c:pt idx="141">
                  <c:v>158.89999399999999</c:v>
                </c:pt>
                <c:pt idx="142">
                  <c:v>173.300003</c:v>
                </c:pt>
                <c:pt idx="143">
                  <c:v>176.10000600000001</c:v>
                </c:pt>
                <c:pt idx="144">
                  <c:v>186.5</c:v>
                </c:pt>
                <c:pt idx="145">
                  <c:v>201.800003</c:v>
                </c:pt>
                <c:pt idx="146">
                  <c:v>213</c:v>
                </c:pt>
                <c:pt idx="147">
                  <c:v>205.800003</c:v>
                </c:pt>
                <c:pt idx="148">
                  <c:v>193.699997</c:v>
                </c:pt>
                <c:pt idx="149">
                  <c:v>189.699997</c:v>
                </c:pt>
                <c:pt idx="150">
                  <c:v>204.39999399999999</c:v>
                </c:pt>
                <c:pt idx="151">
                  <c:v>207</c:v>
                </c:pt>
                <c:pt idx="152">
                  <c:v>222.800003</c:v>
                </c:pt>
                <c:pt idx="153">
                  <c:v>243.39999399999999</c:v>
                </c:pt>
                <c:pt idx="154">
                  <c:v>267.60000600000001</c:v>
                </c:pt>
                <c:pt idx="155">
                  <c:v>279.20001200000002</c:v>
                </c:pt>
                <c:pt idx="156">
                  <c:v>313.39999399999999</c:v>
                </c:pt>
                <c:pt idx="157">
                  <c:v>329</c:v>
                </c:pt>
                <c:pt idx="158">
                  <c:v>336.20001200000002</c:v>
                </c:pt>
                <c:pt idx="159">
                  <c:v>349.79998799999998</c:v>
                </c:pt>
                <c:pt idx="160">
                  <c:v>398</c:v>
                </c:pt>
                <c:pt idx="161">
                  <c:v>406</c:v>
                </c:pt>
                <c:pt idx="162">
                  <c:v>463.60000600000001</c:v>
                </c:pt>
                <c:pt idx="163">
                  <c:v>432.20001200000002</c:v>
                </c:pt>
                <c:pt idx="164">
                  <c:v>409.60000600000001</c:v>
                </c:pt>
                <c:pt idx="165">
                  <c:v>391</c:v>
                </c:pt>
                <c:pt idx="166">
                  <c:v>399.20001200000002</c:v>
                </c:pt>
                <c:pt idx="167">
                  <c:v>393.79998799999998</c:v>
                </c:pt>
                <c:pt idx="168">
                  <c:v>355.20001200000002</c:v>
                </c:pt>
                <c:pt idx="169">
                  <c:v>340</c:v>
                </c:pt>
                <c:pt idx="170">
                  <c:v>323.20001200000002</c:v>
                </c:pt>
                <c:pt idx="171">
                  <c:v>267</c:v>
                </c:pt>
                <c:pt idx="172">
                  <c:v>312</c:v>
                </c:pt>
                <c:pt idx="173">
                  <c:v>314</c:v>
                </c:pt>
                <c:pt idx="174">
                  <c:v>346</c:v>
                </c:pt>
                <c:pt idx="175">
                  <c:v>335.79998799999998</c:v>
                </c:pt>
                <c:pt idx="176">
                  <c:v>361</c:v>
                </c:pt>
                <c:pt idx="177">
                  <c:v>388</c:v>
                </c:pt>
                <c:pt idx="178">
                  <c:v>326</c:v>
                </c:pt>
                <c:pt idx="179">
                  <c:v>352.60000600000001</c:v>
                </c:pt>
                <c:pt idx="180">
                  <c:v>368.20001200000002</c:v>
                </c:pt>
                <c:pt idx="181">
                  <c:v>324.79998799999998</c:v>
                </c:pt>
                <c:pt idx="182">
                  <c:v>330.20001200000002</c:v>
                </c:pt>
                <c:pt idx="183">
                  <c:v>320.79998799999998</c:v>
                </c:pt>
                <c:pt idx="184">
                  <c:v>331.79998799999998</c:v>
                </c:pt>
                <c:pt idx="185">
                  <c:v>375.60000600000001</c:v>
                </c:pt>
                <c:pt idx="186">
                  <c:v>373</c:v>
                </c:pt>
                <c:pt idx="187">
                  <c:v>386</c:v>
                </c:pt>
                <c:pt idx="188">
                  <c:v>380.20001200000002</c:v>
                </c:pt>
                <c:pt idx="189">
                  <c:v>417</c:v>
                </c:pt>
                <c:pt idx="190">
                  <c:v>410.39999399999999</c:v>
                </c:pt>
                <c:pt idx="191">
                  <c:v>498.60000600000001</c:v>
                </c:pt>
                <c:pt idx="192">
                  <c:v>534</c:v>
                </c:pt>
                <c:pt idx="193">
                  <c:v>530.5</c:v>
                </c:pt>
                <c:pt idx="194">
                  <c:v>511.5</c:v>
                </c:pt>
                <c:pt idx="195">
                  <c:v>591</c:v>
                </c:pt>
                <c:pt idx="196">
                  <c:v>563</c:v>
                </c:pt>
                <c:pt idx="197">
                  <c:v>583</c:v>
                </c:pt>
              </c:numCache>
            </c:numRef>
          </c:val>
          <c:smooth val="0"/>
          <c:extLst>
            <c:ext xmlns:c16="http://schemas.microsoft.com/office/drawing/2014/chart" uri="{C3380CC4-5D6E-409C-BE32-E72D297353CC}">
              <c16:uniqueId val="{00000000-8024-475C-9408-6956CF496DC0}"/>
            </c:ext>
          </c:extLst>
        </c:ser>
        <c:dLbls>
          <c:showLegendKey val="0"/>
          <c:showVal val="0"/>
          <c:showCatName val="0"/>
          <c:showSerName val="0"/>
          <c:showPercent val="0"/>
          <c:showBubbleSize val="0"/>
        </c:dLbls>
        <c:smooth val="0"/>
        <c:axId val="1264644799"/>
        <c:axId val="1198833615"/>
      </c:lineChart>
      <c:dateAx>
        <c:axId val="126464479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198833615"/>
        <c:crosses val="autoZero"/>
        <c:auto val="1"/>
        <c:lblOffset val="100"/>
        <c:baseTimeUnit val="months"/>
      </c:dateAx>
      <c:valAx>
        <c:axId val="1198833615"/>
        <c:scaling>
          <c:orientation val="minMax"/>
          <c:max val="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1264644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9E459-3022-493E-8329-763FFEB97ABC}"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CC379BF2-D54D-4930-BBD9-CAB55942282F}">
      <dgm:prSet phldrT="[文本]"/>
      <dgm:spPr/>
      <dgm:t>
        <a:bodyPr/>
        <a:lstStyle/>
        <a:p>
          <a:r>
            <a:rPr lang="zh-CN" altLang="en-US" dirty="0"/>
            <a:t>高校合作关系</a:t>
          </a:r>
          <a:r>
            <a:rPr lang="en-US" altLang="zh-CN" dirty="0"/>
            <a:t>graph</a:t>
          </a:r>
          <a:endParaRPr lang="zh-CN" altLang="en-US" dirty="0"/>
        </a:p>
      </dgm:t>
    </dgm:pt>
    <dgm:pt modelId="{7F2D17DC-7F1B-4F57-8EFB-0E71D3288B75}" type="parTrans" cxnId="{AE54C500-9AEB-4726-9B9A-EBFF19404F8B}">
      <dgm:prSet/>
      <dgm:spPr/>
      <dgm:t>
        <a:bodyPr/>
        <a:lstStyle/>
        <a:p>
          <a:endParaRPr lang="zh-CN" altLang="en-US"/>
        </a:p>
      </dgm:t>
    </dgm:pt>
    <dgm:pt modelId="{797FC4FF-2E66-40A7-BFA4-014C1A1D3649}" type="sibTrans" cxnId="{AE54C500-9AEB-4726-9B9A-EBFF19404F8B}">
      <dgm:prSet/>
      <dgm:spPr/>
      <dgm:t>
        <a:bodyPr/>
        <a:lstStyle/>
        <a:p>
          <a:endParaRPr lang="zh-CN" altLang="en-US"/>
        </a:p>
      </dgm:t>
    </dgm:pt>
    <dgm:pt modelId="{E43A3032-1DE2-40B2-9EF8-A52DAB054A30}">
      <dgm:prSet phldrT="[文本]"/>
      <dgm:spPr/>
      <dgm:t>
        <a:bodyPr/>
        <a:lstStyle/>
        <a:p>
          <a:r>
            <a:rPr lang="zh-CN" altLang="en-US" dirty="0"/>
            <a:t>名称随时间变化的关键词词云（动画）</a:t>
          </a:r>
        </a:p>
      </dgm:t>
    </dgm:pt>
    <dgm:pt modelId="{25421B38-C510-433F-8096-99A8F5A0DA9A}" type="parTrans" cxnId="{D5C1DAF8-A5FE-470E-8285-469CF4C1B4F9}">
      <dgm:prSet/>
      <dgm:spPr/>
      <dgm:t>
        <a:bodyPr/>
        <a:lstStyle/>
        <a:p>
          <a:endParaRPr lang="zh-CN" altLang="en-US"/>
        </a:p>
      </dgm:t>
    </dgm:pt>
    <dgm:pt modelId="{83DE3768-8A5B-440F-A255-0C39F975C885}" type="sibTrans" cxnId="{D5C1DAF8-A5FE-470E-8285-469CF4C1B4F9}">
      <dgm:prSet/>
      <dgm:spPr/>
      <dgm:t>
        <a:bodyPr/>
        <a:lstStyle/>
        <a:p>
          <a:endParaRPr lang="zh-CN" altLang="en-US"/>
        </a:p>
      </dgm:t>
    </dgm:pt>
    <dgm:pt modelId="{71728F2E-5E28-42ED-98C9-92A105268921}">
      <dgm:prSet phldrT="[文本]"/>
      <dgm:spPr/>
      <dgm:t>
        <a:bodyPr/>
        <a:lstStyle/>
        <a:p>
          <a:r>
            <a:rPr lang="zh-CN" altLang="en-US" dirty="0"/>
            <a:t>发明类别随时间变化图</a:t>
          </a:r>
        </a:p>
      </dgm:t>
    </dgm:pt>
    <dgm:pt modelId="{7A3650B4-04EE-437C-8BE5-16F69D8D7593}" type="parTrans" cxnId="{722FA5C9-89D8-41C6-BD05-BCD65535D003}">
      <dgm:prSet/>
      <dgm:spPr/>
      <dgm:t>
        <a:bodyPr/>
        <a:lstStyle/>
        <a:p>
          <a:endParaRPr lang="zh-CN" altLang="en-US"/>
        </a:p>
      </dgm:t>
    </dgm:pt>
    <dgm:pt modelId="{B8F484F4-E66F-4F09-9804-9FC8F92035DC}" type="sibTrans" cxnId="{722FA5C9-89D8-41C6-BD05-BCD65535D003}">
      <dgm:prSet/>
      <dgm:spPr/>
      <dgm:t>
        <a:bodyPr/>
        <a:lstStyle/>
        <a:p>
          <a:endParaRPr lang="zh-CN" altLang="en-US"/>
        </a:p>
      </dgm:t>
    </dgm:pt>
    <dgm:pt modelId="{61EE24F4-A1E6-4F74-A512-8D6FAAC82EA6}">
      <dgm:prSet/>
      <dgm:spPr/>
      <dgm:t>
        <a:bodyPr/>
        <a:lstStyle/>
        <a:p>
          <a:r>
            <a:rPr lang="zh-CN" altLang="en-US" dirty="0"/>
            <a:t>发明专利</a:t>
          </a:r>
          <a:r>
            <a:rPr lang="en-US" altLang="zh-CN" dirty="0"/>
            <a:t>&amp;</a:t>
          </a:r>
          <a:r>
            <a:rPr lang="zh-CN" altLang="en-US" dirty="0"/>
            <a:t>发明人数目变化图</a:t>
          </a:r>
        </a:p>
      </dgm:t>
    </dgm:pt>
    <dgm:pt modelId="{1276C1B2-0836-4880-9529-05D7F21BD235}" type="parTrans" cxnId="{660C09D1-3035-4CA3-A63B-DB14C28E7AA2}">
      <dgm:prSet/>
      <dgm:spPr/>
      <dgm:t>
        <a:bodyPr/>
        <a:lstStyle/>
        <a:p>
          <a:endParaRPr lang="zh-CN" altLang="en-US"/>
        </a:p>
      </dgm:t>
    </dgm:pt>
    <dgm:pt modelId="{33F45432-7B0B-41A3-9467-D15986FABCFE}" type="sibTrans" cxnId="{660C09D1-3035-4CA3-A63B-DB14C28E7AA2}">
      <dgm:prSet/>
      <dgm:spPr/>
      <dgm:t>
        <a:bodyPr/>
        <a:lstStyle/>
        <a:p>
          <a:endParaRPr lang="zh-CN" altLang="en-US"/>
        </a:p>
      </dgm:t>
    </dgm:pt>
    <dgm:pt modelId="{7B3BAFE5-02B7-4D84-9EE0-43BA06A8A6AB}" type="pres">
      <dgm:prSet presAssocID="{B8C9E459-3022-493E-8329-763FFEB97ABC}" presName="Name0" presStyleCnt="0">
        <dgm:presLayoutVars>
          <dgm:chMax val="1"/>
          <dgm:dir/>
          <dgm:animLvl val="ctr"/>
          <dgm:resizeHandles val="exact"/>
        </dgm:presLayoutVars>
      </dgm:prSet>
      <dgm:spPr/>
    </dgm:pt>
    <dgm:pt modelId="{284AEEEE-D24C-47D1-A07A-2762CD261107}" type="pres">
      <dgm:prSet presAssocID="{CC379BF2-D54D-4930-BBD9-CAB55942282F}" presName="centerShape" presStyleLbl="node0" presStyleIdx="0" presStyleCnt="1" custScaleX="84927" custScaleY="74898"/>
      <dgm:spPr/>
    </dgm:pt>
    <dgm:pt modelId="{0AC0DC66-C8D1-451D-BB19-1A4A0849263D}" type="pres">
      <dgm:prSet presAssocID="{E43A3032-1DE2-40B2-9EF8-A52DAB054A30}" presName="node" presStyleLbl="node1" presStyleIdx="0" presStyleCnt="3" custScaleX="139932" custScaleY="140786">
        <dgm:presLayoutVars>
          <dgm:bulletEnabled val="1"/>
        </dgm:presLayoutVars>
      </dgm:prSet>
      <dgm:spPr/>
    </dgm:pt>
    <dgm:pt modelId="{98AF1BD7-4136-4440-ACC1-1D43BE25643F}" type="pres">
      <dgm:prSet presAssocID="{E43A3032-1DE2-40B2-9EF8-A52DAB054A30}" presName="dummy" presStyleCnt="0"/>
      <dgm:spPr/>
    </dgm:pt>
    <dgm:pt modelId="{1C232CDE-4955-42D7-8C25-18DA5F40E95F}" type="pres">
      <dgm:prSet presAssocID="{83DE3768-8A5B-440F-A255-0C39F975C885}" presName="sibTrans" presStyleLbl="sibTrans2D1" presStyleIdx="0" presStyleCnt="3"/>
      <dgm:spPr/>
    </dgm:pt>
    <dgm:pt modelId="{ACF3E180-DBB0-407E-ADEA-D81913B20B90}" type="pres">
      <dgm:prSet presAssocID="{71728F2E-5E28-42ED-98C9-92A105268921}" presName="node" presStyleLbl="node1" presStyleIdx="1" presStyleCnt="3" custScaleX="125698" custScaleY="116897">
        <dgm:presLayoutVars>
          <dgm:bulletEnabled val="1"/>
        </dgm:presLayoutVars>
      </dgm:prSet>
      <dgm:spPr/>
    </dgm:pt>
    <dgm:pt modelId="{2EF10464-FE92-4623-B62D-4FC3629456F3}" type="pres">
      <dgm:prSet presAssocID="{71728F2E-5E28-42ED-98C9-92A105268921}" presName="dummy" presStyleCnt="0"/>
      <dgm:spPr/>
    </dgm:pt>
    <dgm:pt modelId="{1AD94949-661F-40E3-BCB7-8942E49BA335}" type="pres">
      <dgm:prSet presAssocID="{B8F484F4-E66F-4F09-9804-9FC8F92035DC}" presName="sibTrans" presStyleLbl="sibTrans2D1" presStyleIdx="1" presStyleCnt="3"/>
      <dgm:spPr/>
    </dgm:pt>
    <dgm:pt modelId="{84A2158B-8FE9-45A1-97C2-B845D0BA17B0}" type="pres">
      <dgm:prSet presAssocID="{61EE24F4-A1E6-4F74-A512-8D6FAAC82EA6}" presName="node" presStyleLbl="node1" presStyleIdx="2" presStyleCnt="3" custScaleX="122931" custScaleY="118811">
        <dgm:presLayoutVars>
          <dgm:bulletEnabled val="1"/>
        </dgm:presLayoutVars>
      </dgm:prSet>
      <dgm:spPr/>
    </dgm:pt>
    <dgm:pt modelId="{515857DF-C5E1-4377-AA6E-860B9FF34615}" type="pres">
      <dgm:prSet presAssocID="{61EE24F4-A1E6-4F74-A512-8D6FAAC82EA6}" presName="dummy" presStyleCnt="0"/>
      <dgm:spPr/>
    </dgm:pt>
    <dgm:pt modelId="{41A23A6B-94F4-42FD-AC8C-655BB6884E49}" type="pres">
      <dgm:prSet presAssocID="{33F45432-7B0B-41A3-9467-D15986FABCFE}" presName="sibTrans" presStyleLbl="sibTrans2D1" presStyleIdx="2" presStyleCnt="3"/>
      <dgm:spPr/>
    </dgm:pt>
  </dgm:ptLst>
  <dgm:cxnLst>
    <dgm:cxn modelId="{AE54C500-9AEB-4726-9B9A-EBFF19404F8B}" srcId="{B8C9E459-3022-493E-8329-763FFEB97ABC}" destId="{CC379BF2-D54D-4930-BBD9-CAB55942282F}" srcOrd="0" destOrd="0" parTransId="{7F2D17DC-7F1B-4F57-8EFB-0E71D3288B75}" sibTransId="{797FC4FF-2E66-40A7-BFA4-014C1A1D3649}"/>
    <dgm:cxn modelId="{AE7DB412-D1D0-4E0A-BEDA-B7516B8D5338}" type="presOf" srcId="{83DE3768-8A5B-440F-A255-0C39F975C885}" destId="{1C232CDE-4955-42D7-8C25-18DA5F40E95F}" srcOrd="0" destOrd="0" presId="urn:microsoft.com/office/officeart/2005/8/layout/radial6"/>
    <dgm:cxn modelId="{97700614-709B-41B5-89D8-8F9515A68C9A}" type="presOf" srcId="{CC379BF2-D54D-4930-BBD9-CAB55942282F}" destId="{284AEEEE-D24C-47D1-A07A-2762CD261107}" srcOrd="0" destOrd="0" presId="urn:microsoft.com/office/officeart/2005/8/layout/radial6"/>
    <dgm:cxn modelId="{3F32F43B-7C28-48D2-A9C6-EF57C12AA439}" type="presOf" srcId="{71728F2E-5E28-42ED-98C9-92A105268921}" destId="{ACF3E180-DBB0-407E-ADEA-D81913B20B90}" srcOrd="0" destOrd="0" presId="urn:microsoft.com/office/officeart/2005/8/layout/radial6"/>
    <dgm:cxn modelId="{C734F576-A112-4AFE-91A1-E8F07760B559}" type="presOf" srcId="{33F45432-7B0B-41A3-9467-D15986FABCFE}" destId="{41A23A6B-94F4-42FD-AC8C-655BB6884E49}" srcOrd="0" destOrd="0" presId="urn:microsoft.com/office/officeart/2005/8/layout/radial6"/>
    <dgm:cxn modelId="{D9EC3B80-B50B-4F8F-AB4E-068DBC0C2664}" type="presOf" srcId="{61EE24F4-A1E6-4F74-A512-8D6FAAC82EA6}" destId="{84A2158B-8FE9-45A1-97C2-B845D0BA17B0}" srcOrd="0" destOrd="0" presId="urn:microsoft.com/office/officeart/2005/8/layout/radial6"/>
    <dgm:cxn modelId="{62F24493-782E-448F-BD7F-9F20CA578849}" type="presOf" srcId="{B8C9E459-3022-493E-8329-763FFEB97ABC}" destId="{7B3BAFE5-02B7-4D84-9EE0-43BA06A8A6AB}" srcOrd="0" destOrd="0" presId="urn:microsoft.com/office/officeart/2005/8/layout/radial6"/>
    <dgm:cxn modelId="{A20D76A4-96CC-493B-B53A-2951958A697D}" type="presOf" srcId="{E43A3032-1DE2-40B2-9EF8-A52DAB054A30}" destId="{0AC0DC66-C8D1-451D-BB19-1A4A0849263D}" srcOrd="0" destOrd="0" presId="urn:microsoft.com/office/officeart/2005/8/layout/radial6"/>
    <dgm:cxn modelId="{722FA5C9-89D8-41C6-BD05-BCD65535D003}" srcId="{CC379BF2-D54D-4930-BBD9-CAB55942282F}" destId="{71728F2E-5E28-42ED-98C9-92A105268921}" srcOrd="1" destOrd="0" parTransId="{7A3650B4-04EE-437C-8BE5-16F69D8D7593}" sibTransId="{B8F484F4-E66F-4F09-9804-9FC8F92035DC}"/>
    <dgm:cxn modelId="{660C09D1-3035-4CA3-A63B-DB14C28E7AA2}" srcId="{CC379BF2-D54D-4930-BBD9-CAB55942282F}" destId="{61EE24F4-A1E6-4F74-A512-8D6FAAC82EA6}" srcOrd="2" destOrd="0" parTransId="{1276C1B2-0836-4880-9529-05D7F21BD235}" sibTransId="{33F45432-7B0B-41A3-9467-D15986FABCFE}"/>
    <dgm:cxn modelId="{AC27D3E6-B976-4BD8-BBC3-45022BAA817B}" type="presOf" srcId="{B8F484F4-E66F-4F09-9804-9FC8F92035DC}" destId="{1AD94949-661F-40E3-BCB7-8942E49BA335}" srcOrd="0" destOrd="0" presId="urn:microsoft.com/office/officeart/2005/8/layout/radial6"/>
    <dgm:cxn modelId="{D5C1DAF8-A5FE-470E-8285-469CF4C1B4F9}" srcId="{CC379BF2-D54D-4930-BBD9-CAB55942282F}" destId="{E43A3032-1DE2-40B2-9EF8-A52DAB054A30}" srcOrd="0" destOrd="0" parTransId="{25421B38-C510-433F-8096-99A8F5A0DA9A}" sibTransId="{83DE3768-8A5B-440F-A255-0C39F975C885}"/>
    <dgm:cxn modelId="{0BC3BCF6-D110-41B6-9134-A2ABAAD0900A}" type="presParOf" srcId="{7B3BAFE5-02B7-4D84-9EE0-43BA06A8A6AB}" destId="{284AEEEE-D24C-47D1-A07A-2762CD261107}" srcOrd="0" destOrd="0" presId="urn:microsoft.com/office/officeart/2005/8/layout/radial6"/>
    <dgm:cxn modelId="{E01B3FFA-DF6F-42A0-976E-C7A51D85AD73}" type="presParOf" srcId="{7B3BAFE5-02B7-4D84-9EE0-43BA06A8A6AB}" destId="{0AC0DC66-C8D1-451D-BB19-1A4A0849263D}" srcOrd="1" destOrd="0" presId="urn:microsoft.com/office/officeart/2005/8/layout/radial6"/>
    <dgm:cxn modelId="{BD82FD48-1E87-4D1F-BB94-80EF5C0B0C10}" type="presParOf" srcId="{7B3BAFE5-02B7-4D84-9EE0-43BA06A8A6AB}" destId="{98AF1BD7-4136-4440-ACC1-1D43BE25643F}" srcOrd="2" destOrd="0" presId="urn:microsoft.com/office/officeart/2005/8/layout/radial6"/>
    <dgm:cxn modelId="{B2D25E40-2DBF-4878-851B-ED56DB5D10F0}" type="presParOf" srcId="{7B3BAFE5-02B7-4D84-9EE0-43BA06A8A6AB}" destId="{1C232CDE-4955-42D7-8C25-18DA5F40E95F}" srcOrd="3" destOrd="0" presId="urn:microsoft.com/office/officeart/2005/8/layout/radial6"/>
    <dgm:cxn modelId="{19C77705-2326-4BB0-994E-85550375B165}" type="presParOf" srcId="{7B3BAFE5-02B7-4D84-9EE0-43BA06A8A6AB}" destId="{ACF3E180-DBB0-407E-ADEA-D81913B20B90}" srcOrd="4" destOrd="0" presId="urn:microsoft.com/office/officeart/2005/8/layout/radial6"/>
    <dgm:cxn modelId="{E722A100-EE68-4D7D-901F-344D430C96EA}" type="presParOf" srcId="{7B3BAFE5-02B7-4D84-9EE0-43BA06A8A6AB}" destId="{2EF10464-FE92-4623-B62D-4FC3629456F3}" srcOrd="5" destOrd="0" presId="urn:microsoft.com/office/officeart/2005/8/layout/radial6"/>
    <dgm:cxn modelId="{7D8B5DD1-EB92-4809-A04D-EAA7F2F0A091}" type="presParOf" srcId="{7B3BAFE5-02B7-4D84-9EE0-43BA06A8A6AB}" destId="{1AD94949-661F-40E3-BCB7-8942E49BA335}" srcOrd="6" destOrd="0" presId="urn:microsoft.com/office/officeart/2005/8/layout/radial6"/>
    <dgm:cxn modelId="{93F7AE13-9F12-470D-9EB5-1D791F945ADC}" type="presParOf" srcId="{7B3BAFE5-02B7-4D84-9EE0-43BA06A8A6AB}" destId="{84A2158B-8FE9-45A1-97C2-B845D0BA17B0}" srcOrd="7" destOrd="0" presId="urn:microsoft.com/office/officeart/2005/8/layout/radial6"/>
    <dgm:cxn modelId="{584D186E-7AD9-48DE-99D5-264F35368BAA}" type="presParOf" srcId="{7B3BAFE5-02B7-4D84-9EE0-43BA06A8A6AB}" destId="{515857DF-C5E1-4377-AA6E-860B9FF34615}" srcOrd="8" destOrd="0" presId="urn:microsoft.com/office/officeart/2005/8/layout/radial6"/>
    <dgm:cxn modelId="{EBD52D46-F75D-4988-916A-D6BB6626262F}" type="presParOf" srcId="{7B3BAFE5-02B7-4D84-9EE0-43BA06A8A6AB}" destId="{41A23A6B-94F4-42FD-AC8C-655BB6884E49}"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23A6B-94F4-42FD-AC8C-655BB6884E49}">
      <dsp:nvSpPr>
        <dsp:cNvPr id="0" name=""/>
        <dsp:cNvSpPr/>
      </dsp:nvSpPr>
      <dsp:spPr>
        <a:xfrm>
          <a:off x="1006577" y="559229"/>
          <a:ext cx="3056311" cy="305631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D94949-661F-40E3-BCB7-8942E49BA335}">
      <dsp:nvSpPr>
        <dsp:cNvPr id="0" name=""/>
        <dsp:cNvSpPr/>
      </dsp:nvSpPr>
      <dsp:spPr>
        <a:xfrm>
          <a:off x="1006577" y="559229"/>
          <a:ext cx="3056311" cy="305631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232CDE-4955-42D7-8C25-18DA5F40E95F}">
      <dsp:nvSpPr>
        <dsp:cNvPr id="0" name=""/>
        <dsp:cNvSpPr/>
      </dsp:nvSpPr>
      <dsp:spPr>
        <a:xfrm>
          <a:off x="1006577" y="559229"/>
          <a:ext cx="3056311" cy="305631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4AEEEE-D24C-47D1-A07A-2762CD261107}">
      <dsp:nvSpPr>
        <dsp:cNvPr id="0" name=""/>
        <dsp:cNvSpPr/>
      </dsp:nvSpPr>
      <dsp:spPr>
        <a:xfrm>
          <a:off x="1937151" y="1560372"/>
          <a:ext cx="1195162" cy="10540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高校合作关系</a:t>
          </a:r>
          <a:r>
            <a:rPr lang="en-US" altLang="zh-CN" sz="1500" kern="1200" dirty="0"/>
            <a:t>graph</a:t>
          </a:r>
          <a:endParaRPr lang="zh-CN" altLang="en-US" sz="1500" kern="1200" dirty="0"/>
        </a:p>
      </dsp:txBody>
      <dsp:txXfrm>
        <a:off x="2112178" y="1714731"/>
        <a:ext cx="845108" cy="745308"/>
      </dsp:txXfrm>
    </dsp:sp>
    <dsp:sp modelId="{0AC0DC66-C8D1-451D-BB19-1A4A0849263D}">
      <dsp:nvSpPr>
        <dsp:cNvPr id="0" name=""/>
        <dsp:cNvSpPr/>
      </dsp:nvSpPr>
      <dsp:spPr>
        <a:xfrm>
          <a:off x="1845499" y="-98746"/>
          <a:ext cx="1378467" cy="13868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名称随时间变化的关键词词云（动画）</a:t>
          </a:r>
        </a:p>
      </dsp:txBody>
      <dsp:txXfrm>
        <a:off x="2047371" y="104358"/>
        <a:ext cx="974723" cy="980671"/>
      </dsp:txXfrm>
    </dsp:sp>
    <dsp:sp modelId="{ACF3E180-DBB0-407E-ADEA-D81913B20B90}">
      <dsp:nvSpPr>
        <dsp:cNvPr id="0" name=""/>
        <dsp:cNvSpPr/>
      </dsp:nvSpPr>
      <dsp:spPr>
        <a:xfrm>
          <a:off x="3208318" y="2257956"/>
          <a:ext cx="1238248" cy="11515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发明类别随时间变化图</a:t>
          </a:r>
        </a:p>
      </dsp:txBody>
      <dsp:txXfrm>
        <a:off x="3389655" y="2426596"/>
        <a:ext cx="875574" cy="814269"/>
      </dsp:txXfrm>
    </dsp:sp>
    <dsp:sp modelId="{84A2158B-8FE9-45A1-97C2-B845D0BA17B0}">
      <dsp:nvSpPr>
        <dsp:cNvPr id="0" name=""/>
        <dsp:cNvSpPr/>
      </dsp:nvSpPr>
      <dsp:spPr>
        <a:xfrm>
          <a:off x="636528" y="2248529"/>
          <a:ext cx="1210990" cy="11704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发明专利</a:t>
          </a:r>
          <a:r>
            <a:rPr lang="en-US" altLang="zh-CN" sz="1300" kern="1200" dirty="0"/>
            <a:t>&amp;</a:t>
          </a:r>
          <a:r>
            <a:rPr lang="zh-CN" altLang="en-US" sz="1300" kern="1200" dirty="0"/>
            <a:t>发明人数目变化图</a:t>
          </a:r>
        </a:p>
      </dsp:txBody>
      <dsp:txXfrm>
        <a:off x="813873" y="2419931"/>
        <a:ext cx="856300" cy="8276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08E5F-0137-417B-AE0D-E8B31CF78280}"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17F8-FC13-4734-998C-D0831A001CE8}" type="slidenum">
              <a:rPr lang="zh-CN" altLang="en-US" smtClean="0"/>
              <a:t>‹#›</a:t>
            </a:fld>
            <a:endParaRPr lang="zh-CN" altLang="en-US"/>
          </a:p>
        </p:txBody>
      </p:sp>
    </p:spTree>
    <p:extLst>
      <p:ext uri="{BB962C8B-B14F-4D97-AF65-F5344CB8AC3E}">
        <p14:creationId xmlns:p14="http://schemas.microsoft.com/office/powerpoint/2010/main" val="331498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这里第一张图的背景框线只保留水平方向的</a:t>
            </a:r>
          </a:p>
        </p:txBody>
      </p:sp>
      <p:sp>
        <p:nvSpPr>
          <p:cNvPr id="4" name="灯片编号占位符 3"/>
          <p:cNvSpPr>
            <a:spLocks noGrp="1"/>
          </p:cNvSpPr>
          <p:nvPr>
            <p:ph type="sldNum" sz="quarter" idx="10"/>
          </p:nvPr>
        </p:nvSpPr>
        <p:spPr/>
        <p:txBody>
          <a:bodyPr/>
          <a:lstStyle/>
          <a:p>
            <a:fld id="{82D11238-6333-406D-A5D9-18ACAA81A823}" type="slidenum">
              <a:rPr lang="zh-CN" altLang="en-US" smtClean="0"/>
              <a:t>7</a:t>
            </a:fld>
            <a:endParaRPr lang="zh-CN" altLang="en-US"/>
          </a:p>
        </p:txBody>
      </p:sp>
    </p:spTree>
    <p:extLst>
      <p:ext uri="{BB962C8B-B14F-4D97-AF65-F5344CB8AC3E}">
        <p14:creationId xmlns:p14="http://schemas.microsoft.com/office/powerpoint/2010/main" val="163276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BF16B-584A-41C9-AAD8-50076D5B9F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87E6A7-7E04-4996-A302-F4A7CF7A3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EEC5FE-9197-455C-85CA-11606D07A584}"/>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726E1B75-B1B0-4E43-B6FE-600146B1B9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F1F473-06D2-44DA-B890-43CCB5DC77C7}"/>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106296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92C44-E3E0-4F2C-8E76-B79D604AA11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5F70FC-354D-4ABE-969B-D9C0082309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BA4B8E-6A70-4487-9DB8-10E7946FA12B}"/>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B4BE0783-2894-4555-BB3A-ED436110EB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C30A30-F498-48D7-9728-8E17309AF16C}"/>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159853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49ABFB-C058-48E6-B272-DBECCDD588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ED34CC-2B38-4BE0-8DBC-1391F18DA5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B094AD-672F-4A8F-B2BD-4714EDBECEAE}"/>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D6D88E1D-3892-4EEB-97EC-EB49350AF9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0F4B90-FA5A-4573-A956-21B5E37B5F2F}"/>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34544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C26E0-BAD1-48C3-8B11-FF393198D6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CEB6A2-8DC4-4380-B2DD-7724FC2C08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D5D84B-6E3E-4F65-8E44-9E6BCDF39501}"/>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51F1311B-F24A-4BD5-99C5-53750E9AE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8F099F-7CC3-4320-902A-6E98BBD3AA9B}"/>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422241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68D22-747E-4FF4-B231-4D58AF9E79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F50E63-8CD5-40D3-A564-BEA11330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355116-5D81-468B-8EF4-16161582433E}"/>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5CECE1B6-EDDF-4136-AE74-8A6A23468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1FFCBD-6972-4A61-9A10-03F7CD596ACB}"/>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228331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A33F6-CC78-42AC-BD18-B24CB35669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F01E9A-08DD-4477-8A57-0CAD982ABE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17A89D-AB64-4653-9D26-48A4EECC59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A247426-A5F1-4726-B2EF-33040AB0B625}"/>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C39CA918-364A-4953-A066-03A8080AB4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4274E-E97E-4244-8FA2-05F441D76613}"/>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28236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E511-D068-46DB-9616-6DA94A5AAD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C21735-05B9-4445-AC7A-909FCE253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52FDC3-B187-4EF0-942C-57474A9CAE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19E791-03F3-4122-BA93-9A779C84F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6A6360-5F62-41AB-950F-FE63CD0CB7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B6782E-7405-42A0-A9E6-B6F79219EBB0}"/>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8" name="页脚占位符 7">
            <a:extLst>
              <a:ext uri="{FF2B5EF4-FFF2-40B4-BE49-F238E27FC236}">
                <a16:creationId xmlns:a16="http://schemas.microsoft.com/office/drawing/2014/main" id="{3FD45111-5148-4AF9-A3C8-E1F53D30F9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AE6D51-56CA-409D-BED6-A71A5AA07AFD}"/>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286390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A7002-E6F9-46C5-8875-E68F66BF49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DA0364-FDAE-4010-AAAC-9D2B575F563D}"/>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4" name="页脚占位符 3">
            <a:extLst>
              <a:ext uri="{FF2B5EF4-FFF2-40B4-BE49-F238E27FC236}">
                <a16:creationId xmlns:a16="http://schemas.microsoft.com/office/drawing/2014/main" id="{83DB9E08-456C-4598-BB91-921F93D095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F802BFB-5D99-452A-9EF2-F5910271FC20}"/>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270767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053DB2-786C-4D56-9178-F2380A425E2E}"/>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3" name="页脚占位符 2">
            <a:extLst>
              <a:ext uri="{FF2B5EF4-FFF2-40B4-BE49-F238E27FC236}">
                <a16:creationId xmlns:a16="http://schemas.microsoft.com/office/drawing/2014/main" id="{D509784E-D812-4601-9B7A-0C8F7E3250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FF5CDE-DA49-4D60-AEB9-B6D56E59A44B}"/>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421646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5E2DF-2371-4043-8F6E-B2FF68AB6A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0C38C7-73FD-489C-9B5D-728958C8C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9282AE-8E6B-4BDB-AF0F-AA17E9FD4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14D7DD-6C5E-4401-999B-44833470D450}"/>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05CF3943-2FC3-405E-848F-02431A18B2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FA58A6-0913-4307-A060-685315CBC85E}"/>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385062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6ACF2-9AA5-4F7C-8614-021675CC60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AEA94C-98C7-4323-AE97-C9F6A4F99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F21F06-1203-4A6C-A7B8-579323CBD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27A0FE-F1DD-4BF9-8FE4-18EC3533348A}"/>
              </a:ext>
            </a:extLst>
          </p:cNvPr>
          <p:cNvSpPr>
            <a:spLocks noGrp="1"/>
          </p:cNvSpPr>
          <p:nvPr>
            <p:ph type="dt" sz="half" idx="10"/>
          </p:nvPr>
        </p:nvSpPr>
        <p:spPr/>
        <p:txBody>
          <a:bodyPr/>
          <a:lstStyle/>
          <a:p>
            <a:fld id="{84C95470-0660-4ECA-B25E-7E68F03A6338}"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260E7CDC-F3E8-4AD4-8360-4557ED97AF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635839-48F5-4A4E-977A-F2E5A05EF404}"/>
              </a:ext>
            </a:extLst>
          </p:cNvPr>
          <p:cNvSpPr>
            <a:spLocks noGrp="1"/>
          </p:cNvSpPr>
          <p:nvPr>
            <p:ph type="sldNum" sz="quarter" idx="12"/>
          </p:nvPr>
        </p:nvSpPr>
        <p:spPr/>
        <p:txBody>
          <a:body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256809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E7A65E-9B68-4C94-8A6F-CF6170E3E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1FC530-0D24-43F9-85DB-7AEFE9BC9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B70E2E-E88C-467B-B1B8-C3990B1D6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95470-0660-4ECA-B25E-7E68F03A6338}"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9BE89A2D-DBCC-45FF-A8E7-95758898A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95D9BD-6874-4614-918E-5BCB623E2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8ACA0-FAE2-462A-862A-ECEFAF71DCD5}" type="slidenum">
              <a:rPr lang="zh-CN" altLang="en-US" smtClean="0"/>
              <a:t>‹#›</a:t>
            </a:fld>
            <a:endParaRPr lang="zh-CN" altLang="en-US"/>
          </a:p>
        </p:txBody>
      </p:sp>
    </p:spTree>
    <p:extLst>
      <p:ext uri="{BB962C8B-B14F-4D97-AF65-F5344CB8AC3E}">
        <p14:creationId xmlns:p14="http://schemas.microsoft.com/office/powerpoint/2010/main" val="72876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67BE8-E920-4A3E-8DD9-A90DCDF9C993}"/>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腾讯</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年发展分析</a:t>
            </a:r>
          </a:p>
        </p:txBody>
      </p:sp>
      <p:sp>
        <p:nvSpPr>
          <p:cNvPr id="3" name="副标题 2">
            <a:extLst>
              <a:ext uri="{FF2B5EF4-FFF2-40B4-BE49-F238E27FC236}">
                <a16:creationId xmlns:a16="http://schemas.microsoft.com/office/drawing/2014/main" id="{59B0144D-44F8-44B5-AAC7-FDB953282AB5}"/>
              </a:ext>
            </a:extLst>
          </p:cNvPr>
          <p:cNvSpPr>
            <a:spLocks noGrp="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第八组</a:t>
            </a:r>
          </a:p>
        </p:txBody>
      </p:sp>
    </p:spTree>
    <p:extLst>
      <p:ext uri="{BB962C8B-B14F-4D97-AF65-F5344CB8AC3E}">
        <p14:creationId xmlns:p14="http://schemas.microsoft.com/office/powerpoint/2010/main" val="94367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3E53C-DB52-4970-8835-2D91D03537D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金融数据</a:t>
            </a:r>
          </a:p>
        </p:txBody>
      </p:sp>
      <p:graphicFrame>
        <p:nvGraphicFramePr>
          <p:cNvPr id="5" name="图表 4">
            <a:extLst>
              <a:ext uri="{FF2B5EF4-FFF2-40B4-BE49-F238E27FC236}">
                <a16:creationId xmlns:a16="http://schemas.microsoft.com/office/drawing/2014/main" id="{06EFCCA9-FB48-4304-B535-994821380969}"/>
              </a:ext>
            </a:extLst>
          </p:cNvPr>
          <p:cNvGraphicFramePr>
            <a:graphicFrameLocks/>
          </p:cNvGraphicFramePr>
          <p:nvPr>
            <p:extLst>
              <p:ext uri="{D42A27DB-BD31-4B8C-83A1-F6EECF244321}">
                <p14:modId xmlns:p14="http://schemas.microsoft.com/office/powerpoint/2010/main" val="1893286366"/>
              </p:ext>
            </p:extLst>
          </p:nvPr>
        </p:nvGraphicFramePr>
        <p:xfrm>
          <a:off x="714625" y="1745081"/>
          <a:ext cx="5019675" cy="39147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7C7CDBEA-B437-419D-A48D-6CB53676DD89}"/>
              </a:ext>
            </a:extLst>
          </p:cNvPr>
          <p:cNvGraphicFramePr>
            <a:graphicFrameLocks/>
          </p:cNvGraphicFramePr>
          <p:nvPr>
            <p:extLst>
              <p:ext uri="{D42A27DB-BD31-4B8C-83A1-F6EECF244321}">
                <p14:modId xmlns:p14="http://schemas.microsoft.com/office/powerpoint/2010/main" val="464982192"/>
              </p:ext>
            </p:extLst>
          </p:nvPr>
        </p:nvGraphicFramePr>
        <p:xfrm>
          <a:off x="6327531" y="1311966"/>
          <a:ext cx="5324537"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767007B3-2C64-46D7-881A-121C47606EFE}"/>
              </a:ext>
            </a:extLst>
          </p:cNvPr>
          <p:cNvSpPr txBox="1"/>
          <p:nvPr/>
        </p:nvSpPr>
        <p:spPr>
          <a:xfrm>
            <a:off x="6457702" y="4702628"/>
            <a:ext cx="5450531" cy="1477328"/>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：收入稳步增长，而</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年的市值下跌意味着什么？</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：游戏版号问题，怪物猎人下架问题</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：腾讯</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年后的转型？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：腾讯微视，创造</a:t>
            </a:r>
            <a:r>
              <a:rPr lang="en-US" altLang="zh-CN" dirty="0">
                <a:latin typeface="微软雅黑" panose="020B0503020204020204" pitchFamily="34" charset="-122"/>
                <a:ea typeface="微软雅黑" panose="020B0503020204020204" pitchFamily="34" charset="-122"/>
              </a:rPr>
              <a:t>101</a:t>
            </a:r>
            <a:r>
              <a:rPr lang="zh-CN" altLang="en-US" dirty="0">
                <a:latin typeface="微软雅黑" panose="020B0503020204020204" pitchFamily="34" charset="-122"/>
                <a:ea typeface="微软雅黑" panose="020B0503020204020204" pitchFamily="34" charset="-122"/>
              </a:rPr>
              <a:t>系列</a:t>
            </a:r>
          </a:p>
        </p:txBody>
      </p:sp>
    </p:spTree>
    <p:extLst>
      <p:ext uri="{BB962C8B-B14F-4D97-AF65-F5344CB8AC3E}">
        <p14:creationId xmlns:p14="http://schemas.microsoft.com/office/powerpoint/2010/main" val="235996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3E53C-DB52-4970-8835-2D91D03537D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金融数据</a:t>
            </a:r>
          </a:p>
        </p:txBody>
      </p:sp>
      <p:graphicFrame>
        <p:nvGraphicFramePr>
          <p:cNvPr id="5" name="图表 4">
            <a:extLst>
              <a:ext uri="{FF2B5EF4-FFF2-40B4-BE49-F238E27FC236}">
                <a16:creationId xmlns:a16="http://schemas.microsoft.com/office/drawing/2014/main" id="{070F2F74-C357-442E-AEDF-E77D1F565B0C}"/>
              </a:ext>
            </a:extLst>
          </p:cNvPr>
          <p:cNvGraphicFramePr>
            <a:graphicFrameLocks/>
          </p:cNvGraphicFramePr>
          <p:nvPr>
            <p:extLst>
              <p:ext uri="{D42A27DB-BD31-4B8C-83A1-F6EECF244321}">
                <p14:modId xmlns:p14="http://schemas.microsoft.com/office/powerpoint/2010/main" val="129795949"/>
              </p:ext>
            </p:extLst>
          </p:nvPr>
        </p:nvGraphicFramePr>
        <p:xfrm>
          <a:off x="7276012" y="169068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C65D17AC-82A2-4D4C-869B-FE7531B86A67}"/>
              </a:ext>
            </a:extLst>
          </p:cNvPr>
          <p:cNvGraphicFramePr>
            <a:graphicFrameLocks/>
          </p:cNvGraphicFramePr>
          <p:nvPr>
            <p:extLst>
              <p:ext uri="{D42A27DB-BD31-4B8C-83A1-F6EECF244321}">
                <p14:modId xmlns:p14="http://schemas.microsoft.com/office/powerpoint/2010/main" val="1890368861"/>
              </p:ext>
            </p:extLst>
          </p:nvPr>
        </p:nvGraphicFramePr>
        <p:xfrm>
          <a:off x="582521" y="1690687"/>
          <a:ext cx="6314668" cy="4200661"/>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4D8D511C-DF6E-4D2F-86A0-78AD8B0BC01D}"/>
              </a:ext>
            </a:extLst>
          </p:cNvPr>
          <p:cNvSpPr txBox="1"/>
          <p:nvPr/>
        </p:nvSpPr>
        <p:spPr>
          <a:xfrm>
            <a:off x="1645920" y="5995851"/>
            <a:ext cx="341632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腾讯的转型在收入上体现大吗？</a:t>
            </a:r>
          </a:p>
        </p:txBody>
      </p:sp>
      <p:sp>
        <p:nvSpPr>
          <p:cNvPr id="7" name="文本框 6">
            <a:extLst>
              <a:ext uri="{FF2B5EF4-FFF2-40B4-BE49-F238E27FC236}">
                <a16:creationId xmlns:a16="http://schemas.microsoft.com/office/drawing/2014/main" id="{A4EF60C5-1AB1-40BC-9F80-DEA9C3226D5B}"/>
              </a:ext>
            </a:extLst>
          </p:cNvPr>
          <p:cNvSpPr txBox="1"/>
          <p:nvPr/>
        </p:nvSpPr>
        <p:spPr>
          <a:xfrm>
            <a:off x="7938816" y="4691019"/>
            <a:ext cx="3670663"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月腾讯进行了拆股，</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亿</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拆为</a:t>
            </a:r>
            <a:r>
              <a:rPr lang="en-US" altLang="zh-CN" dirty="0">
                <a:latin typeface="微软雅黑" panose="020B0503020204020204" pitchFamily="34" charset="-122"/>
                <a:ea typeface="微软雅黑" panose="020B0503020204020204" pitchFamily="34" charset="-122"/>
              </a:rPr>
              <a:t>500</a:t>
            </a:r>
            <a:r>
              <a:rPr lang="zh-CN" altLang="en-US" dirty="0">
                <a:latin typeface="微软雅黑" panose="020B0503020204020204" pitchFamily="34" charset="-122"/>
                <a:ea typeface="微软雅黑" panose="020B0503020204020204" pitchFamily="34" charset="-122"/>
              </a:rPr>
              <a:t>亿。</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股价格接近</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万，是否又会拆股？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腾讯策略：吸引散户</a:t>
            </a:r>
          </a:p>
        </p:txBody>
      </p:sp>
    </p:spTree>
    <p:extLst>
      <p:ext uri="{BB962C8B-B14F-4D97-AF65-F5344CB8AC3E}">
        <p14:creationId xmlns:p14="http://schemas.microsoft.com/office/powerpoint/2010/main" val="89050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E6A49-994E-41D9-A8EC-20DB9A80988B}"/>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专利数据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数据来源</a:t>
            </a:r>
          </a:p>
        </p:txBody>
      </p:sp>
      <p:sp>
        <p:nvSpPr>
          <p:cNvPr id="3" name="内容占位符 2">
            <a:extLst>
              <a:ext uri="{FF2B5EF4-FFF2-40B4-BE49-F238E27FC236}">
                <a16:creationId xmlns:a16="http://schemas.microsoft.com/office/drawing/2014/main" id="{C46D8023-3F25-424B-92EF-320E9F660B79}"/>
              </a:ext>
            </a:extLst>
          </p:cNvPr>
          <p:cNvSpPr>
            <a:spLocks noGrp="1"/>
          </p:cNvSpPr>
          <p:nvPr>
            <p:ph idx="1"/>
          </p:nvPr>
        </p:nvSpPr>
        <p:spPr>
          <a:xfrm>
            <a:off x="838199" y="1540239"/>
            <a:ext cx="10515600" cy="4351338"/>
          </a:xfrm>
        </p:spPr>
        <p:txBody>
          <a:bodyPr/>
          <a:lstStyle/>
          <a:p>
            <a:r>
              <a:rPr lang="zh-CN" altLang="en-US" dirty="0">
                <a:latin typeface="微软雅黑" panose="020B0503020204020204" pitchFamily="34" charset="-122"/>
                <a:ea typeface="微软雅黑" panose="020B0503020204020204" pitchFamily="34" charset="-122"/>
              </a:rPr>
              <a:t>中国专利公布公告上下载而来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花费</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数据概况：</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12782</a:t>
            </a:r>
            <a:r>
              <a:rPr lang="zh-CN" altLang="en-US" dirty="0">
                <a:latin typeface="微软雅黑" panose="020B0503020204020204" pitchFamily="34" charset="-122"/>
                <a:ea typeface="微软雅黑" panose="020B0503020204020204" pitchFamily="34" charset="-122"/>
              </a:rPr>
              <a:t>条数据</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字段：</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申请号</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申请日</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公开号</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公开日</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名称</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分类号</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申请人</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发明人</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  </a:t>
            </a:r>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专利类型</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示例：</a:t>
            </a:r>
          </a:p>
        </p:txBody>
      </p:sp>
      <p:pic>
        <p:nvPicPr>
          <p:cNvPr id="5" name="图片 4">
            <a:extLst>
              <a:ext uri="{FF2B5EF4-FFF2-40B4-BE49-F238E27FC236}">
                <a16:creationId xmlns:a16="http://schemas.microsoft.com/office/drawing/2014/main" id="{C628D5A9-581E-4F7E-841F-40FB128DD68B}"/>
              </a:ext>
            </a:extLst>
          </p:cNvPr>
          <p:cNvPicPr>
            <a:picLocks noChangeAspect="1"/>
          </p:cNvPicPr>
          <p:nvPr/>
        </p:nvPicPr>
        <p:blipFill>
          <a:blip r:embed="rId2"/>
          <a:stretch>
            <a:fillRect/>
          </a:stretch>
        </p:blipFill>
        <p:spPr>
          <a:xfrm>
            <a:off x="1908535" y="4626763"/>
            <a:ext cx="8374927" cy="1762388"/>
          </a:xfrm>
          <a:prstGeom prst="rect">
            <a:avLst/>
          </a:prstGeom>
        </p:spPr>
      </p:pic>
      <p:sp>
        <p:nvSpPr>
          <p:cNvPr id="6" name="内容占位符 2">
            <a:extLst>
              <a:ext uri="{FF2B5EF4-FFF2-40B4-BE49-F238E27FC236}">
                <a16:creationId xmlns:a16="http://schemas.microsoft.com/office/drawing/2014/main" id="{D01670F0-7B3D-4A33-AD97-84904F86BE99}"/>
              </a:ext>
            </a:extLst>
          </p:cNvPr>
          <p:cNvSpPr txBox="1">
            <a:spLocks/>
          </p:cNvSpPr>
          <p:nvPr/>
        </p:nvSpPr>
        <p:spPr>
          <a:xfrm>
            <a:off x="838200" y="15402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中国专利公布公告上下载而来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花费</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元</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数据概况：</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12782</a:t>
            </a:r>
            <a:r>
              <a:rPr lang="zh-CN" altLang="en-US" dirty="0">
                <a:latin typeface="微软雅黑" panose="020B0503020204020204" pitchFamily="34" charset="-122"/>
                <a:ea typeface="微软雅黑" panose="020B0503020204020204" pitchFamily="34" charset="-122"/>
              </a:rPr>
              <a:t>条数据</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字段：</a:t>
            </a:r>
            <a:r>
              <a:rPr lang="zh-CN" altLang="en-US" dirty="0">
                <a:solidFill>
                  <a:srgbClr val="000000"/>
                </a:solidFill>
                <a:latin typeface="微软雅黑" panose="020B0503020204020204" pitchFamily="34" charset="-122"/>
                <a:ea typeface="微软雅黑" panose="020B0503020204020204" pitchFamily="34" charset="-122"/>
              </a:rPr>
              <a:t>申请号</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申请日</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公开号</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公开日</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名称</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分类号</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申请人</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发明人</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专利类型</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示例：</a:t>
            </a:r>
          </a:p>
        </p:txBody>
      </p:sp>
    </p:spTree>
    <p:extLst>
      <p:ext uri="{BB962C8B-B14F-4D97-AF65-F5344CB8AC3E}">
        <p14:creationId xmlns:p14="http://schemas.microsoft.com/office/powerpoint/2010/main" val="240816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EEE19-EBA9-4ED8-B5B1-7392DEF326A0}"/>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专利数据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多图交互</a:t>
            </a:r>
          </a:p>
        </p:txBody>
      </p:sp>
      <p:graphicFrame>
        <p:nvGraphicFramePr>
          <p:cNvPr id="4" name="图示 3">
            <a:extLst>
              <a:ext uri="{FF2B5EF4-FFF2-40B4-BE49-F238E27FC236}">
                <a16:creationId xmlns:a16="http://schemas.microsoft.com/office/drawing/2014/main" id="{70599442-DE76-4DB1-A3CD-1893A81F9A0F}"/>
              </a:ext>
            </a:extLst>
          </p:cNvPr>
          <p:cNvGraphicFramePr/>
          <p:nvPr>
            <p:extLst>
              <p:ext uri="{D42A27DB-BD31-4B8C-83A1-F6EECF244321}">
                <p14:modId xmlns:p14="http://schemas.microsoft.com/office/powerpoint/2010/main" val="3976805927"/>
              </p:ext>
            </p:extLst>
          </p:nvPr>
        </p:nvGraphicFramePr>
        <p:xfrm>
          <a:off x="6900420" y="692481"/>
          <a:ext cx="5083095" cy="3712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AECCADCD-2B89-472C-AB71-1059FACB345E}"/>
              </a:ext>
            </a:extLst>
          </p:cNvPr>
          <p:cNvSpPr txBox="1"/>
          <p:nvPr/>
        </p:nvSpPr>
        <p:spPr>
          <a:xfrm>
            <a:off x="1254014" y="2540138"/>
            <a:ext cx="4581178" cy="1323439"/>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在多个视图基础上提供一个可交互的时间轴，可以刷选时间范围，以及显示某一年的情况（当年的词云、当年的类别比例图示高亮等）</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CF752AE-F32B-4FBB-85D8-5A8EC456A629}"/>
              </a:ext>
            </a:extLst>
          </p:cNvPr>
          <p:cNvPicPr>
            <a:picLocks noChangeAspect="1"/>
          </p:cNvPicPr>
          <p:nvPr/>
        </p:nvPicPr>
        <p:blipFill>
          <a:blip r:embed="rId7"/>
          <a:stretch>
            <a:fillRect/>
          </a:stretch>
        </p:blipFill>
        <p:spPr>
          <a:xfrm>
            <a:off x="838200" y="4681966"/>
            <a:ext cx="5657779" cy="626397"/>
          </a:xfrm>
          <a:prstGeom prst="rect">
            <a:avLst/>
          </a:prstGeom>
        </p:spPr>
      </p:pic>
      <p:sp>
        <p:nvSpPr>
          <p:cNvPr id="7" name="圆: 空心 6">
            <a:extLst>
              <a:ext uri="{FF2B5EF4-FFF2-40B4-BE49-F238E27FC236}">
                <a16:creationId xmlns:a16="http://schemas.microsoft.com/office/drawing/2014/main" id="{F71B33B8-F423-4929-91DF-5CE2BDC5FD5B}"/>
              </a:ext>
            </a:extLst>
          </p:cNvPr>
          <p:cNvSpPr/>
          <p:nvPr/>
        </p:nvSpPr>
        <p:spPr>
          <a:xfrm>
            <a:off x="3440783" y="5307827"/>
            <a:ext cx="141402" cy="150829"/>
          </a:xfrm>
          <a:prstGeom prst="donut">
            <a:avLst/>
          </a:prstGeom>
          <a:ln>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D2245632-0646-4FE9-BA12-C1E0918102BF}"/>
              </a:ext>
            </a:extLst>
          </p:cNvPr>
          <p:cNvCxnSpPr>
            <a:cxnSpLocks/>
            <a:endCxn id="7" idx="0"/>
          </p:cNvCxnSpPr>
          <p:nvPr/>
        </p:nvCxnSpPr>
        <p:spPr>
          <a:xfrm>
            <a:off x="3511484" y="4798779"/>
            <a:ext cx="0" cy="509048"/>
          </a:xfrm>
          <a:prstGeom prst="line">
            <a:avLst/>
          </a:prstGeom>
          <a:ln w="28575">
            <a:solidFill>
              <a:schemeClr val="tx1">
                <a:lumMod val="65000"/>
                <a:lumOff val="35000"/>
              </a:schemeClr>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3789 -0.0037 L 0.14896 -3.7037E-6 " pathEditMode="relative" rAng="0" ptsTypes="AA">
                                      <p:cBhvr>
                                        <p:cTn id="6" dur="7500" fill="hold"/>
                                        <p:tgtEl>
                                          <p:spTgt spid="7"/>
                                        </p:tgtEl>
                                        <p:attrNameLst>
                                          <p:attrName>ppt_x</p:attrName>
                                          <p:attrName>ppt_y</p:attrName>
                                        </p:attrNameLst>
                                      </p:cBhvr>
                                      <p:rCtr x="14336" y="185"/>
                                    </p:animMotion>
                                  </p:childTnLst>
                                </p:cTn>
                              </p:par>
                              <p:par>
                                <p:cTn id="7" presetID="42" presetClass="path" presetSubtype="0" accel="50000" decel="50000" fill="hold" nodeType="withEffect">
                                  <p:stCondLst>
                                    <p:cond delay="0"/>
                                  </p:stCondLst>
                                  <p:childTnLst>
                                    <p:animMotion origin="layout" path="M -0.13802 -0.00278 L 0.14883 0.00023 " pathEditMode="relative" rAng="0" ptsTypes="AA">
                                      <p:cBhvr>
                                        <p:cTn id="8" dur="7500" fill="hold"/>
                                        <p:tgtEl>
                                          <p:spTgt spid="9"/>
                                        </p:tgtEl>
                                        <p:attrNameLst>
                                          <p:attrName>ppt_x</p:attrName>
                                          <p:attrName>ppt_y</p:attrName>
                                        </p:attrNameLst>
                                      </p:cBhvr>
                                      <p:rCtr x="14336"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4DE7E-D42E-4405-BAA2-1191450D176E}"/>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专利数据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名称随时间变化的词云</a:t>
            </a:r>
          </a:p>
        </p:txBody>
      </p:sp>
      <p:pic>
        <p:nvPicPr>
          <p:cNvPr id="4" name="图片 3">
            <a:extLst>
              <a:ext uri="{FF2B5EF4-FFF2-40B4-BE49-F238E27FC236}">
                <a16:creationId xmlns:a16="http://schemas.microsoft.com/office/drawing/2014/main" id="{1E2DB263-E0C6-4A96-B015-7E52B1128B6B}"/>
              </a:ext>
            </a:extLst>
          </p:cNvPr>
          <p:cNvPicPr>
            <a:picLocks noChangeAspect="1"/>
          </p:cNvPicPr>
          <p:nvPr/>
        </p:nvPicPr>
        <p:blipFill>
          <a:blip r:embed="rId2"/>
          <a:stretch>
            <a:fillRect/>
          </a:stretch>
        </p:blipFill>
        <p:spPr>
          <a:xfrm>
            <a:off x="5605796" y="1764733"/>
            <a:ext cx="5822262" cy="2911131"/>
          </a:xfrm>
          <a:prstGeom prst="rect">
            <a:avLst/>
          </a:prstGeom>
        </p:spPr>
      </p:pic>
      <p:pic>
        <p:nvPicPr>
          <p:cNvPr id="7" name="图片 6">
            <a:extLst>
              <a:ext uri="{FF2B5EF4-FFF2-40B4-BE49-F238E27FC236}">
                <a16:creationId xmlns:a16="http://schemas.microsoft.com/office/drawing/2014/main" id="{ED699224-2BCC-4BFF-B5A1-181AD3CB4055}"/>
              </a:ext>
            </a:extLst>
          </p:cNvPr>
          <p:cNvPicPr>
            <a:picLocks noChangeAspect="1"/>
          </p:cNvPicPr>
          <p:nvPr/>
        </p:nvPicPr>
        <p:blipFill>
          <a:blip r:embed="rId3"/>
          <a:stretch>
            <a:fillRect/>
          </a:stretch>
        </p:blipFill>
        <p:spPr>
          <a:xfrm>
            <a:off x="763942" y="3474893"/>
            <a:ext cx="5822262" cy="2911131"/>
          </a:xfrm>
          <a:prstGeom prst="rect">
            <a:avLst/>
          </a:prstGeom>
        </p:spPr>
      </p:pic>
      <p:sp>
        <p:nvSpPr>
          <p:cNvPr id="9" name="文本框 8">
            <a:extLst>
              <a:ext uri="{FF2B5EF4-FFF2-40B4-BE49-F238E27FC236}">
                <a16:creationId xmlns:a16="http://schemas.microsoft.com/office/drawing/2014/main" id="{24BAE7E4-73F9-41F1-8F05-804400D3A77E}"/>
              </a:ext>
            </a:extLst>
          </p:cNvPr>
          <p:cNvSpPr txBox="1"/>
          <p:nvPr/>
        </p:nvSpPr>
        <p:spPr>
          <a:xfrm>
            <a:off x="2988545" y="2680842"/>
            <a:ext cx="1373055"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2005</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EB86F09-B4E8-49AB-BC6B-387832693EFF}"/>
              </a:ext>
            </a:extLst>
          </p:cNvPr>
          <p:cNvSpPr txBox="1"/>
          <p:nvPr/>
        </p:nvSpPr>
        <p:spPr>
          <a:xfrm>
            <a:off x="8260178" y="5069278"/>
            <a:ext cx="1250747"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2015</a:t>
            </a:r>
            <a:r>
              <a:rPr lang="zh-CN" altLang="en-US" sz="2400" dirty="0">
                <a:latin typeface="微软雅黑" panose="020B0503020204020204" pitchFamily="34" charset="-122"/>
                <a:ea typeface="微软雅黑" panose="020B0503020204020204" pitchFamily="34" charset="-122"/>
              </a:rPr>
              <a:t>年</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71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F0ABA-EA24-47B1-A9BD-3016BD6564C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专利数据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专利数、类别变化图</a:t>
            </a:r>
          </a:p>
        </p:txBody>
      </p:sp>
      <p:graphicFrame>
        <p:nvGraphicFramePr>
          <p:cNvPr id="4" name="图表 3">
            <a:extLst>
              <a:ext uri="{FF2B5EF4-FFF2-40B4-BE49-F238E27FC236}">
                <a16:creationId xmlns:a16="http://schemas.microsoft.com/office/drawing/2014/main" id="{1C4B1519-CDB7-492C-A695-E3CA4D662A49}"/>
              </a:ext>
            </a:extLst>
          </p:cNvPr>
          <p:cNvGraphicFramePr>
            <a:graphicFrameLocks/>
          </p:cNvGraphicFramePr>
          <p:nvPr>
            <p:extLst>
              <p:ext uri="{D42A27DB-BD31-4B8C-83A1-F6EECF244321}">
                <p14:modId xmlns:p14="http://schemas.microsoft.com/office/powerpoint/2010/main" val="2123113588"/>
              </p:ext>
            </p:extLst>
          </p:nvPr>
        </p:nvGraphicFramePr>
        <p:xfrm>
          <a:off x="1160403" y="240018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a:extLst>
              <a:ext uri="{FF2B5EF4-FFF2-40B4-BE49-F238E27FC236}">
                <a16:creationId xmlns:a16="http://schemas.microsoft.com/office/drawing/2014/main" id="{98915C92-2D79-4B16-9E6B-91A76C99611E}"/>
              </a:ext>
            </a:extLst>
          </p:cNvPr>
          <p:cNvGraphicFramePr>
            <a:graphicFrameLocks/>
          </p:cNvGraphicFramePr>
          <p:nvPr>
            <p:extLst>
              <p:ext uri="{D42A27DB-BD31-4B8C-83A1-F6EECF244321}">
                <p14:modId xmlns:p14="http://schemas.microsoft.com/office/powerpoint/2010/main" val="3162704402"/>
              </p:ext>
            </p:extLst>
          </p:nvPr>
        </p:nvGraphicFramePr>
        <p:xfrm>
          <a:off x="6562629" y="2400187"/>
          <a:ext cx="5318760" cy="27203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866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1671F74-98C1-4157-85E2-1CC6AE7DC321}"/>
              </a:ext>
            </a:extLst>
          </p:cNvPr>
          <p:cNvSpPr>
            <a:spLocks noGrp="1"/>
          </p:cNvSpPr>
          <p:nvPr>
            <p:ph type="title"/>
          </p:nvPr>
        </p:nvSpPr>
        <p:spPr>
          <a:xfrm>
            <a:off x="838200" y="365125"/>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rPr>
              <a:t>腾讯的发展历程可视化</a:t>
            </a:r>
          </a:p>
        </p:txBody>
      </p:sp>
      <p:sp>
        <p:nvSpPr>
          <p:cNvPr id="5" name="内容占位符 2">
            <a:extLst>
              <a:ext uri="{FF2B5EF4-FFF2-40B4-BE49-F238E27FC236}">
                <a16:creationId xmlns:a16="http://schemas.microsoft.com/office/drawing/2014/main" id="{0281C9A4-D50D-4F68-BC91-DA1EB92E90DF}"/>
              </a:ext>
            </a:extLst>
          </p:cNvPr>
          <p:cNvSpPr>
            <a:spLocks noGrp="1"/>
          </p:cNvSpPr>
          <p:nvPr>
            <p:ph idx="1"/>
          </p:nvPr>
        </p:nvSpPr>
        <p:spPr>
          <a:xfrm>
            <a:off x="838200" y="1825625"/>
            <a:ext cx="10134600" cy="4311704"/>
          </a:xfrm>
        </p:spPr>
        <p:txBody>
          <a:bodyPr>
            <a:normAutofit/>
          </a:bodyPr>
          <a:lstStyle/>
          <a:p>
            <a:r>
              <a:rPr lang="zh-CN" altLang="en-US" sz="2000" dirty="0">
                <a:latin typeface="微软雅黑" panose="020B0503020204020204" pitchFamily="34" charset="-122"/>
                <a:ea typeface="微软雅黑" panose="020B0503020204020204" pitchFamily="34" charset="-122"/>
              </a:rPr>
              <a:t>目的：腾讯的各行业布局较多，其经历的发展过程有探索空间，因此从以下</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方面的数据着手，以所涉行业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领域为核心，分析时间上的变化</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投资事件</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财务信息</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专利公布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994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数据</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公开投资事件</a:t>
            </a:r>
          </a:p>
        </p:txBody>
      </p:sp>
      <p:sp>
        <p:nvSpPr>
          <p:cNvPr id="3" name="内容占位符 2"/>
          <p:cNvSpPr>
            <a:spLocks noGrp="1"/>
          </p:cNvSpPr>
          <p:nvPr>
            <p:ph idx="1"/>
          </p:nvPr>
        </p:nvSpPr>
        <p:spPr>
          <a:xfrm>
            <a:off x="838200" y="1690688"/>
            <a:ext cx="10515600" cy="833851"/>
          </a:xfrm>
        </p:spPr>
        <p:txBody>
          <a:bodyPr>
            <a:normAutofit/>
          </a:bodyPr>
          <a:lstStyle/>
          <a:p>
            <a:r>
              <a:rPr lang="en-US" altLang="zh-CN" sz="2000" dirty="0">
                <a:latin typeface="微软雅黑" panose="020B0503020204020204" pitchFamily="34" charset="-122"/>
                <a:ea typeface="微软雅黑" panose="020B0503020204020204" pitchFamily="34" charset="-122"/>
              </a:rPr>
              <a:t>Item</a:t>
            </a:r>
            <a:r>
              <a:rPr lang="zh-CN" altLang="en-US" sz="2000" dirty="0">
                <a:latin typeface="微软雅黑" panose="020B0503020204020204" pitchFamily="34" charset="-122"/>
                <a:ea typeface="微软雅黑" panose="020B0503020204020204" pitchFamily="34" charset="-122"/>
              </a:rPr>
              <a:t>：每个产品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公司是一个数据项，一共</a:t>
            </a:r>
            <a:r>
              <a:rPr lang="en-US" altLang="zh-CN" sz="2000" dirty="0">
                <a:latin typeface="微软雅黑" panose="020B0503020204020204" pitchFamily="34" charset="-122"/>
                <a:ea typeface="微软雅黑" panose="020B0503020204020204" pitchFamily="34" charset="-122"/>
              </a:rPr>
              <a:t>1026</a:t>
            </a:r>
            <a:r>
              <a:rPr lang="zh-CN" altLang="en-US" sz="2000" dirty="0">
                <a:latin typeface="微软雅黑" panose="020B0503020204020204" pitchFamily="34" charset="-122"/>
                <a:ea typeface="微软雅黑" panose="020B0503020204020204" pitchFamily="34" charset="-122"/>
              </a:rPr>
              <a:t>条数据（</a:t>
            </a:r>
            <a:r>
              <a:rPr lang="en-US" altLang="zh-CN" sz="2000" dirty="0">
                <a:latin typeface="微软雅黑" panose="020B0503020204020204" pitchFamily="34" charset="-122"/>
                <a:ea typeface="微软雅黑" panose="020B0503020204020204" pitchFamily="34" charset="-122"/>
              </a:rPr>
              <a:t>2008</a:t>
            </a:r>
            <a:r>
              <a:rPr lang="zh-CN" altLang="en-US" sz="2000" dirty="0">
                <a:latin typeface="微软雅黑" panose="020B0503020204020204" pitchFamily="34" charset="-122"/>
                <a:ea typeface="微软雅黑" panose="020B0503020204020204" pitchFamily="34" charset="-122"/>
              </a:rPr>
              <a:t>年至今）</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属性：地区（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）参与轮次（</a:t>
            </a:r>
            <a:r>
              <a:rPr lang="en-US" altLang="zh-CN" sz="2000" dirty="0">
                <a:latin typeface="微软雅黑" panose="020B0503020204020204" pitchFamily="34" charset="-122"/>
                <a:ea typeface="微软雅黑" panose="020B0503020204020204" pitchFamily="34" charset="-122"/>
              </a:rPr>
              <a:t>O</a:t>
            </a:r>
            <a:r>
              <a:rPr lang="zh-CN" altLang="en-US" sz="2000" dirty="0">
                <a:latin typeface="微软雅黑" panose="020B0503020204020204" pitchFamily="34" charset="-122"/>
                <a:ea typeface="微软雅黑" panose="020B0503020204020204" pitchFamily="34" charset="-122"/>
              </a:rPr>
              <a:t>）投资金额（</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）行业（</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）投资年份（</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95" y="2854696"/>
            <a:ext cx="10663405" cy="2532312"/>
          </a:xfrm>
          <a:prstGeom prst="rect">
            <a:avLst/>
          </a:prstGeom>
        </p:spPr>
      </p:pic>
    </p:spTree>
    <p:extLst>
      <p:ext uri="{BB962C8B-B14F-4D97-AF65-F5344CB8AC3E}">
        <p14:creationId xmlns:p14="http://schemas.microsoft.com/office/powerpoint/2010/main" val="263526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8174"/>
            <a:ext cx="5327561" cy="506896"/>
          </a:xfrm>
        </p:spPr>
        <p:txBody>
          <a:bodyPr>
            <a:noAutofit/>
          </a:bodyPr>
          <a:lstStyle/>
          <a:p>
            <a:r>
              <a:rPr lang="zh-CN" altLang="en-US" b="1" dirty="0">
                <a:latin typeface="微软雅黑" panose="020B0503020204020204" pitchFamily="34" charset="-122"/>
                <a:ea typeface="微软雅黑" panose="020B0503020204020204" pitchFamily="34" charset="-122"/>
              </a:rPr>
              <a:t>分析</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公开投资事件</a:t>
            </a:r>
          </a:p>
        </p:txBody>
      </p:sp>
      <p:graphicFrame>
        <p:nvGraphicFramePr>
          <p:cNvPr id="7" name="图表 6"/>
          <p:cNvGraphicFramePr>
            <a:graphicFrameLocks/>
          </p:cNvGraphicFramePr>
          <p:nvPr/>
        </p:nvGraphicFramePr>
        <p:xfrm>
          <a:off x="99168" y="2351641"/>
          <a:ext cx="7106701" cy="4491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nvGraphicFramePr>
        <p:xfrm>
          <a:off x="7092570" y="228600"/>
          <a:ext cx="4784691" cy="29519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nvGraphicFramePr>
        <p:xfrm>
          <a:off x="7092570" y="3667539"/>
          <a:ext cx="4784691" cy="2633870"/>
        </p:xfrm>
        <a:graphic>
          <a:graphicData uri="http://schemas.openxmlformats.org/drawingml/2006/chart">
            <c:chart xmlns:c="http://schemas.openxmlformats.org/drawingml/2006/chart" xmlns:r="http://schemas.openxmlformats.org/officeDocument/2006/relationships" r:id="rId4"/>
          </a:graphicData>
        </a:graphic>
      </p:graphicFrame>
      <p:sp>
        <p:nvSpPr>
          <p:cNvPr id="10" name="内容占位符 2"/>
          <p:cNvSpPr>
            <a:spLocks noGrp="1"/>
          </p:cNvSpPr>
          <p:nvPr>
            <p:ph idx="1"/>
          </p:nvPr>
        </p:nvSpPr>
        <p:spPr>
          <a:xfrm>
            <a:off x="420756" y="1161430"/>
            <a:ext cx="6417365" cy="1482379"/>
          </a:xfrm>
        </p:spPr>
        <p:txBody>
          <a:bodyPr>
            <a:normAutofit/>
          </a:bodyPr>
          <a:lstStyle/>
          <a:p>
            <a:r>
              <a:rPr lang="zh-CN" altLang="en-US" sz="1800" dirty="0">
                <a:latin typeface="微软雅黑" panose="020B0503020204020204" pitchFamily="34" charset="-122"/>
                <a:ea typeface="微软雅黑" panose="020B0503020204020204" pitchFamily="34" charset="-122"/>
              </a:rPr>
              <a:t>所投资企业的</a:t>
            </a:r>
            <a:r>
              <a:rPr lang="zh-CN" altLang="en-US" sz="1800" dirty="0">
                <a:solidFill>
                  <a:srgbClr val="FF0000"/>
                </a:solidFill>
                <a:latin typeface="微软雅黑" panose="020B0503020204020204" pitchFamily="34" charset="-122"/>
                <a:ea typeface="微软雅黑" panose="020B0503020204020204" pitchFamily="34" charset="-122"/>
              </a:rPr>
              <a:t>行业变化</a:t>
            </a:r>
            <a:r>
              <a:rPr lang="zh-CN" altLang="en-US" sz="1800" dirty="0">
                <a:latin typeface="微软雅黑" panose="020B0503020204020204" pitchFamily="34" charset="-122"/>
                <a:ea typeface="微软雅黑" panose="020B0503020204020204" pitchFamily="34" charset="-122"/>
              </a:rPr>
              <a:t>：初期游戏为主（</a:t>
            </a:r>
            <a:r>
              <a:rPr lang="en-US" altLang="zh-CN" sz="1800" dirty="0">
                <a:latin typeface="微软雅黑" panose="020B0503020204020204" pitchFamily="34" charset="-122"/>
                <a:ea typeface="微软雅黑" panose="020B0503020204020204" pitchFamily="34" charset="-122"/>
              </a:rPr>
              <a:t>-2015</a:t>
            </a:r>
            <a:r>
              <a:rPr lang="zh-CN" altLang="en-US" sz="1800" dirty="0">
                <a:latin typeface="微软雅黑" panose="020B0503020204020204" pitchFamily="34" charset="-122"/>
                <a:ea typeface="微软雅黑" panose="020B0503020204020204" pitchFamily="34" charset="-122"/>
              </a:rPr>
              <a:t>年），而后的几年内文娱传媒行业企业的投资迅速上涨至首位又在近两年迅速下降，旅游行业企业数量近两年表现出略微优势</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国外投资基本不包含文娱传媒行业，金融</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支付行业近两年有明显增多</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666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8174"/>
            <a:ext cx="4941194" cy="506896"/>
          </a:xfrm>
        </p:spPr>
        <p:txBody>
          <a:bodyPr>
            <a:noAutofit/>
          </a:bodyPr>
          <a:lstStyle/>
          <a:p>
            <a:r>
              <a:rPr lang="zh-CN" altLang="en-US" b="1" dirty="0">
                <a:latin typeface="微软雅黑" panose="020B0503020204020204" pitchFamily="34" charset="-122"/>
                <a:ea typeface="微软雅黑" panose="020B0503020204020204" pitchFamily="34" charset="-122"/>
              </a:rPr>
              <a:t>分析</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公开投资事件</a:t>
            </a:r>
          </a:p>
        </p:txBody>
      </p:sp>
      <p:sp>
        <p:nvSpPr>
          <p:cNvPr id="10" name="内容占位符 2"/>
          <p:cNvSpPr>
            <a:spLocks noGrp="1"/>
          </p:cNvSpPr>
          <p:nvPr>
            <p:ph idx="1"/>
          </p:nvPr>
        </p:nvSpPr>
        <p:spPr>
          <a:xfrm>
            <a:off x="420756" y="1161430"/>
            <a:ext cx="11267661" cy="1482379"/>
          </a:xfrm>
        </p:spPr>
        <p:txBody>
          <a:bodyPr>
            <a:normAutofit/>
          </a:bodyPr>
          <a:lstStyle/>
          <a:p>
            <a:r>
              <a:rPr lang="zh-CN" altLang="en-US" sz="1800" dirty="0">
                <a:latin typeface="微软雅黑" panose="020B0503020204020204" pitchFamily="34" charset="-122"/>
                <a:ea typeface="微软雅黑" panose="020B0503020204020204" pitchFamily="34" charset="-122"/>
              </a:rPr>
              <a:t>单次</a:t>
            </a:r>
            <a:r>
              <a:rPr lang="zh-CN" altLang="en-US" sz="1800" dirty="0">
                <a:solidFill>
                  <a:srgbClr val="FF0000"/>
                </a:solidFill>
                <a:latin typeface="微软雅黑" panose="020B0503020204020204" pitchFamily="34" charset="-122"/>
                <a:ea typeface="微软雅黑" panose="020B0503020204020204" pitchFamily="34" charset="-122"/>
              </a:rPr>
              <a:t>投资金额的变化</a:t>
            </a:r>
            <a:r>
              <a:rPr lang="zh-CN" altLang="en-US" sz="1800" dirty="0">
                <a:latin typeface="微软雅黑" panose="020B0503020204020204" pitchFamily="34" charset="-122"/>
                <a:ea typeface="微软雅黑" panose="020B0503020204020204" pitchFamily="34" charset="-122"/>
              </a:rPr>
              <a:t>：从</a:t>
            </a:r>
            <a:r>
              <a:rPr lang="en-US" altLang="zh-CN" sz="1800" dirty="0">
                <a:latin typeface="微软雅黑" panose="020B0503020204020204" pitchFamily="34" charset="-122"/>
                <a:ea typeface="微软雅黑" panose="020B0503020204020204" pitchFamily="34" charset="-122"/>
              </a:rPr>
              <a:t>2012</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-2018</a:t>
            </a:r>
            <a:r>
              <a:rPr lang="zh-CN" altLang="en-US" sz="1800" dirty="0">
                <a:latin typeface="微软雅黑" panose="020B0503020204020204" pitchFamily="34" charset="-122"/>
                <a:ea typeface="微软雅黑" panose="020B0503020204020204" pitchFamily="34" charset="-122"/>
              </a:rPr>
              <a:t>年整体呈上升趋势，</a:t>
            </a:r>
            <a:r>
              <a:rPr lang="en-US" altLang="zh-CN" sz="1800" dirty="0">
                <a:latin typeface="微软雅黑" panose="020B0503020204020204" pitchFamily="34" charset="-122"/>
                <a:ea typeface="微软雅黑" panose="020B0503020204020204" pitchFamily="34" charset="-122"/>
              </a:rPr>
              <a:t>2019</a:t>
            </a:r>
            <a:r>
              <a:rPr lang="zh-CN" altLang="en-US" sz="1800" dirty="0">
                <a:latin typeface="微软雅黑" panose="020B0503020204020204" pitchFamily="34" charset="-122"/>
                <a:ea typeface="微软雅黑" panose="020B0503020204020204" pitchFamily="34" charset="-122"/>
              </a:rPr>
              <a:t>年有所下降</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房产家居、物流运输、汽车交通行业的单次投资金额最高</a:t>
            </a:r>
            <a:endParaRPr lang="en-US" altLang="zh-CN" sz="1800" dirty="0">
              <a:latin typeface="微软雅黑" panose="020B0503020204020204" pitchFamily="34" charset="-122"/>
              <a:ea typeface="微软雅黑" panose="020B0503020204020204" pitchFamily="34" charset="-122"/>
            </a:endParaRPr>
          </a:p>
        </p:txBody>
      </p:sp>
      <p:graphicFrame>
        <p:nvGraphicFramePr>
          <p:cNvPr id="11" name="图表 10"/>
          <p:cNvGraphicFramePr>
            <a:graphicFrameLocks/>
          </p:cNvGraphicFramePr>
          <p:nvPr/>
        </p:nvGraphicFramePr>
        <p:xfrm>
          <a:off x="351181" y="2643809"/>
          <a:ext cx="5850836" cy="4056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a:graphicFrameLocks/>
          </p:cNvGraphicFramePr>
          <p:nvPr/>
        </p:nvGraphicFramePr>
        <p:xfrm>
          <a:off x="6096001" y="1994553"/>
          <a:ext cx="6096000" cy="46181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242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8174"/>
            <a:ext cx="5192332" cy="506896"/>
          </a:xfrm>
        </p:spPr>
        <p:txBody>
          <a:bodyPr>
            <a:noAutofit/>
          </a:bodyPr>
          <a:lstStyle/>
          <a:p>
            <a:r>
              <a:rPr lang="zh-CN" altLang="en-US" b="1" dirty="0">
                <a:latin typeface="微软雅黑" panose="020B0503020204020204" pitchFamily="34" charset="-122"/>
                <a:ea typeface="微软雅黑" panose="020B0503020204020204" pitchFamily="34" charset="-122"/>
              </a:rPr>
              <a:t>分析</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公开投资事件</a:t>
            </a:r>
          </a:p>
        </p:txBody>
      </p:sp>
      <p:sp>
        <p:nvSpPr>
          <p:cNvPr id="10" name="内容占位符 2"/>
          <p:cNvSpPr>
            <a:spLocks noGrp="1"/>
          </p:cNvSpPr>
          <p:nvPr>
            <p:ph idx="1"/>
          </p:nvPr>
        </p:nvSpPr>
        <p:spPr>
          <a:xfrm>
            <a:off x="420756" y="1161430"/>
            <a:ext cx="11267661" cy="1482379"/>
          </a:xfrm>
        </p:spPr>
        <p:txBody>
          <a:bodyPr>
            <a:normAutofit/>
          </a:bodyPr>
          <a:lstStyle/>
          <a:p>
            <a:r>
              <a:rPr lang="zh-CN" altLang="en-US" sz="1800" dirty="0">
                <a:latin typeface="微软雅黑" panose="020B0503020204020204" pitchFamily="34" charset="-122"/>
                <a:ea typeface="微软雅黑" panose="020B0503020204020204" pitchFamily="34" charset="-122"/>
              </a:rPr>
              <a:t>并购的情况占比在不断减少</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参与高轮次投资的占比逐渐增加</a:t>
            </a:r>
            <a:endParaRPr lang="en-US" altLang="zh-CN" sz="1800" dirty="0">
              <a:latin typeface="微软雅黑" panose="020B0503020204020204" pitchFamily="34" charset="-122"/>
              <a:ea typeface="微软雅黑" panose="020B0503020204020204" pitchFamily="34" charset="-122"/>
            </a:endParaRPr>
          </a:p>
        </p:txBody>
      </p:sp>
      <p:graphicFrame>
        <p:nvGraphicFramePr>
          <p:cNvPr id="6" name="图表 5"/>
          <p:cNvGraphicFramePr>
            <a:graphicFrameLocks/>
          </p:cNvGraphicFramePr>
          <p:nvPr/>
        </p:nvGraphicFramePr>
        <p:xfrm>
          <a:off x="495542" y="2409416"/>
          <a:ext cx="7863266" cy="3872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534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8174"/>
            <a:ext cx="7072648" cy="506896"/>
          </a:xfrm>
        </p:spPr>
        <p:txBody>
          <a:bodyPr>
            <a:noAutofit/>
          </a:bodyPr>
          <a:lstStyle/>
          <a:p>
            <a:r>
              <a:rPr lang="zh-CN" altLang="en-US" b="1" dirty="0">
                <a:latin typeface="微软雅黑" panose="020B0503020204020204" pitchFamily="34" charset="-122"/>
                <a:ea typeface="微软雅黑" panose="020B0503020204020204" pitchFamily="34" charset="-122"/>
              </a:rPr>
              <a:t>可视化构想</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公开投资事件</a:t>
            </a:r>
          </a:p>
        </p:txBody>
      </p:sp>
      <p:sp>
        <p:nvSpPr>
          <p:cNvPr id="8" name="内容占位符 2"/>
          <p:cNvSpPr>
            <a:spLocks noGrp="1"/>
          </p:cNvSpPr>
          <p:nvPr>
            <p:ph idx="1"/>
          </p:nvPr>
        </p:nvSpPr>
        <p:spPr>
          <a:xfrm>
            <a:off x="212693" y="4222538"/>
            <a:ext cx="5908501" cy="2098749"/>
          </a:xfrm>
        </p:spPr>
        <p:txBody>
          <a:bodyPr>
            <a:noAutofit/>
          </a:bodyPr>
          <a:lstStyle/>
          <a:p>
            <a:r>
              <a:rPr lang="zh-CN" altLang="en-US" sz="1400" dirty="0">
                <a:latin typeface="微软雅黑" panose="020B0503020204020204" pitchFamily="34" charset="-122"/>
                <a:ea typeface="微软雅黑" panose="020B0503020204020204" pitchFamily="34" charset="-122"/>
              </a:rPr>
              <a:t>编码：大小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数量；饱和度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平均投资金额</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重排：可按投资企业数量、投资金额对行业进行重排，也可支持根据行业大类（</a:t>
            </a:r>
            <a:r>
              <a:rPr lang="en-US" altLang="zh-CN" sz="1400" dirty="0">
                <a:latin typeface="微软雅黑" panose="020B0503020204020204" pitchFamily="34" charset="-122"/>
                <a:ea typeface="微软雅黑" panose="020B0503020204020204" pitchFamily="34" charset="-122"/>
              </a:rPr>
              <a:t>2B/2C/</a:t>
            </a:r>
            <a:r>
              <a:rPr lang="zh-CN" altLang="en-US" sz="1400" dirty="0">
                <a:latin typeface="微软雅黑" panose="020B0503020204020204" pitchFamily="34" charset="-122"/>
                <a:ea typeface="微软雅黑" panose="020B0503020204020204" pitchFamily="34" charset="-122"/>
              </a:rPr>
              <a:t>其他）组合排序</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筛选：可分成国内、国外、整体的筛选器，企业数量与</a:t>
            </a:r>
            <a:r>
              <a:rPr lang="en-US" altLang="zh-CN" sz="1400" dirty="0">
                <a:latin typeface="微软雅黑" panose="020B0503020204020204" pitchFamily="34" charset="-122"/>
                <a:ea typeface="微软雅黑" panose="020B0503020204020204" pitchFamily="34" charset="-122"/>
              </a:rPr>
              <a:t>size</a:t>
            </a:r>
            <a:r>
              <a:rPr lang="zh-CN" altLang="en-US" sz="1400" dirty="0">
                <a:latin typeface="微软雅黑" panose="020B0503020204020204" pitchFamily="34" charset="-122"/>
                <a:ea typeface="微软雅黑" panose="020B0503020204020204" pitchFamily="34" charset="-122"/>
              </a:rPr>
              <a:t>映射的尺度随之变化；</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疑问：筛选后每个</a:t>
            </a:r>
            <a:r>
              <a:rPr lang="en-US" altLang="zh-CN" sz="1400" dirty="0">
                <a:latin typeface="微软雅黑" panose="020B0503020204020204" pitchFamily="34" charset="-122"/>
                <a:ea typeface="微软雅黑" panose="020B0503020204020204" pitchFamily="34" charset="-122"/>
              </a:rPr>
              <a:t>circle</a:t>
            </a:r>
            <a:r>
              <a:rPr lang="zh-CN" altLang="en-US" sz="1400" dirty="0">
                <a:latin typeface="微软雅黑" panose="020B0503020204020204" pitchFamily="34" charset="-122"/>
                <a:ea typeface="微软雅黑" panose="020B0503020204020204" pitchFamily="34" charset="-122"/>
              </a:rPr>
              <a:t>的大小和饱和度变化是否可做成几秒的动画来体现国内外行业的不同？变化幅度较大的先高亮一下？</a:t>
            </a:r>
            <a:endParaRPr lang="en-US" altLang="zh-CN" sz="14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212693" y="895832"/>
            <a:ext cx="5423235" cy="2455914"/>
            <a:chOff x="609600" y="1504329"/>
            <a:chExt cx="6465131" cy="2847048"/>
          </a:xfrm>
        </p:grpSpPr>
        <p:pic>
          <p:nvPicPr>
            <p:cNvPr id="2050" name="Picture 2" descr="https://img2018.cnblogs.com/blog/1282839/201811/1282839-20181101230138396-1972460831.png"/>
            <p:cNvPicPr>
              <a:picLocks noChangeAspect="1" noChangeArrowheads="1"/>
            </p:cNvPicPr>
            <p:nvPr/>
          </p:nvPicPr>
          <p:blipFill rotWithShape="1">
            <a:blip r:embed="rId3">
              <a:extLst>
                <a:ext uri="{28A0092B-C50C-407E-A947-70E740481C1C}">
                  <a14:useLocalDpi xmlns:a14="http://schemas.microsoft.com/office/drawing/2010/main" val="0"/>
                </a:ext>
              </a:extLst>
            </a:blip>
            <a:srcRect l="4209" t="44557" r="19789" b="7276"/>
            <a:stretch/>
          </p:blipFill>
          <p:spPr bwMode="auto">
            <a:xfrm>
              <a:off x="715824" y="1504329"/>
              <a:ext cx="5459478" cy="272974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526" y="1573477"/>
              <a:ext cx="793205" cy="2620409"/>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152897"/>
              <a:ext cx="5565702" cy="198480"/>
            </a:xfrm>
            <a:prstGeom prst="rect">
              <a:avLst/>
            </a:prstGeom>
          </p:spPr>
        </p:pic>
      </p:grpSp>
      <p:graphicFrame>
        <p:nvGraphicFramePr>
          <p:cNvPr id="11" name="图表 10"/>
          <p:cNvGraphicFramePr>
            <a:graphicFrameLocks/>
          </p:cNvGraphicFramePr>
          <p:nvPr/>
        </p:nvGraphicFramePr>
        <p:xfrm>
          <a:off x="176458" y="3191497"/>
          <a:ext cx="4882559" cy="1031041"/>
        </p:xfrm>
        <a:graphic>
          <a:graphicData uri="http://schemas.openxmlformats.org/drawingml/2006/chart">
            <c:chart xmlns:c="http://schemas.openxmlformats.org/drawingml/2006/chart" xmlns:r="http://schemas.openxmlformats.org/officeDocument/2006/relationships" r:id="rId6"/>
          </a:graphicData>
        </a:graphic>
      </p:graphicFrame>
      <p:sp>
        <p:nvSpPr>
          <p:cNvPr id="17" name="内容占位符 2"/>
          <p:cNvSpPr txBox="1">
            <a:spLocks/>
          </p:cNvSpPr>
          <p:nvPr/>
        </p:nvSpPr>
        <p:spPr>
          <a:xfrm>
            <a:off x="6506176" y="3881067"/>
            <a:ext cx="5410841" cy="2440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2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编码：饱和度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轮次；黄色色相</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并购</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筛选：可支持按照图例即参与轮次进行筛选呈现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多视图交互：刷选与链接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支持在左侧图中按行业（左侧上图行业标签）或投资金额水平（左侧下图）对此图进行链接，二者可同时限定；也可点击左图中的某个</a:t>
            </a:r>
            <a:r>
              <a:rPr lang="en-US" altLang="zh-CN" sz="1400" dirty="0">
                <a:latin typeface="微软雅黑" panose="020B0503020204020204" pitchFamily="34" charset="-122"/>
                <a:ea typeface="微软雅黑" panose="020B0503020204020204" pitchFamily="34" charset="-122"/>
              </a:rPr>
              <a:t>circle</a:t>
            </a:r>
            <a:r>
              <a:rPr lang="zh-CN" altLang="en-US" sz="1400" dirty="0">
                <a:latin typeface="微软雅黑" panose="020B0503020204020204" pitchFamily="34" charset="-122"/>
                <a:ea typeface="微软雅黑" panose="020B0503020204020204" pitchFamily="34" charset="-122"/>
              </a:rPr>
              <a:t>链接到此图</a:t>
            </a:r>
            <a:endParaRPr lang="en-US" altLang="zh-CN" sz="1400" dirty="0">
              <a:latin typeface="微软雅黑" panose="020B0503020204020204" pitchFamily="34" charset="-122"/>
              <a:ea typeface="微软雅黑" panose="020B0503020204020204" pitchFamily="34" charset="-122"/>
            </a:endParaRPr>
          </a:p>
          <a:p>
            <a:r>
              <a:rPr lang="zh-CN" altLang="en-US" sz="1400" dirty="0">
                <a:solidFill>
                  <a:schemeClr val="bg1">
                    <a:lumMod val="65000"/>
                  </a:schemeClr>
                </a:solidFill>
                <a:latin typeface="微软雅黑" panose="020B0503020204020204" pitchFamily="34" charset="-122"/>
                <a:ea typeface="微软雅黑" panose="020B0503020204020204" pitchFamily="34" charset="-122"/>
              </a:rPr>
              <a:t>不呈现全量的</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dots</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（太多了），仅在用户有意向行为时呈现其希望看到的部分</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dots</a:t>
            </a:r>
          </a:p>
          <a:p>
            <a:r>
              <a:rPr lang="zh-CN" altLang="en-US" sz="1400" dirty="0">
                <a:latin typeface="微软雅黑" panose="020B0503020204020204" pitchFamily="34" charset="-122"/>
                <a:ea typeface="微软雅黑" panose="020B0503020204020204" pitchFamily="34" charset="-122"/>
              </a:rPr>
              <a:t>同一个产品在不同年份中出现那么就用虚线连起来</a:t>
            </a:r>
            <a:endParaRPr lang="en-US" altLang="zh-CN"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59217" y="843474"/>
            <a:ext cx="4928553" cy="2904768"/>
          </a:xfrm>
          <a:prstGeom prst="rect">
            <a:avLst/>
          </a:prstGeom>
        </p:spPr>
      </p:pic>
      <p:pic>
        <p:nvPicPr>
          <p:cNvPr id="18" name="图片 17"/>
          <p:cNvPicPr>
            <a:picLocks noChangeAspect="1"/>
          </p:cNvPicPr>
          <p:nvPr/>
        </p:nvPicPr>
        <p:blipFill rotWithShape="1">
          <a:blip r:embed="rId8">
            <a:extLst>
              <a:ext uri="{28A0092B-C50C-407E-A947-70E740481C1C}">
                <a14:useLocalDpi xmlns:a14="http://schemas.microsoft.com/office/drawing/2010/main" val="0"/>
              </a:ext>
            </a:extLst>
          </a:blip>
          <a:srcRect r="19894"/>
          <a:stretch/>
        </p:blipFill>
        <p:spPr>
          <a:xfrm>
            <a:off x="11324859" y="710648"/>
            <a:ext cx="867141" cy="2098509"/>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648" y="3761810"/>
            <a:ext cx="5000122" cy="183364"/>
          </a:xfrm>
          <a:prstGeom prst="rect">
            <a:avLst/>
          </a:prstGeom>
        </p:spPr>
      </p:pic>
      <p:sp>
        <p:nvSpPr>
          <p:cNvPr id="21" name="文本框 20"/>
          <p:cNvSpPr txBox="1"/>
          <p:nvPr/>
        </p:nvSpPr>
        <p:spPr>
          <a:xfrm>
            <a:off x="6304675" y="843474"/>
            <a:ext cx="353943" cy="656590"/>
          </a:xfrm>
          <a:prstGeom prst="rect">
            <a:avLst/>
          </a:prstGeom>
          <a:noFill/>
        </p:spPr>
        <p:txBody>
          <a:bodyPr vert="eaVert" wrap="none" rtlCol="0">
            <a:spAutoFit/>
          </a:bodyPr>
          <a:lstStyle/>
          <a:p>
            <a:r>
              <a:rPr lang="zh-CN" altLang="en-US" sz="1100" dirty="0">
                <a:solidFill>
                  <a:schemeClr val="bg2">
                    <a:lumMod val="25000"/>
                  </a:schemeClr>
                </a:solidFill>
              </a:rPr>
              <a:t>投资金额</a:t>
            </a:r>
          </a:p>
        </p:txBody>
      </p:sp>
    </p:spTree>
    <p:extLst>
      <p:ext uri="{BB962C8B-B14F-4D97-AF65-F5344CB8AC3E}">
        <p14:creationId xmlns:p14="http://schemas.microsoft.com/office/powerpoint/2010/main" val="22570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3E53C-DB52-4970-8835-2D91D03537D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金融数据</a:t>
            </a:r>
          </a:p>
        </p:txBody>
      </p:sp>
      <p:sp>
        <p:nvSpPr>
          <p:cNvPr id="3" name="内容占位符 2">
            <a:extLst>
              <a:ext uri="{FF2B5EF4-FFF2-40B4-BE49-F238E27FC236}">
                <a16:creationId xmlns:a16="http://schemas.microsoft.com/office/drawing/2014/main" id="{40760787-D084-4129-9C1D-FC3201B23D10}"/>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数据条目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2004-2019</a:t>
            </a:r>
          </a:p>
          <a:p>
            <a:pPr lvl="1"/>
            <a:r>
              <a:rPr lang="zh-CN" altLang="en-US" dirty="0">
                <a:latin typeface="微软雅黑" panose="020B0503020204020204" pitchFamily="34" charset="-122"/>
                <a:ea typeface="微软雅黑" panose="020B0503020204020204" pitchFamily="34" charset="-122"/>
              </a:rPr>
              <a:t>市值（</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2001-2019</a:t>
            </a:r>
          </a:p>
          <a:p>
            <a:pPr lvl="1"/>
            <a:r>
              <a:rPr lang="zh-CN" altLang="en-US" dirty="0">
                <a:latin typeface="微软雅黑" panose="020B0503020204020204" pitchFamily="34" charset="-122"/>
                <a:ea typeface="微软雅黑" panose="020B0503020204020204" pitchFamily="34" charset="-122"/>
              </a:rPr>
              <a:t>营业收入（</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）、营业利润（</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2003-2019</a:t>
            </a:r>
          </a:p>
          <a:p>
            <a:pPr lvl="1"/>
            <a:r>
              <a:rPr lang="zh-CN" altLang="en-US" dirty="0">
                <a:latin typeface="微软雅黑" panose="020B0503020204020204" pitchFamily="34" charset="-122"/>
                <a:ea typeface="微软雅黑" panose="020B0503020204020204" pitchFamily="34" charset="-122"/>
              </a:rPr>
              <a:t>分项收入（</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2011-2019</a:t>
            </a:r>
          </a:p>
          <a:p>
            <a:pPr lvl="1"/>
            <a:r>
              <a:rPr lang="zh-CN" altLang="en-US" dirty="0">
                <a:latin typeface="微软雅黑" panose="020B0503020204020204" pitchFamily="34" charset="-122"/>
                <a:ea typeface="微软雅黑" panose="020B0503020204020204" pitchFamily="34" charset="-122"/>
              </a:rPr>
              <a:t>基本每股收益（</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0802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3E53C-DB52-4970-8835-2D91D03537D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金融数据</a:t>
            </a:r>
          </a:p>
        </p:txBody>
      </p:sp>
      <p:sp>
        <p:nvSpPr>
          <p:cNvPr id="3" name="内容占位符 2">
            <a:extLst>
              <a:ext uri="{FF2B5EF4-FFF2-40B4-BE49-F238E27FC236}">
                <a16:creationId xmlns:a16="http://schemas.microsoft.com/office/drawing/2014/main" id="{40760787-D084-4129-9C1D-FC3201B23D10}"/>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在时间维度上</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我们希望能通过分项收入的变化，来发现腾讯近年来的收入重心的变化，以及这一变化对其市值的影响</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4B3EF0B-F0B6-47D7-B8F9-2E1540363A42}"/>
              </a:ext>
            </a:extLst>
          </p:cNvPr>
          <p:cNvSpPr/>
          <p:nvPr/>
        </p:nvSpPr>
        <p:spPr>
          <a:xfrm>
            <a:off x="2117558" y="2815045"/>
            <a:ext cx="2021305" cy="749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分项收入</a:t>
            </a:r>
          </a:p>
        </p:txBody>
      </p:sp>
      <p:sp>
        <p:nvSpPr>
          <p:cNvPr id="5" name="矩形 4">
            <a:extLst>
              <a:ext uri="{FF2B5EF4-FFF2-40B4-BE49-F238E27FC236}">
                <a16:creationId xmlns:a16="http://schemas.microsoft.com/office/drawing/2014/main" id="{B8B8EEDA-130A-4AEA-949C-8E8BCA7A225D}"/>
              </a:ext>
            </a:extLst>
          </p:cNvPr>
          <p:cNvSpPr/>
          <p:nvPr/>
        </p:nvSpPr>
        <p:spPr>
          <a:xfrm>
            <a:off x="5085347" y="2250771"/>
            <a:ext cx="2021305" cy="749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营业收入</a:t>
            </a:r>
          </a:p>
        </p:txBody>
      </p:sp>
      <p:sp>
        <p:nvSpPr>
          <p:cNvPr id="6" name="矩形 5">
            <a:extLst>
              <a:ext uri="{FF2B5EF4-FFF2-40B4-BE49-F238E27FC236}">
                <a16:creationId xmlns:a16="http://schemas.microsoft.com/office/drawing/2014/main" id="{7A043676-0F51-4467-B68C-F7B558DB700B}"/>
              </a:ext>
            </a:extLst>
          </p:cNvPr>
          <p:cNvSpPr/>
          <p:nvPr/>
        </p:nvSpPr>
        <p:spPr>
          <a:xfrm>
            <a:off x="5085347" y="3387339"/>
            <a:ext cx="2021305" cy="749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营业利润</a:t>
            </a:r>
          </a:p>
        </p:txBody>
      </p:sp>
      <p:sp>
        <p:nvSpPr>
          <p:cNvPr id="7" name="矩形 6">
            <a:extLst>
              <a:ext uri="{FF2B5EF4-FFF2-40B4-BE49-F238E27FC236}">
                <a16:creationId xmlns:a16="http://schemas.microsoft.com/office/drawing/2014/main" id="{579DEE93-94BD-4715-B718-8B499A415381}"/>
              </a:ext>
            </a:extLst>
          </p:cNvPr>
          <p:cNvSpPr/>
          <p:nvPr/>
        </p:nvSpPr>
        <p:spPr>
          <a:xfrm>
            <a:off x="8053136" y="2815045"/>
            <a:ext cx="2021305" cy="749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市值</a:t>
            </a:r>
          </a:p>
        </p:txBody>
      </p:sp>
      <p:cxnSp>
        <p:nvCxnSpPr>
          <p:cNvPr id="9" name="直接箭头连接符 8">
            <a:extLst>
              <a:ext uri="{FF2B5EF4-FFF2-40B4-BE49-F238E27FC236}">
                <a16:creationId xmlns:a16="http://schemas.microsoft.com/office/drawing/2014/main" id="{380ED3A8-A697-4F96-82AD-50FE4E220BB4}"/>
              </a:ext>
            </a:extLst>
          </p:cNvPr>
          <p:cNvCxnSpPr>
            <a:stCxn id="4" idx="3"/>
            <a:endCxn id="5" idx="1"/>
          </p:cNvCxnSpPr>
          <p:nvPr/>
        </p:nvCxnSpPr>
        <p:spPr>
          <a:xfrm flipV="1">
            <a:off x="4138863" y="2625755"/>
            <a:ext cx="946484" cy="564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AFC53219-2666-473D-88D5-B52C67E81D40}"/>
              </a:ext>
            </a:extLst>
          </p:cNvPr>
          <p:cNvCxnSpPr>
            <a:cxnSpLocks/>
            <a:stCxn id="5" idx="3"/>
            <a:endCxn id="7" idx="1"/>
          </p:cNvCxnSpPr>
          <p:nvPr/>
        </p:nvCxnSpPr>
        <p:spPr>
          <a:xfrm>
            <a:off x="7106652" y="2625755"/>
            <a:ext cx="946484" cy="564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3152BBB-9A41-40B5-8534-E5BB98F593EF}"/>
              </a:ext>
            </a:extLst>
          </p:cNvPr>
          <p:cNvCxnSpPr>
            <a:cxnSpLocks/>
            <a:stCxn id="5" idx="2"/>
            <a:endCxn id="6" idx="0"/>
          </p:cNvCxnSpPr>
          <p:nvPr/>
        </p:nvCxnSpPr>
        <p:spPr>
          <a:xfrm>
            <a:off x="6096000" y="3000739"/>
            <a:ext cx="0" cy="386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0CBFF754-2AE7-40A5-8C31-22DE940E16F8}"/>
              </a:ext>
            </a:extLst>
          </p:cNvPr>
          <p:cNvCxnSpPr>
            <a:cxnSpLocks/>
            <a:stCxn id="6" idx="3"/>
            <a:endCxn id="7" idx="1"/>
          </p:cNvCxnSpPr>
          <p:nvPr/>
        </p:nvCxnSpPr>
        <p:spPr>
          <a:xfrm flipV="1">
            <a:off x="7106652" y="3190029"/>
            <a:ext cx="946484" cy="572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770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871</Words>
  <Application>Microsoft Office PowerPoint</Application>
  <PresentationFormat>宽屏</PresentationFormat>
  <Paragraphs>102</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微软雅黑</vt:lpstr>
      <vt:lpstr>Arial</vt:lpstr>
      <vt:lpstr>Times New Roman</vt:lpstr>
      <vt:lpstr>Office 主题​​</vt:lpstr>
      <vt:lpstr>腾讯20年发展分析</vt:lpstr>
      <vt:lpstr>腾讯的发展历程可视化</vt:lpstr>
      <vt:lpstr>数据-公开投资事件</vt:lpstr>
      <vt:lpstr>分析-公开投资事件</vt:lpstr>
      <vt:lpstr>分析-公开投资事件</vt:lpstr>
      <vt:lpstr>分析-公开投资事件</vt:lpstr>
      <vt:lpstr>可视化构想-公开投资事件</vt:lpstr>
      <vt:lpstr>金融数据</vt:lpstr>
      <vt:lpstr>金融数据</vt:lpstr>
      <vt:lpstr>金融数据</vt:lpstr>
      <vt:lpstr>金融数据</vt:lpstr>
      <vt:lpstr>专利数据——数据来源</vt:lpstr>
      <vt:lpstr>专利数据——多图交互</vt:lpstr>
      <vt:lpstr>专利数据——名称随时间变化的词云</vt:lpstr>
      <vt:lpstr>专利数据——专利数、类别变化图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腾讯20年发展分析</dc:title>
  <dc:creator>浩然 陈</dc:creator>
  <cp:lastModifiedBy>草鱼禾 zs</cp:lastModifiedBy>
  <cp:revision>8</cp:revision>
  <dcterms:created xsi:type="dcterms:W3CDTF">2020-12-10T15:23:14Z</dcterms:created>
  <dcterms:modified xsi:type="dcterms:W3CDTF">2021-01-13T08:13:20Z</dcterms:modified>
</cp:coreProperties>
</file>