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9" r:id="rId4"/>
    <p:sldId id="258" r:id="rId5"/>
    <p:sldId id="270" r:id="rId6"/>
    <p:sldId id="259" r:id="rId7"/>
    <p:sldId id="272" r:id="rId8"/>
    <p:sldId id="262"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CFBEAD-1695-4DCA-A881-24678775F200}" v="530" dt="2022-04-30T12:13:05.214"/>
    <p1510:client id="{ECA245EE-E8A6-FC43-944F-703989C544C6}" v="2141" dt="2022-04-29T20:33:27.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34"/>
    <p:restoredTop sz="83265" autoAdjust="0"/>
  </p:normalViewPr>
  <p:slideViewPr>
    <p:cSldViewPr snapToGrid="0" snapToObjects="1">
      <p:cViewPr varScale="1">
        <p:scale>
          <a:sx n="105" d="100"/>
          <a:sy n="105" d="100"/>
        </p:scale>
        <p:origin x="16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jpeg"/></Relationships>
</file>

<file path=ppt/diagrams/_rels/data2.xml.rels><?xml version="1.0" encoding="UTF-8" standalone="yes"?>
<Relationships xmlns="http://schemas.openxmlformats.org/package/2006/relationships"><Relationship Id="rId1" Type="http://schemas.openxmlformats.org/officeDocument/2006/relationships/image" Target="../media/image3.jpe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D7015C-72F2-2149-A539-3F59FF1EDFEE}" type="doc">
      <dgm:prSet loTypeId="urn:microsoft.com/office/officeart/2005/8/layout/vList3" loCatId="list" qsTypeId="urn:microsoft.com/office/officeart/2005/8/quickstyle/simple1" qsCatId="simple" csTypeId="urn:microsoft.com/office/officeart/2005/8/colors/accent4_1" csCatId="accent4" phldr="1"/>
      <dgm:spPr/>
      <dgm:t>
        <a:bodyPr/>
        <a:lstStyle/>
        <a:p>
          <a:endParaRPr lang="en-US"/>
        </a:p>
      </dgm:t>
    </dgm:pt>
    <dgm:pt modelId="{E1D6A166-0E3D-B84A-868B-3D33D9A4798E}">
      <dgm:prSet custT="1"/>
      <dgm:spPr/>
      <dgm:t>
        <a:bodyPr/>
        <a:lstStyle/>
        <a:p>
          <a:r>
            <a:rPr lang="en-US" sz="2200" dirty="0"/>
            <a:t>Building A</a:t>
          </a:r>
        </a:p>
      </dgm:t>
    </dgm:pt>
    <dgm:pt modelId="{9010972D-16B1-2542-9BAF-9ED7D4E28E23}" type="parTrans" cxnId="{D06BA8EB-8887-5446-AD95-2B6FE3185E36}">
      <dgm:prSet/>
      <dgm:spPr/>
      <dgm:t>
        <a:bodyPr/>
        <a:lstStyle/>
        <a:p>
          <a:endParaRPr lang="en-US"/>
        </a:p>
      </dgm:t>
    </dgm:pt>
    <dgm:pt modelId="{7990E853-7A93-1D45-9A8C-E823047C9CFB}" type="sibTrans" cxnId="{D06BA8EB-8887-5446-AD95-2B6FE3185E36}">
      <dgm:prSet/>
      <dgm:spPr/>
      <dgm:t>
        <a:bodyPr/>
        <a:lstStyle/>
        <a:p>
          <a:endParaRPr lang="en-US"/>
        </a:p>
      </dgm:t>
    </dgm:pt>
    <dgm:pt modelId="{9BDA5B43-4900-8847-B3D2-B0D8CC6D9463}">
      <dgm:prSet/>
      <dgm:spPr/>
      <dgm:t>
        <a:bodyPr/>
        <a:lstStyle/>
        <a:p>
          <a:r>
            <a:rPr lang="en-US" sz="1900"/>
            <a:t>419,924 square feet​</a:t>
          </a:r>
        </a:p>
      </dgm:t>
    </dgm:pt>
    <dgm:pt modelId="{52DE1102-8F84-C44F-BF38-76F8201F420F}" type="parTrans" cxnId="{9AB723FA-F1ED-2046-9699-8E6B080570E9}">
      <dgm:prSet/>
      <dgm:spPr/>
      <dgm:t>
        <a:bodyPr/>
        <a:lstStyle/>
        <a:p>
          <a:endParaRPr lang="en-US"/>
        </a:p>
      </dgm:t>
    </dgm:pt>
    <dgm:pt modelId="{A2EC818F-F963-CD4F-9BA3-510470C4F51B}" type="sibTrans" cxnId="{9AB723FA-F1ED-2046-9699-8E6B080570E9}">
      <dgm:prSet/>
      <dgm:spPr/>
      <dgm:t>
        <a:bodyPr/>
        <a:lstStyle/>
        <a:p>
          <a:endParaRPr lang="en-US"/>
        </a:p>
      </dgm:t>
    </dgm:pt>
    <dgm:pt modelId="{56C57917-D912-D94A-B2B7-AC13AE35A134}">
      <dgm:prSet/>
      <dgm:spPr/>
      <dgm:t>
        <a:bodyPr/>
        <a:lstStyle/>
        <a:p>
          <a:r>
            <a:rPr lang="en-US" sz="1900"/>
            <a:t>999 offices ​</a:t>
          </a:r>
        </a:p>
      </dgm:t>
    </dgm:pt>
    <dgm:pt modelId="{AB4D1AE8-C8FB-EB44-ADB6-483EBCEBBEB6}" type="parTrans" cxnId="{A8BD658E-DE29-B946-A0D2-CDE820938511}">
      <dgm:prSet/>
      <dgm:spPr/>
      <dgm:t>
        <a:bodyPr/>
        <a:lstStyle/>
        <a:p>
          <a:endParaRPr lang="en-US"/>
        </a:p>
      </dgm:t>
    </dgm:pt>
    <dgm:pt modelId="{D7FB751C-9066-8C4C-ACEC-694FBAC0E030}" type="sibTrans" cxnId="{A8BD658E-DE29-B946-A0D2-CDE820938511}">
      <dgm:prSet/>
      <dgm:spPr/>
      <dgm:t>
        <a:bodyPr/>
        <a:lstStyle/>
        <a:p>
          <a:endParaRPr lang="en-US"/>
        </a:p>
      </dgm:t>
    </dgm:pt>
    <dgm:pt modelId="{EE9B0071-8FA4-E742-B011-150889BBE77E}">
      <dgm:prSet/>
      <dgm:spPr/>
      <dgm:t>
        <a:bodyPr/>
        <a:lstStyle/>
        <a:p>
          <a:r>
            <a:rPr lang="en-US" sz="1900" dirty="0"/>
            <a:t>700-seat capacity café​</a:t>
          </a:r>
        </a:p>
      </dgm:t>
    </dgm:pt>
    <dgm:pt modelId="{6B5767B1-3ECD-0D40-942F-A68E04106110}" type="parTrans" cxnId="{0DE6F649-E24D-B442-B55F-3780598545DB}">
      <dgm:prSet/>
      <dgm:spPr/>
      <dgm:t>
        <a:bodyPr/>
        <a:lstStyle/>
        <a:p>
          <a:endParaRPr lang="en-US"/>
        </a:p>
      </dgm:t>
    </dgm:pt>
    <dgm:pt modelId="{538E8F34-6500-7F42-AF07-54E4AE0FCE56}" type="sibTrans" cxnId="{0DE6F649-E24D-B442-B55F-3780598545DB}">
      <dgm:prSet/>
      <dgm:spPr/>
      <dgm:t>
        <a:bodyPr/>
        <a:lstStyle/>
        <a:p>
          <a:endParaRPr lang="en-US"/>
        </a:p>
      </dgm:t>
    </dgm:pt>
    <dgm:pt modelId="{4C95847F-716D-8448-BC3E-AF54C3C85E99}" type="pres">
      <dgm:prSet presAssocID="{18D7015C-72F2-2149-A539-3F59FF1EDFEE}" presName="linearFlow" presStyleCnt="0">
        <dgm:presLayoutVars>
          <dgm:dir/>
          <dgm:resizeHandles val="exact"/>
        </dgm:presLayoutVars>
      </dgm:prSet>
      <dgm:spPr/>
    </dgm:pt>
    <dgm:pt modelId="{4F5D6282-B13E-9D49-AE9D-88E03352E02F}" type="pres">
      <dgm:prSet presAssocID="{E1D6A166-0E3D-B84A-868B-3D33D9A4798E}" presName="composite" presStyleCnt="0"/>
      <dgm:spPr/>
    </dgm:pt>
    <dgm:pt modelId="{8C81F3D3-FBDF-654F-90AB-5C232D085EE4}" type="pres">
      <dgm:prSet presAssocID="{E1D6A166-0E3D-B84A-868B-3D33D9A4798E}" presName="imgShp" presStyleLbl="fgImgPlace1" presStyleIdx="0" presStyleCnt="1" custScaleX="91740" custScaleY="9216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32000" r="-32000"/>
          </a:stretch>
        </a:blipFill>
      </dgm:spPr>
    </dgm:pt>
    <dgm:pt modelId="{F2C0547A-51A0-524C-ADC2-6277E61D7D6F}" type="pres">
      <dgm:prSet presAssocID="{E1D6A166-0E3D-B84A-868B-3D33D9A4798E}" presName="txShp" presStyleLbl="node1" presStyleIdx="0" presStyleCnt="1" custLinFactNeighborY="325">
        <dgm:presLayoutVars>
          <dgm:bulletEnabled val="1"/>
        </dgm:presLayoutVars>
      </dgm:prSet>
      <dgm:spPr/>
    </dgm:pt>
  </dgm:ptLst>
  <dgm:cxnLst>
    <dgm:cxn modelId="{D31AA61C-1F67-4047-8A90-889D90162507}" type="presOf" srcId="{18D7015C-72F2-2149-A539-3F59FF1EDFEE}" destId="{4C95847F-716D-8448-BC3E-AF54C3C85E99}" srcOrd="0" destOrd="0" presId="urn:microsoft.com/office/officeart/2005/8/layout/vList3"/>
    <dgm:cxn modelId="{0DE6F649-E24D-B442-B55F-3780598545DB}" srcId="{E1D6A166-0E3D-B84A-868B-3D33D9A4798E}" destId="{EE9B0071-8FA4-E742-B011-150889BBE77E}" srcOrd="2" destOrd="0" parTransId="{6B5767B1-3ECD-0D40-942F-A68E04106110}" sibTransId="{538E8F34-6500-7F42-AF07-54E4AE0FCE56}"/>
    <dgm:cxn modelId="{E33A4E5F-DF52-C545-8DE4-B8EE0627BAE0}" type="presOf" srcId="{EE9B0071-8FA4-E742-B011-150889BBE77E}" destId="{F2C0547A-51A0-524C-ADC2-6277E61D7D6F}" srcOrd="0" destOrd="3" presId="urn:microsoft.com/office/officeart/2005/8/layout/vList3"/>
    <dgm:cxn modelId="{6BCDE987-3A0D-B241-9F9D-5198DE6CA0E7}" type="presOf" srcId="{9BDA5B43-4900-8847-B3D2-B0D8CC6D9463}" destId="{F2C0547A-51A0-524C-ADC2-6277E61D7D6F}" srcOrd="0" destOrd="1" presId="urn:microsoft.com/office/officeart/2005/8/layout/vList3"/>
    <dgm:cxn modelId="{A8BD658E-DE29-B946-A0D2-CDE820938511}" srcId="{E1D6A166-0E3D-B84A-868B-3D33D9A4798E}" destId="{56C57917-D912-D94A-B2B7-AC13AE35A134}" srcOrd="1" destOrd="0" parTransId="{AB4D1AE8-C8FB-EB44-ADB6-483EBCEBBEB6}" sibTransId="{D7FB751C-9066-8C4C-ACEC-694FBAC0E030}"/>
    <dgm:cxn modelId="{DB4B55C7-A89F-CA4D-9266-D7296D22DF17}" type="presOf" srcId="{56C57917-D912-D94A-B2B7-AC13AE35A134}" destId="{F2C0547A-51A0-524C-ADC2-6277E61D7D6F}" srcOrd="0" destOrd="2" presId="urn:microsoft.com/office/officeart/2005/8/layout/vList3"/>
    <dgm:cxn modelId="{DB4D19D4-424D-2E47-9E0E-E7B2F314B851}" type="presOf" srcId="{E1D6A166-0E3D-B84A-868B-3D33D9A4798E}" destId="{F2C0547A-51A0-524C-ADC2-6277E61D7D6F}" srcOrd="0" destOrd="0" presId="urn:microsoft.com/office/officeart/2005/8/layout/vList3"/>
    <dgm:cxn modelId="{D06BA8EB-8887-5446-AD95-2B6FE3185E36}" srcId="{18D7015C-72F2-2149-A539-3F59FF1EDFEE}" destId="{E1D6A166-0E3D-B84A-868B-3D33D9A4798E}" srcOrd="0" destOrd="0" parTransId="{9010972D-16B1-2542-9BAF-9ED7D4E28E23}" sibTransId="{7990E853-7A93-1D45-9A8C-E823047C9CFB}"/>
    <dgm:cxn modelId="{9AB723FA-F1ED-2046-9699-8E6B080570E9}" srcId="{E1D6A166-0E3D-B84A-868B-3D33D9A4798E}" destId="{9BDA5B43-4900-8847-B3D2-B0D8CC6D9463}" srcOrd="0" destOrd="0" parTransId="{52DE1102-8F84-C44F-BF38-76F8201F420F}" sibTransId="{A2EC818F-F963-CD4F-9BA3-510470C4F51B}"/>
    <dgm:cxn modelId="{EC3E2EBF-285D-1A4A-83E9-70E230495CAA}" type="presParOf" srcId="{4C95847F-716D-8448-BC3E-AF54C3C85E99}" destId="{4F5D6282-B13E-9D49-AE9D-88E03352E02F}" srcOrd="0" destOrd="0" presId="urn:microsoft.com/office/officeart/2005/8/layout/vList3"/>
    <dgm:cxn modelId="{A943DE5E-DA8E-2C46-9A3D-32DCDC5A77BD}" type="presParOf" srcId="{4F5D6282-B13E-9D49-AE9D-88E03352E02F}" destId="{8C81F3D3-FBDF-654F-90AB-5C232D085EE4}" srcOrd="0" destOrd="0" presId="urn:microsoft.com/office/officeart/2005/8/layout/vList3"/>
    <dgm:cxn modelId="{A339BF14-3A70-EF48-9D14-0C38AC7C6D34}" type="presParOf" srcId="{4F5D6282-B13E-9D49-AE9D-88E03352E02F}" destId="{F2C0547A-51A0-524C-ADC2-6277E61D7D6F}"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C48D2-F3D7-7B47-80E3-B1CE9E7CEF13}" type="doc">
      <dgm:prSet loTypeId="urn:microsoft.com/office/officeart/2005/8/layout/vList3" loCatId="list" qsTypeId="urn:microsoft.com/office/officeart/2005/8/quickstyle/simple1" qsCatId="simple" csTypeId="urn:microsoft.com/office/officeart/2005/8/colors/accent4_1" csCatId="accent4" phldr="1"/>
      <dgm:spPr/>
      <dgm:t>
        <a:bodyPr/>
        <a:lstStyle/>
        <a:p>
          <a:endParaRPr lang="en-US"/>
        </a:p>
      </dgm:t>
    </dgm:pt>
    <dgm:pt modelId="{E25E3265-B38B-A44D-A031-08B07BF1B7CA}">
      <dgm:prSet/>
      <dgm:spPr/>
      <dgm:t>
        <a:bodyPr/>
        <a:lstStyle/>
        <a:p>
          <a:r>
            <a:rPr lang="en-US" dirty="0"/>
            <a:t>Solar Farm</a:t>
          </a:r>
        </a:p>
      </dgm:t>
    </dgm:pt>
    <dgm:pt modelId="{8728AFB5-B050-1647-AB47-151219019CCE}" type="parTrans" cxnId="{9F909D1E-B05E-884D-8652-DED52CAF28A3}">
      <dgm:prSet/>
      <dgm:spPr/>
      <dgm:t>
        <a:bodyPr/>
        <a:lstStyle/>
        <a:p>
          <a:endParaRPr lang="en-US"/>
        </a:p>
      </dgm:t>
    </dgm:pt>
    <dgm:pt modelId="{761224B7-DEED-8E4C-AA79-F426B5257B68}" type="sibTrans" cxnId="{9F909D1E-B05E-884D-8652-DED52CAF28A3}">
      <dgm:prSet/>
      <dgm:spPr/>
      <dgm:t>
        <a:bodyPr/>
        <a:lstStyle/>
        <a:p>
          <a:endParaRPr lang="en-US"/>
        </a:p>
      </dgm:t>
    </dgm:pt>
    <dgm:pt modelId="{A06B63A3-FC8B-0C45-A2B9-C87E8362BF8E}">
      <dgm:prSet/>
      <dgm:spPr/>
      <dgm:t>
        <a:bodyPr/>
        <a:lstStyle/>
        <a:p>
          <a:r>
            <a:rPr lang="en-US" dirty="0"/>
            <a:t>12 acres</a:t>
          </a:r>
        </a:p>
      </dgm:t>
    </dgm:pt>
    <dgm:pt modelId="{3AC580E4-D9F2-BC4F-B34C-0917C6F978CF}" type="parTrans" cxnId="{A5B7F938-1474-9043-A4B6-0BC7CDDCF485}">
      <dgm:prSet/>
      <dgm:spPr/>
      <dgm:t>
        <a:bodyPr/>
        <a:lstStyle/>
        <a:p>
          <a:endParaRPr lang="en-US"/>
        </a:p>
      </dgm:t>
    </dgm:pt>
    <dgm:pt modelId="{E6722BC4-D7A7-AE46-98BA-5CB7D0BD21CF}" type="sibTrans" cxnId="{A5B7F938-1474-9043-A4B6-0BC7CDDCF485}">
      <dgm:prSet/>
      <dgm:spPr/>
      <dgm:t>
        <a:bodyPr/>
        <a:lstStyle/>
        <a:p>
          <a:endParaRPr lang="en-US"/>
        </a:p>
      </dgm:t>
    </dgm:pt>
    <dgm:pt modelId="{0E1A4E30-ECEB-694D-BB77-931ECC323BE9}">
      <dgm:prSet/>
      <dgm:spPr/>
      <dgm:t>
        <a:bodyPr/>
        <a:lstStyle/>
        <a:p>
          <a:r>
            <a:rPr lang="en-US"/>
            <a:t>Energy use intensity (kWh/sqft) 11.4</a:t>
          </a:r>
        </a:p>
      </dgm:t>
    </dgm:pt>
    <dgm:pt modelId="{4CCE07B6-0E2C-9B47-AE3F-D6194695CB3E}" type="parTrans" cxnId="{BA71FDB7-F2D8-BB43-883E-A2A49F870DF4}">
      <dgm:prSet/>
      <dgm:spPr/>
      <dgm:t>
        <a:bodyPr/>
        <a:lstStyle/>
        <a:p>
          <a:endParaRPr lang="en-US"/>
        </a:p>
      </dgm:t>
    </dgm:pt>
    <dgm:pt modelId="{FF7A4AF5-7CCD-4E48-BA06-CAD384290F43}" type="sibTrans" cxnId="{BA71FDB7-F2D8-BB43-883E-A2A49F870DF4}">
      <dgm:prSet/>
      <dgm:spPr/>
      <dgm:t>
        <a:bodyPr/>
        <a:lstStyle/>
        <a:p>
          <a:endParaRPr lang="en-US"/>
        </a:p>
      </dgm:t>
    </dgm:pt>
    <dgm:pt modelId="{3DC3BD79-0E97-864C-AD39-4F14505E9792}" type="pres">
      <dgm:prSet presAssocID="{88DC48D2-F3D7-7B47-80E3-B1CE9E7CEF13}" presName="linearFlow" presStyleCnt="0">
        <dgm:presLayoutVars>
          <dgm:dir/>
          <dgm:resizeHandles val="exact"/>
        </dgm:presLayoutVars>
      </dgm:prSet>
      <dgm:spPr/>
    </dgm:pt>
    <dgm:pt modelId="{DC559D72-9D33-6B4E-9E56-B70207F3058C}" type="pres">
      <dgm:prSet presAssocID="{E25E3265-B38B-A44D-A031-08B07BF1B7CA}" presName="composite" presStyleCnt="0"/>
      <dgm:spPr/>
    </dgm:pt>
    <dgm:pt modelId="{9C5760EF-F7DF-0445-8F94-A893DAD2A882}" type="pres">
      <dgm:prSet presAssocID="{E25E3265-B38B-A44D-A031-08B07BF1B7CA}" presName="imgShp" presStyleLbl="fgImgPlace1" presStyleIdx="0" presStyleCnt="1" custScaleY="9979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02E8D05E-A50E-F540-B8BB-CA649EB18DF4}" type="pres">
      <dgm:prSet presAssocID="{E25E3265-B38B-A44D-A031-08B07BF1B7CA}" presName="txShp" presStyleLbl="node1" presStyleIdx="0" presStyleCnt="1">
        <dgm:presLayoutVars>
          <dgm:bulletEnabled val="1"/>
        </dgm:presLayoutVars>
      </dgm:prSet>
      <dgm:spPr/>
    </dgm:pt>
  </dgm:ptLst>
  <dgm:cxnLst>
    <dgm:cxn modelId="{9F909D1E-B05E-884D-8652-DED52CAF28A3}" srcId="{88DC48D2-F3D7-7B47-80E3-B1CE9E7CEF13}" destId="{E25E3265-B38B-A44D-A031-08B07BF1B7CA}" srcOrd="0" destOrd="0" parTransId="{8728AFB5-B050-1647-AB47-151219019CCE}" sibTransId="{761224B7-DEED-8E4C-AA79-F426B5257B68}"/>
    <dgm:cxn modelId="{A5B7F938-1474-9043-A4B6-0BC7CDDCF485}" srcId="{E25E3265-B38B-A44D-A031-08B07BF1B7CA}" destId="{A06B63A3-FC8B-0C45-A2B9-C87E8362BF8E}" srcOrd="0" destOrd="0" parTransId="{3AC580E4-D9F2-BC4F-B34C-0917C6F978CF}" sibTransId="{E6722BC4-D7A7-AE46-98BA-5CB7D0BD21CF}"/>
    <dgm:cxn modelId="{C1CDF15D-DD66-7B44-873B-C44BA95A4DB2}" type="presOf" srcId="{A06B63A3-FC8B-0C45-A2B9-C87E8362BF8E}" destId="{02E8D05E-A50E-F540-B8BB-CA649EB18DF4}" srcOrd="0" destOrd="1" presId="urn:microsoft.com/office/officeart/2005/8/layout/vList3"/>
    <dgm:cxn modelId="{CF54B68A-602F-5F43-98E6-127AD56B71ED}" type="presOf" srcId="{0E1A4E30-ECEB-694D-BB77-931ECC323BE9}" destId="{02E8D05E-A50E-F540-B8BB-CA649EB18DF4}" srcOrd="0" destOrd="2" presId="urn:microsoft.com/office/officeart/2005/8/layout/vList3"/>
    <dgm:cxn modelId="{280EB4A1-28E6-F948-83F2-54C0FBC28B9D}" type="presOf" srcId="{E25E3265-B38B-A44D-A031-08B07BF1B7CA}" destId="{02E8D05E-A50E-F540-B8BB-CA649EB18DF4}" srcOrd="0" destOrd="0" presId="urn:microsoft.com/office/officeart/2005/8/layout/vList3"/>
    <dgm:cxn modelId="{BA71FDB7-F2D8-BB43-883E-A2A49F870DF4}" srcId="{E25E3265-B38B-A44D-A031-08B07BF1B7CA}" destId="{0E1A4E30-ECEB-694D-BB77-931ECC323BE9}" srcOrd="1" destOrd="0" parTransId="{4CCE07B6-0E2C-9B47-AE3F-D6194695CB3E}" sibTransId="{FF7A4AF5-7CCD-4E48-BA06-CAD384290F43}"/>
    <dgm:cxn modelId="{DDB586BA-870C-9549-BE5B-4E977DDA8B3C}" type="presOf" srcId="{88DC48D2-F3D7-7B47-80E3-B1CE9E7CEF13}" destId="{3DC3BD79-0E97-864C-AD39-4F14505E9792}" srcOrd="0" destOrd="0" presId="urn:microsoft.com/office/officeart/2005/8/layout/vList3"/>
    <dgm:cxn modelId="{2E558947-66F0-B74E-B172-5599C34A4532}" type="presParOf" srcId="{3DC3BD79-0E97-864C-AD39-4F14505E9792}" destId="{DC559D72-9D33-6B4E-9E56-B70207F3058C}" srcOrd="0" destOrd="0" presId="urn:microsoft.com/office/officeart/2005/8/layout/vList3"/>
    <dgm:cxn modelId="{02F4E6A1-2000-E24D-A2D9-4F9D3DBF09DF}" type="presParOf" srcId="{DC559D72-9D33-6B4E-9E56-B70207F3058C}" destId="{9C5760EF-F7DF-0445-8F94-A893DAD2A882}" srcOrd="0" destOrd="0" presId="urn:microsoft.com/office/officeart/2005/8/layout/vList3"/>
    <dgm:cxn modelId="{771A70FA-62DD-5E4D-B373-9DB8ED291C11}" type="presParOf" srcId="{DC559D72-9D33-6B4E-9E56-B70207F3058C}" destId="{02E8D05E-A50E-F540-B8BB-CA649EB18DF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E11A0-948E-4E14-8E00-F20613359C23}"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ADD29925-B337-4F9B-95B8-FDFA7AB82654}">
      <dgm:prSet/>
      <dgm:spPr/>
      <dgm:t>
        <a:bodyPr/>
        <a:lstStyle/>
        <a:p>
          <a:pPr>
            <a:lnSpc>
              <a:spcPct val="100000"/>
            </a:lnSpc>
          </a:pPr>
          <a:r>
            <a:rPr lang="en-US"/>
            <a:t>Significant metric used in model</a:t>
          </a:r>
        </a:p>
      </dgm:t>
    </dgm:pt>
    <dgm:pt modelId="{6ABAD796-F5E8-4667-B4D4-A1023983397C}" type="parTrans" cxnId="{EF9DE5E7-1380-459B-A6B9-A732F950DA94}">
      <dgm:prSet/>
      <dgm:spPr/>
      <dgm:t>
        <a:bodyPr/>
        <a:lstStyle/>
        <a:p>
          <a:endParaRPr lang="en-US"/>
        </a:p>
      </dgm:t>
    </dgm:pt>
    <dgm:pt modelId="{A74D46B0-B3B2-4891-BC8B-346630C2BD82}" type="sibTrans" cxnId="{EF9DE5E7-1380-459B-A6B9-A732F950DA94}">
      <dgm:prSet/>
      <dgm:spPr/>
      <dgm:t>
        <a:bodyPr/>
        <a:lstStyle/>
        <a:p>
          <a:endParaRPr lang="en-US"/>
        </a:p>
      </dgm:t>
    </dgm:pt>
    <dgm:pt modelId="{31B42F7D-A6A2-41B8-AFB3-5F99017825B4}">
      <dgm:prSet/>
      <dgm:spPr/>
      <dgm:t>
        <a:bodyPr/>
        <a:lstStyle/>
        <a:p>
          <a:pPr>
            <a:lnSpc>
              <a:spcPct val="100000"/>
            </a:lnSpc>
          </a:pPr>
          <a:r>
            <a:rPr lang="en-US"/>
            <a:t>Monthly time filter</a:t>
          </a:r>
        </a:p>
      </dgm:t>
    </dgm:pt>
    <dgm:pt modelId="{2D433C4F-5F3C-4A02-8F84-38F8F085FC59}" type="parTrans" cxnId="{676D6EBB-B8D8-4B29-9E24-06D68C5FAD81}">
      <dgm:prSet/>
      <dgm:spPr/>
      <dgm:t>
        <a:bodyPr/>
        <a:lstStyle/>
        <a:p>
          <a:endParaRPr lang="en-US"/>
        </a:p>
      </dgm:t>
    </dgm:pt>
    <dgm:pt modelId="{47697C1C-998E-4BD9-AD96-35E4B505676A}" type="sibTrans" cxnId="{676D6EBB-B8D8-4B29-9E24-06D68C5FAD81}">
      <dgm:prSet/>
      <dgm:spPr/>
      <dgm:t>
        <a:bodyPr/>
        <a:lstStyle/>
        <a:p>
          <a:endParaRPr lang="en-US"/>
        </a:p>
      </dgm:t>
    </dgm:pt>
    <dgm:pt modelId="{F2C4315C-30E1-456D-8045-7BD1F745E6EB}">
      <dgm:prSet/>
      <dgm:spPr/>
      <dgm:t>
        <a:bodyPr/>
        <a:lstStyle/>
        <a:p>
          <a:pPr>
            <a:lnSpc>
              <a:spcPct val="100000"/>
            </a:lnSpc>
          </a:pPr>
          <a:r>
            <a:rPr lang="en-US"/>
            <a:t>Overall average comparisons</a:t>
          </a:r>
        </a:p>
      </dgm:t>
    </dgm:pt>
    <dgm:pt modelId="{7BDA585B-EB83-4174-8537-12549580E1D3}" type="parTrans" cxnId="{243FA27A-CE86-4F12-A06C-4B1C4FFDA7AC}">
      <dgm:prSet/>
      <dgm:spPr/>
      <dgm:t>
        <a:bodyPr/>
        <a:lstStyle/>
        <a:p>
          <a:endParaRPr lang="en-US"/>
        </a:p>
      </dgm:t>
    </dgm:pt>
    <dgm:pt modelId="{9556AA40-47D4-4CE3-A7E2-CE627F9EC97D}" type="sibTrans" cxnId="{243FA27A-CE86-4F12-A06C-4B1C4FFDA7AC}">
      <dgm:prSet/>
      <dgm:spPr/>
      <dgm:t>
        <a:bodyPr/>
        <a:lstStyle/>
        <a:p>
          <a:endParaRPr lang="en-US"/>
        </a:p>
      </dgm:t>
    </dgm:pt>
    <dgm:pt modelId="{4BCA31BE-C7C5-4D7B-9274-18D733676662}" type="pres">
      <dgm:prSet presAssocID="{F75E11A0-948E-4E14-8E00-F20613359C23}" presName="root" presStyleCnt="0">
        <dgm:presLayoutVars>
          <dgm:dir/>
          <dgm:resizeHandles val="exact"/>
        </dgm:presLayoutVars>
      </dgm:prSet>
      <dgm:spPr/>
    </dgm:pt>
    <dgm:pt modelId="{FD3E2EB7-023B-49DC-B47A-9AB20330C2B3}" type="pres">
      <dgm:prSet presAssocID="{ADD29925-B337-4F9B-95B8-FDFA7AB82654}" presName="compNode" presStyleCnt="0"/>
      <dgm:spPr/>
    </dgm:pt>
    <dgm:pt modelId="{E067BA38-3906-4B8C-B807-FAFE67A56CE0}" type="pres">
      <dgm:prSet presAssocID="{ADD29925-B337-4F9B-95B8-FDFA7AB826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310CF38-0AB9-423C-B0E0-BF3B8B81EEB1}" type="pres">
      <dgm:prSet presAssocID="{ADD29925-B337-4F9B-95B8-FDFA7AB82654}" presName="spaceRect" presStyleCnt="0"/>
      <dgm:spPr/>
    </dgm:pt>
    <dgm:pt modelId="{1F584948-3764-4CDD-B0EE-E4EC4B6EF231}" type="pres">
      <dgm:prSet presAssocID="{ADD29925-B337-4F9B-95B8-FDFA7AB82654}" presName="textRect" presStyleLbl="revTx" presStyleIdx="0" presStyleCnt="3">
        <dgm:presLayoutVars>
          <dgm:chMax val="1"/>
          <dgm:chPref val="1"/>
        </dgm:presLayoutVars>
      </dgm:prSet>
      <dgm:spPr/>
    </dgm:pt>
    <dgm:pt modelId="{344B275B-0C50-49A5-8090-54C10F560A9B}" type="pres">
      <dgm:prSet presAssocID="{A74D46B0-B3B2-4891-BC8B-346630C2BD82}" presName="sibTrans" presStyleCnt="0"/>
      <dgm:spPr/>
    </dgm:pt>
    <dgm:pt modelId="{CAF2592E-3D69-421D-946A-DFC84050F0A7}" type="pres">
      <dgm:prSet presAssocID="{31B42F7D-A6A2-41B8-AFB3-5F99017825B4}" presName="compNode" presStyleCnt="0"/>
      <dgm:spPr/>
    </dgm:pt>
    <dgm:pt modelId="{2B914A2A-3BE2-400D-B1B9-9F5F152AAF79}" type="pres">
      <dgm:prSet presAssocID="{31B42F7D-A6A2-41B8-AFB3-5F99017825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EBEB7696-5786-4465-8421-2208CDE674C4}" type="pres">
      <dgm:prSet presAssocID="{31B42F7D-A6A2-41B8-AFB3-5F99017825B4}" presName="spaceRect" presStyleCnt="0"/>
      <dgm:spPr/>
    </dgm:pt>
    <dgm:pt modelId="{BB7F24E6-83B1-465C-86AF-65ACF59C4C55}" type="pres">
      <dgm:prSet presAssocID="{31B42F7D-A6A2-41B8-AFB3-5F99017825B4}" presName="textRect" presStyleLbl="revTx" presStyleIdx="1" presStyleCnt="3">
        <dgm:presLayoutVars>
          <dgm:chMax val="1"/>
          <dgm:chPref val="1"/>
        </dgm:presLayoutVars>
      </dgm:prSet>
      <dgm:spPr/>
    </dgm:pt>
    <dgm:pt modelId="{3258C086-CB79-4ECB-9B45-0897210EC53D}" type="pres">
      <dgm:prSet presAssocID="{47697C1C-998E-4BD9-AD96-35E4B505676A}" presName="sibTrans" presStyleCnt="0"/>
      <dgm:spPr/>
    </dgm:pt>
    <dgm:pt modelId="{56699819-E5A9-4B8A-A37D-0F8C7C7523B5}" type="pres">
      <dgm:prSet presAssocID="{F2C4315C-30E1-456D-8045-7BD1F745E6EB}" presName="compNode" presStyleCnt="0"/>
      <dgm:spPr/>
    </dgm:pt>
    <dgm:pt modelId="{77AA16CE-2FD2-46F3-98D6-3C3A0E2920E3}" type="pres">
      <dgm:prSet presAssocID="{F2C4315C-30E1-456D-8045-7BD1F745E6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F558973-91D3-42D6-9450-9E3568F4B494}" type="pres">
      <dgm:prSet presAssocID="{F2C4315C-30E1-456D-8045-7BD1F745E6EB}" presName="spaceRect" presStyleCnt="0"/>
      <dgm:spPr/>
    </dgm:pt>
    <dgm:pt modelId="{057906BB-A921-4947-93CD-A4623CFBBCFD}" type="pres">
      <dgm:prSet presAssocID="{F2C4315C-30E1-456D-8045-7BD1F745E6EB}" presName="textRect" presStyleLbl="revTx" presStyleIdx="2" presStyleCnt="3">
        <dgm:presLayoutVars>
          <dgm:chMax val="1"/>
          <dgm:chPref val="1"/>
        </dgm:presLayoutVars>
      </dgm:prSet>
      <dgm:spPr/>
    </dgm:pt>
  </dgm:ptLst>
  <dgm:cxnLst>
    <dgm:cxn modelId="{BFDF110F-3601-453F-8C11-03B209D8CF7D}" type="presOf" srcId="{F2C4315C-30E1-456D-8045-7BD1F745E6EB}" destId="{057906BB-A921-4947-93CD-A4623CFBBCFD}" srcOrd="0" destOrd="0" presId="urn:microsoft.com/office/officeart/2018/2/layout/IconLabelList"/>
    <dgm:cxn modelId="{5049A71C-E199-4F43-9ED2-04EE18766FA3}" type="presOf" srcId="{F75E11A0-948E-4E14-8E00-F20613359C23}" destId="{4BCA31BE-C7C5-4D7B-9274-18D733676662}" srcOrd="0" destOrd="0" presId="urn:microsoft.com/office/officeart/2018/2/layout/IconLabelList"/>
    <dgm:cxn modelId="{243FA27A-CE86-4F12-A06C-4B1C4FFDA7AC}" srcId="{F75E11A0-948E-4E14-8E00-F20613359C23}" destId="{F2C4315C-30E1-456D-8045-7BD1F745E6EB}" srcOrd="2" destOrd="0" parTransId="{7BDA585B-EB83-4174-8537-12549580E1D3}" sibTransId="{9556AA40-47D4-4CE3-A7E2-CE627F9EC97D}"/>
    <dgm:cxn modelId="{00664495-2287-4408-A102-BF0265645EBC}" type="presOf" srcId="{31B42F7D-A6A2-41B8-AFB3-5F99017825B4}" destId="{BB7F24E6-83B1-465C-86AF-65ACF59C4C55}" srcOrd="0" destOrd="0" presId="urn:microsoft.com/office/officeart/2018/2/layout/IconLabelList"/>
    <dgm:cxn modelId="{676D6EBB-B8D8-4B29-9E24-06D68C5FAD81}" srcId="{F75E11A0-948E-4E14-8E00-F20613359C23}" destId="{31B42F7D-A6A2-41B8-AFB3-5F99017825B4}" srcOrd="1" destOrd="0" parTransId="{2D433C4F-5F3C-4A02-8F84-38F8F085FC59}" sibTransId="{47697C1C-998E-4BD9-AD96-35E4B505676A}"/>
    <dgm:cxn modelId="{EF9DE5E7-1380-459B-A6B9-A732F950DA94}" srcId="{F75E11A0-948E-4E14-8E00-F20613359C23}" destId="{ADD29925-B337-4F9B-95B8-FDFA7AB82654}" srcOrd="0" destOrd="0" parTransId="{6ABAD796-F5E8-4667-B4D4-A1023983397C}" sibTransId="{A74D46B0-B3B2-4891-BC8B-346630C2BD82}"/>
    <dgm:cxn modelId="{6E3F8CEE-1919-4D6E-BF20-8BF81391748A}" type="presOf" srcId="{ADD29925-B337-4F9B-95B8-FDFA7AB82654}" destId="{1F584948-3764-4CDD-B0EE-E4EC4B6EF231}" srcOrd="0" destOrd="0" presId="urn:microsoft.com/office/officeart/2018/2/layout/IconLabelList"/>
    <dgm:cxn modelId="{47283FFE-F6A9-4C2E-A730-F2FCBC3EEFEC}" type="presParOf" srcId="{4BCA31BE-C7C5-4D7B-9274-18D733676662}" destId="{FD3E2EB7-023B-49DC-B47A-9AB20330C2B3}" srcOrd="0" destOrd="0" presId="urn:microsoft.com/office/officeart/2018/2/layout/IconLabelList"/>
    <dgm:cxn modelId="{FDFACA23-D9D8-4112-9D1E-179AE722F14F}" type="presParOf" srcId="{FD3E2EB7-023B-49DC-B47A-9AB20330C2B3}" destId="{E067BA38-3906-4B8C-B807-FAFE67A56CE0}" srcOrd="0" destOrd="0" presId="urn:microsoft.com/office/officeart/2018/2/layout/IconLabelList"/>
    <dgm:cxn modelId="{15746477-6E6E-4C8B-833F-31D5305C1CEE}" type="presParOf" srcId="{FD3E2EB7-023B-49DC-B47A-9AB20330C2B3}" destId="{A310CF38-0AB9-423C-B0E0-BF3B8B81EEB1}" srcOrd="1" destOrd="0" presId="urn:microsoft.com/office/officeart/2018/2/layout/IconLabelList"/>
    <dgm:cxn modelId="{D5815B79-D4D2-4E2D-8C4B-31E642BA99F2}" type="presParOf" srcId="{FD3E2EB7-023B-49DC-B47A-9AB20330C2B3}" destId="{1F584948-3764-4CDD-B0EE-E4EC4B6EF231}" srcOrd="2" destOrd="0" presId="urn:microsoft.com/office/officeart/2018/2/layout/IconLabelList"/>
    <dgm:cxn modelId="{2AF41150-A017-4930-B38B-C9C11AB25E84}" type="presParOf" srcId="{4BCA31BE-C7C5-4D7B-9274-18D733676662}" destId="{344B275B-0C50-49A5-8090-54C10F560A9B}" srcOrd="1" destOrd="0" presId="urn:microsoft.com/office/officeart/2018/2/layout/IconLabelList"/>
    <dgm:cxn modelId="{13E95A4E-6350-4DA8-A690-562706927603}" type="presParOf" srcId="{4BCA31BE-C7C5-4D7B-9274-18D733676662}" destId="{CAF2592E-3D69-421D-946A-DFC84050F0A7}" srcOrd="2" destOrd="0" presId="urn:microsoft.com/office/officeart/2018/2/layout/IconLabelList"/>
    <dgm:cxn modelId="{8D3E9CF5-A9AD-44C3-902D-42AB1DC996F9}" type="presParOf" srcId="{CAF2592E-3D69-421D-946A-DFC84050F0A7}" destId="{2B914A2A-3BE2-400D-B1B9-9F5F152AAF79}" srcOrd="0" destOrd="0" presId="urn:microsoft.com/office/officeart/2018/2/layout/IconLabelList"/>
    <dgm:cxn modelId="{D7F66E6E-F5C3-4D00-9CFB-0607A07CFC91}" type="presParOf" srcId="{CAF2592E-3D69-421D-946A-DFC84050F0A7}" destId="{EBEB7696-5786-4465-8421-2208CDE674C4}" srcOrd="1" destOrd="0" presId="urn:microsoft.com/office/officeart/2018/2/layout/IconLabelList"/>
    <dgm:cxn modelId="{9B7451FF-C6E7-496B-9867-C056002F6225}" type="presParOf" srcId="{CAF2592E-3D69-421D-946A-DFC84050F0A7}" destId="{BB7F24E6-83B1-465C-86AF-65ACF59C4C55}" srcOrd="2" destOrd="0" presId="urn:microsoft.com/office/officeart/2018/2/layout/IconLabelList"/>
    <dgm:cxn modelId="{1027B0CE-1C84-4626-862A-6D478594DA43}" type="presParOf" srcId="{4BCA31BE-C7C5-4D7B-9274-18D733676662}" destId="{3258C086-CB79-4ECB-9B45-0897210EC53D}" srcOrd="3" destOrd="0" presId="urn:microsoft.com/office/officeart/2018/2/layout/IconLabelList"/>
    <dgm:cxn modelId="{0963D3A8-5396-49A5-BB53-44B2FEE1BDA2}" type="presParOf" srcId="{4BCA31BE-C7C5-4D7B-9274-18D733676662}" destId="{56699819-E5A9-4B8A-A37D-0F8C7C7523B5}" srcOrd="4" destOrd="0" presId="urn:microsoft.com/office/officeart/2018/2/layout/IconLabelList"/>
    <dgm:cxn modelId="{5B621243-9B77-48D9-92D9-B5137E8230E8}" type="presParOf" srcId="{56699819-E5A9-4B8A-A37D-0F8C7C7523B5}" destId="{77AA16CE-2FD2-46F3-98D6-3C3A0E2920E3}" srcOrd="0" destOrd="0" presId="urn:microsoft.com/office/officeart/2018/2/layout/IconLabelList"/>
    <dgm:cxn modelId="{ABBD31A4-72D9-4BF6-954D-8F4641C8D48C}" type="presParOf" srcId="{56699819-E5A9-4B8A-A37D-0F8C7C7523B5}" destId="{FF558973-91D3-42D6-9450-9E3568F4B494}" srcOrd="1" destOrd="0" presId="urn:microsoft.com/office/officeart/2018/2/layout/IconLabelList"/>
    <dgm:cxn modelId="{CF95ABC9-6C8B-44FD-82E2-3EA25BBF47B6}" type="presParOf" srcId="{56699819-E5A9-4B8A-A37D-0F8C7C7523B5}" destId="{057906BB-A921-4947-93CD-A4623CFBBCF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2156D7-38A3-6746-8836-BBC6136B5F60}" type="doc">
      <dgm:prSet loTypeId="urn:microsoft.com/office/officeart/2008/layout/LinedList" loCatId="list" qsTypeId="urn:microsoft.com/office/officeart/2005/8/quickstyle/simple2" qsCatId="simple" csTypeId="urn:microsoft.com/office/officeart/2005/8/colors/accent4_1" csCatId="accent4" phldr="1"/>
      <dgm:spPr/>
      <dgm:t>
        <a:bodyPr/>
        <a:lstStyle/>
        <a:p>
          <a:endParaRPr lang="en-US"/>
        </a:p>
      </dgm:t>
    </dgm:pt>
    <dgm:pt modelId="{E1E6141E-9856-3948-BF27-62428CC87AAA}">
      <dgm:prSet/>
      <dgm:spPr/>
      <dgm:t>
        <a:bodyPr/>
        <a:lstStyle/>
        <a:p>
          <a:r>
            <a:rPr lang="en-US"/>
            <a:t>Predict next day solar output.</a:t>
          </a:r>
        </a:p>
      </dgm:t>
    </dgm:pt>
    <dgm:pt modelId="{3F27B4E3-9C7C-5D4D-82A6-9AA0BA9461F2}" type="parTrans" cxnId="{0D003823-195B-C74C-B6B1-A3637B4D2C89}">
      <dgm:prSet/>
      <dgm:spPr/>
      <dgm:t>
        <a:bodyPr/>
        <a:lstStyle/>
        <a:p>
          <a:endParaRPr lang="en-US"/>
        </a:p>
      </dgm:t>
    </dgm:pt>
    <dgm:pt modelId="{EDC8844A-8495-F049-9199-2E4D5106E4F0}" type="sibTrans" cxnId="{0D003823-195B-C74C-B6B1-A3637B4D2C89}">
      <dgm:prSet/>
      <dgm:spPr/>
      <dgm:t>
        <a:bodyPr/>
        <a:lstStyle/>
        <a:p>
          <a:endParaRPr lang="en-US"/>
        </a:p>
      </dgm:t>
    </dgm:pt>
    <dgm:pt modelId="{3C51400D-FF15-8D4F-BA83-38BFF20FA094}">
      <dgm:prSet/>
      <dgm:spPr/>
      <dgm:t>
        <a:bodyPr/>
        <a:lstStyle/>
        <a:p>
          <a:r>
            <a:rPr lang="en-US"/>
            <a:t>Compare to energy pulled from grid.</a:t>
          </a:r>
        </a:p>
      </dgm:t>
    </dgm:pt>
    <dgm:pt modelId="{9CD3ADB7-804B-C641-B5E6-7116B7F0C77A}" type="parTrans" cxnId="{2B7C8DAA-5FA1-8942-8CE6-C88FDFCB89B6}">
      <dgm:prSet/>
      <dgm:spPr/>
      <dgm:t>
        <a:bodyPr/>
        <a:lstStyle/>
        <a:p>
          <a:endParaRPr lang="en-US"/>
        </a:p>
      </dgm:t>
    </dgm:pt>
    <dgm:pt modelId="{8E7E4E4E-7AAD-F545-8D43-B8C24A2181A7}" type="sibTrans" cxnId="{2B7C8DAA-5FA1-8942-8CE6-C88FDFCB89B6}">
      <dgm:prSet/>
      <dgm:spPr/>
      <dgm:t>
        <a:bodyPr/>
        <a:lstStyle/>
        <a:p>
          <a:endParaRPr lang="en-US"/>
        </a:p>
      </dgm:t>
    </dgm:pt>
    <dgm:pt modelId="{BEB6C91E-465C-DB4D-82FF-185649165C48}">
      <dgm:prSet/>
      <dgm:spPr/>
      <dgm:t>
        <a:bodyPr/>
        <a:lstStyle/>
        <a:p>
          <a:r>
            <a:rPr lang="en-US"/>
            <a:t>Model can be implemented into other SAS solar farm locations.</a:t>
          </a:r>
        </a:p>
      </dgm:t>
    </dgm:pt>
    <dgm:pt modelId="{356BAC2A-3ACA-9D4A-97BD-ECD5237C8DBD}" type="parTrans" cxnId="{C18D3843-BCC5-8D45-BDFA-DAC7C863FADB}">
      <dgm:prSet/>
      <dgm:spPr/>
      <dgm:t>
        <a:bodyPr/>
        <a:lstStyle/>
        <a:p>
          <a:endParaRPr lang="en-US"/>
        </a:p>
      </dgm:t>
    </dgm:pt>
    <dgm:pt modelId="{0AFBA8BC-1DCC-DC42-8EA1-ADC636DBA7CF}" type="sibTrans" cxnId="{C18D3843-BCC5-8D45-BDFA-DAC7C863FADB}">
      <dgm:prSet/>
      <dgm:spPr/>
      <dgm:t>
        <a:bodyPr/>
        <a:lstStyle/>
        <a:p>
          <a:endParaRPr lang="en-US"/>
        </a:p>
      </dgm:t>
    </dgm:pt>
    <dgm:pt modelId="{EF4849D2-DDD6-314F-BD46-13BA4B81AA39}" type="pres">
      <dgm:prSet presAssocID="{4B2156D7-38A3-6746-8836-BBC6136B5F60}" presName="vert0" presStyleCnt="0">
        <dgm:presLayoutVars>
          <dgm:dir/>
          <dgm:animOne val="branch"/>
          <dgm:animLvl val="lvl"/>
        </dgm:presLayoutVars>
      </dgm:prSet>
      <dgm:spPr/>
    </dgm:pt>
    <dgm:pt modelId="{DEC11824-10C6-EE49-8296-8FE56C1DF198}" type="pres">
      <dgm:prSet presAssocID="{E1E6141E-9856-3948-BF27-62428CC87AAA}" presName="thickLine" presStyleLbl="alignNode1" presStyleIdx="0" presStyleCnt="3"/>
      <dgm:spPr/>
    </dgm:pt>
    <dgm:pt modelId="{D9C7EFDD-C8C7-3245-8429-0685B07A0AA6}" type="pres">
      <dgm:prSet presAssocID="{E1E6141E-9856-3948-BF27-62428CC87AAA}" presName="horz1" presStyleCnt="0"/>
      <dgm:spPr/>
    </dgm:pt>
    <dgm:pt modelId="{C8DDFE6C-514B-DD48-B783-092C14BB1883}" type="pres">
      <dgm:prSet presAssocID="{E1E6141E-9856-3948-BF27-62428CC87AAA}" presName="tx1" presStyleLbl="revTx" presStyleIdx="0" presStyleCnt="3"/>
      <dgm:spPr/>
    </dgm:pt>
    <dgm:pt modelId="{126BB6E9-4CC8-7446-9996-42E572E5290B}" type="pres">
      <dgm:prSet presAssocID="{E1E6141E-9856-3948-BF27-62428CC87AAA}" presName="vert1" presStyleCnt="0"/>
      <dgm:spPr/>
    </dgm:pt>
    <dgm:pt modelId="{1D5D929E-A467-E849-AF86-95CA47005274}" type="pres">
      <dgm:prSet presAssocID="{3C51400D-FF15-8D4F-BA83-38BFF20FA094}" presName="thickLine" presStyleLbl="alignNode1" presStyleIdx="1" presStyleCnt="3"/>
      <dgm:spPr/>
    </dgm:pt>
    <dgm:pt modelId="{0536F36B-3160-5749-9141-98FD00D4C9A8}" type="pres">
      <dgm:prSet presAssocID="{3C51400D-FF15-8D4F-BA83-38BFF20FA094}" presName="horz1" presStyleCnt="0"/>
      <dgm:spPr/>
    </dgm:pt>
    <dgm:pt modelId="{D9891B68-9961-E64C-A47D-FD83823CDAAD}" type="pres">
      <dgm:prSet presAssocID="{3C51400D-FF15-8D4F-BA83-38BFF20FA094}" presName="tx1" presStyleLbl="revTx" presStyleIdx="1" presStyleCnt="3"/>
      <dgm:spPr/>
    </dgm:pt>
    <dgm:pt modelId="{AEFC2C75-8F9F-DB4E-8498-DD2A313AFDA4}" type="pres">
      <dgm:prSet presAssocID="{3C51400D-FF15-8D4F-BA83-38BFF20FA094}" presName="vert1" presStyleCnt="0"/>
      <dgm:spPr/>
    </dgm:pt>
    <dgm:pt modelId="{0792A5DF-DE3D-9A47-A1BC-A892B26FA2D9}" type="pres">
      <dgm:prSet presAssocID="{BEB6C91E-465C-DB4D-82FF-185649165C48}" presName="thickLine" presStyleLbl="alignNode1" presStyleIdx="2" presStyleCnt="3"/>
      <dgm:spPr/>
    </dgm:pt>
    <dgm:pt modelId="{54DC72A9-20D8-B843-972A-DB3D40825D67}" type="pres">
      <dgm:prSet presAssocID="{BEB6C91E-465C-DB4D-82FF-185649165C48}" presName="horz1" presStyleCnt="0"/>
      <dgm:spPr/>
    </dgm:pt>
    <dgm:pt modelId="{6F0D2D41-E308-224E-A8A0-B345B73DB8DE}" type="pres">
      <dgm:prSet presAssocID="{BEB6C91E-465C-DB4D-82FF-185649165C48}" presName="tx1" presStyleLbl="revTx" presStyleIdx="2" presStyleCnt="3"/>
      <dgm:spPr/>
    </dgm:pt>
    <dgm:pt modelId="{1CA2FF41-70F1-3441-B61D-07823B14544F}" type="pres">
      <dgm:prSet presAssocID="{BEB6C91E-465C-DB4D-82FF-185649165C48}" presName="vert1" presStyleCnt="0"/>
      <dgm:spPr/>
    </dgm:pt>
  </dgm:ptLst>
  <dgm:cxnLst>
    <dgm:cxn modelId="{0D003823-195B-C74C-B6B1-A3637B4D2C89}" srcId="{4B2156D7-38A3-6746-8836-BBC6136B5F60}" destId="{E1E6141E-9856-3948-BF27-62428CC87AAA}" srcOrd="0" destOrd="0" parTransId="{3F27B4E3-9C7C-5D4D-82A6-9AA0BA9461F2}" sibTransId="{EDC8844A-8495-F049-9199-2E4D5106E4F0}"/>
    <dgm:cxn modelId="{C18D3843-BCC5-8D45-BDFA-DAC7C863FADB}" srcId="{4B2156D7-38A3-6746-8836-BBC6136B5F60}" destId="{BEB6C91E-465C-DB4D-82FF-185649165C48}" srcOrd="2" destOrd="0" parTransId="{356BAC2A-3ACA-9D4A-97BD-ECD5237C8DBD}" sibTransId="{0AFBA8BC-1DCC-DC42-8EA1-ADC636DBA7CF}"/>
    <dgm:cxn modelId="{FBDD7261-F2F3-4635-9E38-4F424F34F571}" type="presOf" srcId="{4B2156D7-38A3-6746-8836-BBC6136B5F60}" destId="{EF4849D2-DDD6-314F-BD46-13BA4B81AA39}" srcOrd="0" destOrd="0" presId="urn:microsoft.com/office/officeart/2008/layout/LinedList"/>
    <dgm:cxn modelId="{94490C9A-B58E-4D64-9CF6-CB8ACB2D625A}" type="presOf" srcId="{BEB6C91E-465C-DB4D-82FF-185649165C48}" destId="{6F0D2D41-E308-224E-A8A0-B345B73DB8DE}" srcOrd="0" destOrd="0" presId="urn:microsoft.com/office/officeart/2008/layout/LinedList"/>
    <dgm:cxn modelId="{2B7C8DAA-5FA1-8942-8CE6-C88FDFCB89B6}" srcId="{4B2156D7-38A3-6746-8836-BBC6136B5F60}" destId="{3C51400D-FF15-8D4F-BA83-38BFF20FA094}" srcOrd="1" destOrd="0" parTransId="{9CD3ADB7-804B-C641-B5E6-7116B7F0C77A}" sibTransId="{8E7E4E4E-7AAD-F545-8D43-B8C24A2181A7}"/>
    <dgm:cxn modelId="{E48352D9-E6C2-4FD9-BEB0-4765EFEF321B}" type="presOf" srcId="{3C51400D-FF15-8D4F-BA83-38BFF20FA094}" destId="{D9891B68-9961-E64C-A47D-FD83823CDAAD}" srcOrd="0" destOrd="0" presId="urn:microsoft.com/office/officeart/2008/layout/LinedList"/>
    <dgm:cxn modelId="{21B526DE-37FC-47A9-9778-9D7BCB1D761A}" type="presOf" srcId="{E1E6141E-9856-3948-BF27-62428CC87AAA}" destId="{C8DDFE6C-514B-DD48-B783-092C14BB1883}" srcOrd="0" destOrd="0" presId="urn:microsoft.com/office/officeart/2008/layout/LinedList"/>
    <dgm:cxn modelId="{BBDC5372-1D9D-4A1A-A8A4-BE1CCABAE0D0}" type="presParOf" srcId="{EF4849D2-DDD6-314F-BD46-13BA4B81AA39}" destId="{DEC11824-10C6-EE49-8296-8FE56C1DF198}" srcOrd="0" destOrd="0" presId="urn:microsoft.com/office/officeart/2008/layout/LinedList"/>
    <dgm:cxn modelId="{42B4D856-793C-431D-9ED6-E360397D3541}" type="presParOf" srcId="{EF4849D2-DDD6-314F-BD46-13BA4B81AA39}" destId="{D9C7EFDD-C8C7-3245-8429-0685B07A0AA6}" srcOrd="1" destOrd="0" presId="urn:microsoft.com/office/officeart/2008/layout/LinedList"/>
    <dgm:cxn modelId="{AE0F9EB7-0D2C-42AF-8D2F-DD2127846C59}" type="presParOf" srcId="{D9C7EFDD-C8C7-3245-8429-0685B07A0AA6}" destId="{C8DDFE6C-514B-DD48-B783-092C14BB1883}" srcOrd="0" destOrd="0" presId="urn:microsoft.com/office/officeart/2008/layout/LinedList"/>
    <dgm:cxn modelId="{7D763FE7-90E4-44D9-B1EF-7B5C5DFDD486}" type="presParOf" srcId="{D9C7EFDD-C8C7-3245-8429-0685B07A0AA6}" destId="{126BB6E9-4CC8-7446-9996-42E572E5290B}" srcOrd="1" destOrd="0" presId="urn:microsoft.com/office/officeart/2008/layout/LinedList"/>
    <dgm:cxn modelId="{469E740D-8B1F-41A0-8501-6FD61CBA72D7}" type="presParOf" srcId="{EF4849D2-DDD6-314F-BD46-13BA4B81AA39}" destId="{1D5D929E-A467-E849-AF86-95CA47005274}" srcOrd="2" destOrd="0" presId="urn:microsoft.com/office/officeart/2008/layout/LinedList"/>
    <dgm:cxn modelId="{C7A9661D-6969-4A03-A045-E3FA4A4F5384}" type="presParOf" srcId="{EF4849D2-DDD6-314F-BD46-13BA4B81AA39}" destId="{0536F36B-3160-5749-9141-98FD00D4C9A8}" srcOrd="3" destOrd="0" presId="urn:microsoft.com/office/officeart/2008/layout/LinedList"/>
    <dgm:cxn modelId="{90F8FD1A-BA40-41E5-874A-A50953868A37}" type="presParOf" srcId="{0536F36B-3160-5749-9141-98FD00D4C9A8}" destId="{D9891B68-9961-E64C-A47D-FD83823CDAAD}" srcOrd="0" destOrd="0" presId="urn:microsoft.com/office/officeart/2008/layout/LinedList"/>
    <dgm:cxn modelId="{CA28918B-542C-405F-8577-ADDED03640FA}" type="presParOf" srcId="{0536F36B-3160-5749-9141-98FD00D4C9A8}" destId="{AEFC2C75-8F9F-DB4E-8498-DD2A313AFDA4}" srcOrd="1" destOrd="0" presId="urn:microsoft.com/office/officeart/2008/layout/LinedList"/>
    <dgm:cxn modelId="{506BA56B-1425-47B0-8FCF-0BFE54CDAD98}" type="presParOf" srcId="{EF4849D2-DDD6-314F-BD46-13BA4B81AA39}" destId="{0792A5DF-DE3D-9A47-A1BC-A892B26FA2D9}" srcOrd="4" destOrd="0" presId="urn:microsoft.com/office/officeart/2008/layout/LinedList"/>
    <dgm:cxn modelId="{0FB5CA4B-ADA6-4CC4-99F6-E35F1588F480}" type="presParOf" srcId="{EF4849D2-DDD6-314F-BD46-13BA4B81AA39}" destId="{54DC72A9-20D8-B843-972A-DB3D40825D67}" srcOrd="5" destOrd="0" presId="urn:microsoft.com/office/officeart/2008/layout/LinedList"/>
    <dgm:cxn modelId="{2462346D-085B-4694-842E-24F4D0C8AB74}" type="presParOf" srcId="{54DC72A9-20D8-B843-972A-DB3D40825D67}" destId="{6F0D2D41-E308-224E-A8A0-B345B73DB8DE}" srcOrd="0" destOrd="0" presId="urn:microsoft.com/office/officeart/2008/layout/LinedList"/>
    <dgm:cxn modelId="{83CF87D8-24D0-44D4-9522-E50F396F14CF}" type="presParOf" srcId="{54DC72A9-20D8-B843-972A-DB3D40825D67}" destId="{1CA2FF41-70F1-3441-B61D-07823B14544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0547A-51A0-524C-ADC2-6277E61D7D6F}">
      <dsp:nvSpPr>
        <dsp:cNvPr id="0" name=""/>
        <dsp:cNvSpPr/>
      </dsp:nvSpPr>
      <dsp:spPr>
        <a:xfrm rot="10800000">
          <a:off x="1349476" y="0"/>
          <a:ext cx="3826338" cy="1681707"/>
        </a:xfrm>
        <a:prstGeom prst="homePlat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1586" tIns="83820" rIns="156464" bIns="83820" numCol="1" spcCol="1270" anchor="t" anchorCtr="0">
          <a:noAutofit/>
        </a:bodyPr>
        <a:lstStyle/>
        <a:p>
          <a:pPr marL="0" lvl="0" indent="0" algn="l" defTabSz="977900">
            <a:lnSpc>
              <a:spcPct val="90000"/>
            </a:lnSpc>
            <a:spcBef>
              <a:spcPct val="0"/>
            </a:spcBef>
            <a:spcAft>
              <a:spcPct val="35000"/>
            </a:spcAft>
            <a:buNone/>
          </a:pPr>
          <a:r>
            <a:rPr lang="en-US" sz="2200" kern="1200" dirty="0"/>
            <a:t>Building A</a:t>
          </a:r>
        </a:p>
        <a:p>
          <a:pPr marL="171450" lvl="1" indent="-171450" algn="l" defTabSz="844550">
            <a:lnSpc>
              <a:spcPct val="90000"/>
            </a:lnSpc>
            <a:spcBef>
              <a:spcPct val="0"/>
            </a:spcBef>
            <a:spcAft>
              <a:spcPct val="15000"/>
            </a:spcAft>
            <a:buChar char="•"/>
          </a:pPr>
          <a:r>
            <a:rPr lang="en-US" sz="1900" kern="1200"/>
            <a:t>419,924 square feet​</a:t>
          </a:r>
        </a:p>
        <a:p>
          <a:pPr marL="171450" lvl="1" indent="-171450" algn="l" defTabSz="844550">
            <a:lnSpc>
              <a:spcPct val="90000"/>
            </a:lnSpc>
            <a:spcBef>
              <a:spcPct val="0"/>
            </a:spcBef>
            <a:spcAft>
              <a:spcPct val="15000"/>
            </a:spcAft>
            <a:buChar char="•"/>
          </a:pPr>
          <a:r>
            <a:rPr lang="en-US" sz="1900" kern="1200"/>
            <a:t>999 offices ​</a:t>
          </a:r>
        </a:p>
        <a:p>
          <a:pPr marL="171450" lvl="1" indent="-171450" algn="l" defTabSz="844550">
            <a:lnSpc>
              <a:spcPct val="90000"/>
            </a:lnSpc>
            <a:spcBef>
              <a:spcPct val="0"/>
            </a:spcBef>
            <a:spcAft>
              <a:spcPct val="15000"/>
            </a:spcAft>
            <a:buChar char="•"/>
          </a:pPr>
          <a:r>
            <a:rPr lang="en-US" sz="1900" kern="1200" dirty="0"/>
            <a:t>700-seat capacity café​</a:t>
          </a:r>
        </a:p>
      </dsp:txBody>
      <dsp:txXfrm rot="10800000">
        <a:off x="1769903" y="0"/>
        <a:ext cx="3405911" cy="1681707"/>
      </dsp:txXfrm>
    </dsp:sp>
    <dsp:sp modelId="{8C81F3D3-FBDF-654F-90AB-5C232D085EE4}">
      <dsp:nvSpPr>
        <dsp:cNvPr id="0" name=""/>
        <dsp:cNvSpPr/>
      </dsp:nvSpPr>
      <dsp:spPr>
        <a:xfrm>
          <a:off x="578077" y="65880"/>
          <a:ext cx="1542798" cy="1549945"/>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32000" r="-32000"/>
          </a:stretch>
        </a:blip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8D05E-A50E-F540-B8BB-CA649EB18DF4}">
      <dsp:nvSpPr>
        <dsp:cNvPr id="0" name=""/>
        <dsp:cNvSpPr/>
      </dsp:nvSpPr>
      <dsp:spPr>
        <a:xfrm rot="10800000">
          <a:off x="1223369" y="0"/>
          <a:ext cx="3253189" cy="1615827"/>
        </a:xfrm>
        <a:prstGeom prst="homePlat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2535" tIns="83820" rIns="156464" bIns="83820" numCol="1" spcCol="1270" anchor="t" anchorCtr="0">
          <a:noAutofit/>
        </a:bodyPr>
        <a:lstStyle/>
        <a:p>
          <a:pPr marL="0" lvl="0" indent="0" algn="l" defTabSz="977900">
            <a:lnSpc>
              <a:spcPct val="90000"/>
            </a:lnSpc>
            <a:spcBef>
              <a:spcPct val="0"/>
            </a:spcBef>
            <a:spcAft>
              <a:spcPct val="35000"/>
            </a:spcAft>
            <a:buNone/>
          </a:pPr>
          <a:r>
            <a:rPr lang="en-US" sz="2200" kern="1200" dirty="0"/>
            <a:t>Solar Farm</a:t>
          </a:r>
        </a:p>
        <a:p>
          <a:pPr marL="171450" lvl="1" indent="-171450" algn="l" defTabSz="755650">
            <a:lnSpc>
              <a:spcPct val="90000"/>
            </a:lnSpc>
            <a:spcBef>
              <a:spcPct val="0"/>
            </a:spcBef>
            <a:spcAft>
              <a:spcPct val="15000"/>
            </a:spcAft>
            <a:buChar char="•"/>
          </a:pPr>
          <a:r>
            <a:rPr lang="en-US" sz="1700" kern="1200" dirty="0"/>
            <a:t>12 acres</a:t>
          </a:r>
        </a:p>
        <a:p>
          <a:pPr marL="171450" lvl="1" indent="-171450" algn="l" defTabSz="755650">
            <a:lnSpc>
              <a:spcPct val="90000"/>
            </a:lnSpc>
            <a:spcBef>
              <a:spcPct val="0"/>
            </a:spcBef>
            <a:spcAft>
              <a:spcPct val="15000"/>
            </a:spcAft>
            <a:buChar char="•"/>
          </a:pPr>
          <a:r>
            <a:rPr lang="en-US" sz="1700" kern="1200"/>
            <a:t>Energy use intensity (kWh/sqft) 11.4</a:t>
          </a:r>
        </a:p>
      </dsp:txBody>
      <dsp:txXfrm rot="10800000">
        <a:off x="1627326" y="0"/>
        <a:ext cx="2849232" cy="1615827"/>
      </dsp:txXfrm>
    </dsp:sp>
    <dsp:sp modelId="{9C5760EF-F7DF-0445-8F94-A893DAD2A882}">
      <dsp:nvSpPr>
        <dsp:cNvPr id="0" name=""/>
        <dsp:cNvSpPr/>
      </dsp:nvSpPr>
      <dsp:spPr>
        <a:xfrm>
          <a:off x="415455" y="1656"/>
          <a:ext cx="1615827" cy="1612514"/>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7BA38-3906-4B8C-B807-FAFE67A56CE0}">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584948-3764-4CDD-B0EE-E4EC4B6EF231}">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Significant metric used in model</a:t>
          </a:r>
        </a:p>
      </dsp:txBody>
      <dsp:txXfrm>
        <a:off x="417971" y="2644140"/>
        <a:ext cx="2889450" cy="720000"/>
      </dsp:txXfrm>
    </dsp:sp>
    <dsp:sp modelId="{2B914A2A-3BE2-400D-B1B9-9F5F152AAF79}">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7F24E6-83B1-465C-86AF-65ACF59C4C55}">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Monthly time filter</a:t>
          </a:r>
        </a:p>
      </dsp:txBody>
      <dsp:txXfrm>
        <a:off x="3813075" y="2644140"/>
        <a:ext cx="2889450" cy="720000"/>
      </dsp:txXfrm>
    </dsp:sp>
    <dsp:sp modelId="{77AA16CE-2FD2-46F3-98D6-3C3A0E2920E3}">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7906BB-A921-4947-93CD-A4623CFBBCFD}">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Overall average comparisons</a:t>
          </a:r>
        </a:p>
      </dsp:txBody>
      <dsp:txXfrm>
        <a:off x="7208178" y="2644140"/>
        <a:ext cx="28894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11824-10C6-EE49-8296-8FE56C1DF198}">
      <dsp:nvSpPr>
        <dsp:cNvPr id="0" name=""/>
        <dsp:cNvSpPr/>
      </dsp:nvSpPr>
      <dsp:spPr>
        <a:xfrm>
          <a:off x="0" y="1677"/>
          <a:ext cx="10143668"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8DDFE6C-514B-DD48-B783-092C14BB1883}">
      <dsp:nvSpPr>
        <dsp:cNvPr id="0" name=""/>
        <dsp:cNvSpPr/>
      </dsp:nvSpPr>
      <dsp:spPr>
        <a:xfrm>
          <a:off x="0" y="1677"/>
          <a:ext cx="10143668" cy="1144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Predict next day solar output.</a:t>
          </a:r>
        </a:p>
      </dsp:txBody>
      <dsp:txXfrm>
        <a:off x="0" y="1677"/>
        <a:ext cx="10143668" cy="1144058"/>
      </dsp:txXfrm>
    </dsp:sp>
    <dsp:sp modelId="{1D5D929E-A467-E849-AF86-95CA47005274}">
      <dsp:nvSpPr>
        <dsp:cNvPr id="0" name=""/>
        <dsp:cNvSpPr/>
      </dsp:nvSpPr>
      <dsp:spPr>
        <a:xfrm>
          <a:off x="0" y="1145736"/>
          <a:ext cx="10143668"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9891B68-9961-E64C-A47D-FD83823CDAAD}">
      <dsp:nvSpPr>
        <dsp:cNvPr id="0" name=""/>
        <dsp:cNvSpPr/>
      </dsp:nvSpPr>
      <dsp:spPr>
        <a:xfrm>
          <a:off x="0" y="1145736"/>
          <a:ext cx="10143668" cy="1144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Compare to energy pulled from grid.</a:t>
          </a:r>
        </a:p>
      </dsp:txBody>
      <dsp:txXfrm>
        <a:off x="0" y="1145736"/>
        <a:ext cx="10143668" cy="1144058"/>
      </dsp:txXfrm>
    </dsp:sp>
    <dsp:sp modelId="{0792A5DF-DE3D-9A47-A1BC-A892B26FA2D9}">
      <dsp:nvSpPr>
        <dsp:cNvPr id="0" name=""/>
        <dsp:cNvSpPr/>
      </dsp:nvSpPr>
      <dsp:spPr>
        <a:xfrm>
          <a:off x="0" y="2289794"/>
          <a:ext cx="10143668" cy="0"/>
        </a:xfrm>
        <a:prstGeom prst="line">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F0D2D41-E308-224E-A8A0-B345B73DB8DE}">
      <dsp:nvSpPr>
        <dsp:cNvPr id="0" name=""/>
        <dsp:cNvSpPr/>
      </dsp:nvSpPr>
      <dsp:spPr>
        <a:xfrm>
          <a:off x="0" y="2289794"/>
          <a:ext cx="10143668" cy="1144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Model can be implemented into other SAS solar farm locations.</a:t>
          </a:r>
        </a:p>
      </dsp:txBody>
      <dsp:txXfrm>
        <a:off x="0" y="2289794"/>
        <a:ext cx="10143668" cy="114405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D854D-E069-6C4C-BC40-EDD12AC95D6F}" type="datetimeFigureOut">
              <a:rPr lang="en-US" smtClean="0"/>
              <a:t>6/15/22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AF5BBE-96E8-324A-B2DD-172502FBE910}" type="slidenum">
              <a:rPr lang="en-US" smtClean="0"/>
              <a:t>‹#›</a:t>
            </a:fld>
            <a:endParaRPr lang="en-US"/>
          </a:p>
        </p:txBody>
      </p:sp>
    </p:spTree>
    <p:extLst>
      <p:ext uri="{BB962C8B-B14F-4D97-AF65-F5344CB8AC3E}">
        <p14:creationId xmlns:p14="http://schemas.microsoft.com/office/powerpoint/2010/main" val="287682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nsrdb.nrel.gov/"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AF5BBE-96E8-324A-B2DD-172502FBE910}" type="slidenum">
              <a:rPr lang="en-US" smtClean="0"/>
              <a:t>3</a:t>
            </a:fld>
            <a:endParaRPr lang="en-US"/>
          </a:p>
        </p:txBody>
      </p:sp>
    </p:spTree>
    <p:extLst>
      <p:ext uri="{BB962C8B-B14F-4D97-AF65-F5344CB8AC3E}">
        <p14:creationId xmlns:p14="http://schemas.microsoft.com/office/powerpoint/2010/main" val="1367321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Adding more solar panels may have payback of 3-5 years</a:t>
            </a:r>
            <a:r>
              <a:rPr lang="en-US" sz="1200" b="0" i="0" kern="1200" dirty="0">
                <a:solidFill>
                  <a:schemeClr val="tx1"/>
                </a:solidFill>
                <a:effectLst/>
                <a:latin typeface="+mn-lt"/>
                <a:ea typeface="+mn-ea"/>
                <a:cs typeface="+mn-cs"/>
              </a:rPr>
              <a:t>​</a:t>
            </a:r>
          </a:p>
          <a:p>
            <a:pPr marL="171450" indent="-171450" rtl="0" fontAlgn="base">
              <a:buFont typeface="Arial" panose="020B0604020202020204" pitchFamily="34" charset="0"/>
              <a:buChar char="•"/>
            </a:pPr>
            <a:r>
              <a:rPr lang="en-US" sz="1200" b="0" i="0" u="none" strike="noStrike" kern="1200" dirty="0">
                <a:solidFill>
                  <a:schemeClr val="tx1"/>
                </a:solidFill>
                <a:effectLst/>
                <a:latin typeface="+mn-lt"/>
                <a:ea typeface="+mn-ea"/>
                <a:cs typeface="+mn-cs"/>
              </a:rPr>
              <a:t>Battery Prices are expected to drop 13% per year, so it makes economic sense to wait</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EAF5BBE-96E8-324A-B2DD-172502FBE910}" type="slidenum">
              <a:rPr lang="en-US" smtClean="0"/>
              <a:t>4</a:t>
            </a:fld>
            <a:endParaRPr lang="en-US"/>
          </a:p>
        </p:txBody>
      </p:sp>
    </p:spTree>
    <p:extLst>
      <p:ext uri="{BB962C8B-B14F-4D97-AF65-F5344CB8AC3E}">
        <p14:creationId xmlns:p14="http://schemas.microsoft.com/office/powerpoint/2010/main" val="3155305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This leads us to phase II, where the outcome of this project is to create a predictive strategy for the solar energy forecasting problem to predict future power production so that SAS can effectively measure the solar farm energy output.</a:t>
            </a:r>
            <a:endParaRPr lang="en-US" sz="1800">
              <a:effectLst/>
              <a:latin typeface="Times New Roman" panose="02020603050405020304" pitchFamily="18" charset="0"/>
              <a:ea typeface="Times New Roman" panose="020206030504050203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Times New Roman" panose="02020603050405020304" pitchFamily="18" charset="0"/>
                <a:cs typeface="Calibri" panose="020F0502020204030204" pitchFamily="34" charset="0"/>
              </a:rPr>
              <a:t>We will accomplish this through an interactive dashboard and predictive models.</a:t>
            </a:r>
            <a:endParaRPr lang="en-US" sz="1800">
              <a:effectLst/>
              <a:latin typeface="Calibri" panose="020F0502020204030204" pitchFamily="34" charset="0"/>
              <a:ea typeface="Times New Roman" panose="02020603050405020304" pitchFamily="18" charset="0"/>
              <a:cs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FEAF5BBE-96E8-324A-B2DD-172502FBE910}" type="slidenum">
              <a:rPr lang="en-US" smtClean="0"/>
              <a:t>5</a:t>
            </a:fld>
            <a:endParaRPr lang="en-US"/>
          </a:p>
        </p:txBody>
      </p:sp>
    </p:spTree>
    <p:extLst>
      <p:ext uri="{BB962C8B-B14F-4D97-AF65-F5344CB8AC3E}">
        <p14:creationId xmlns:p14="http://schemas.microsoft.com/office/powerpoint/2010/main" val="3442662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a:effectLst/>
                <a:latin typeface="Times New Roman" panose="02020603050405020304" pitchFamily="18" charset="0"/>
                <a:ea typeface="Times New Roman" panose="02020603050405020304" pitchFamily="18" charset="0"/>
              </a:rPr>
              <a:t>SAS is wanting </a:t>
            </a:r>
            <a:r>
              <a:rPr lang="en-GB" sz="1800" dirty="0">
                <a:effectLst/>
                <a:latin typeface="Times New Roman" panose="02020603050405020304" pitchFamily="18" charset="0"/>
                <a:ea typeface="Times New Roman" panose="02020603050405020304" pitchFamily="18" charset="0"/>
              </a:rPr>
              <a:t>to be able to better predict solar energy output which can be difficult due to its high dependency on short-term weather conditions.</a:t>
            </a:r>
            <a:r>
              <a:rPr lang="en-GB" sz="1800">
                <a:effectLst/>
                <a:latin typeface="Times New Roman" panose="02020603050405020304" pitchFamily="18" charset="0"/>
                <a:ea typeface="Times New Roman" panose="02020603050405020304" pitchFamily="18" charset="0"/>
              </a:rPr>
              <a:t> </a:t>
            </a:r>
          </a:p>
          <a:p>
            <a:r>
              <a:rPr lang="en-GB" sz="1800">
                <a:effectLst/>
                <a:latin typeface="Times New Roman" panose="02020603050405020304" pitchFamily="18" charset="0"/>
              </a:rPr>
              <a:t>We seek answers to what are the most significant attributes used in predicting next day solar farm output. </a:t>
            </a:r>
          </a:p>
          <a:p>
            <a:r>
              <a:rPr lang="en-GB" sz="1800">
                <a:effectLst/>
                <a:latin typeface="Times New Roman" panose="02020603050405020304" pitchFamily="18" charset="0"/>
              </a:rPr>
              <a:t>And how can SAS gain further knowledge on balancing solar farm output with grid pulled energy.</a:t>
            </a:r>
          </a:p>
          <a:p>
            <a:endParaRPr lang="en-US" dirty="0"/>
          </a:p>
        </p:txBody>
      </p:sp>
      <p:sp>
        <p:nvSpPr>
          <p:cNvPr id="4" name="Slide Number Placeholder 3"/>
          <p:cNvSpPr>
            <a:spLocks noGrp="1"/>
          </p:cNvSpPr>
          <p:nvPr>
            <p:ph type="sldNum" sz="quarter" idx="5"/>
          </p:nvPr>
        </p:nvSpPr>
        <p:spPr/>
        <p:txBody>
          <a:bodyPr/>
          <a:lstStyle/>
          <a:p>
            <a:fld id="{FEAF5BBE-96E8-324A-B2DD-172502FBE910}" type="slidenum">
              <a:rPr lang="en-US" smtClean="0"/>
              <a:t>6</a:t>
            </a:fld>
            <a:endParaRPr lang="en-US"/>
          </a:p>
        </p:txBody>
      </p:sp>
    </p:spTree>
    <p:extLst>
      <p:ext uri="{BB962C8B-B14F-4D97-AF65-F5344CB8AC3E}">
        <p14:creationId xmlns:p14="http://schemas.microsoft.com/office/powerpoint/2010/main" val="481368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a:effectLst/>
                <a:latin typeface="Times New Roman" panose="02020603050405020304" pitchFamily="18" charset="0"/>
                <a:ea typeface="Times New Roman" panose="02020603050405020304" pitchFamily="18" charset="0"/>
              </a:rPr>
              <a:t>Zach: The data used was scraped from a local weather station in Car, NC. The data contains a variety of weather variable records from 2019 seen on the right.</a:t>
            </a:r>
          </a:p>
          <a:p>
            <a:endParaRPr lang="en-GB" sz="1800">
              <a:effectLst/>
              <a:latin typeface="Times New Roman" panose="02020603050405020304" pitchFamily="18" charset="0"/>
              <a:ea typeface="Times New Roman" panose="02020603050405020304" pitchFamily="18" charset="0"/>
            </a:endParaRPr>
          </a:p>
          <a:p>
            <a:r>
              <a:rPr lang="en-GB" sz="1800" dirty="0">
                <a:effectLst/>
                <a:latin typeface="Times New Roman" panose="02020603050405020304" pitchFamily="18" charset="0"/>
                <a:ea typeface="Times New Roman" panose="02020603050405020304" pitchFamily="18" charset="0"/>
              </a:rPr>
              <a:t>The NSRDB solar resource data is collected by </a:t>
            </a:r>
            <a:r>
              <a:rPr lang="en-GB" sz="1800" i="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https://nsrdb.nrel.gov/</a:t>
            </a:r>
            <a:r>
              <a:rPr lang="en-GB" sz="1800" i="1"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which is </a:t>
            </a:r>
            <a:r>
              <a:rPr lang="en-GB" sz="1800" dirty="0" err="1">
                <a:effectLst/>
                <a:latin typeface="Times New Roman" panose="02020603050405020304" pitchFamily="18" charset="0"/>
                <a:ea typeface="Times New Roman" panose="02020603050405020304" pitchFamily="18" charset="0"/>
              </a:rPr>
              <a:t>modeled</a:t>
            </a:r>
            <a:r>
              <a:rPr lang="en-GB" sz="1800" dirty="0">
                <a:effectLst/>
                <a:latin typeface="Times New Roman" panose="02020603050405020304" pitchFamily="18" charset="0"/>
                <a:ea typeface="Times New Roman" panose="02020603050405020304" pitchFamily="18" charset="0"/>
              </a:rPr>
              <a:t> using multi-channel measurements from geostationary satellites. The satellites were able to get the following measurements just miles from the SAS Solar Farm making for accurate results. The solar resource data that was used was Diffused Horizontal Irradiance (DHI), Direct Normal Irradiation (DNI), Direct Normal Irradiation (DNI),</a:t>
            </a:r>
            <a:r>
              <a:rPr lang="en-GB" sz="1800" dirty="0">
                <a:effectLst/>
                <a:latin typeface="Arial" panose="020B0604020202020204" pitchFamily="34" charset="0"/>
                <a:ea typeface="Times New Roman" panose="02020603050405020304" pitchFamily="18" charset="0"/>
                <a:cs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rPr>
              <a:t>Global Horizontal Irradiance (GHI), Global Horizontal UV Irradiance, Solar Zenith Angle.</a:t>
            </a:r>
            <a:endParaRPr lang="en-US" dirty="0"/>
          </a:p>
        </p:txBody>
      </p:sp>
      <p:sp>
        <p:nvSpPr>
          <p:cNvPr id="4" name="Slide Number Placeholder 3"/>
          <p:cNvSpPr>
            <a:spLocks noGrp="1"/>
          </p:cNvSpPr>
          <p:nvPr>
            <p:ph type="sldNum" sz="quarter" idx="5"/>
          </p:nvPr>
        </p:nvSpPr>
        <p:spPr/>
        <p:txBody>
          <a:bodyPr/>
          <a:lstStyle/>
          <a:p>
            <a:fld id="{FEAF5BBE-96E8-324A-B2DD-172502FBE910}" type="slidenum">
              <a:rPr lang="en-US" smtClean="0"/>
              <a:t>7</a:t>
            </a:fld>
            <a:endParaRPr lang="en-US"/>
          </a:p>
        </p:txBody>
      </p:sp>
    </p:spTree>
    <p:extLst>
      <p:ext uri="{BB962C8B-B14F-4D97-AF65-F5344CB8AC3E}">
        <p14:creationId xmlns:p14="http://schemas.microsoft.com/office/powerpoint/2010/main" val="2614803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interactive dashboard shows significant variables from research on what effect solar output and the modeling I conducted. </a:t>
            </a:r>
          </a:p>
          <a:p>
            <a:r>
              <a:rPr lang="en-US"/>
              <a:t>The user can view the daily averages of each variable, average solar output, and energy pulled from the grid for a specific month.</a:t>
            </a:r>
          </a:p>
          <a:p>
            <a:r>
              <a:rPr lang="en-US"/>
              <a:t>These monthly averages can be compared against overall averages of the data. </a:t>
            </a:r>
          </a:p>
          <a:p>
            <a:r>
              <a:rPr lang="en-US"/>
              <a:t>Ill pull up the dashboard and walk you all through it. </a:t>
            </a:r>
          </a:p>
        </p:txBody>
      </p:sp>
      <p:sp>
        <p:nvSpPr>
          <p:cNvPr id="4" name="Slide Number Placeholder 3"/>
          <p:cNvSpPr>
            <a:spLocks noGrp="1"/>
          </p:cNvSpPr>
          <p:nvPr>
            <p:ph type="sldNum" sz="quarter" idx="5"/>
          </p:nvPr>
        </p:nvSpPr>
        <p:spPr/>
        <p:txBody>
          <a:bodyPr/>
          <a:lstStyle/>
          <a:p>
            <a:fld id="{FEAF5BBE-96E8-324A-B2DD-172502FBE910}" type="slidenum">
              <a:rPr lang="en-US" smtClean="0"/>
              <a:t>8</a:t>
            </a:fld>
            <a:endParaRPr lang="en-US"/>
          </a:p>
        </p:txBody>
      </p:sp>
    </p:spTree>
    <p:extLst>
      <p:ext uri="{BB962C8B-B14F-4D97-AF65-F5344CB8AC3E}">
        <p14:creationId xmlns:p14="http://schemas.microsoft.com/office/powerpoint/2010/main" val="329605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package we created enables SAS to determine next day solar energy production and intern will allow them to better understand grid energy expenses.</a:t>
            </a:r>
          </a:p>
          <a:p>
            <a:r>
              <a:rPr lang="en-US"/>
              <a:t>The model can also be scaled to other locations with solar farms for the same purpose at their headquarters branch. </a:t>
            </a:r>
          </a:p>
          <a:p>
            <a:r>
              <a:rPr lang="en-US"/>
              <a:t>We recommend that SAS utilize the National solar database.</a:t>
            </a:r>
          </a:p>
        </p:txBody>
      </p:sp>
      <p:sp>
        <p:nvSpPr>
          <p:cNvPr id="4" name="Slide Number Placeholder 3"/>
          <p:cNvSpPr>
            <a:spLocks noGrp="1"/>
          </p:cNvSpPr>
          <p:nvPr>
            <p:ph type="sldNum" sz="quarter" idx="5"/>
          </p:nvPr>
        </p:nvSpPr>
        <p:spPr/>
        <p:txBody>
          <a:bodyPr/>
          <a:lstStyle/>
          <a:p>
            <a:fld id="{FEAF5BBE-96E8-324A-B2DD-172502FBE910}" type="slidenum">
              <a:rPr lang="en-US" smtClean="0"/>
              <a:t>11</a:t>
            </a:fld>
            <a:endParaRPr lang="en-US"/>
          </a:p>
        </p:txBody>
      </p:sp>
    </p:spTree>
    <p:extLst>
      <p:ext uri="{BB962C8B-B14F-4D97-AF65-F5344CB8AC3E}">
        <p14:creationId xmlns:p14="http://schemas.microsoft.com/office/powerpoint/2010/main" val="686696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3EC9-BA91-0C40-834E-2BC8392CA2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BC2B4E-B39A-3D41-B726-06A6F59F27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DFD63F-2D73-EF43-A781-87814804553F}"/>
              </a:ext>
            </a:extLst>
          </p:cNvPr>
          <p:cNvSpPr>
            <a:spLocks noGrp="1"/>
          </p:cNvSpPr>
          <p:nvPr>
            <p:ph type="dt" sz="half" idx="10"/>
          </p:nvPr>
        </p:nvSpPr>
        <p:spPr/>
        <p:txBody>
          <a:bodyPr/>
          <a:lstStyle/>
          <a:p>
            <a:fld id="{A02046FD-2C3F-F543-8511-10AE7B9363D1}" type="datetimeFigureOut">
              <a:rPr lang="en-US" smtClean="0"/>
              <a:t>6/15/22</a:t>
            </a:fld>
            <a:endParaRPr lang="en-US"/>
          </a:p>
        </p:txBody>
      </p:sp>
      <p:sp>
        <p:nvSpPr>
          <p:cNvPr id="5" name="Footer Placeholder 4">
            <a:extLst>
              <a:ext uri="{FF2B5EF4-FFF2-40B4-BE49-F238E27FC236}">
                <a16:creationId xmlns:a16="http://schemas.microsoft.com/office/drawing/2014/main" id="{5E075674-5F06-9540-8350-BA1DF46A6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26FC4-1969-F44C-91B0-9C5E2EFD5718}"/>
              </a:ext>
            </a:extLst>
          </p:cNvPr>
          <p:cNvSpPr>
            <a:spLocks noGrp="1"/>
          </p:cNvSpPr>
          <p:nvPr>
            <p:ph type="sldNum" sz="quarter" idx="12"/>
          </p:nvPr>
        </p:nvSpPr>
        <p:spPr/>
        <p:txBody>
          <a:bodyPr/>
          <a:lstStyle/>
          <a:p>
            <a:fld id="{91EDF728-B743-184A-B7D6-A71F8AE0D70B}" type="slidenum">
              <a:rPr lang="en-US" smtClean="0"/>
              <a:t>‹#›</a:t>
            </a:fld>
            <a:endParaRPr lang="en-US"/>
          </a:p>
        </p:txBody>
      </p:sp>
    </p:spTree>
    <p:extLst>
      <p:ext uri="{BB962C8B-B14F-4D97-AF65-F5344CB8AC3E}">
        <p14:creationId xmlns:p14="http://schemas.microsoft.com/office/powerpoint/2010/main" val="32021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393D-D3E6-C740-8259-0C4258739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C94B90-F19D-0741-9F4F-6EB7BEB99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7D7AD-34C7-2843-B008-94452F295E04}"/>
              </a:ext>
            </a:extLst>
          </p:cNvPr>
          <p:cNvSpPr>
            <a:spLocks noGrp="1"/>
          </p:cNvSpPr>
          <p:nvPr>
            <p:ph type="dt" sz="half" idx="10"/>
          </p:nvPr>
        </p:nvSpPr>
        <p:spPr/>
        <p:txBody>
          <a:bodyPr/>
          <a:lstStyle/>
          <a:p>
            <a:fld id="{A02046FD-2C3F-F543-8511-10AE7B9363D1}" type="datetimeFigureOut">
              <a:rPr lang="en-US" smtClean="0"/>
              <a:t>6/15/22</a:t>
            </a:fld>
            <a:endParaRPr lang="en-US"/>
          </a:p>
        </p:txBody>
      </p:sp>
      <p:sp>
        <p:nvSpPr>
          <p:cNvPr id="5" name="Footer Placeholder 4">
            <a:extLst>
              <a:ext uri="{FF2B5EF4-FFF2-40B4-BE49-F238E27FC236}">
                <a16:creationId xmlns:a16="http://schemas.microsoft.com/office/drawing/2014/main" id="{6ACBEF54-D721-D745-851A-C7AE09846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87C68-A889-7649-853B-DDB794C3D66F}"/>
              </a:ext>
            </a:extLst>
          </p:cNvPr>
          <p:cNvSpPr>
            <a:spLocks noGrp="1"/>
          </p:cNvSpPr>
          <p:nvPr>
            <p:ph type="sldNum" sz="quarter" idx="12"/>
          </p:nvPr>
        </p:nvSpPr>
        <p:spPr/>
        <p:txBody>
          <a:bodyPr/>
          <a:lstStyle/>
          <a:p>
            <a:fld id="{91EDF728-B743-184A-B7D6-A71F8AE0D70B}" type="slidenum">
              <a:rPr lang="en-US" smtClean="0"/>
              <a:t>‹#›</a:t>
            </a:fld>
            <a:endParaRPr lang="en-US"/>
          </a:p>
        </p:txBody>
      </p:sp>
    </p:spTree>
    <p:extLst>
      <p:ext uri="{BB962C8B-B14F-4D97-AF65-F5344CB8AC3E}">
        <p14:creationId xmlns:p14="http://schemas.microsoft.com/office/powerpoint/2010/main" val="347595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444242-0407-1149-8D8A-F96EB79407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C3E20E-3D03-6142-8BB3-1AA0A1E661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58DA3-70F1-184C-B2D4-AA285D90742E}"/>
              </a:ext>
            </a:extLst>
          </p:cNvPr>
          <p:cNvSpPr>
            <a:spLocks noGrp="1"/>
          </p:cNvSpPr>
          <p:nvPr>
            <p:ph type="dt" sz="half" idx="10"/>
          </p:nvPr>
        </p:nvSpPr>
        <p:spPr/>
        <p:txBody>
          <a:bodyPr/>
          <a:lstStyle/>
          <a:p>
            <a:fld id="{A02046FD-2C3F-F543-8511-10AE7B9363D1}" type="datetimeFigureOut">
              <a:rPr lang="en-US" smtClean="0"/>
              <a:t>6/15/22</a:t>
            </a:fld>
            <a:endParaRPr lang="en-US"/>
          </a:p>
        </p:txBody>
      </p:sp>
      <p:sp>
        <p:nvSpPr>
          <p:cNvPr id="5" name="Footer Placeholder 4">
            <a:extLst>
              <a:ext uri="{FF2B5EF4-FFF2-40B4-BE49-F238E27FC236}">
                <a16:creationId xmlns:a16="http://schemas.microsoft.com/office/drawing/2014/main" id="{FFCE9DC9-2D04-8F4B-BD10-507D012EA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96C61-BA70-254A-8077-41A99CAD2BA1}"/>
              </a:ext>
            </a:extLst>
          </p:cNvPr>
          <p:cNvSpPr>
            <a:spLocks noGrp="1"/>
          </p:cNvSpPr>
          <p:nvPr>
            <p:ph type="sldNum" sz="quarter" idx="12"/>
          </p:nvPr>
        </p:nvSpPr>
        <p:spPr/>
        <p:txBody>
          <a:bodyPr/>
          <a:lstStyle/>
          <a:p>
            <a:fld id="{91EDF728-B743-184A-B7D6-A71F8AE0D70B}" type="slidenum">
              <a:rPr lang="en-US" smtClean="0"/>
              <a:t>‹#›</a:t>
            </a:fld>
            <a:endParaRPr lang="en-US"/>
          </a:p>
        </p:txBody>
      </p:sp>
    </p:spTree>
    <p:extLst>
      <p:ext uri="{BB962C8B-B14F-4D97-AF65-F5344CB8AC3E}">
        <p14:creationId xmlns:p14="http://schemas.microsoft.com/office/powerpoint/2010/main" val="388550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6B19-815B-434E-9E94-5F8E97CD89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B899E1-E32C-E94F-89FC-27C6F79CFC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2AD27-D996-F84A-B5AA-41F12375C8BE}"/>
              </a:ext>
            </a:extLst>
          </p:cNvPr>
          <p:cNvSpPr>
            <a:spLocks noGrp="1"/>
          </p:cNvSpPr>
          <p:nvPr>
            <p:ph type="dt" sz="half" idx="10"/>
          </p:nvPr>
        </p:nvSpPr>
        <p:spPr/>
        <p:txBody>
          <a:bodyPr/>
          <a:lstStyle/>
          <a:p>
            <a:fld id="{A02046FD-2C3F-F543-8511-10AE7B9363D1}" type="datetimeFigureOut">
              <a:rPr lang="en-US" smtClean="0"/>
              <a:t>6/15/22</a:t>
            </a:fld>
            <a:endParaRPr lang="en-US"/>
          </a:p>
        </p:txBody>
      </p:sp>
      <p:sp>
        <p:nvSpPr>
          <p:cNvPr id="5" name="Footer Placeholder 4">
            <a:extLst>
              <a:ext uri="{FF2B5EF4-FFF2-40B4-BE49-F238E27FC236}">
                <a16:creationId xmlns:a16="http://schemas.microsoft.com/office/drawing/2014/main" id="{A0D86C8A-ED5A-D54A-AD83-A29A14990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97572-F06F-3C49-AA26-B73A57CA1C79}"/>
              </a:ext>
            </a:extLst>
          </p:cNvPr>
          <p:cNvSpPr>
            <a:spLocks noGrp="1"/>
          </p:cNvSpPr>
          <p:nvPr>
            <p:ph type="sldNum" sz="quarter" idx="12"/>
          </p:nvPr>
        </p:nvSpPr>
        <p:spPr/>
        <p:txBody>
          <a:bodyPr/>
          <a:lstStyle/>
          <a:p>
            <a:fld id="{91EDF728-B743-184A-B7D6-A71F8AE0D70B}" type="slidenum">
              <a:rPr lang="en-US" smtClean="0"/>
              <a:t>‹#›</a:t>
            </a:fld>
            <a:endParaRPr lang="en-US"/>
          </a:p>
        </p:txBody>
      </p:sp>
    </p:spTree>
    <p:extLst>
      <p:ext uri="{BB962C8B-B14F-4D97-AF65-F5344CB8AC3E}">
        <p14:creationId xmlns:p14="http://schemas.microsoft.com/office/powerpoint/2010/main" val="44991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F0B1-6697-F245-836D-EE736AF62A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C65CC8-87AC-B044-A1CA-881423CA86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84D8CB-6AA2-F245-A244-EF660B689339}"/>
              </a:ext>
            </a:extLst>
          </p:cNvPr>
          <p:cNvSpPr>
            <a:spLocks noGrp="1"/>
          </p:cNvSpPr>
          <p:nvPr>
            <p:ph type="dt" sz="half" idx="10"/>
          </p:nvPr>
        </p:nvSpPr>
        <p:spPr/>
        <p:txBody>
          <a:bodyPr/>
          <a:lstStyle/>
          <a:p>
            <a:fld id="{A02046FD-2C3F-F543-8511-10AE7B9363D1}" type="datetimeFigureOut">
              <a:rPr lang="en-US" smtClean="0"/>
              <a:t>6/15/22</a:t>
            </a:fld>
            <a:endParaRPr lang="en-US"/>
          </a:p>
        </p:txBody>
      </p:sp>
      <p:sp>
        <p:nvSpPr>
          <p:cNvPr id="5" name="Footer Placeholder 4">
            <a:extLst>
              <a:ext uri="{FF2B5EF4-FFF2-40B4-BE49-F238E27FC236}">
                <a16:creationId xmlns:a16="http://schemas.microsoft.com/office/drawing/2014/main" id="{B634BDB7-32AF-9A41-A564-2CE764D69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1A0C0-C2C2-2E44-99E5-D083EAE16EE0}"/>
              </a:ext>
            </a:extLst>
          </p:cNvPr>
          <p:cNvSpPr>
            <a:spLocks noGrp="1"/>
          </p:cNvSpPr>
          <p:nvPr>
            <p:ph type="sldNum" sz="quarter" idx="12"/>
          </p:nvPr>
        </p:nvSpPr>
        <p:spPr/>
        <p:txBody>
          <a:bodyPr/>
          <a:lstStyle/>
          <a:p>
            <a:fld id="{91EDF728-B743-184A-B7D6-A71F8AE0D70B}" type="slidenum">
              <a:rPr lang="en-US" smtClean="0"/>
              <a:t>‹#›</a:t>
            </a:fld>
            <a:endParaRPr lang="en-US"/>
          </a:p>
        </p:txBody>
      </p:sp>
    </p:spTree>
    <p:extLst>
      <p:ext uri="{BB962C8B-B14F-4D97-AF65-F5344CB8AC3E}">
        <p14:creationId xmlns:p14="http://schemas.microsoft.com/office/powerpoint/2010/main" val="277721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74EE-6CB0-7741-B7AA-4CBC8C9CC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CB941-43D5-094F-BDE9-BFC698D20E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950952-37D1-6648-8B29-84A95AC8D0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940537-9425-8349-B7F1-C3E2FFCE8CCE}"/>
              </a:ext>
            </a:extLst>
          </p:cNvPr>
          <p:cNvSpPr>
            <a:spLocks noGrp="1"/>
          </p:cNvSpPr>
          <p:nvPr>
            <p:ph type="dt" sz="half" idx="10"/>
          </p:nvPr>
        </p:nvSpPr>
        <p:spPr/>
        <p:txBody>
          <a:bodyPr/>
          <a:lstStyle/>
          <a:p>
            <a:fld id="{A02046FD-2C3F-F543-8511-10AE7B9363D1}" type="datetimeFigureOut">
              <a:rPr lang="en-US" smtClean="0"/>
              <a:t>6/15/22</a:t>
            </a:fld>
            <a:endParaRPr lang="en-US"/>
          </a:p>
        </p:txBody>
      </p:sp>
      <p:sp>
        <p:nvSpPr>
          <p:cNvPr id="6" name="Footer Placeholder 5">
            <a:extLst>
              <a:ext uri="{FF2B5EF4-FFF2-40B4-BE49-F238E27FC236}">
                <a16:creationId xmlns:a16="http://schemas.microsoft.com/office/drawing/2014/main" id="{3C332558-378A-DB4E-97A4-A0B435052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FA7AC-E1B7-644C-8210-213A8518ED5D}"/>
              </a:ext>
            </a:extLst>
          </p:cNvPr>
          <p:cNvSpPr>
            <a:spLocks noGrp="1"/>
          </p:cNvSpPr>
          <p:nvPr>
            <p:ph type="sldNum" sz="quarter" idx="12"/>
          </p:nvPr>
        </p:nvSpPr>
        <p:spPr/>
        <p:txBody>
          <a:bodyPr/>
          <a:lstStyle/>
          <a:p>
            <a:fld id="{91EDF728-B743-184A-B7D6-A71F8AE0D70B}" type="slidenum">
              <a:rPr lang="en-US" smtClean="0"/>
              <a:t>‹#›</a:t>
            </a:fld>
            <a:endParaRPr lang="en-US"/>
          </a:p>
        </p:txBody>
      </p:sp>
    </p:spTree>
    <p:extLst>
      <p:ext uri="{BB962C8B-B14F-4D97-AF65-F5344CB8AC3E}">
        <p14:creationId xmlns:p14="http://schemas.microsoft.com/office/powerpoint/2010/main" val="236507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512DE-1547-0042-A0A4-0225834CAA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FD539A-BD19-8C43-BC29-D9F1EF6F2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F1896A-C745-A34B-A1E3-C3CAA6FA79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274EEF-1D5D-3544-BE86-23D7F84E91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8A8CF-C712-3942-8E46-76C8F83925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10CC31-B8AD-264A-AA40-CAA849CE3279}"/>
              </a:ext>
            </a:extLst>
          </p:cNvPr>
          <p:cNvSpPr>
            <a:spLocks noGrp="1"/>
          </p:cNvSpPr>
          <p:nvPr>
            <p:ph type="dt" sz="half" idx="10"/>
          </p:nvPr>
        </p:nvSpPr>
        <p:spPr/>
        <p:txBody>
          <a:bodyPr/>
          <a:lstStyle/>
          <a:p>
            <a:fld id="{A02046FD-2C3F-F543-8511-10AE7B9363D1}" type="datetimeFigureOut">
              <a:rPr lang="en-US" smtClean="0"/>
              <a:t>6/15/22</a:t>
            </a:fld>
            <a:endParaRPr lang="en-US"/>
          </a:p>
        </p:txBody>
      </p:sp>
      <p:sp>
        <p:nvSpPr>
          <p:cNvPr id="8" name="Footer Placeholder 7">
            <a:extLst>
              <a:ext uri="{FF2B5EF4-FFF2-40B4-BE49-F238E27FC236}">
                <a16:creationId xmlns:a16="http://schemas.microsoft.com/office/drawing/2014/main" id="{DE5A1E04-EBCA-A741-BC41-F310C92B25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BB0A94-B6B1-4845-8B3D-458FA734DF58}"/>
              </a:ext>
            </a:extLst>
          </p:cNvPr>
          <p:cNvSpPr>
            <a:spLocks noGrp="1"/>
          </p:cNvSpPr>
          <p:nvPr>
            <p:ph type="sldNum" sz="quarter" idx="12"/>
          </p:nvPr>
        </p:nvSpPr>
        <p:spPr/>
        <p:txBody>
          <a:bodyPr/>
          <a:lstStyle/>
          <a:p>
            <a:fld id="{91EDF728-B743-184A-B7D6-A71F8AE0D70B}" type="slidenum">
              <a:rPr lang="en-US" smtClean="0"/>
              <a:t>‹#›</a:t>
            </a:fld>
            <a:endParaRPr lang="en-US"/>
          </a:p>
        </p:txBody>
      </p:sp>
    </p:spTree>
    <p:extLst>
      <p:ext uri="{BB962C8B-B14F-4D97-AF65-F5344CB8AC3E}">
        <p14:creationId xmlns:p14="http://schemas.microsoft.com/office/powerpoint/2010/main" val="135096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B8DC-9BBA-774E-B903-2B87FC9741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3BFB61-0401-DB48-8080-CF5C8F8D6CD9}"/>
              </a:ext>
            </a:extLst>
          </p:cNvPr>
          <p:cNvSpPr>
            <a:spLocks noGrp="1"/>
          </p:cNvSpPr>
          <p:nvPr>
            <p:ph type="dt" sz="half" idx="10"/>
          </p:nvPr>
        </p:nvSpPr>
        <p:spPr/>
        <p:txBody>
          <a:bodyPr/>
          <a:lstStyle/>
          <a:p>
            <a:fld id="{A02046FD-2C3F-F543-8511-10AE7B9363D1}" type="datetimeFigureOut">
              <a:rPr lang="en-US" smtClean="0"/>
              <a:t>6/15/22</a:t>
            </a:fld>
            <a:endParaRPr lang="en-US"/>
          </a:p>
        </p:txBody>
      </p:sp>
      <p:sp>
        <p:nvSpPr>
          <p:cNvPr id="4" name="Footer Placeholder 3">
            <a:extLst>
              <a:ext uri="{FF2B5EF4-FFF2-40B4-BE49-F238E27FC236}">
                <a16:creationId xmlns:a16="http://schemas.microsoft.com/office/drawing/2014/main" id="{8B25E524-8EE7-174B-94A6-1A10D2153B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C601C9-B99E-7640-A77B-BEE7F869A45F}"/>
              </a:ext>
            </a:extLst>
          </p:cNvPr>
          <p:cNvSpPr>
            <a:spLocks noGrp="1"/>
          </p:cNvSpPr>
          <p:nvPr>
            <p:ph type="sldNum" sz="quarter" idx="12"/>
          </p:nvPr>
        </p:nvSpPr>
        <p:spPr/>
        <p:txBody>
          <a:bodyPr/>
          <a:lstStyle/>
          <a:p>
            <a:fld id="{91EDF728-B743-184A-B7D6-A71F8AE0D70B}" type="slidenum">
              <a:rPr lang="en-US" smtClean="0"/>
              <a:t>‹#›</a:t>
            </a:fld>
            <a:endParaRPr lang="en-US"/>
          </a:p>
        </p:txBody>
      </p:sp>
    </p:spTree>
    <p:extLst>
      <p:ext uri="{BB962C8B-B14F-4D97-AF65-F5344CB8AC3E}">
        <p14:creationId xmlns:p14="http://schemas.microsoft.com/office/powerpoint/2010/main" val="224014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6B5DE1-9667-1848-BB98-942476F62964}"/>
              </a:ext>
            </a:extLst>
          </p:cNvPr>
          <p:cNvSpPr>
            <a:spLocks noGrp="1"/>
          </p:cNvSpPr>
          <p:nvPr>
            <p:ph type="dt" sz="half" idx="10"/>
          </p:nvPr>
        </p:nvSpPr>
        <p:spPr/>
        <p:txBody>
          <a:bodyPr/>
          <a:lstStyle/>
          <a:p>
            <a:fld id="{A02046FD-2C3F-F543-8511-10AE7B9363D1}" type="datetimeFigureOut">
              <a:rPr lang="en-US" smtClean="0"/>
              <a:t>6/15/22</a:t>
            </a:fld>
            <a:endParaRPr lang="en-US"/>
          </a:p>
        </p:txBody>
      </p:sp>
      <p:sp>
        <p:nvSpPr>
          <p:cNvPr id="3" name="Footer Placeholder 2">
            <a:extLst>
              <a:ext uri="{FF2B5EF4-FFF2-40B4-BE49-F238E27FC236}">
                <a16:creationId xmlns:a16="http://schemas.microsoft.com/office/drawing/2014/main" id="{01232F43-8258-E449-8683-3D7DF3BD26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0FEADA-A48B-0C48-90F7-C3047116BFD4}"/>
              </a:ext>
            </a:extLst>
          </p:cNvPr>
          <p:cNvSpPr>
            <a:spLocks noGrp="1"/>
          </p:cNvSpPr>
          <p:nvPr>
            <p:ph type="sldNum" sz="quarter" idx="12"/>
          </p:nvPr>
        </p:nvSpPr>
        <p:spPr/>
        <p:txBody>
          <a:bodyPr/>
          <a:lstStyle/>
          <a:p>
            <a:fld id="{91EDF728-B743-184A-B7D6-A71F8AE0D70B}" type="slidenum">
              <a:rPr lang="en-US" smtClean="0"/>
              <a:t>‹#›</a:t>
            </a:fld>
            <a:endParaRPr lang="en-US"/>
          </a:p>
        </p:txBody>
      </p:sp>
    </p:spTree>
    <p:extLst>
      <p:ext uri="{BB962C8B-B14F-4D97-AF65-F5344CB8AC3E}">
        <p14:creationId xmlns:p14="http://schemas.microsoft.com/office/powerpoint/2010/main" val="316645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EA11-9AED-C045-9259-E24FD9E25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2D5608-582B-DC46-A9C3-86F06F95F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E02A64-6479-9041-8956-024B08B5E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CF3E80-3762-6441-BB2B-1950D081F73B}"/>
              </a:ext>
            </a:extLst>
          </p:cNvPr>
          <p:cNvSpPr>
            <a:spLocks noGrp="1"/>
          </p:cNvSpPr>
          <p:nvPr>
            <p:ph type="dt" sz="half" idx="10"/>
          </p:nvPr>
        </p:nvSpPr>
        <p:spPr/>
        <p:txBody>
          <a:bodyPr/>
          <a:lstStyle/>
          <a:p>
            <a:fld id="{A02046FD-2C3F-F543-8511-10AE7B9363D1}" type="datetimeFigureOut">
              <a:rPr lang="en-US" smtClean="0"/>
              <a:t>6/15/22</a:t>
            </a:fld>
            <a:endParaRPr lang="en-US"/>
          </a:p>
        </p:txBody>
      </p:sp>
      <p:sp>
        <p:nvSpPr>
          <p:cNvPr id="6" name="Footer Placeholder 5">
            <a:extLst>
              <a:ext uri="{FF2B5EF4-FFF2-40B4-BE49-F238E27FC236}">
                <a16:creationId xmlns:a16="http://schemas.microsoft.com/office/drawing/2014/main" id="{8FBD9CD5-2FB8-D04F-8391-150DA767F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607F09-27CE-9F41-BB18-D0BDB4CFDB89}"/>
              </a:ext>
            </a:extLst>
          </p:cNvPr>
          <p:cNvSpPr>
            <a:spLocks noGrp="1"/>
          </p:cNvSpPr>
          <p:nvPr>
            <p:ph type="sldNum" sz="quarter" idx="12"/>
          </p:nvPr>
        </p:nvSpPr>
        <p:spPr/>
        <p:txBody>
          <a:bodyPr/>
          <a:lstStyle/>
          <a:p>
            <a:fld id="{91EDF728-B743-184A-B7D6-A71F8AE0D70B}" type="slidenum">
              <a:rPr lang="en-US" smtClean="0"/>
              <a:t>‹#›</a:t>
            </a:fld>
            <a:endParaRPr lang="en-US"/>
          </a:p>
        </p:txBody>
      </p:sp>
    </p:spTree>
    <p:extLst>
      <p:ext uri="{BB962C8B-B14F-4D97-AF65-F5344CB8AC3E}">
        <p14:creationId xmlns:p14="http://schemas.microsoft.com/office/powerpoint/2010/main" val="227890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DA54-85DC-AD4B-AA93-B0493F596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A070A7-BCED-FC49-ADB0-D4242B62F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BF01C6-F4B7-1C42-B61C-3D41DA963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5499B-A604-084E-A9FC-D127A24061C7}"/>
              </a:ext>
            </a:extLst>
          </p:cNvPr>
          <p:cNvSpPr>
            <a:spLocks noGrp="1"/>
          </p:cNvSpPr>
          <p:nvPr>
            <p:ph type="dt" sz="half" idx="10"/>
          </p:nvPr>
        </p:nvSpPr>
        <p:spPr/>
        <p:txBody>
          <a:bodyPr/>
          <a:lstStyle/>
          <a:p>
            <a:fld id="{A02046FD-2C3F-F543-8511-10AE7B9363D1}" type="datetimeFigureOut">
              <a:rPr lang="en-US" smtClean="0"/>
              <a:t>6/15/22</a:t>
            </a:fld>
            <a:endParaRPr lang="en-US"/>
          </a:p>
        </p:txBody>
      </p:sp>
      <p:sp>
        <p:nvSpPr>
          <p:cNvPr id="6" name="Footer Placeholder 5">
            <a:extLst>
              <a:ext uri="{FF2B5EF4-FFF2-40B4-BE49-F238E27FC236}">
                <a16:creationId xmlns:a16="http://schemas.microsoft.com/office/drawing/2014/main" id="{0DA36AF2-E9FE-1646-8F8C-7A0B24B63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B7C0C-013B-6F4B-91FD-820D3D034EF6}"/>
              </a:ext>
            </a:extLst>
          </p:cNvPr>
          <p:cNvSpPr>
            <a:spLocks noGrp="1"/>
          </p:cNvSpPr>
          <p:nvPr>
            <p:ph type="sldNum" sz="quarter" idx="12"/>
          </p:nvPr>
        </p:nvSpPr>
        <p:spPr/>
        <p:txBody>
          <a:bodyPr/>
          <a:lstStyle/>
          <a:p>
            <a:fld id="{91EDF728-B743-184A-B7D6-A71F8AE0D70B}" type="slidenum">
              <a:rPr lang="en-US" smtClean="0"/>
              <a:t>‹#›</a:t>
            </a:fld>
            <a:endParaRPr lang="en-US"/>
          </a:p>
        </p:txBody>
      </p:sp>
    </p:spTree>
    <p:extLst>
      <p:ext uri="{BB962C8B-B14F-4D97-AF65-F5344CB8AC3E}">
        <p14:creationId xmlns:p14="http://schemas.microsoft.com/office/powerpoint/2010/main" val="165951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C6B4F2-4045-F14C-BE90-5618A9C203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E5679D-754F-DF49-9D50-0436A52849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8EAA9-8B0B-D141-BDBB-FCBDE75D34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046FD-2C3F-F543-8511-10AE7B9363D1}" type="datetimeFigureOut">
              <a:rPr lang="en-US" smtClean="0"/>
              <a:t>6/15/22</a:t>
            </a:fld>
            <a:endParaRPr lang="en-US"/>
          </a:p>
        </p:txBody>
      </p:sp>
      <p:sp>
        <p:nvSpPr>
          <p:cNvPr id="5" name="Footer Placeholder 4">
            <a:extLst>
              <a:ext uri="{FF2B5EF4-FFF2-40B4-BE49-F238E27FC236}">
                <a16:creationId xmlns:a16="http://schemas.microsoft.com/office/drawing/2014/main" id="{C5A64C8C-9099-3D45-B242-3498228A2C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3F552F-48CE-314C-B247-B2CBDB2F68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DF728-B743-184A-B7D6-A71F8AE0D70B}" type="slidenum">
              <a:rPr lang="en-US" smtClean="0"/>
              <a:t>‹#›</a:t>
            </a:fld>
            <a:endParaRPr lang="en-US"/>
          </a:p>
        </p:txBody>
      </p:sp>
    </p:spTree>
    <p:extLst>
      <p:ext uri="{BB962C8B-B14F-4D97-AF65-F5344CB8AC3E}">
        <p14:creationId xmlns:p14="http://schemas.microsoft.com/office/powerpoint/2010/main" val="132119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F9F70-C26F-E24E-99DA-BD21DA6256AC}"/>
              </a:ext>
            </a:extLst>
          </p:cNvPr>
          <p:cNvSpPr>
            <a:spLocks noGrp="1"/>
          </p:cNvSpPr>
          <p:nvPr>
            <p:ph type="ctrTitle"/>
          </p:nvPr>
        </p:nvSpPr>
        <p:spPr>
          <a:xfrm>
            <a:off x="1524000" y="1293338"/>
            <a:ext cx="9144000" cy="3274592"/>
          </a:xfrm>
        </p:spPr>
        <p:txBody>
          <a:bodyPr anchor="ctr">
            <a:normAutofit/>
          </a:bodyPr>
          <a:lstStyle/>
          <a:p>
            <a:r>
              <a:rPr lang="en-US" sz="7200"/>
              <a:t>SAS Solar Phase 2</a:t>
            </a:r>
          </a:p>
        </p:txBody>
      </p:sp>
      <p:sp>
        <p:nvSpPr>
          <p:cNvPr id="3" name="Subtitle 2">
            <a:extLst>
              <a:ext uri="{FF2B5EF4-FFF2-40B4-BE49-F238E27FC236}">
                <a16:creationId xmlns:a16="http://schemas.microsoft.com/office/drawing/2014/main" id="{ADD8B8C2-05C5-604D-BD2A-2B35B09B0936}"/>
              </a:ext>
            </a:extLst>
          </p:cNvPr>
          <p:cNvSpPr>
            <a:spLocks noGrp="1"/>
          </p:cNvSpPr>
          <p:nvPr>
            <p:ph type="subTitle" idx="1"/>
          </p:nvPr>
        </p:nvSpPr>
        <p:spPr>
          <a:xfrm>
            <a:off x="1524000" y="5514052"/>
            <a:ext cx="9144000" cy="651910"/>
          </a:xfrm>
        </p:spPr>
        <p:txBody>
          <a:bodyPr anchor="ctr">
            <a:normAutofit/>
          </a:bodyPr>
          <a:lstStyle/>
          <a:p>
            <a:r>
              <a:rPr lang="en-US"/>
              <a:t>Stratton Carroll and Zach Denton</a:t>
            </a:r>
            <a:endParaRPr lang="en-US" dirty="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689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72B2F9-A958-8346-95B0-EC77F5FE04F4}"/>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kern="1200">
                <a:solidFill>
                  <a:schemeClr val="tx1"/>
                </a:solidFill>
                <a:latin typeface="+mj-lt"/>
                <a:ea typeface="+mj-ea"/>
                <a:cs typeface="+mj-cs"/>
              </a:rPr>
              <a:t>Modeling Results</a:t>
            </a:r>
          </a:p>
        </p:txBody>
      </p:sp>
      <p:sp>
        <p:nvSpPr>
          <p:cNvPr id="13" name="Rectangle 1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707DDAC-1878-45F2-BBE6-04C5A1B3A0A2}"/>
              </a:ext>
            </a:extLst>
          </p:cNvPr>
          <p:cNvPicPr>
            <a:picLocks noGrp="1" noChangeAspect="1"/>
          </p:cNvPicPr>
          <p:nvPr>
            <p:ph idx="1"/>
          </p:nvPr>
        </p:nvPicPr>
        <p:blipFill>
          <a:blip r:embed="rId2"/>
          <a:stretch>
            <a:fillRect/>
          </a:stretch>
        </p:blipFill>
        <p:spPr>
          <a:xfrm>
            <a:off x="71918" y="2558266"/>
            <a:ext cx="8661115" cy="3801437"/>
          </a:xfrm>
          <a:prstGeom prst="rect">
            <a:avLst/>
          </a:prstGeom>
        </p:spPr>
      </p:pic>
      <p:sp>
        <p:nvSpPr>
          <p:cNvPr id="6" name="TextBox 5">
            <a:extLst>
              <a:ext uri="{FF2B5EF4-FFF2-40B4-BE49-F238E27FC236}">
                <a16:creationId xmlns:a16="http://schemas.microsoft.com/office/drawing/2014/main" id="{A2BB7758-7F36-4C73-9C10-0444247F9557}"/>
              </a:ext>
            </a:extLst>
          </p:cNvPr>
          <p:cNvSpPr txBox="1"/>
          <p:nvPr/>
        </p:nvSpPr>
        <p:spPr>
          <a:xfrm>
            <a:off x="8675040" y="2780544"/>
            <a:ext cx="2708322" cy="1029361"/>
          </a:xfrm>
          <a:prstGeom prst="rect">
            <a:avLst/>
          </a:prstGeom>
        </p:spPr>
        <p:txBody>
          <a:bodyPr vert="horz" lIns="91440" tIns="45720" rIns="91440" bIns="45720" rtlCol="0" anchor="ctr">
            <a:normAutofit fontScale="85000" lnSpcReduction="20000"/>
          </a:bodyPr>
          <a:lstStyle/>
          <a:p>
            <a:pPr marL="285750" indent="-228600">
              <a:lnSpc>
                <a:spcPct val="90000"/>
              </a:lnSpc>
              <a:spcAft>
                <a:spcPts val="600"/>
              </a:spcAft>
              <a:buFont typeface="Arial" panose="020B0604020202020204" pitchFamily="34" charset="0"/>
              <a:buChar char="•"/>
            </a:pPr>
            <a:r>
              <a:rPr lang="en-US" sz="2000" dirty="0"/>
              <a:t>Daily Solar Output: ~3000 kWh</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RASE: 369.89</a:t>
            </a:r>
          </a:p>
        </p:txBody>
      </p:sp>
      <p:sp>
        <p:nvSpPr>
          <p:cNvPr id="17" name="Rectangle 1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63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B5DB5-572A-BB42-91B2-1F5FC61B8C4D}"/>
              </a:ext>
            </a:extLst>
          </p:cNvPr>
          <p:cNvSpPr>
            <a:spLocks noGrp="1"/>
          </p:cNvSpPr>
          <p:nvPr>
            <p:ph type="title"/>
          </p:nvPr>
        </p:nvSpPr>
        <p:spPr>
          <a:xfrm>
            <a:off x="808638" y="386930"/>
            <a:ext cx="9236700" cy="1188950"/>
          </a:xfrm>
        </p:spPr>
        <p:txBody>
          <a:bodyPr anchor="b">
            <a:normAutofit/>
          </a:bodyPr>
          <a:lstStyle/>
          <a:p>
            <a:r>
              <a:rPr lang="en-US" sz="5400"/>
              <a:t>Deployment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03A9FAF-1E88-8740-B1C4-D21F257A4AD5}"/>
              </a:ext>
            </a:extLst>
          </p:cNvPr>
          <p:cNvGraphicFramePr>
            <a:graphicFrameLocks noGrp="1"/>
          </p:cNvGraphicFramePr>
          <p:nvPr>
            <p:ph idx="1"/>
            <p:extLst>
              <p:ext uri="{D42A27DB-BD31-4B8C-83A1-F6EECF244321}">
                <p14:modId xmlns:p14="http://schemas.microsoft.com/office/powerpoint/2010/main" val="3082961970"/>
              </p:ext>
            </p:extLst>
          </p:nvPr>
        </p:nvGraphicFramePr>
        <p:xfrm>
          <a:off x="793660" y="2599509"/>
          <a:ext cx="10143668" cy="3435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762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1" name="Straight Connector 1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5B360-4EC4-754F-B887-6FA0BA0F1EFD}"/>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kern="1200">
                <a:solidFill>
                  <a:schemeClr val="tx1"/>
                </a:solidFill>
                <a:latin typeface="+mj-lt"/>
                <a:ea typeface="+mj-ea"/>
                <a:cs typeface="+mj-cs"/>
              </a:rPr>
              <a:t>Thank You!</a:t>
            </a:r>
          </a:p>
        </p:txBody>
      </p:sp>
      <p:sp>
        <p:nvSpPr>
          <p:cNvPr id="3" name="Content Placeholder 2">
            <a:extLst>
              <a:ext uri="{FF2B5EF4-FFF2-40B4-BE49-F238E27FC236}">
                <a16:creationId xmlns:a16="http://schemas.microsoft.com/office/drawing/2014/main" id="{91CD78EC-706A-1744-9CD6-4D6DF241C43B}"/>
              </a:ext>
            </a:extLst>
          </p:cNvPr>
          <p:cNvSpPr>
            <a:spLocks noGrp="1"/>
          </p:cNvSpPr>
          <p:nvPr>
            <p:ph idx="1"/>
          </p:nvPr>
        </p:nvSpPr>
        <p:spPr>
          <a:xfrm>
            <a:off x="1521055" y="4878712"/>
            <a:ext cx="9144000" cy="1182135"/>
          </a:xfrm>
        </p:spPr>
        <p:txBody>
          <a:bodyPr vert="horz" lIns="91440" tIns="45720" rIns="91440" bIns="45720" rtlCol="0" anchor="ctr">
            <a:normAutofit/>
          </a:bodyPr>
          <a:lstStyle/>
          <a:p>
            <a:pPr marL="0" indent="0" algn="ctr">
              <a:buNone/>
            </a:pPr>
            <a:r>
              <a:rPr lang="en-US" kern="1200" dirty="0">
                <a:solidFill>
                  <a:schemeClr val="tx1"/>
                </a:solidFill>
                <a:latin typeface="+mn-lt"/>
                <a:ea typeface="+mn-ea"/>
                <a:cs typeface="+mn-cs"/>
              </a:rPr>
              <a:t>Questions?</a:t>
            </a:r>
          </a:p>
        </p:txBody>
      </p:sp>
    </p:spTree>
    <p:extLst>
      <p:ext uri="{BB962C8B-B14F-4D97-AF65-F5344CB8AC3E}">
        <p14:creationId xmlns:p14="http://schemas.microsoft.com/office/powerpoint/2010/main" val="231643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1C2BBC-3F3E-4740-B75B-5C39E3EAA210}"/>
              </a:ext>
            </a:extLst>
          </p:cNvPr>
          <p:cNvSpPr>
            <a:spLocks noGrp="1"/>
          </p:cNvSpPr>
          <p:nvPr>
            <p:ph type="title"/>
          </p:nvPr>
        </p:nvSpPr>
        <p:spPr>
          <a:xfrm>
            <a:off x="589560" y="856180"/>
            <a:ext cx="4560584" cy="1128068"/>
          </a:xfrm>
        </p:spPr>
        <p:txBody>
          <a:bodyPr anchor="ctr">
            <a:normAutofit/>
          </a:bodyPr>
          <a:lstStyle/>
          <a:p>
            <a:r>
              <a:rPr lang="en-US" sz="4000"/>
              <a:t>SAS Green Initiatives</a:t>
            </a:r>
          </a:p>
        </p:txBody>
      </p:sp>
      <p:grpSp>
        <p:nvGrpSpPr>
          <p:cNvPr id="137" name="Group 13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8" name="Rectangle 1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7C2344-0D4B-0D4B-A27B-A78C1003F719}"/>
              </a:ext>
            </a:extLst>
          </p:cNvPr>
          <p:cNvSpPr>
            <a:spLocks noGrp="1"/>
          </p:cNvSpPr>
          <p:nvPr>
            <p:ph idx="1"/>
          </p:nvPr>
        </p:nvSpPr>
        <p:spPr>
          <a:xfrm>
            <a:off x="590719" y="2330505"/>
            <a:ext cx="4559425" cy="3979585"/>
          </a:xfrm>
        </p:spPr>
        <p:txBody>
          <a:bodyPr anchor="ctr">
            <a:normAutofit/>
          </a:bodyPr>
          <a:lstStyle/>
          <a:p>
            <a:pPr marL="0" indent="0">
              <a:buNone/>
            </a:pPr>
            <a:r>
              <a:rPr lang="en-US" sz="2000" dirty="0"/>
              <a:t>STRATEGIC GROWTH THROUGH INNOVATIVE SUSTAINABILITY PRACTICES</a:t>
            </a:r>
          </a:p>
          <a:p>
            <a:pPr marL="0" indent="0">
              <a:buNone/>
            </a:pPr>
            <a:endParaRPr lang="en-US" sz="2000" dirty="0"/>
          </a:p>
          <a:p>
            <a:pPr lvl="0"/>
            <a:r>
              <a:rPr lang="en-US" sz="2000" dirty="0"/>
              <a:t>Committed to 2050 net-zero carbon emissions</a:t>
            </a:r>
          </a:p>
          <a:p>
            <a:pPr lvl="0"/>
            <a:r>
              <a:rPr lang="en-US" sz="2000" dirty="0"/>
              <a:t>Aim to rely fully on solar energy</a:t>
            </a:r>
          </a:p>
          <a:p>
            <a:pPr marL="0" indent="0">
              <a:buNone/>
            </a:pPr>
            <a:endParaRPr lang="en-US" sz="2000" dirty="0"/>
          </a:p>
        </p:txBody>
      </p:sp>
      <p:sp>
        <p:nvSpPr>
          <p:cNvPr id="143" name="Rectangle 1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aphical user interface, text, application&#10;&#10;Description automatically generated">
            <a:extLst>
              <a:ext uri="{FF2B5EF4-FFF2-40B4-BE49-F238E27FC236}">
                <a16:creationId xmlns:a16="http://schemas.microsoft.com/office/drawing/2014/main" id="{8D8B4386-5629-D045-8ED6-1492CE708B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90" t="-17778" r="-29671" b="-19524"/>
          <a:stretch/>
        </p:blipFill>
        <p:spPr bwMode="auto">
          <a:xfrm>
            <a:off x="6136862" y="-228918"/>
            <a:ext cx="542541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320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DE2CA-4112-4942-86D2-8A634B806B03}"/>
              </a:ext>
            </a:extLst>
          </p:cNvPr>
          <p:cNvSpPr>
            <a:spLocks noGrp="1"/>
          </p:cNvSpPr>
          <p:nvPr>
            <p:ph type="title"/>
          </p:nvPr>
        </p:nvSpPr>
        <p:spPr>
          <a:xfrm>
            <a:off x="1347313" y="614876"/>
            <a:ext cx="9849751" cy="1349671"/>
          </a:xfrm>
        </p:spPr>
        <p:txBody>
          <a:bodyPr anchor="b">
            <a:normAutofit/>
          </a:bodyPr>
          <a:lstStyle/>
          <a:p>
            <a:r>
              <a:rPr lang="en-US" sz="5400" dirty="0"/>
              <a:t>Context</a:t>
            </a:r>
          </a:p>
        </p:txBody>
      </p:sp>
      <p:sp>
        <p:nvSpPr>
          <p:cNvPr id="3" name="Content Placeholder 2">
            <a:extLst>
              <a:ext uri="{FF2B5EF4-FFF2-40B4-BE49-F238E27FC236}">
                <a16:creationId xmlns:a16="http://schemas.microsoft.com/office/drawing/2014/main" id="{18FD344D-B1B6-AB42-8451-90F9B7F12BC0}"/>
              </a:ext>
            </a:extLst>
          </p:cNvPr>
          <p:cNvSpPr>
            <a:spLocks noGrp="1"/>
          </p:cNvSpPr>
          <p:nvPr>
            <p:ph idx="1"/>
          </p:nvPr>
        </p:nvSpPr>
        <p:spPr>
          <a:xfrm>
            <a:off x="1347312" y="2339986"/>
            <a:ext cx="9849751" cy="1023135"/>
          </a:xfrm>
        </p:spPr>
        <p:txBody>
          <a:bodyPr anchor="ctr">
            <a:normAutofit/>
          </a:bodyPr>
          <a:lstStyle/>
          <a:p>
            <a:pPr marL="57150" indent="0">
              <a:buNone/>
            </a:pPr>
            <a:r>
              <a:rPr lang="en-US" sz="2000" dirty="0"/>
              <a:t>SAS relies on solar and purchased energy to power ”Building A” at their head-quarters site in Cary, NC.</a:t>
            </a:r>
          </a:p>
          <a:p>
            <a:pPr marL="57150" indent="0">
              <a:buNone/>
            </a:pPr>
            <a:endParaRPr lang="en-US" sz="2000" dirty="0"/>
          </a:p>
          <a:p>
            <a:pPr marL="0" indent="0">
              <a:buNone/>
            </a:pPr>
            <a:endParaRPr lang="en-US" sz="2000" dirty="0"/>
          </a:p>
        </p:txBody>
      </p:sp>
      <p:graphicFrame>
        <p:nvGraphicFramePr>
          <p:cNvPr id="6" name="Diagram 5">
            <a:extLst>
              <a:ext uri="{FF2B5EF4-FFF2-40B4-BE49-F238E27FC236}">
                <a16:creationId xmlns:a16="http://schemas.microsoft.com/office/drawing/2014/main" id="{75F6744E-0646-9A46-9E9C-ACA0F008F4F0}"/>
              </a:ext>
            </a:extLst>
          </p:cNvPr>
          <p:cNvGraphicFramePr/>
          <p:nvPr>
            <p:extLst>
              <p:ext uri="{D42A27DB-BD31-4B8C-83A1-F6EECF244321}">
                <p14:modId xmlns:p14="http://schemas.microsoft.com/office/powerpoint/2010/main" val="2235371529"/>
              </p:ext>
            </p:extLst>
          </p:nvPr>
        </p:nvGraphicFramePr>
        <p:xfrm>
          <a:off x="5937362" y="3429000"/>
          <a:ext cx="5753893" cy="1681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61A42C90-A764-C54E-AC61-2E6FCFC07669}"/>
              </a:ext>
            </a:extLst>
          </p:cNvPr>
          <p:cNvGraphicFramePr/>
          <p:nvPr>
            <p:extLst>
              <p:ext uri="{D42A27DB-BD31-4B8C-83A1-F6EECF244321}">
                <p14:modId xmlns:p14="http://schemas.microsoft.com/office/powerpoint/2010/main" val="3272760484"/>
              </p:ext>
            </p:extLst>
          </p:nvPr>
        </p:nvGraphicFramePr>
        <p:xfrm>
          <a:off x="949234" y="3494880"/>
          <a:ext cx="4892014" cy="161582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62637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F5A5F1D7-F0D0-4687-9BD3-CA6A0714C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2" name="Rectangle 14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6" name="Rectangle 14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BB134-B694-A645-8ABC-B4BEB567189C}"/>
              </a:ext>
            </a:extLst>
          </p:cNvPr>
          <p:cNvSpPr>
            <a:spLocks noGrp="1"/>
          </p:cNvSpPr>
          <p:nvPr>
            <p:ph type="title"/>
          </p:nvPr>
        </p:nvSpPr>
        <p:spPr>
          <a:xfrm>
            <a:off x="1043631" y="873940"/>
            <a:ext cx="4928291" cy="1035781"/>
          </a:xfrm>
        </p:spPr>
        <p:txBody>
          <a:bodyPr anchor="ctr">
            <a:normAutofit/>
          </a:bodyPr>
          <a:lstStyle/>
          <a:p>
            <a:r>
              <a:rPr lang="en-US" sz="3600"/>
              <a:t>Phase 1 Recap</a:t>
            </a:r>
          </a:p>
        </p:txBody>
      </p:sp>
      <p:sp>
        <p:nvSpPr>
          <p:cNvPr id="3" name="Content Placeholder 2">
            <a:extLst>
              <a:ext uri="{FF2B5EF4-FFF2-40B4-BE49-F238E27FC236}">
                <a16:creationId xmlns:a16="http://schemas.microsoft.com/office/drawing/2014/main" id="{631970B0-7234-DB43-9A61-1AAD1A2B7936}"/>
              </a:ext>
            </a:extLst>
          </p:cNvPr>
          <p:cNvSpPr>
            <a:spLocks noGrp="1"/>
          </p:cNvSpPr>
          <p:nvPr>
            <p:ph idx="1"/>
          </p:nvPr>
        </p:nvSpPr>
        <p:spPr>
          <a:xfrm>
            <a:off x="6542973" y="656150"/>
            <a:ext cx="4991629" cy="1834904"/>
          </a:xfrm>
        </p:spPr>
        <p:txBody>
          <a:bodyPr anchor="ctr">
            <a:normAutofit/>
          </a:bodyPr>
          <a:lstStyle/>
          <a:p>
            <a:r>
              <a:rPr lang="en-US" sz="1800" dirty="0"/>
              <a:t>The solar grid does not generate enough energy to fully power Building A.</a:t>
            </a:r>
          </a:p>
          <a:p>
            <a:r>
              <a:rPr lang="en-US" sz="1800" dirty="0"/>
              <a:t>Not consistently generating enough excess power to warrant battery investment. ​</a:t>
            </a:r>
          </a:p>
          <a:p>
            <a:r>
              <a:rPr lang="en-US" sz="1800" dirty="0"/>
              <a:t>Solar Farm expansion &gt; Battery Implementation.</a:t>
            </a:r>
          </a:p>
          <a:p>
            <a:endParaRPr lang="en-US" sz="1800" dirty="0"/>
          </a:p>
        </p:txBody>
      </p:sp>
      <p:pic>
        <p:nvPicPr>
          <p:cNvPr id="2052" name="Picture 4">
            <a:extLst>
              <a:ext uri="{FF2B5EF4-FFF2-40B4-BE49-F238E27FC236}">
                <a16:creationId xmlns:a16="http://schemas.microsoft.com/office/drawing/2014/main" id="{94DA2009-AE96-AB41-9F02-A920D9EE4B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699" r="4" b="4"/>
          <a:stretch/>
        </p:blipFill>
        <p:spPr bwMode="auto">
          <a:xfrm>
            <a:off x="7522099" y="3225671"/>
            <a:ext cx="4243695" cy="24903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606EB32-BC07-9C4F-9C30-9BE96BF203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07" r="13246" b="-2"/>
          <a:stretch/>
        </p:blipFill>
        <p:spPr bwMode="auto">
          <a:xfrm>
            <a:off x="199702" y="2316420"/>
            <a:ext cx="6813493" cy="3998464"/>
          </a:xfrm>
          <a:prstGeom prst="rect">
            <a:avLst/>
          </a:prstGeom>
          <a:noFill/>
          <a:extLst>
            <a:ext uri="{909E8E84-426E-40DD-AFC4-6F175D3DCCD1}">
              <a14:hiddenFill xmlns:a14="http://schemas.microsoft.com/office/drawing/2010/main">
                <a:solidFill>
                  <a:srgbClr val="FFFFFF"/>
                </a:solidFill>
              </a14:hiddenFill>
            </a:ext>
          </a:extLst>
        </p:spPr>
      </p:pic>
      <p:cxnSp>
        <p:nvCxnSpPr>
          <p:cNvPr id="148" name="Straight Connector 14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61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7B43A-0205-6041-B77B-8D97DBBDF7F9}"/>
              </a:ext>
            </a:extLst>
          </p:cNvPr>
          <p:cNvSpPr>
            <a:spLocks noGrp="1"/>
          </p:cNvSpPr>
          <p:nvPr>
            <p:ph type="title"/>
          </p:nvPr>
        </p:nvSpPr>
        <p:spPr>
          <a:xfrm>
            <a:off x="808638" y="386930"/>
            <a:ext cx="9236700" cy="1188950"/>
          </a:xfrm>
        </p:spPr>
        <p:txBody>
          <a:bodyPr anchor="b">
            <a:normAutofit/>
          </a:bodyPr>
          <a:lstStyle/>
          <a:p>
            <a:r>
              <a:rPr lang="en-US" sz="5400"/>
              <a:t>Phase 2 Overview</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802F03-CCAB-8846-9BDC-E35E649F8FA9}"/>
              </a:ext>
            </a:extLst>
          </p:cNvPr>
          <p:cNvSpPr>
            <a:spLocks noGrp="1"/>
          </p:cNvSpPr>
          <p:nvPr>
            <p:ph idx="1"/>
          </p:nvPr>
        </p:nvSpPr>
        <p:spPr>
          <a:xfrm>
            <a:off x="737379" y="2389218"/>
            <a:ext cx="10143668" cy="3435531"/>
          </a:xfrm>
        </p:spPr>
        <p:txBody>
          <a:bodyPr anchor="ctr">
            <a:normAutofit/>
          </a:bodyPr>
          <a:lstStyle/>
          <a:p>
            <a:pPr marL="0" indent="0">
              <a:buNone/>
            </a:pPr>
            <a:r>
              <a:rPr lang="en-US" sz="2200" dirty="0"/>
              <a:t>Vision Statement</a:t>
            </a:r>
          </a:p>
          <a:p>
            <a:pPr marL="457200" lvl="1" indent="0">
              <a:buNone/>
            </a:pPr>
            <a:r>
              <a:rPr lang="en-US" sz="2200" dirty="0"/>
              <a:t>Team vision is to develop a predictive model for SAS that will enable the company to predict the solar energy output levels for their HQ building “A” solar farm, accounting for a variety of weather conditions. In addition, create an interactive dashboard for management to view the solar output in these different conditions.</a:t>
            </a:r>
          </a:p>
          <a:p>
            <a:pPr marL="0" indent="0">
              <a:buNone/>
            </a:pPr>
            <a:endParaRPr lang="en-US" sz="2200" dirty="0"/>
          </a:p>
          <a:p>
            <a:pPr marL="0" indent="0">
              <a:buNone/>
            </a:pPr>
            <a:r>
              <a:rPr lang="en-US" sz="2200" dirty="0"/>
              <a:t>Project Scope</a:t>
            </a:r>
          </a:p>
          <a:p>
            <a:pPr marL="457200" lvl="1" indent="0">
              <a:buNone/>
            </a:pPr>
            <a:r>
              <a:rPr lang="en-US" sz="2200" dirty="0"/>
              <a:t>Identify how to effectively power the building given specific conditions and establish excess/deficit solar production.</a:t>
            </a:r>
          </a:p>
          <a:p>
            <a:pPr marL="0" indent="0">
              <a:buNone/>
            </a:pPr>
            <a:endParaRPr lang="en-US" sz="2200" dirty="0"/>
          </a:p>
        </p:txBody>
      </p:sp>
      <p:sp>
        <p:nvSpPr>
          <p:cNvPr id="13" name="Rectangle 12">
            <a:extLst>
              <a:ext uri="{FF2B5EF4-FFF2-40B4-BE49-F238E27FC236}">
                <a16:creationId xmlns:a16="http://schemas.microsoft.com/office/drawing/2014/main" id="{A95CD115-A7A5-BF4E-B914-C57DFDD52136}"/>
              </a:ext>
            </a:extLst>
          </p:cNvPr>
          <p:cNvSpPr/>
          <p:nvPr/>
        </p:nvSpPr>
        <p:spPr>
          <a:xfrm>
            <a:off x="2530188" y="5824749"/>
            <a:ext cx="2236576" cy="369332"/>
          </a:xfrm>
          <a:prstGeom prst="rect">
            <a:avLst/>
          </a:prstGeom>
        </p:spPr>
        <p:txBody>
          <a:bodyPr/>
          <a:lstStyle/>
          <a:p>
            <a:pPr lvl="0">
              <a:spcAft>
                <a:spcPts val="600"/>
              </a:spcAft>
            </a:pPr>
            <a:r>
              <a:rPr lang="en-US" sz="1600" dirty="0"/>
              <a:t>1. Interactive Dashboard</a:t>
            </a:r>
          </a:p>
        </p:txBody>
      </p:sp>
      <p:sp>
        <p:nvSpPr>
          <p:cNvPr id="15" name="Rectangle 14">
            <a:extLst>
              <a:ext uri="{FF2B5EF4-FFF2-40B4-BE49-F238E27FC236}">
                <a16:creationId xmlns:a16="http://schemas.microsoft.com/office/drawing/2014/main" id="{750E6A95-B104-E143-89A8-F6C2163F5DAF}"/>
              </a:ext>
            </a:extLst>
          </p:cNvPr>
          <p:cNvSpPr/>
          <p:nvPr/>
        </p:nvSpPr>
        <p:spPr>
          <a:xfrm>
            <a:off x="6559572" y="5824749"/>
            <a:ext cx="2215434" cy="369332"/>
          </a:xfrm>
          <a:prstGeom prst="rect">
            <a:avLst/>
          </a:prstGeom>
        </p:spPr>
        <p:txBody>
          <a:bodyPr/>
          <a:lstStyle/>
          <a:p>
            <a:pPr lvl="0">
              <a:spcAft>
                <a:spcPts val="600"/>
              </a:spcAft>
            </a:pPr>
            <a:r>
              <a:rPr lang="en-US" sz="1600" dirty="0"/>
              <a:t>2. Predictive Models</a:t>
            </a:r>
          </a:p>
        </p:txBody>
      </p:sp>
    </p:spTree>
    <p:extLst>
      <p:ext uri="{BB962C8B-B14F-4D97-AF65-F5344CB8AC3E}">
        <p14:creationId xmlns:p14="http://schemas.microsoft.com/office/powerpoint/2010/main" val="34439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2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1" name="Rectangle 2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3F99F2-BFE6-EF44-8348-3A7237ADAAF9}"/>
              </a:ext>
            </a:extLst>
          </p:cNvPr>
          <p:cNvSpPr>
            <a:spLocks noGrp="1"/>
          </p:cNvSpPr>
          <p:nvPr>
            <p:ph type="title"/>
          </p:nvPr>
        </p:nvSpPr>
        <p:spPr>
          <a:xfrm>
            <a:off x="1282963" y="1238080"/>
            <a:ext cx="9849751" cy="1349671"/>
          </a:xfrm>
        </p:spPr>
        <p:txBody>
          <a:bodyPr anchor="b">
            <a:normAutofit/>
          </a:bodyPr>
          <a:lstStyle/>
          <a:p>
            <a:r>
              <a:rPr lang="en-US" sz="5400"/>
              <a:t>Business Questions</a:t>
            </a:r>
          </a:p>
        </p:txBody>
      </p:sp>
      <p:sp>
        <p:nvSpPr>
          <p:cNvPr id="3" name="Content Placeholder 2">
            <a:extLst>
              <a:ext uri="{FF2B5EF4-FFF2-40B4-BE49-F238E27FC236}">
                <a16:creationId xmlns:a16="http://schemas.microsoft.com/office/drawing/2014/main" id="{494A35AC-C783-074C-BC57-CA5B30A7382E}"/>
              </a:ext>
            </a:extLst>
          </p:cNvPr>
          <p:cNvSpPr>
            <a:spLocks noGrp="1"/>
          </p:cNvSpPr>
          <p:nvPr>
            <p:ph idx="1"/>
          </p:nvPr>
        </p:nvSpPr>
        <p:spPr>
          <a:xfrm>
            <a:off x="1289304" y="2902913"/>
            <a:ext cx="9849751" cy="3032168"/>
          </a:xfrm>
        </p:spPr>
        <p:txBody>
          <a:bodyPr anchor="ctr">
            <a:normAutofit/>
          </a:bodyPr>
          <a:lstStyle/>
          <a:p>
            <a:pPr marL="342900" marR="0" lvl="0" indent="-342900">
              <a:spcBef>
                <a:spcPts val="0"/>
              </a:spcBef>
              <a:spcAft>
                <a:spcPts val="600"/>
              </a:spcAft>
              <a:buFont typeface="Times New Roman" panose="02020603050405020304" pitchFamily="18" charset="0"/>
              <a:buChar char="-"/>
            </a:pPr>
            <a:r>
              <a:rPr lang="en-US" sz="2000">
                <a:effectLst/>
                <a:ea typeface="Times New Roman" panose="02020603050405020304" pitchFamily="18" charset="0"/>
                <a:cs typeface="Calibri" panose="020F0502020204030204" pitchFamily="34" charset="0"/>
              </a:rPr>
              <a:t>What key attributes are best used to predict 24-hour ahead energy output?</a:t>
            </a:r>
          </a:p>
          <a:p>
            <a:pPr marL="342900" indent="-342900">
              <a:spcBef>
                <a:spcPts val="0"/>
              </a:spcBef>
              <a:spcAft>
                <a:spcPts val="600"/>
              </a:spcAft>
              <a:buFont typeface="Times New Roman" panose="02020603050405020304" pitchFamily="18" charset="0"/>
              <a:buChar char="-"/>
            </a:pPr>
            <a:r>
              <a:rPr lang="en-US" sz="2000"/>
              <a:t>How can SAS forecast future solar farm output </a:t>
            </a:r>
            <a:r>
              <a:rPr lang="en-US" sz="2000">
                <a:ea typeface="Times New Roman" panose="02020603050405020304" pitchFamily="18" charset="0"/>
                <a:cs typeface="Calibri" panose="020F0502020204030204" pitchFamily="34" charset="0"/>
              </a:rPr>
              <a:t>to better understand how much energy will be pulled from the grid to supply the building</a:t>
            </a:r>
            <a:r>
              <a:rPr lang="en-US" sz="2000"/>
              <a:t>?</a:t>
            </a:r>
            <a:endParaRPr lang="en-US" sz="2000">
              <a:effectLs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88218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7B43A-0205-6041-B77B-8D97DBBDF7F9}"/>
              </a:ext>
            </a:extLst>
          </p:cNvPr>
          <p:cNvSpPr>
            <a:spLocks noGrp="1"/>
          </p:cNvSpPr>
          <p:nvPr>
            <p:ph type="title"/>
          </p:nvPr>
        </p:nvSpPr>
        <p:spPr>
          <a:xfrm>
            <a:off x="808638" y="386930"/>
            <a:ext cx="9236700" cy="1188950"/>
          </a:xfrm>
        </p:spPr>
        <p:txBody>
          <a:bodyPr anchor="b">
            <a:normAutofit/>
          </a:bodyPr>
          <a:lstStyle/>
          <a:p>
            <a:r>
              <a:rPr lang="en-US" sz="5400" dirty="0"/>
              <a:t>Data Management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E4C0F353-B2D4-468A-8CB9-37416C4911D4}"/>
              </a:ext>
            </a:extLst>
          </p:cNvPr>
          <p:cNvSpPr>
            <a:spLocks noGrp="1"/>
          </p:cNvSpPr>
          <p:nvPr>
            <p:ph sz="half" idx="1"/>
          </p:nvPr>
        </p:nvSpPr>
        <p:spPr>
          <a:xfrm>
            <a:off x="211525" y="2414426"/>
            <a:ext cx="5181600" cy="3855131"/>
          </a:xfrm>
        </p:spPr>
        <p:txBody>
          <a:bodyPr>
            <a:normAutofit/>
          </a:bodyPr>
          <a:lstStyle/>
          <a:p>
            <a:r>
              <a:rPr lang="en-US" sz="1800"/>
              <a:t>Cary, NC Weather </a:t>
            </a:r>
          </a:p>
          <a:p>
            <a:pPr lvl="1"/>
            <a:endParaRPr lang="en-US" sz="1400"/>
          </a:p>
          <a:p>
            <a:pPr lvl="1"/>
            <a:r>
              <a:rPr lang="en-US" sz="1400"/>
              <a:t>Sunrise/Sunset</a:t>
            </a:r>
          </a:p>
          <a:p>
            <a:pPr lvl="1"/>
            <a:r>
              <a:rPr lang="en-US" sz="1400"/>
              <a:t>Daily humidity</a:t>
            </a:r>
          </a:p>
          <a:p>
            <a:pPr lvl="1"/>
            <a:r>
              <a:rPr lang="en-US" sz="1400"/>
              <a:t>Daily departure from normal average temperature</a:t>
            </a:r>
          </a:p>
          <a:p>
            <a:pPr lvl="1"/>
            <a:r>
              <a:rPr lang="en-US" sz="1400"/>
              <a:t>Daily precipitation levels</a:t>
            </a:r>
          </a:p>
          <a:p>
            <a:pPr lvl="1"/>
            <a:r>
              <a:rPr lang="en-US" sz="1400"/>
              <a:t>Daily sky conditions (low, medium, high altitudes)</a:t>
            </a:r>
          </a:p>
          <a:p>
            <a:pPr lvl="1"/>
            <a:r>
              <a:rPr lang="en-US" sz="1400"/>
              <a:t>Daily dew point temperature</a:t>
            </a:r>
          </a:p>
          <a:p>
            <a:pPr lvl="1"/>
            <a:r>
              <a:rPr lang="en-US" sz="1400"/>
              <a:t>Etc.</a:t>
            </a:r>
          </a:p>
          <a:p>
            <a:pPr lvl="1"/>
            <a:endParaRPr lang="en-US" sz="1400"/>
          </a:p>
        </p:txBody>
      </p:sp>
      <p:sp>
        <p:nvSpPr>
          <p:cNvPr id="17" name="Content Placeholder 2">
            <a:extLst>
              <a:ext uri="{FF2B5EF4-FFF2-40B4-BE49-F238E27FC236}">
                <a16:creationId xmlns:a16="http://schemas.microsoft.com/office/drawing/2014/main" id="{E9A552C9-38A6-40C3-B8DF-D8E983B4C2C0}"/>
              </a:ext>
            </a:extLst>
          </p:cNvPr>
          <p:cNvSpPr txBox="1">
            <a:spLocks/>
          </p:cNvSpPr>
          <p:nvPr/>
        </p:nvSpPr>
        <p:spPr>
          <a:xfrm>
            <a:off x="6201762" y="2414427"/>
            <a:ext cx="5181600" cy="3855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effectLst/>
                <a:ea typeface="Times New Roman" panose="02020603050405020304" pitchFamily="18" charset="0"/>
              </a:rPr>
              <a:t>National Solar Radiation Database</a:t>
            </a:r>
          </a:p>
          <a:p>
            <a:pPr marL="0" indent="0">
              <a:buNone/>
            </a:pPr>
            <a:r>
              <a:rPr lang="en-US" sz="1800" dirty="0"/>
              <a:t> </a:t>
            </a:r>
          </a:p>
        </p:txBody>
      </p:sp>
      <p:sp>
        <p:nvSpPr>
          <p:cNvPr id="7" name="TextBox 6">
            <a:extLst>
              <a:ext uri="{FF2B5EF4-FFF2-40B4-BE49-F238E27FC236}">
                <a16:creationId xmlns:a16="http://schemas.microsoft.com/office/drawing/2014/main" id="{A752D2E4-2386-42B9-A38C-826DBE52F19B}"/>
              </a:ext>
            </a:extLst>
          </p:cNvPr>
          <p:cNvSpPr txBox="1"/>
          <p:nvPr/>
        </p:nvSpPr>
        <p:spPr>
          <a:xfrm>
            <a:off x="914400" y="1492404"/>
            <a:ext cx="5181599" cy="369332"/>
          </a:xfrm>
          <a:prstGeom prst="rect">
            <a:avLst/>
          </a:prstGeom>
          <a:noFill/>
        </p:spPr>
        <p:txBody>
          <a:bodyPr wrap="square" rtlCol="0">
            <a:spAutoFit/>
          </a:bodyPr>
          <a:lstStyle/>
          <a:p>
            <a:r>
              <a:rPr lang="en-US" dirty="0"/>
              <a:t>The two different scraped weather data</a:t>
            </a:r>
          </a:p>
        </p:txBody>
      </p:sp>
      <p:pic>
        <p:nvPicPr>
          <p:cNvPr id="9" name="Picture 8">
            <a:extLst>
              <a:ext uri="{FF2B5EF4-FFF2-40B4-BE49-F238E27FC236}">
                <a16:creationId xmlns:a16="http://schemas.microsoft.com/office/drawing/2014/main" id="{0668D2B7-F0AB-4D0A-9A2C-C3F2E5870BB4}"/>
              </a:ext>
            </a:extLst>
          </p:cNvPr>
          <p:cNvPicPr>
            <a:picLocks noChangeAspect="1"/>
          </p:cNvPicPr>
          <p:nvPr/>
        </p:nvPicPr>
        <p:blipFill>
          <a:blip r:embed="rId3"/>
          <a:stretch>
            <a:fillRect/>
          </a:stretch>
        </p:blipFill>
        <p:spPr>
          <a:xfrm>
            <a:off x="6302790" y="3144097"/>
            <a:ext cx="4195685" cy="2395787"/>
          </a:xfrm>
          <a:prstGeom prst="rect">
            <a:avLst/>
          </a:prstGeom>
        </p:spPr>
      </p:pic>
    </p:spTree>
    <p:extLst>
      <p:ext uri="{BB962C8B-B14F-4D97-AF65-F5344CB8AC3E}">
        <p14:creationId xmlns:p14="http://schemas.microsoft.com/office/powerpoint/2010/main" val="13263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3C41D-08EA-4C41-ACF5-B5BD044A491E}"/>
              </a:ext>
            </a:extLst>
          </p:cNvPr>
          <p:cNvSpPr>
            <a:spLocks noGrp="1"/>
          </p:cNvSpPr>
          <p:nvPr>
            <p:ph type="title"/>
          </p:nvPr>
        </p:nvSpPr>
        <p:spPr>
          <a:xfrm>
            <a:off x="1913468" y="365125"/>
            <a:ext cx="9440332" cy="1325563"/>
          </a:xfrm>
        </p:spPr>
        <p:txBody>
          <a:bodyPr>
            <a:normAutofit/>
          </a:bodyPr>
          <a:lstStyle/>
          <a:p>
            <a:r>
              <a:rPr lang="en-US" sz="5400"/>
              <a:t>Interactive Dashboard</a:t>
            </a:r>
          </a:p>
        </p:txBody>
      </p:sp>
      <p:graphicFrame>
        <p:nvGraphicFramePr>
          <p:cNvPr id="5" name="Content Placeholder 2">
            <a:extLst>
              <a:ext uri="{FF2B5EF4-FFF2-40B4-BE49-F238E27FC236}">
                <a16:creationId xmlns:a16="http://schemas.microsoft.com/office/drawing/2014/main" id="{9FF5965D-02FC-A08E-DA04-AF3078565ECE}"/>
              </a:ext>
            </a:extLst>
          </p:cNvPr>
          <p:cNvGraphicFramePr>
            <a:graphicFrameLocks noGrp="1"/>
          </p:cNvGraphicFramePr>
          <p:nvPr>
            <p:ph idx="1"/>
            <p:extLst>
              <p:ext uri="{D42A27DB-BD31-4B8C-83A1-F6EECF244321}">
                <p14:modId xmlns:p14="http://schemas.microsoft.com/office/powerpoint/2010/main" val="10506196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3165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20">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C7892-706C-0841-BEA1-6BB6BE4957ED}"/>
              </a:ext>
            </a:extLst>
          </p:cNvPr>
          <p:cNvSpPr>
            <a:spLocks noGrp="1"/>
          </p:cNvSpPr>
          <p:nvPr>
            <p:ph type="title"/>
          </p:nvPr>
        </p:nvSpPr>
        <p:spPr>
          <a:xfrm>
            <a:off x="517889" y="4883544"/>
            <a:ext cx="3876086" cy="1556907"/>
          </a:xfrm>
        </p:spPr>
        <p:txBody>
          <a:bodyPr anchor="ctr">
            <a:normAutofit/>
          </a:bodyPr>
          <a:lstStyle/>
          <a:p>
            <a:r>
              <a:rPr lang="en-US" sz="3200" dirty="0"/>
              <a:t>Modeling</a:t>
            </a:r>
          </a:p>
        </p:txBody>
      </p:sp>
      <p:sp>
        <p:nvSpPr>
          <p:cNvPr id="23" name="Rectangle 22">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83896DB-80ED-4212-9489-92977F9CB5E8}"/>
              </a:ext>
            </a:extLst>
          </p:cNvPr>
          <p:cNvPicPr>
            <a:picLocks noChangeAspect="1"/>
          </p:cNvPicPr>
          <p:nvPr/>
        </p:nvPicPr>
        <p:blipFill>
          <a:blip r:embed="rId2"/>
          <a:stretch>
            <a:fillRect/>
          </a:stretch>
        </p:blipFill>
        <p:spPr>
          <a:xfrm>
            <a:off x="1939688" y="364142"/>
            <a:ext cx="8408679" cy="3867993"/>
          </a:xfrm>
          <a:prstGeom prst="rect">
            <a:avLst/>
          </a:prstGeom>
        </p:spPr>
      </p:pic>
      <p:sp>
        <p:nvSpPr>
          <p:cNvPr id="27" name="Rectangle 26">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17">
            <a:extLst>
              <a:ext uri="{FF2B5EF4-FFF2-40B4-BE49-F238E27FC236}">
                <a16:creationId xmlns:a16="http://schemas.microsoft.com/office/drawing/2014/main" id="{B6CBA188-15D9-7BE1-8817-5F4EB27E1596}"/>
              </a:ext>
            </a:extLst>
          </p:cNvPr>
          <p:cNvSpPr>
            <a:spLocks noGrp="1"/>
          </p:cNvSpPr>
          <p:nvPr>
            <p:ph idx="1"/>
          </p:nvPr>
        </p:nvSpPr>
        <p:spPr>
          <a:xfrm>
            <a:off x="5162719" y="4883544"/>
            <a:ext cx="6586915" cy="1556907"/>
          </a:xfrm>
        </p:spPr>
        <p:txBody>
          <a:bodyPr anchor="ctr">
            <a:normAutofit/>
          </a:bodyPr>
          <a:lstStyle/>
          <a:p>
            <a:r>
              <a:rPr lang="en-US" sz="1800" dirty="0"/>
              <a:t>SAS Viya</a:t>
            </a:r>
          </a:p>
          <a:p>
            <a:r>
              <a:rPr lang="en-US" sz="1800" dirty="0"/>
              <a:t>Performance Autotuning </a:t>
            </a:r>
          </a:p>
          <a:p>
            <a:r>
              <a:rPr lang="en-US" sz="1800" dirty="0"/>
              <a:t>Ensemble </a:t>
            </a:r>
          </a:p>
        </p:txBody>
      </p:sp>
    </p:spTree>
    <p:extLst>
      <p:ext uri="{BB962C8B-B14F-4D97-AF65-F5344CB8AC3E}">
        <p14:creationId xmlns:p14="http://schemas.microsoft.com/office/powerpoint/2010/main" val="1132370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751</Words>
  <Application>Microsoft Macintosh PowerPoint</Application>
  <PresentationFormat>Widescreen</PresentationFormat>
  <Paragraphs>86</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SAS Solar Phase 2</vt:lpstr>
      <vt:lpstr>SAS Green Initiatives</vt:lpstr>
      <vt:lpstr>Context</vt:lpstr>
      <vt:lpstr>Phase 1 Recap</vt:lpstr>
      <vt:lpstr>Phase 2 Overview</vt:lpstr>
      <vt:lpstr>Business Questions</vt:lpstr>
      <vt:lpstr>Data Management</vt:lpstr>
      <vt:lpstr>Interactive Dashboard</vt:lpstr>
      <vt:lpstr>Modeling</vt:lpstr>
      <vt:lpstr>Modeling Results</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Solar Phase 2</dc:title>
  <dc:creator>Zach Denton</dc:creator>
  <cp:lastModifiedBy>Zachary Denton</cp:lastModifiedBy>
  <cp:revision>2</cp:revision>
  <dcterms:created xsi:type="dcterms:W3CDTF">2022-04-28T20:32:57Z</dcterms:created>
  <dcterms:modified xsi:type="dcterms:W3CDTF">2022-06-15T20:32:20Z</dcterms:modified>
</cp:coreProperties>
</file>