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7"/>
  </p:notesMasterIdLst>
  <p:sldIdLst>
    <p:sldId id="256" r:id="rId5"/>
    <p:sldId id="289" r:id="rId6"/>
    <p:sldId id="260" r:id="rId7"/>
    <p:sldId id="263" r:id="rId8"/>
    <p:sldId id="269" r:id="rId9"/>
    <p:sldId id="265" r:id="rId10"/>
    <p:sldId id="264"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1" r:id="rId33"/>
    <p:sldId id="293" r:id="rId34"/>
    <p:sldId id="258"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A9B44-AC0E-48DF-9659-3023E9EBC5B9}" v="1" dt="2018-09-18T21:42:04.318"/>
    <p1510:client id="{B01F7E94-B2AB-451E-9B4A-B1D43A1F9997}" v="69" dt="2018-09-18T21:48:29.482"/>
    <p1510:client id="{93E21DEB-73AD-9242-CF60-466CBA4033BD}" v="1" dt="2018-09-18T21:45:30.437"/>
    <p1510:client id="{FE24CB1A-0AA7-0014-B68B-BEA20DBF980A}" v="4" dt="2018-09-26T03:09:48.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lung, Zarka" userId="a7256411-3527-4684-8d99-fca6f9fffdc8" providerId="ADAL" clId="{B01F7E94-B2AB-451E-9B4A-B1D43A1F9997}"/>
    <pc:docChg chg="custSel addSld modSld">
      <pc:chgData name="McClung, Zarka" userId="a7256411-3527-4684-8d99-fca6f9fffdc8" providerId="ADAL" clId="{B01F7E94-B2AB-451E-9B4A-B1D43A1F9997}" dt="2018-09-18T21:48:29.483" v="66" actId="1036"/>
      <pc:docMkLst>
        <pc:docMk/>
      </pc:docMkLst>
      <pc:sldChg chg="modSp">
        <pc:chgData name="McClung, Zarka" userId="a7256411-3527-4684-8d99-fca6f9fffdc8" providerId="ADAL" clId="{B01F7E94-B2AB-451E-9B4A-B1D43A1F9997}" dt="2018-09-18T21:46:31.224" v="16" actId="20577"/>
        <pc:sldMkLst>
          <pc:docMk/>
          <pc:sldMk cId="109857222" sldId="256"/>
        </pc:sldMkLst>
        <pc:spChg chg="mod">
          <ac:chgData name="McClung, Zarka" userId="a7256411-3527-4684-8d99-fca6f9fffdc8" providerId="ADAL" clId="{B01F7E94-B2AB-451E-9B4A-B1D43A1F9997}" dt="2018-09-18T21:46:31.224" v="16" actId="20577"/>
          <ac:spMkLst>
            <pc:docMk/>
            <pc:sldMk cId="109857222" sldId="256"/>
            <ac:spMk id="2" creationId="{00000000-0000-0000-0000-000000000000}"/>
          </ac:spMkLst>
        </pc:spChg>
      </pc:sldChg>
      <pc:sldChg chg="addSp modSp">
        <pc:chgData name="McClung, Zarka" userId="a7256411-3527-4684-8d99-fca6f9fffdc8" providerId="ADAL" clId="{B01F7E94-B2AB-451E-9B4A-B1D43A1F9997}" dt="2018-09-18T21:48:29.483" v="66" actId="1036"/>
        <pc:sldMkLst>
          <pc:docMk/>
          <pc:sldMk cId="1623187058" sldId="257"/>
        </pc:sldMkLst>
        <pc:spChg chg="mod">
          <ac:chgData name="McClung, Zarka" userId="a7256411-3527-4684-8d99-fca6f9fffdc8" providerId="ADAL" clId="{B01F7E94-B2AB-451E-9B4A-B1D43A1F9997}" dt="2018-09-18T21:47:24.440" v="24" actId="5793"/>
          <ac:spMkLst>
            <pc:docMk/>
            <pc:sldMk cId="1623187058" sldId="257"/>
            <ac:spMk id="3" creationId="{2846D715-5B03-4E3B-8360-1B82D1107575}"/>
          </ac:spMkLst>
        </pc:spChg>
        <pc:spChg chg="mod">
          <ac:chgData name="McClung, Zarka" userId="a7256411-3527-4684-8d99-fca6f9fffdc8" providerId="ADAL" clId="{B01F7E94-B2AB-451E-9B4A-B1D43A1F9997}" dt="2018-09-18T21:45:05.210" v="0" actId="1076"/>
          <ac:spMkLst>
            <pc:docMk/>
            <pc:sldMk cId="1623187058" sldId="257"/>
            <ac:spMk id="4" creationId="{FF3B0177-53FF-44FC-B398-6CA7CD1C2487}"/>
          </ac:spMkLst>
        </pc:spChg>
        <pc:spChg chg="add mod">
          <ac:chgData name="McClung, Zarka" userId="a7256411-3527-4684-8d99-fca6f9fffdc8" providerId="ADAL" clId="{B01F7E94-B2AB-451E-9B4A-B1D43A1F9997}" dt="2018-09-18T21:48:29.483" v="66" actId="1036"/>
          <ac:spMkLst>
            <pc:docMk/>
            <pc:sldMk cId="1623187058" sldId="257"/>
            <ac:spMk id="6" creationId="{7C62B104-1483-433D-9D62-59CFE7DBEA0F}"/>
          </ac:spMkLst>
        </pc:spChg>
      </pc:sldChg>
      <pc:sldChg chg="modSp add">
        <pc:chgData name="McClung, Zarka" userId="a7256411-3527-4684-8d99-fca6f9fffdc8" providerId="ADAL" clId="{B01F7E94-B2AB-451E-9B4A-B1D43A1F9997}" dt="2018-09-18T21:47:56.268" v="42" actId="20577"/>
        <pc:sldMkLst>
          <pc:docMk/>
          <pc:sldMk cId="1353712863" sldId="258"/>
        </pc:sldMkLst>
        <pc:spChg chg="mod">
          <ac:chgData name="McClung, Zarka" userId="a7256411-3527-4684-8d99-fca6f9fffdc8" providerId="ADAL" clId="{B01F7E94-B2AB-451E-9B4A-B1D43A1F9997}" dt="2018-09-18T21:47:37.943" v="34" actId="20577"/>
          <ac:spMkLst>
            <pc:docMk/>
            <pc:sldMk cId="1353712863" sldId="258"/>
            <ac:spMk id="2" creationId="{0B053B0C-0CE5-43F8-8166-5406CE850967}"/>
          </ac:spMkLst>
        </pc:spChg>
        <pc:spChg chg="mod">
          <ac:chgData name="McClung, Zarka" userId="a7256411-3527-4684-8d99-fca6f9fffdc8" providerId="ADAL" clId="{B01F7E94-B2AB-451E-9B4A-B1D43A1F9997}" dt="2018-09-18T21:47:56.268" v="42" actId="20577"/>
          <ac:spMkLst>
            <pc:docMk/>
            <pc:sldMk cId="1353712863" sldId="258"/>
            <ac:spMk id="3" creationId="{AB6D856F-4EBF-4BB0-B61C-C3CDFCD08A32}"/>
          </ac:spMkLst>
        </pc:spChg>
      </pc:sldChg>
    </pc:docChg>
  </pc:docChgLst>
  <pc:docChgLst>
    <pc:chgData name="Eakerns, Zachary" userId="S::zachary.eakerns@ttu.edu::f13e326a-83f9-4bab-9706-f5d04955d1f3" providerId="AD" clId="Web-{DE4FCC00-8BB4-40CA-089B-42900F9B4571}"/>
    <pc:docChg chg="modSld">
      <pc:chgData name="Eakerns, Zachary" userId="S::zachary.eakerns@ttu.edu::f13e326a-83f9-4bab-9706-f5d04955d1f3" providerId="AD" clId="Web-{DE4FCC00-8BB4-40CA-089B-42900F9B4571}" dt="2018-10-10T00:44:35.606" v="31" actId="20577"/>
      <pc:docMkLst>
        <pc:docMk/>
      </pc:docMkLst>
      <pc:sldChg chg="modSp">
        <pc:chgData name="Eakerns, Zachary" userId="S::zachary.eakerns@ttu.edu::f13e326a-83f9-4bab-9706-f5d04955d1f3" providerId="AD" clId="Web-{DE4FCC00-8BB4-40CA-089B-42900F9B4571}" dt="2018-10-10T00:44:35.606" v="30" actId="20577"/>
        <pc:sldMkLst>
          <pc:docMk/>
          <pc:sldMk cId="2857952476" sldId="289"/>
        </pc:sldMkLst>
        <pc:spChg chg="mod">
          <ac:chgData name="Eakerns, Zachary" userId="S::zachary.eakerns@ttu.edu::f13e326a-83f9-4bab-9706-f5d04955d1f3" providerId="AD" clId="Web-{DE4FCC00-8BB4-40CA-089B-42900F9B4571}" dt="2018-10-10T00:44:35.606" v="30" actId="20577"/>
          <ac:spMkLst>
            <pc:docMk/>
            <pc:sldMk cId="2857952476" sldId="289"/>
            <ac:spMk id="3" creationId="{1DDBF286-74FB-4C4A-9848-46AF0F522EE5}"/>
          </ac:spMkLst>
        </pc:spChg>
      </pc:sldChg>
    </pc:docChg>
  </pc:docChgLst>
  <pc:docChgLst>
    <pc:chgData name="McClung, Zarka" userId="S::zarka.mcclung@ttu.edu::a7256411-3527-4684-8d99-fca6f9fffdc8" providerId="AD" clId="Web-{93E21DEB-73AD-9242-CF60-466CBA4033BD}"/>
    <pc:docChg chg="modSld">
      <pc:chgData name="McClung, Zarka" userId="S::zarka.mcclung@ttu.edu::a7256411-3527-4684-8d99-fca6f9fffdc8" providerId="AD" clId="Web-{93E21DEB-73AD-9242-CF60-466CBA4033BD}" dt="2018-09-18T21:45:30.437" v="4" actId="20577"/>
      <pc:docMkLst>
        <pc:docMk/>
      </pc:docMkLst>
      <pc:sldChg chg="modSp">
        <pc:chgData name="McClung, Zarka" userId="S::zarka.mcclung@ttu.edu::a7256411-3527-4684-8d99-fca6f9fffdc8" providerId="AD" clId="Web-{93E21DEB-73AD-9242-CF60-466CBA4033BD}" dt="2018-09-18T21:45:30.437" v="4" actId="20577"/>
        <pc:sldMkLst>
          <pc:docMk/>
          <pc:sldMk cId="1623187058" sldId="257"/>
        </pc:sldMkLst>
        <pc:spChg chg="mod">
          <ac:chgData name="McClung, Zarka" userId="S::zarka.mcclung@ttu.edu::a7256411-3527-4684-8d99-fca6f9fffdc8" providerId="AD" clId="Web-{93E21DEB-73AD-9242-CF60-466CBA4033BD}" dt="2018-09-18T21:43:25.968" v="0" actId="1076"/>
          <ac:spMkLst>
            <pc:docMk/>
            <pc:sldMk cId="1623187058" sldId="257"/>
            <ac:spMk id="2" creationId="{E3263251-A0A1-44A8-BBA3-1074D5BD3357}"/>
          </ac:spMkLst>
        </pc:spChg>
        <pc:spChg chg="mod">
          <ac:chgData name="McClung, Zarka" userId="S::zarka.mcclung@ttu.edu::a7256411-3527-4684-8d99-fca6f9fffdc8" providerId="AD" clId="Web-{93E21DEB-73AD-9242-CF60-466CBA4033BD}" dt="2018-09-18T21:45:30.437" v="4" actId="20577"/>
          <ac:spMkLst>
            <pc:docMk/>
            <pc:sldMk cId="1623187058" sldId="257"/>
            <ac:spMk id="3" creationId="{2846D715-5B03-4E3B-8360-1B82D1107575}"/>
          </ac:spMkLst>
        </pc:spChg>
      </pc:sldChg>
    </pc:docChg>
  </pc:docChgLst>
  <pc:docChgLst>
    <pc:chgData name="McClung, Zarka" userId="S::zarka.mcclung@ttu.edu::a7256411-3527-4684-8d99-fca6f9fffdc8" providerId="AD" clId="Web-{5F4A9B44-AC0E-48DF-9659-3023E9EBC5B9}"/>
    <pc:docChg chg="addSld modSld">
      <pc:chgData name="McClung, Zarka" userId="S::zarka.mcclung@ttu.edu::a7256411-3527-4684-8d99-fca6f9fffdc8" providerId="AD" clId="Web-{5F4A9B44-AC0E-48DF-9659-3023E9EBC5B9}" dt="2018-09-18T21:42:14.146" v="45" actId="1076"/>
      <pc:docMkLst>
        <pc:docMk/>
      </pc:docMkLst>
      <pc:sldChg chg="addSp modSp new">
        <pc:chgData name="McClung, Zarka" userId="S::zarka.mcclung@ttu.edu::a7256411-3527-4684-8d99-fca6f9fffdc8" providerId="AD" clId="Web-{5F4A9B44-AC0E-48DF-9659-3023E9EBC5B9}" dt="2018-09-18T21:42:14.146" v="45" actId="1076"/>
        <pc:sldMkLst>
          <pc:docMk/>
          <pc:sldMk cId="1623187058" sldId="257"/>
        </pc:sldMkLst>
        <pc:spChg chg="mod">
          <ac:chgData name="McClung, Zarka" userId="S::zarka.mcclung@ttu.edu::a7256411-3527-4684-8d99-fca6f9fffdc8" providerId="AD" clId="Web-{5F4A9B44-AC0E-48DF-9659-3023E9EBC5B9}" dt="2018-09-18T21:41:04.052" v="15" actId="20577"/>
          <ac:spMkLst>
            <pc:docMk/>
            <pc:sldMk cId="1623187058" sldId="257"/>
            <ac:spMk id="2" creationId="{E3263251-A0A1-44A8-BBA3-1074D5BD3357}"/>
          </ac:spMkLst>
        </pc:spChg>
        <pc:spChg chg="mod">
          <ac:chgData name="McClung, Zarka" userId="S::zarka.mcclung@ttu.edu::a7256411-3527-4684-8d99-fca6f9fffdc8" providerId="AD" clId="Web-{5F4A9B44-AC0E-48DF-9659-3023E9EBC5B9}" dt="2018-09-18T21:41:11.427" v="17" actId="14100"/>
          <ac:spMkLst>
            <pc:docMk/>
            <pc:sldMk cId="1623187058" sldId="257"/>
            <ac:spMk id="3" creationId="{2846D715-5B03-4E3B-8360-1B82D1107575}"/>
          </ac:spMkLst>
        </pc:spChg>
        <pc:spChg chg="add mod">
          <ac:chgData name="McClung, Zarka" userId="S::zarka.mcclung@ttu.edu::a7256411-3527-4684-8d99-fca6f9fffdc8" providerId="AD" clId="Web-{5F4A9B44-AC0E-48DF-9659-3023E9EBC5B9}" dt="2018-09-18T21:42:14.146" v="45" actId="1076"/>
          <ac:spMkLst>
            <pc:docMk/>
            <pc:sldMk cId="1623187058" sldId="257"/>
            <ac:spMk id="4" creationId="{FF3B0177-53FF-44FC-B398-6CA7CD1C2487}"/>
          </ac:spMkLst>
        </pc:spChg>
      </pc:sldChg>
    </pc:docChg>
  </pc:docChgLst>
  <pc:docChgLst>
    <pc:chgData name="Jensen, Christian" userId="S::christian.jensen@ttu.edu::8f324f46-39b5-40d2-9513-badac5ebdd88" providerId="AD" clId="Web-{FE24CB1A-0AA7-0014-B68B-BEA20DBF980A}"/>
    <pc:docChg chg="modSld">
      <pc:chgData name="Jensen, Christian" userId="S::christian.jensen@ttu.edu::8f324f46-39b5-40d2-9513-badac5ebdd88" providerId="AD" clId="Web-{FE24CB1A-0AA7-0014-B68B-BEA20DBF980A}" dt="2018-09-26T03:09:48.334" v="3" actId="20577"/>
      <pc:docMkLst>
        <pc:docMk/>
      </pc:docMkLst>
      <pc:sldChg chg="modSp">
        <pc:chgData name="Jensen, Christian" userId="S::christian.jensen@ttu.edu::8f324f46-39b5-40d2-9513-badac5ebdd88" providerId="AD" clId="Web-{FE24CB1A-0AA7-0014-B68B-BEA20DBF980A}" dt="2018-09-26T03:09:48.334" v="3" actId="20577"/>
        <pc:sldMkLst>
          <pc:docMk/>
          <pc:sldMk cId="1837949018" sldId="293"/>
        </pc:sldMkLst>
        <pc:spChg chg="mod">
          <ac:chgData name="Jensen, Christian" userId="S::christian.jensen@ttu.edu::8f324f46-39b5-40d2-9513-badac5ebdd88" providerId="AD" clId="Web-{FE24CB1A-0AA7-0014-B68B-BEA20DBF980A}" dt="2018-09-26T03:09:48.334" v="3" actId="20577"/>
          <ac:spMkLst>
            <pc:docMk/>
            <pc:sldMk cId="1837949018" sldId="293"/>
            <ac:spMk id="12" creationId="{C285045A-01FC-4ED2-B7CB-B094391611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39A9F-2D34-4FE4-AB33-A798E9C5EDE1}"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en-US"/>
        </a:p>
      </dgm:t>
    </dgm:pt>
    <dgm:pt modelId="{742F55E1-4419-41B1-B142-99C002B5139D}">
      <dgm:prSet phldrT="[Text]"/>
      <dgm:spPr/>
      <dgm:t>
        <a:bodyPr/>
        <a:lstStyle/>
        <a:p>
          <a:r>
            <a:rPr lang="en-US"/>
            <a:t>Phase I: Data Gathering</a:t>
          </a:r>
        </a:p>
      </dgm:t>
    </dgm:pt>
    <dgm:pt modelId="{C0149CC2-4945-44E3-9E7E-77A068438A78}" type="parTrans" cxnId="{BF6E0824-42BB-4DA7-9DC9-60074F517D64}">
      <dgm:prSet/>
      <dgm:spPr/>
      <dgm:t>
        <a:bodyPr/>
        <a:lstStyle/>
        <a:p>
          <a:endParaRPr lang="en-US"/>
        </a:p>
      </dgm:t>
    </dgm:pt>
    <dgm:pt modelId="{596E3F1A-B985-48E6-9D8D-94C38F6538D8}" type="sibTrans" cxnId="{BF6E0824-42BB-4DA7-9DC9-60074F517D64}">
      <dgm:prSet/>
      <dgm:spPr/>
      <dgm:t>
        <a:bodyPr/>
        <a:lstStyle/>
        <a:p>
          <a:endParaRPr lang="en-US"/>
        </a:p>
      </dgm:t>
    </dgm:pt>
    <dgm:pt modelId="{ED69080B-1BC2-46D2-8122-508D5984AE50}">
      <dgm:prSet phldrT="[Text]" custT="1"/>
      <dgm:spPr/>
      <dgm:t>
        <a:bodyPr/>
        <a:lstStyle/>
        <a:p>
          <a:r>
            <a:rPr lang="en-US" sz="1800"/>
            <a:t>Gather face data (images) of the person to be identified</a:t>
          </a:r>
        </a:p>
      </dgm:t>
    </dgm:pt>
    <dgm:pt modelId="{8E432B68-22E7-4D1D-A047-E3C410D7659B}" type="parTrans" cxnId="{335E21A8-3513-44B0-B429-69E7FCDC8E3C}">
      <dgm:prSet/>
      <dgm:spPr/>
      <dgm:t>
        <a:bodyPr/>
        <a:lstStyle/>
        <a:p>
          <a:endParaRPr lang="en-US"/>
        </a:p>
      </dgm:t>
    </dgm:pt>
    <dgm:pt modelId="{62CB1C98-AEDD-4692-A6ED-4D193D3E7F2C}" type="sibTrans" cxnId="{335E21A8-3513-44B0-B429-69E7FCDC8E3C}">
      <dgm:prSet/>
      <dgm:spPr/>
      <dgm:t>
        <a:bodyPr/>
        <a:lstStyle/>
        <a:p>
          <a:endParaRPr lang="en-US"/>
        </a:p>
      </dgm:t>
    </dgm:pt>
    <dgm:pt modelId="{72CED00D-F6D1-4AF0-A6AF-D22980611C8E}">
      <dgm:prSet phldrT="[Text]"/>
      <dgm:spPr/>
      <dgm:t>
        <a:bodyPr/>
        <a:lstStyle/>
        <a:p>
          <a:r>
            <a:rPr lang="en-US"/>
            <a:t>Phase II: Store Data</a:t>
          </a:r>
        </a:p>
      </dgm:t>
    </dgm:pt>
    <dgm:pt modelId="{82AD89C1-2263-49A1-AC71-1254E4F5DA11}" type="parTrans" cxnId="{19C1E234-46A8-4C5B-9A9D-F6B97C12E8A2}">
      <dgm:prSet/>
      <dgm:spPr/>
      <dgm:t>
        <a:bodyPr/>
        <a:lstStyle/>
        <a:p>
          <a:endParaRPr lang="en-US"/>
        </a:p>
      </dgm:t>
    </dgm:pt>
    <dgm:pt modelId="{B05F7A19-55D1-4DBD-9516-CABE64F56B98}" type="sibTrans" cxnId="{19C1E234-46A8-4C5B-9A9D-F6B97C12E8A2}">
      <dgm:prSet/>
      <dgm:spPr/>
      <dgm:t>
        <a:bodyPr/>
        <a:lstStyle/>
        <a:p>
          <a:endParaRPr lang="en-US"/>
        </a:p>
      </dgm:t>
    </dgm:pt>
    <dgm:pt modelId="{F6B09402-3936-4671-8385-6BAA2C7D56A4}">
      <dgm:prSet phldrT="[Text]" custT="1"/>
      <dgm:spPr/>
      <dgm:t>
        <a:bodyPr/>
        <a:lstStyle/>
        <a:p>
          <a:r>
            <a:rPr lang="en-US" sz="1800"/>
            <a:t>Data needs to be stored in a database (a dataset of images)</a:t>
          </a:r>
        </a:p>
      </dgm:t>
    </dgm:pt>
    <dgm:pt modelId="{82D2E7C0-A4FF-4D92-B590-08E249669389}" type="parTrans" cxnId="{46EDC20A-BF1A-4358-9387-83487ED0C805}">
      <dgm:prSet/>
      <dgm:spPr/>
      <dgm:t>
        <a:bodyPr/>
        <a:lstStyle/>
        <a:p>
          <a:endParaRPr lang="en-US"/>
        </a:p>
      </dgm:t>
    </dgm:pt>
    <dgm:pt modelId="{8D31E6B6-688B-4489-917D-E686BD0B408E}" type="sibTrans" cxnId="{46EDC20A-BF1A-4358-9387-83487ED0C805}">
      <dgm:prSet/>
      <dgm:spPr/>
      <dgm:t>
        <a:bodyPr/>
        <a:lstStyle/>
        <a:p>
          <a:endParaRPr lang="en-US"/>
        </a:p>
      </dgm:t>
    </dgm:pt>
    <dgm:pt modelId="{420B0207-CC37-49A2-8CFA-775F3BA0A6D7}">
      <dgm:prSet phldrT="[Text]"/>
      <dgm:spPr/>
      <dgm:t>
        <a:bodyPr/>
        <a:lstStyle/>
        <a:p>
          <a:r>
            <a:rPr lang="en-US"/>
            <a:t>Phase III: Train the recognizer</a:t>
          </a:r>
        </a:p>
      </dgm:t>
    </dgm:pt>
    <dgm:pt modelId="{303EB0DF-BB86-425E-B00D-24C76DCA83E0}" type="parTrans" cxnId="{56D8ABA4-7F4E-4072-A5AC-261B66F4B446}">
      <dgm:prSet/>
      <dgm:spPr/>
      <dgm:t>
        <a:bodyPr/>
        <a:lstStyle/>
        <a:p>
          <a:endParaRPr lang="en-US"/>
        </a:p>
      </dgm:t>
    </dgm:pt>
    <dgm:pt modelId="{FD7631C2-2B9D-439E-AEAA-A953C9CD2C15}" type="sibTrans" cxnId="{56D8ABA4-7F4E-4072-A5AC-261B66F4B446}">
      <dgm:prSet/>
      <dgm:spPr/>
      <dgm:t>
        <a:bodyPr/>
        <a:lstStyle/>
        <a:p>
          <a:endParaRPr lang="en-US"/>
        </a:p>
      </dgm:t>
    </dgm:pt>
    <dgm:pt modelId="{88B6028C-CEED-42CD-A34A-E84C2A5054BD}">
      <dgm:prSet phldrT="[Text]"/>
      <dgm:spPr/>
      <dgm:t>
        <a:bodyPr/>
        <a:lstStyle/>
        <a:p>
          <a:r>
            <a:rPr lang="en-US"/>
            <a:t>Phase IV: Recognition</a:t>
          </a:r>
        </a:p>
      </dgm:t>
    </dgm:pt>
    <dgm:pt modelId="{5B5FC12F-E6B7-4C8C-9EBF-7C18E4446C90}" type="parTrans" cxnId="{247C548C-5AA7-442A-A20B-2665683EBA85}">
      <dgm:prSet/>
      <dgm:spPr/>
      <dgm:t>
        <a:bodyPr/>
        <a:lstStyle/>
        <a:p>
          <a:endParaRPr lang="en-US"/>
        </a:p>
      </dgm:t>
    </dgm:pt>
    <dgm:pt modelId="{B837FC1E-CA35-40EE-B76A-1ADF7376004C}" type="sibTrans" cxnId="{247C548C-5AA7-442A-A20B-2665683EBA85}">
      <dgm:prSet/>
      <dgm:spPr/>
      <dgm:t>
        <a:bodyPr/>
        <a:lstStyle/>
        <a:p>
          <a:endParaRPr lang="en-US"/>
        </a:p>
      </dgm:t>
    </dgm:pt>
    <dgm:pt modelId="{601B1DED-D083-4A0D-BE78-30015E0E3BE6}">
      <dgm:prSet phldrT="[Text]" custT="1"/>
      <dgm:spPr/>
      <dgm:t>
        <a:bodyPr/>
        <a:lstStyle/>
        <a:p>
          <a:r>
            <a:rPr lang="en-US" sz="1800"/>
            <a:t>It will differentiate between two faces and allow only verified user to proceed</a:t>
          </a:r>
        </a:p>
      </dgm:t>
    </dgm:pt>
    <dgm:pt modelId="{F4E79609-BC98-42D1-ABE4-7FA71DE4FA1B}" type="parTrans" cxnId="{14D5DA5B-3ECE-4524-AF79-877536653A07}">
      <dgm:prSet/>
      <dgm:spPr/>
      <dgm:t>
        <a:bodyPr/>
        <a:lstStyle/>
        <a:p>
          <a:endParaRPr lang="en-US"/>
        </a:p>
      </dgm:t>
    </dgm:pt>
    <dgm:pt modelId="{1E00F988-578A-40A0-8182-11148C245B81}" type="sibTrans" cxnId="{14D5DA5B-3ECE-4524-AF79-877536653A07}">
      <dgm:prSet/>
      <dgm:spPr/>
      <dgm:t>
        <a:bodyPr/>
        <a:lstStyle/>
        <a:p>
          <a:endParaRPr lang="en-US"/>
        </a:p>
      </dgm:t>
    </dgm:pt>
    <dgm:pt modelId="{2F5645CB-A045-4683-86AE-472303134C96}">
      <dgm:prSet phldrT="[Text]" custT="1"/>
      <dgm:spPr/>
      <dgm:t>
        <a:bodyPr/>
        <a:lstStyle/>
        <a:p>
          <a:r>
            <a:rPr lang="en-US" sz="1800"/>
            <a:t>Feed that face data and respective id’s of each face to the recognizer so that it can learn</a:t>
          </a:r>
        </a:p>
      </dgm:t>
    </dgm:pt>
    <dgm:pt modelId="{CBBB1C9D-1992-42E1-AFB0-D70A77FAD7AB}" type="sibTrans" cxnId="{579B80E1-535D-4259-9D26-D35999AD4141}">
      <dgm:prSet/>
      <dgm:spPr/>
      <dgm:t>
        <a:bodyPr/>
        <a:lstStyle/>
        <a:p>
          <a:endParaRPr lang="en-US"/>
        </a:p>
      </dgm:t>
    </dgm:pt>
    <dgm:pt modelId="{343E3F56-A938-4387-BD7E-149DF08EC72F}" type="parTrans" cxnId="{579B80E1-535D-4259-9D26-D35999AD4141}">
      <dgm:prSet/>
      <dgm:spPr/>
      <dgm:t>
        <a:bodyPr/>
        <a:lstStyle/>
        <a:p>
          <a:endParaRPr lang="en-US"/>
        </a:p>
      </dgm:t>
    </dgm:pt>
    <dgm:pt modelId="{DC83D2D1-1D3A-4D58-BAA3-FC34D85B271E}" type="pres">
      <dgm:prSet presAssocID="{51C39A9F-2D34-4FE4-AB33-A798E9C5EDE1}" presName="cycleMatrixDiagram" presStyleCnt="0">
        <dgm:presLayoutVars>
          <dgm:chMax val="1"/>
          <dgm:dir/>
          <dgm:animLvl val="lvl"/>
          <dgm:resizeHandles val="exact"/>
        </dgm:presLayoutVars>
      </dgm:prSet>
      <dgm:spPr/>
    </dgm:pt>
    <dgm:pt modelId="{C4AC2FC1-E25F-4496-A500-EEE6E5F3AFC0}" type="pres">
      <dgm:prSet presAssocID="{51C39A9F-2D34-4FE4-AB33-A798E9C5EDE1}" presName="children" presStyleCnt="0"/>
      <dgm:spPr/>
    </dgm:pt>
    <dgm:pt modelId="{27860D55-D4F6-4789-B279-F6E0965C302B}" type="pres">
      <dgm:prSet presAssocID="{51C39A9F-2D34-4FE4-AB33-A798E9C5EDE1}" presName="child1group" presStyleCnt="0"/>
      <dgm:spPr/>
    </dgm:pt>
    <dgm:pt modelId="{98866627-D22C-45B9-8087-3FA8318DE8B7}" type="pres">
      <dgm:prSet presAssocID="{51C39A9F-2D34-4FE4-AB33-A798E9C5EDE1}" presName="child1" presStyleLbl="bgAcc1" presStyleIdx="0" presStyleCnt="4" custLinFactNeighborX="-14382" custLinFactNeighborY="-793"/>
      <dgm:spPr/>
    </dgm:pt>
    <dgm:pt modelId="{A3037257-F4B9-41CF-8B16-7FD76091D663}" type="pres">
      <dgm:prSet presAssocID="{51C39A9F-2D34-4FE4-AB33-A798E9C5EDE1}" presName="child1Text" presStyleLbl="bgAcc1" presStyleIdx="0" presStyleCnt="4">
        <dgm:presLayoutVars>
          <dgm:bulletEnabled val="1"/>
        </dgm:presLayoutVars>
      </dgm:prSet>
      <dgm:spPr/>
    </dgm:pt>
    <dgm:pt modelId="{B10FBEF6-8A53-4053-A85B-0AC41D57B3FB}" type="pres">
      <dgm:prSet presAssocID="{51C39A9F-2D34-4FE4-AB33-A798E9C5EDE1}" presName="child2group" presStyleCnt="0"/>
      <dgm:spPr/>
    </dgm:pt>
    <dgm:pt modelId="{88B1A420-276B-4D14-BEB6-EB7632939CC1}" type="pres">
      <dgm:prSet presAssocID="{51C39A9F-2D34-4FE4-AB33-A798E9C5EDE1}" presName="child2" presStyleLbl="bgAcc1" presStyleIdx="1" presStyleCnt="4" custLinFactNeighborX="5804" custLinFactNeighborY="-8128"/>
      <dgm:spPr/>
    </dgm:pt>
    <dgm:pt modelId="{BD8D2E5A-5148-4F68-A8BE-5472E6DB2030}" type="pres">
      <dgm:prSet presAssocID="{51C39A9F-2D34-4FE4-AB33-A798E9C5EDE1}" presName="child2Text" presStyleLbl="bgAcc1" presStyleIdx="1" presStyleCnt="4">
        <dgm:presLayoutVars>
          <dgm:bulletEnabled val="1"/>
        </dgm:presLayoutVars>
      </dgm:prSet>
      <dgm:spPr/>
    </dgm:pt>
    <dgm:pt modelId="{8C275524-62D1-4215-BAFB-8CCC2A1BE921}" type="pres">
      <dgm:prSet presAssocID="{51C39A9F-2D34-4FE4-AB33-A798E9C5EDE1}" presName="child3group" presStyleCnt="0"/>
      <dgm:spPr/>
    </dgm:pt>
    <dgm:pt modelId="{E197F0DB-82F5-4534-9490-3628D1326D9D}" type="pres">
      <dgm:prSet presAssocID="{51C39A9F-2D34-4FE4-AB33-A798E9C5EDE1}" presName="child3" presStyleLbl="bgAcc1" presStyleIdx="2" presStyleCnt="4" custScaleX="148666" custLinFactNeighborX="22592"/>
      <dgm:spPr/>
    </dgm:pt>
    <dgm:pt modelId="{FFB24BAC-D6E5-4C2D-9777-5BAFCC88D071}" type="pres">
      <dgm:prSet presAssocID="{51C39A9F-2D34-4FE4-AB33-A798E9C5EDE1}" presName="child3Text" presStyleLbl="bgAcc1" presStyleIdx="2" presStyleCnt="4">
        <dgm:presLayoutVars>
          <dgm:bulletEnabled val="1"/>
        </dgm:presLayoutVars>
      </dgm:prSet>
      <dgm:spPr/>
    </dgm:pt>
    <dgm:pt modelId="{9AEB84C6-8FE5-4DE8-A6F3-32AD9F35129F}" type="pres">
      <dgm:prSet presAssocID="{51C39A9F-2D34-4FE4-AB33-A798E9C5EDE1}" presName="child4group" presStyleCnt="0"/>
      <dgm:spPr/>
    </dgm:pt>
    <dgm:pt modelId="{24C06EEA-26C7-4883-B12D-61A61364F193}" type="pres">
      <dgm:prSet presAssocID="{51C39A9F-2D34-4FE4-AB33-A798E9C5EDE1}" presName="child4" presStyleLbl="bgAcc1" presStyleIdx="3" presStyleCnt="4" custScaleX="140098" custScaleY="107364" custLinFactNeighborX="-26755" custLinFactNeighborY="-3676"/>
      <dgm:spPr/>
    </dgm:pt>
    <dgm:pt modelId="{1D1E2989-E6F4-47FF-8DC2-5FF653B19358}" type="pres">
      <dgm:prSet presAssocID="{51C39A9F-2D34-4FE4-AB33-A798E9C5EDE1}" presName="child4Text" presStyleLbl="bgAcc1" presStyleIdx="3" presStyleCnt="4">
        <dgm:presLayoutVars>
          <dgm:bulletEnabled val="1"/>
        </dgm:presLayoutVars>
      </dgm:prSet>
      <dgm:spPr/>
    </dgm:pt>
    <dgm:pt modelId="{BA1DE2AD-8FDC-4A7E-AB9A-CDE516C22B8F}" type="pres">
      <dgm:prSet presAssocID="{51C39A9F-2D34-4FE4-AB33-A798E9C5EDE1}" presName="childPlaceholder" presStyleCnt="0"/>
      <dgm:spPr/>
    </dgm:pt>
    <dgm:pt modelId="{4F424FE6-16C8-4B7D-B8A2-96EB91AAF264}" type="pres">
      <dgm:prSet presAssocID="{51C39A9F-2D34-4FE4-AB33-A798E9C5EDE1}" presName="circle" presStyleCnt="0"/>
      <dgm:spPr/>
    </dgm:pt>
    <dgm:pt modelId="{FAD323F2-FE6F-478C-B5BD-B8031055B692}" type="pres">
      <dgm:prSet presAssocID="{51C39A9F-2D34-4FE4-AB33-A798E9C5EDE1}" presName="quadrant1" presStyleLbl="node1" presStyleIdx="0" presStyleCnt="4">
        <dgm:presLayoutVars>
          <dgm:chMax val="1"/>
          <dgm:bulletEnabled val="1"/>
        </dgm:presLayoutVars>
      </dgm:prSet>
      <dgm:spPr/>
    </dgm:pt>
    <dgm:pt modelId="{BA200E56-BD01-4CF3-8F01-5A4D25EFDDF9}" type="pres">
      <dgm:prSet presAssocID="{51C39A9F-2D34-4FE4-AB33-A798E9C5EDE1}" presName="quadrant2" presStyleLbl="node1" presStyleIdx="1" presStyleCnt="4">
        <dgm:presLayoutVars>
          <dgm:chMax val="1"/>
          <dgm:bulletEnabled val="1"/>
        </dgm:presLayoutVars>
      </dgm:prSet>
      <dgm:spPr/>
    </dgm:pt>
    <dgm:pt modelId="{AFA1AEBD-9D10-4318-B0F4-1668CF87B8C6}" type="pres">
      <dgm:prSet presAssocID="{51C39A9F-2D34-4FE4-AB33-A798E9C5EDE1}" presName="quadrant3" presStyleLbl="node1" presStyleIdx="2" presStyleCnt="4">
        <dgm:presLayoutVars>
          <dgm:chMax val="1"/>
          <dgm:bulletEnabled val="1"/>
        </dgm:presLayoutVars>
      </dgm:prSet>
      <dgm:spPr/>
    </dgm:pt>
    <dgm:pt modelId="{9D6F05B1-F652-41DD-BC30-46B599E2ACC0}" type="pres">
      <dgm:prSet presAssocID="{51C39A9F-2D34-4FE4-AB33-A798E9C5EDE1}" presName="quadrant4" presStyleLbl="node1" presStyleIdx="3" presStyleCnt="4">
        <dgm:presLayoutVars>
          <dgm:chMax val="1"/>
          <dgm:bulletEnabled val="1"/>
        </dgm:presLayoutVars>
      </dgm:prSet>
      <dgm:spPr/>
    </dgm:pt>
    <dgm:pt modelId="{3650B678-0202-4B6F-98E5-9E3CAC27036D}" type="pres">
      <dgm:prSet presAssocID="{51C39A9F-2D34-4FE4-AB33-A798E9C5EDE1}" presName="quadrantPlaceholder" presStyleCnt="0"/>
      <dgm:spPr/>
    </dgm:pt>
    <dgm:pt modelId="{3DC3E251-B448-4CC4-96A4-EA5A8206EE36}" type="pres">
      <dgm:prSet presAssocID="{51C39A9F-2D34-4FE4-AB33-A798E9C5EDE1}" presName="center1" presStyleLbl="fgShp" presStyleIdx="0" presStyleCnt="2"/>
      <dgm:spPr/>
    </dgm:pt>
    <dgm:pt modelId="{481C4E0C-55B8-45DB-A0C8-F7131736ED63}" type="pres">
      <dgm:prSet presAssocID="{51C39A9F-2D34-4FE4-AB33-A798E9C5EDE1}" presName="center2" presStyleLbl="fgShp" presStyleIdx="1" presStyleCnt="2"/>
      <dgm:spPr/>
    </dgm:pt>
  </dgm:ptLst>
  <dgm:cxnLst>
    <dgm:cxn modelId="{46EDC20A-BF1A-4358-9387-83487ED0C805}" srcId="{72CED00D-F6D1-4AF0-A6AF-D22980611C8E}" destId="{F6B09402-3936-4671-8385-6BAA2C7D56A4}" srcOrd="0" destOrd="0" parTransId="{82D2E7C0-A4FF-4D92-B590-08E249669389}" sibTransId="{8D31E6B6-688B-4489-917D-E686BD0B408E}"/>
    <dgm:cxn modelId="{BF6E0824-42BB-4DA7-9DC9-60074F517D64}" srcId="{51C39A9F-2D34-4FE4-AB33-A798E9C5EDE1}" destId="{742F55E1-4419-41B1-B142-99C002B5139D}" srcOrd="0" destOrd="0" parTransId="{C0149CC2-4945-44E3-9E7E-77A068438A78}" sibTransId="{596E3F1A-B985-48E6-9D8D-94C38F6538D8}"/>
    <dgm:cxn modelId="{AB326825-3612-D245-A683-AA8C8762A77A}" type="presOf" srcId="{F6B09402-3936-4671-8385-6BAA2C7D56A4}" destId="{BD8D2E5A-5148-4F68-A8BE-5472E6DB2030}" srcOrd="1" destOrd="0" presId="urn:microsoft.com/office/officeart/2005/8/layout/cycle4"/>
    <dgm:cxn modelId="{DA7A4630-EEAF-B04F-B477-5AD00A1D5300}" type="presOf" srcId="{F6B09402-3936-4671-8385-6BAA2C7D56A4}" destId="{88B1A420-276B-4D14-BEB6-EB7632939CC1}" srcOrd="0" destOrd="0" presId="urn:microsoft.com/office/officeart/2005/8/layout/cycle4"/>
    <dgm:cxn modelId="{19C1E234-46A8-4C5B-9A9D-F6B97C12E8A2}" srcId="{51C39A9F-2D34-4FE4-AB33-A798E9C5EDE1}" destId="{72CED00D-F6D1-4AF0-A6AF-D22980611C8E}" srcOrd="1" destOrd="0" parTransId="{82AD89C1-2263-49A1-AC71-1254E4F5DA11}" sibTransId="{B05F7A19-55D1-4DBD-9516-CABE64F56B98}"/>
    <dgm:cxn modelId="{14D5DA5B-3ECE-4524-AF79-877536653A07}" srcId="{88B6028C-CEED-42CD-A34A-E84C2A5054BD}" destId="{601B1DED-D083-4A0D-BE78-30015E0E3BE6}" srcOrd="0" destOrd="0" parTransId="{F4E79609-BC98-42D1-ABE4-7FA71DE4FA1B}" sibTransId="{1E00F988-578A-40A0-8182-11148C245B81}"/>
    <dgm:cxn modelId="{50A1284E-CDA8-EF4A-985F-90F1D712E859}" type="presOf" srcId="{ED69080B-1BC2-46D2-8122-508D5984AE50}" destId="{A3037257-F4B9-41CF-8B16-7FD76091D663}" srcOrd="1" destOrd="0" presId="urn:microsoft.com/office/officeart/2005/8/layout/cycle4"/>
    <dgm:cxn modelId="{5D8DF474-0A3F-8442-BE76-D89E4A1628E3}" type="presOf" srcId="{88B6028C-CEED-42CD-A34A-E84C2A5054BD}" destId="{9D6F05B1-F652-41DD-BC30-46B599E2ACC0}" srcOrd="0" destOrd="0" presId="urn:microsoft.com/office/officeart/2005/8/layout/cycle4"/>
    <dgm:cxn modelId="{05FE0775-9B65-724A-B031-BF3EA7D68A4D}" type="presOf" srcId="{2F5645CB-A045-4683-86AE-472303134C96}" destId="{FFB24BAC-D6E5-4C2D-9777-5BAFCC88D071}" srcOrd="1" destOrd="0" presId="urn:microsoft.com/office/officeart/2005/8/layout/cycle4"/>
    <dgm:cxn modelId="{53C06858-DB05-4A4E-AA9F-3B2485B21572}" type="presOf" srcId="{72CED00D-F6D1-4AF0-A6AF-D22980611C8E}" destId="{BA200E56-BD01-4CF3-8F01-5A4D25EFDDF9}" srcOrd="0" destOrd="0" presId="urn:microsoft.com/office/officeart/2005/8/layout/cycle4"/>
    <dgm:cxn modelId="{A71A167A-C72B-574D-A061-07353C4747D8}" type="presOf" srcId="{601B1DED-D083-4A0D-BE78-30015E0E3BE6}" destId="{24C06EEA-26C7-4883-B12D-61A61364F193}" srcOrd="0" destOrd="0" presId="urn:microsoft.com/office/officeart/2005/8/layout/cycle4"/>
    <dgm:cxn modelId="{6057CF7B-AD5B-5547-8102-425A74B3AC87}" type="presOf" srcId="{742F55E1-4419-41B1-B142-99C002B5139D}" destId="{FAD323F2-FE6F-478C-B5BD-B8031055B692}" srcOrd="0" destOrd="0" presId="urn:microsoft.com/office/officeart/2005/8/layout/cycle4"/>
    <dgm:cxn modelId="{247C548C-5AA7-442A-A20B-2665683EBA85}" srcId="{51C39A9F-2D34-4FE4-AB33-A798E9C5EDE1}" destId="{88B6028C-CEED-42CD-A34A-E84C2A5054BD}" srcOrd="3" destOrd="0" parTransId="{5B5FC12F-E6B7-4C8C-9EBF-7C18E4446C90}" sibTransId="{B837FC1E-CA35-40EE-B76A-1ADF7376004C}"/>
    <dgm:cxn modelId="{56D8ABA4-7F4E-4072-A5AC-261B66F4B446}" srcId="{51C39A9F-2D34-4FE4-AB33-A798E9C5EDE1}" destId="{420B0207-CC37-49A2-8CFA-775F3BA0A6D7}" srcOrd="2" destOrd="0" parTransId="{303EB0DF-BB86-425E-B00D-24C76DCA83E0}" sibTransId="{FD7631C2-2B9D-439E-AEAA-A953C9CD2C15}"/>
    <dgm:cxn modelId="{335E21A8-3513-44B0-B429-69E7FCDC8E3C}" srcId="{742F55E1-4419-41B1-B142-99C002B5139D}" destId="{ED69080B-1BC2-46D2-8122-508D5984AE50}" srcOrd="0" destOrd="0" parTransId="{8E432B68-22E7-4D1D-A047-E3C410D7659B}" sibTransId="{62CB1C98-AEDD-4692-A6ED-4D193D3E7F2C}"/>
    <dgm:cxn modelId="{45FAEDAD-5D5B-5B40-A26D-64789B491270}" type="presOf" srcId="{ED69080B-1BC2-46D2-8122-508D5984AE50}" destId="{98866627-D22C-45B9-8087-3FA8318DE8B7}" srcOrd="0" destOrd="0" presId="urn:microsoft.com/office/officeart/2005/8/layout/cycle4"/>
    <dgm:cxn modelId="{720B08C0-7526-EB42-932E-628FF464FB74}" type="presOf" srcId="{51C39A9F-2D34-4FE4-AB33-A798E9C5EDE1}" destId="{DC83D2D1-1D3A-4D58-BAA3-FC34D85B271E}" srcOrd="0" destOrd="0" presId="urn:microsoft.com/office/officeart/2005/8/layout/cycle4"/>
    <dgm:cxn modelId="{8DF1FAC4-BB07-0540-AD7E-70C043FA0F43}" type="presOf" srcId="{420B0207-CC37-49A2-8CFA-775F3BA0A6D7}" destId="{AFA1AEBD-9D10-4318-B0F4-1668CF87B8C6}" srcOrd="0" destOrd="0" presId="urn:microsoft.com/office/officeart/2005/8/layout/cycle4"/>
    <dgm:cxn modelId="{83ADBECA-2D7F-9B40-874B-0842D1536348}" type="presOf" srcId="{601B1DED-D083-4A0D-BE78-30015E0E3BE6}" destId="{1D1E2989-E6F4-47FF-8DC2-5FF653B19358}" srcOrd="1" destOrd="0" presId="urn:microsoft.com/office/officeart/2005/8/layout/cycle4"/>
    <dgm:cxn modelId="{5CF851CE-6CE6-A440-A8C4-133CDFFCDF8D}" type="presOf" srcId="{2F5645CB-A045-4683-86AE-472303134C96}" destId="{E197F0DB-82F5-4534-9490-3628D1326D9D}" srcOrd="0" destOrd="0" presId="urn:microsoft.com/office/officeart/2005/8/layout/cycle4"/>
    <dgm:cxn modelId="{579B80E1-535D-4259-9D26-D35999AD4141}" srcId="{420B0207-CC37-49A2-8CFA-775F3BA0A6D7}" destId="{2F5645CB-A045-4683-86AE-472303134C96}" srcOrd="0" destOrd="0" parTransId="{343E3F56-A938-4387-BD7E-149DF08EC72F}" sibTransId="{CBBB1C9D-1992-42E1-AFB0-D70A77FAD7AB}"/>
    <dgm:cxn modelId="{A051566E-A253-A341-BBB6-0FD02BD82F86}" type="presParOf" srcId="{DC83D2D1-1D3A-4D58-BAA3-FC34D85B271E}" destId="{C4AC2FC1-E25F-4496-A500-EEE6E5F3AFC0}" srcOrd="0" destOrd="0" presId="urn:microsoft.com/office/officeart/2005/8/layout/cycle4"/>
    <dgm:cxn modelId="{58123036-D232-9844-8D41-5B64ADB21164}" type="presParOf" srcId="{C4AC2FC1-E25F-4496-A500-EEE6E5F3AFC0}" destId="{27860D55-D4F6-4789-B279-F6E0965C302B}" srcOrd="0" destOrd="0" presId="urn:microsoft.com/office/officeart/2005/8/layout/cycle4"/>
    <dgm:cxn modelId="{90EB78B4-9FA3-664B-8395-2D6E2292EF5B}" type="presParOf" srcId="{27860D55-D4F6-4789-B279-F6E0965C302B}" destId="{98866627-D22C-45B9-8087-3FA8318DE8B7}" srcOrd="0" destOrd="0" presId="urn:microsoft.com/office/officeart/2005/8/layout/cycle4"/>
    <dgm:cxn modelId="{212B717E-F2A4-DB4D-AC00-7A760C1EE17D}" type="presParOf" srcId="{27860D55-D4F6-4789-B279-F6E0965C302B}" destId="{A3037257-F4B9-41CF-8B16-7FD76091D663}" srcOrd="1" destOrd="0" presId="urn:microsoft.com/office/officeart/2005/8/layout/cycle4"/>
    <dgm:cxn modelId="{D2220375-80EA-4844-96F5-BA19320C9B11}" type="presParOf" srcId="{C4AC2FC1-E25F-4496-A500-EEE6E5F3AFC0}" destId="{B10FBEF6-8A53-4053-A85B-0AC41D57B3FB}" srcOrd="1" destOrd="0" presId="urn:microsoft.com/office/officeart/2005/8/layout/cycle4"/>
    <dgm:cxn modelId="{D2D308F7-0A35-584B-AE30-F6C7F57EB20B}" type="presParOf" srcId="{B10FBEF6-8A53-4053-A85B-0AC41D57B3FB}" destId="{88B1A420-276B-4D14-BEB6-EB7632939CC1}" srcOrd="0" destOrd="0" presId="urn:microsoft.com/office/officeart/2005/8/layout/cycle4"/>
    <dgm:cxn modelId="{5A3A65F8-E8BA-8549-A66E-0697DE6BC8EC}" type="presParOf" srcId="{B10FBEF6-8A53-4053-A85B-0AC41D57B3FB}" destId="{BD8D2E5A-5148-4F68-A8BE-5472E6DB2030}" srcOrd="1" destOrd="0" presId="urn:microsoft.com/office/officeart/2005/8/layout/cycle4"/>
    <dgm:cxn modelId="{96DB3F13-E556-7A4D-8367-FCC53466594E}" type="presParOf" srcId="{C4AC2FC1-E25F-4496-A500-EEE6E5F3AFC0}" destId="{8C275524-62D1-4215-BAFB-8CCC2A1BE921}" srcOrd="2" destOrd="0" presId="urn:microsoft.com/office/officeart/2005/8/layout/cycle4"/>
    <dgm:cxn modelId="{5853B34E-B80C-564D-9C58-A8696E0ABAFA}" type="presParOf" srcId="{8C275524-62D1-4215-BAFB-8CCC2A1BE921}" destId="{E197F0DB-82F5-4534-9490-3628D1326D9D}" srcOrd="0" destOrd="0" presId="urn:microsoft.com/office/officeart/2005/8/layout/cycle4"/>
    <dgm:cxn modelId="{55598220-D012-674C-AA45-EA145BBD4C76}" type="presParOf" srcId="{8C275524-62D1-4215-BAFB-8CCC2A1BE921}" destId="{FFB24BAC-D6E5-4C2D-9777-5BAFCC88D071}" srcOrd="1" destOrd="0" presId="urn:microsoft.com/office/officeart/2005/8/layout/cycle4"/>
    <dgm:cxn modelId="{4EF69C4B-8FAC-8340-9AE4-1C8BB1CB6749}" type="presParOf" srcId="{C4AC2FC1-E25F-4496-A500-EEE6E5F3AFC0}" destId="{9AEB84C6-8FE5-4DE8-A6F3-32AD9F35129F}" srcOrd="3" destOrd="0" presId="urn:microsoft.com/office/officeart/2005/8/layout/cycle4"/>
    <dgm:cxn modelId="{074B1883-A6D3-E443-B2D8-970EE67C24FD}" type="presParOf" srcId="{9AEB84C6-8FE5-4DE8-A6F3-32AD9F35129F}" destId="{24C06EEA-26C7-4883-B12D-61A61364F193}" srcOrd="0" destOrd="0" presId="urn:microsoft.com/office/officeart/2005/8/layout/cycle4"/>
    <dgm:cxn modelId="{27342FBB-92EC-4248-94E1-6A80B3BCFE48}" type="presParOf" srcId="{9AEB84C6-8FE5-4DE8-A6F3-32AD9F35129F}" destId="{1D1E2989-E6F4-47FF-8DC2-5FF653B19358}" srcOrd="1" destOrd="0" presId="urn:microsoft.com/office/officeart/2005/8/layout/cycle4"/>
    <dgm:cxn modelId="{914F418D-5D23-2449-AD2A-0EF25E0A238A}" type="presParOf" srcId="{C4AC2FC1-E25F-4496-A500-EEE6E5F3AFC0}" destId="{BA1DE2AD-8FDC-4A7E-AB9A-CDE516C22B8F}" srcOrd="4" destOrd="0" presId="urn:microsoft.com/office/officeart/2005/8/layout/cycle4"/>
    <dgm:cxn modelId="{C34E64F8-BB21-924A-BE4D-0E8C597B52E3}" type="presParOf" srcId="{DC83D2D1-1D3A-4D58-BAA3-FC34D85B271E}" destId="{4F424FE6-16C8-4B7D-B8A2-96EB91AAF264}" srcOrd="1" destOrd="0" presId="urn:microsoft.com/office/officeart/2005/8/layout/cycle4"/>
    <dgm:cxn modelId="{48BF0F00-9610-CB46-87F0-5A4F4E96ED36}" type="presParOf" srcId="{4F424FE6-16C8-4B7D-B8A2-96EB91AAF264}" destId="{FAD323F2-FE6F-478C-B5BD-B8031055B692}" srcOrd="0" destOrd="0" presId="urn:microsoft.com/office/officeart/2005/8/layout/cycle4"/>
    <dgm:cxn modelId="{86A29CB5-7FC0-FA46-B47D-48FEFC251263}" type="presParOf" srcId="{4F424FE6-16C8-4B7D-B8A2-96EB91AAF264}" destId="{BA200E56-BD01-4CF3-8F01-5A4D25EFDDF9}" srcOrd="1" destOrd="0" presId="urn:microsoft.com/office/officeart/2005/8/layout/cycle4"/>
    <dgm:cxn modelId="{9298CEF3-A381-5349-B5C4-67966BB953EA}" type="presParOf" srcId="{4F424FE6-16C8-4B7D-B8A2-96EB91AAF264}" destId="{AFA1AEBD-9D10-4318-B0F4-1668CF87B8C6}" srcOrd="2" destOrd="0" presId="urn:microsoft.com/office/officeart/2005/8/layout/cycle4"/>
    <dgm:cxn modelId="{C9C8CD38-2157-E545-85CF-19BBA4DB5631}" type="presParOf" srcId="{4F424FE6-16C8-4B7D-B8A2-96EB91AAF264}" destId="{9D6F05B1-F652-41DD-BC30-46B599E2ACC0}" srcOrd="3" destOrd="0" presId="urn:microsoft.com/office/officeart/2005/8/layout/cycle4"/>
    <dgm:cxn modelId="{11D6C40D-92EB-744F-9218-3F5BB4B6F1F6}" type="presParOf" srcId="{4F424FE6-16C8-4B7D-B8A2-96EB91AAF264}" destId="{3650B678-0202-4B6F-98E5-9E3CAC27036D}" srcOrd="4" destOrd="0" presId="urn:microsoft.com/office/officeart/2005/8/layout/cycle4"/>
    <dgm:cxn modelId="{7D0BB000-5A68-4649-B45B-0DD99EAE3EB1}" type="presParOf" srcId="{DC83D2D1-1D3A-4D58-BAA3-FC34D85B271E}" destId="{3DC3E251-B448-4CC4-96A4-EA5A8206EE36}" srcOrd="2" destOrd="0" presId="urn:microsoft.com/office/officeart/2005/8/layout/cycle4"/>
    <dgm:cxn modelId="{C35B7090-A0A6-F54C-B611-B99B6A87C556}" type="presParOf" srcId="{DC83D2D1-1D3A-4D58-BAA3-FC34D85B271E}" destId="{481C4E0C-55B8-45DB-A0C8-F7131736ED6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7F0DB-82F5-4534-9490-3628D1326D9D}">
      <dsp:nvSpPr>
        <dsp:cNvPr id="0" name=""/>
        <dsp:cNvSpPr/>
      </dsp:nvSpPr>
      <dsp:spPr>
        <a:xfrm>
          <a:off x="6503153" y="3745876"/>
          <a:ext cx="4061703" cy="176978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a:t>Feed that face data and respective id’s of each face to the recognizer so that it can learn</a:t>
          </a:r>
        </a:p>
      </dsp:txBody>
      <dsp:txXfrm>
        <a:off x="7760540" y="4227198"/>
        <a:ext cx="2765440" cy="1249583"/>
      </dsp:txXfrm>
    </dsp:sp>
    <dsp:sp modelId="{24C06EEA-26C7-4883-B12D-61A61364F193}">
      <dsp:nvSpPr>
        <dsp:cNvPr id="0" name=""/>
        <dsp:cNvSpPr/>
      </dsp:nvSpPr>
      <dsp:spPr>
        <a:xfrm>
          <a:off x="814351" y="3615656"/>
          <a:ext cx="3827616" cy="19001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a:t>It will differentiate between two faces and allow only verified user to proceed</a:t>
          </a:r>
        </a:p>
      </dsp:txBody>
      <dsp:txXfrm>
        <a:off x="856090" y="4132422"/>
        <a:ext cx="2595853" cy="1341602"/>
      </dsp:txXfrm>
    </dsp:sp>
    <dsp:sp modelId="{88B1A420-276B-4D14-BEB6-EB7632939CC1}">
      <dsp:nvSpPr>
        <dsp:cNvPr id="0" name=""/>
        <dsp:cNvSpPr/>
      </dsp:nvSpPr>
      <dsp:spPr>
        <a:xfrm>
          <a:off x="6709290" y="-14908"/>
          <a:ext cx="2732099" cy="176978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a:t>Data needs to be stored in a database (a dataset of images)</a:t>
          </a:r>
        </a:p>
      </dsp:txBody>
      <dsp:txXfrm>
        <a:off x="7567796" y="23968"/>
        <a:ext cx="1834717" cy="1249583"/>
      </dsp:txXfrm>
    </dsp:sp>
    <dsp:sp modelId="{98866627-D22C-45B9-8087-3FA8318DE8B7}">
      <dsp:nvSpPr>
        <dsp:cNvPr id="0" name=""/>
        <dsp:cNvSpPr/>
      </dsp:nvSpPr>
      <dsp:spPr>
        <a:xfrm>
          <a:off x="1700152" y="-14908"/>
          <a:ext cx="2732099" cy="176978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a:t>Gather face data (images) of the person to be identified</a:t>
          </a:r>
        </a:p>
      </dsp:txBody>
      <dsp:txXfrm>
        <a:off x="1739028" y="23968"/>
        <a:ext cx="1834717" cy="1249583"/>
      </dsp:txXfrm>
    </dsp:sp>
    <dsp:sp modelId="{FAD323F2-FE6F-478C-B5BD-B8031055B692}">
      <dsp:nvSpPr>
        <dsp:cNvPr id="0" name=""/>
        <dsp:cNvSpPr/>
      </dsp:nvSpPr>
      <dsp:spPr>
        <a:xfrm>
          <a:off x="3296432" y="332915"/>
          <a:ext cx="2394735" cy="2394735"/>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Phase I: Data Gathering</a:t>
          </a:r>
        </a:p>
      </dsp:txBody>
      <dsp:txXfrm>
        <a:off x="3997834" y="1034317"/>
        <a:ext cx="1693333" cy="1693333"/>
      </dsp:txXfrm>
    </dsp:sp>
    <dsp:sp modelId="{BA200E56-BD01-4CF3-8F01-5A4D25EFDDF9}">
      <dsp:nvSpPr>
        <dsp:cNvPr id="0" name=""/>
        <dsp:cNvSpPr/>
      </dsp:nvSpPr>
      <dsp:spPr>
        <a:xfrm rot="5400000">
          <a:off x="5801778" y="332915"/>
          <a:ext cx="2394735" cy="2394735"/>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Phase II: Store Data</a:t>
          </a:r>
        </a:p>
      </dsp:txBody>
      <dsp:txXfrm rot="-5400000">
        <a:off x="5801778" y="1034317"/>
        <a:ext cx="1693333" cy="1693333"/>
      </dsp:txXfrm>
    </dsp:sp>
    <dsp:sp modelId="{AFA1AEBD-9D10-4318-B0F4-1668CF87B8C6}">
      <dsp:nvSpPr>
        <dsp:cNvPr id="0" name=""/>
        <dsp:cNvSpPr/>
      </dsp:nvSpPr>
      <dsp:spPr>
        <a:xfrm rot="10800000">
          <a:off x="5801778" y="2838262"/>
          <a:ext cx="2394735" cy="2394735"/>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Phase III: Train the recognizer</a:t>
          </a:r>
        </a:p>
      </dsp:txBody>
      <dsp:txXfrm rot="10800000">
        <a:off x="5801778" y="2838262"/>
        <a:ext cx="1693333" cy="1693333"/>
      </dsp:txXfrm>
    </dsp:sp>
    <dsp:sp modelId="{9D6F05B1-F652-41DD-BC30-46B599E2ACC0}">
      <dsp:nvSpPr>
        <dsp:cNvPr id="0" name=""/>
        <dsp:cNvSpPr/>
      </dsp:nvSpPr>
      <dsp:spPr>
        <a:xfrm rot="16200000">
          <a:off x="3296432" y="2838262"/>
          <a:ext cx="2394735" cy="2394735"/>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Phase IV: Recognition</a:t>
          </a:r>
        </a:p>
      </dsp:txBody>
      <dsp:txXfrm rot="5400000">
        <a:off x="3997834" y="2838262"/>
        <a:ext cx="1693333" cy="1693333"/>
      </dsp:txXfrm>
    </dsp:sp>
    <dsp:sp modelId="{3DC3E251-B448-4CC4-96A4-EA5A8206EE36}">
      <dsp:nvSpPr>
        <dsp:cNvPr id="0" name=""/>
        <dsp:cNvSpPr/>
      </dsp:nvSpPr>
      <dsp:spPr>
        <a:xfrm>
          <a:off x="5333063" y="2285205"/>
          <a:ext cx="826819" cy="718973"/>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1C4E0C-55B8-45DB-A0C8-F7131736ED63}">
      <dsp:nvSpPr>
        <dsp:cNvPr id="0" name=""/>
        <dsp:cNvSpPr/>
      </dsp:nvSpPr>
      <dsp:spPr>
        <a:xfrm rot="10800000">
          <a:off x="5333063" y="2561733"/>
          <a:ext cx="826819" cy="718973"/>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3BE57-8A71-41BF-88EE-66ADDB60868A}" type="datetimeFigureOut">
              <a:rPr lang="en-US" smtClean="0"/>
              <a:t>10/10/2018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5ED8A-D0E4-4132-A0B6-B7684FC0B561}" type="slidenum">
              <a:rPr lang="en-US" smtClean="0"/>
              <a:t>‹#›</a:t>
            </a:fld>
            <a:endParaRPr lang="en-US"/>
          </a:p>
        </p:txBody>
      </p:sp>
    </p:spTree>
    <p:extLst>
      <p:ext uri="{BB962C8B-B14F-4D97-AF65-F5344CB8AC3E}">
        <p14:creationId xmlns:p14="http://schemas.microsoft.com/office/powerpoint/2010/main" val="147908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0E3332-CB9F-41D2-A8D2-82A05FA337CD}"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29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1CF52E-49F6-45C9-8B52-873B8A6AEB8F}"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036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CE925-4D2C-4DD0-BDC4-9E72764D02AF}"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4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56BA5-5A12-415E-9D1D-FF472922DDF9}"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313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FB18A-9841-4978-B142-3130C5D77966}"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961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55DF2F-BFEF-4A25-9057-BC483571E3BF}"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961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570097-1E1E-4D88-BBB7-D22D247794C8}" type="datetime1">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22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375A3-D520-4A24-90C0-B62BDBF8C23F}" type="datetime1">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3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9B4ED-9A35-4EED-A6B5-2946D575C00F}" type="datetime1">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931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BA9EE-DE19-4D9F-B9D7-0DDEBA08DEBC}"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94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8E2E88-594C-48D5-80F1-72CEED2C02FC}"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89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9D783-C9B0-434A-B2CC-2C911AEA451B}" type="datetime1">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084419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sv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howequipmentworks.com/pulse_oximeter/" TargetMode="External"/><Relationship Id="rId2" Type="http://schemas.openxmlformats.org/officeDocument/2006/relationships/hyperlink" Target="http://www.oamk.fi/~palo/iten1/19_"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SMART Home</a:t>
            </a:r>
          </a:p>
        </p:txBody>
      </p:sp>
      <p:sp>
        <p:nvSpPr>
          <p:cNvPr id="3" name="Subtitle 2"/>
          <p:cNvSpPr>
            <a:spLocks noGrp="1"/>
          </p:cNvSpPr>
          <p:nvPr>
            <p:ph type="subTitle" idx="1"/>
          </p:nvPr>
        </p:nvSpPr>
        <p:spPr/>
        <p:txBody>
          <a:bodyPr vert="horz" lIns="91440" tIns="45720" rIns="91440" bIns="45720" rtlCol="0" anchor="t">
            <a:normAutofit fontScale="77500" lnSpcReduction="20000"/>
          </a:bodyPr>
          <a:lstStyle/>
          <a:p>
            <a:r>
              <a:rPr lang="en-US"/>
              <a:t>Group 2:</a:t>
            </a:r>
          </a:p>
          <a:p>
            <a:r>
              <a:rPr lang="en-US"/>
              <a:t>John </a:t>
            </a:r>
            <a:r>
              <a:rPr lang="en-US" err="1"/>
              <a:t>Satterla</a:t>
            </a:r>
            <a:r>
              <a:rPr lang="en-US"/>
              <a:t> (Team Lead) – Computer Engineer – Wireless Connectivity</a:t>
            </a:r>
          </a:p>
          <a:p>
            <a:r>
              <a:rPr lang="en-US"/>
              <a:t>Zachary </a:t>
            </a:r>
            <a:r>
              <a:rPr lang="en-US" err="1"/>
              <a:t>Eakerns</a:t>
            </a:r>
            <a:r>
              <a:rPr lang="en-US"/>
              <a:t> </a:t>
            </a:r>
            <a:r>
              <a:rPr lang="en-US">
                <a:cs typeface="Calibri"/>
              </a:rPr>
              <a:t>– Electrical Engineer – Biomedical Hardware</a:t>
            </a:r>
          </a:p>
          <a:p>
            <a:r>
              <a:rPr lang="en-US" err="1"/>
              <a:t>Zarka</a:t>
            </a:r>
            <a:r>
              <a:rPr lang="en-US"/>
              <a:t> McClung – </a:t>
            </a:r>
            <a:r>
              <a:rPr lang="en-US">
                <a:cs typeface="Calibri"/>
              </a:rPr>
              <a:t>Computer Engineer – SMART Appliances</a:t>
            </a:r>
          </a:p>
          <a:p>
            <a:r>
              <a:rPr lang="en-US"/>
              <a:t>Christian Jensen –</a:t>
            </a:r>
            <a:r>
              <a:rPr lang="en-US">
                <a:cs typeface="Calibri"/>
              </a:rPr>
              <a:t> Electrical Engineer – Interfacing and Power</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A4A1-2361-4061-B541-2675D4C3452A}"/>
              </a:ext>
            </a:extLst>
          </p:cNvPr>
          <p:cNvSpPr>
            <a:spLocks noGrp="1"/>
          </p:cNvSpPr>
          <p:nvPr>
            <p:ph type="title"/>
          </p:nvPr>
        </p:nvSpPr>
        <p:spPr/>
        <p:txBody>
          <a:bodyPr/>
          <a:lstStyle/>
          <a:p>
            <a:r>
              <a:rPr lang="en-US">
                <a:cs typeface="Calibri Light"/>
              </a:rPr>
              <a:t>EKG Example</a:t>
            </a:r>
            <a:endParaRPr lang="en-US"/>
          </a:p>
        </p:txBody>
      </p:sp>
      <p:sp>
        <p:nvSpPr>
          <p:cNvPr id="3" name="Content Placeholder 2">
            <a:extLst>
              <a:ext uri="{FF2B5EF4-FFF2-40B4-BE49-F238E27FC236}">
                <a16:creationId xmlns:a16="http://schemas.microsoft.com/office/drawing/2014/main" id="{14329AE1-3843-46FC-B10D-6018572E1446}"/>
              </a:ext>
            </a:extLst>
          </p:cNvPr>
          <p:cNvSpPr>
            <a:spLocks noGrp="1"/>
          </p:cNvSpPr>
          <p:nvPr>
            <p:ph idx="1"/>
          </p:nvPr>
        </p:nvSpPr>
        <p:spPr>
          <a:xfrm>
            <a:off x="838200" y="1825625"/>
            <a:ext cx="5555412" cy="4351338"/>
          </a:xfrm>
        </p:spPr>
        <p:txBody>
          <a:bodyPr vert="horz" lIns="91440" tIns="45720" rIns="91440" bIns="45720" rtlCol="0" anchor="t">
            <a:normAutofit fontScale="92500" lnSpcReduction="10000"/>
          </a:bodyPr>
          <a:lstStyle/>
          <a:p>
            <a:r>
              <a:rPr lang="en-US">
                <a:cs typeface="Calibri"/>
              </a:rPr>
              <a:t>This is the image of an ideal EKG signal</a:t>
            </a:r>
          </a:p>
          <a:p>
            <a:pPr marL="283210"/>
            <a:endParaRPr lang="en-US"/>
          </a:p>
          <a:p>
            <a:pPr marL="283210"/>
            <a:r>
              <a:rPr lang="en-US">
                <a:cs typeface="Calibri"/>
              </a:rPr>
              <a:t>Heart rate can be found by tracking the frequency of the QRS interval</a:t>
            </a:r>
            <a:endParaRPr lang="en-US"/>
          </a:p>
          <a:p>
            <a:pPr marL="283210"/>
            <a:endParaRPr lang="en-US"/>
          </a:p>
          <a:p>
            <a:pPr marL="283210"/>
            <a:r>
              <a:rPr lang="en-US">
                <a:cs typeface="Calibri"/>
              </a:rPr>
              <a:t>Atrial repolarization does occur, though it happens during the ventricular depolarization which dwarfs the atrial repolarization signal causing it not to be seen</a:t>
            </a:r>
            <a:endParaRPr lang="en-US"/>
          </a:p>
          <a:p>
            <a:endParaRPr lang="en-US">
              <a:cs typeface="Calibri"/>
            </a:endParaRPr>
          </a:p>
        </p:txBody>
      </p:sp>
      <p:sp>
        <p:nvSpPr>
          <p:cNvPr id="4" name="Slide Number Placeholder 3">
            <a:extLst>
              <a:ext uri="{FF2B5EF4-FFF2-40B4-BE49-F238E27FC236}">
                <a16:creationId xmlns:a16="http://schemas.microsoft.com/office/drawing/2014/main" id="{E88E61DD-A510-4162-A665-0E5300786AC4}"/>
              </a:ext>
            </a:extLst>
          </p:cNvPr>
          <p:cNvSpPr>
            <a:spLocks noGrp="1"/>
          </p:cNvSpPr>
          <p:nvPr>
            <p:ph type="sldNum" sz="quarter" idx="12"/>
          </p:nvPr>
        </p:nvSpPr>
        <p:spPr/>
        <p:txBody>
          <a:bodyPr/>
          <a:lstStyle/>
          <a:p>
            <a:r>
              <a:rPr lang="en-US"/>
              <a:t>Zachary Eakerns  </a:t>
            </a:r>
            <a:fld id="{330EA680-D336-4FF7-8B7A-9848BB0A1C32}" type="slidenum">
              <a:rPr lang="en-US"/>
              <a:t>10</a:t>
            </a:fld>
            <a:endParaRPr lang="en-US"/>
          </a:p>
        </p:txBody>
      </p:sp>
      <p:pic>
        <p:nvPicPr>
          <p:cNvPr id="5" name="Picture 5" descr="A close up of a logo&#10;&#10;Description generated with very high confidence">
            <a:extLst>
              <a:ext uri="{FF2B5EF4-FFF2-40B4-BE49-F238E27FC236}">
                <a16:creationId xmlns:a16="http://schemas.microsoft.com/office/drawing/2014/main" id="{67B8E4C0-5218-4673-914F-9F7EADBD765E}"/>
              </a:ext>
            </a:extLst>
          </p:cNvPr>
          <p:cNvPicPr>
            <a:picLocks noChangeAspect="1"/>
          </p:cNvPicPr>
          <p:nvPr/>
        </p:nvPicPr>
        <p:blipFill>
          <a:blip r:embed="rId2"/>
          <a:stretch>
            <a:fillRect/>
          </a:stretch>
        </p:blipFill>
        <p:spPr>
          <a:xfrm>
            <a:off x="7096664" y="1551929"/>
            <a:ext cx="3880980" cy="4123227"/>
          </a:xfrm>
          <a:prstGeom prst="rect">
            <a:avLst/>
          </a:prstGeom>
        </p:spPr>
      </p:pic>
      <p:sp>
        <p:nvSpPr>
          <p:cNvPr id="6" name="TextBox 1">
            <a:extLst>
              <a:ext uri="{FF2B5EF4-FFF2-40B4-BE49-F238E27FC236}">
                <a16:creationId xmlns:a16="http://schemas.microsoft.com/office/drawing/2014/main" id="{783A2605-17F9-4371-AE55-52740C51B09B}"/>
              </a:ext>
            </a:extLst>
          </p:cNvPr>
          <p:cNvSpPr txBox="1"/>
          <p:nvPr/>
        </p:nvSpPr>
        <p:spPr>
          <a:xfrm>
            <a:off x="9737557" y="5205663"/>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[9]</a:t>
            </a:r>
          </a:p>
        </p:txBody>
      </p:sp>
    </p:spTree>
    <p:extLst>
      <p:ext uri="{BB962C8B-B14F-4D97-AF65-F5344CB8AC3E}">
        <p14:creationId xmlns:p14="http://schemas.microsoft.com/office/powerpoint/2010/main" val="363129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D5AD-BF96-41E0-86E7-6CD29CEFD4C0}"/>
              </a:ext>
            </a:extLst>
          </p:cNvPr>
          <p:cNvSpPr>
            <a:spLocks noGrp="1"/>
          </p:cNvSpPr>
          <p:nvPr>
            <p:ph type="title"/>
          </p:nvPr>
        </p:nvSpPr>
        <p:spPr/>
        <p:txBody>
          <a:bodyPr/>
          <a:lstStyle/>
          <a:p>
            <a:r>
              <a:rPr lang="en-US">
                <a:cs typeface="Calibri Light"/>
              </a:rPr>
              <a:t>How To Capture EKG Signals</a:t>
            </a:r>
            <a:endParaRPr lang="en-US"/>
          </a:p>
        </p:txBody>
      </p:sp>
      <p:sp>
        <p:nvSpPr>
          <p:cNvPr id="3" name="Content Placeholder 2">
            <a:extLst>
              <a:ext uri="{FF2B5EF4-FFF2-40B4-BE49-F238E27FC236}">
                <a16:creationId xmlns:a16="http://schemas.microsoft.com/office/drawing/2014/main" id="{AB5A8A48-5B62-4970-A676-25511A934424}"/>
              </a:ext>
            </a:extLst>
          </p:cNvPr>
          <p:cNvSpPr>
            <a:spLocks noGrp="1"/>
          </p:cNvSpPr>
          <p:nvPr>
            <p:ph idx="1"/>
          </p:nvPr>
        </p:nvSpPr>
        <p:spPr/>
        <p:txBody>
          <a:bodyPr vert="horz" lIns="91440" tIns="45720" rIns="91440" bIns="45720" rtlCol="0" anchor="t">
            <a:normAutofit/>
          </a:bodyPr>
          <a:lstStyle/>
          <a:p>
            <a:r>
              <a:rPr lang="en-US">
                <a:cs typeface="Calibri"/>
              </a:rPr>
              <a:t>As mentioned previously, the voltages across the skin are 2 mV or smaller in magnitude</a:t>
            </a:r>
          </a:p>
          <a:p>
            <a:endParaRPr lang="en-US"/>
          </a:p>
          <a:p>
            <a:r>
              <a:rPr lang="en-US">
                <a:cs typeface="Calibri"/>
              </a:rPr>
              <a:t>Amplification of at least 500 times the original signal is needed in order for the EKG to be made</a:t>
            </a:r>
            <a:endParaRPr lang="en-US"/>
          </a:p>
          <a:p>
            <a:endParaRPr lang="en-US">
              <a:cs typeface="Calibri"/>
            </a:endParaRPr>
          </a:p>
          <a:p>
            <a:r>
              <a:rPr lang="en-US">
                <a:cs typeface="Calibri"/>
              </a:rPr>
              <a:t>However, amplifying the EKG signals can create issues</a:t>
            </a:r>
            <a:endParaRPr lang="en-US"/>
          </a:p>
          <a:p>
            <a:endParaRPr lang="en-US">
              <a:cs typeface="Calibri"/>
            </a:endParaRPr>
          </a:p>
        </p:txBody>
      </p:sp>
      <p:sp>
        <p:nvSpPr>
          <p:cNvPr id="4" name="Slide Number Placeholder 3">
            <a:extLst>
              <a:ext uri="{FF2B5EF4-FFF2-40B4-BE49-F238E27FC236}">
                <a16:creationId xmlns:a16="http://schemas.microsoft.com/office/drawing/2014/main" id="{01DC1E1F-C932-4DF9-A37A-5EF5E2D846B3}"/>
              </a:ext>
            </a:extLst>
          </p:cNvPr>
          <p:cNvSpPr>
            <a:spLocks noGrp="1"/>
          </p:cNvSpPr>
          <p:nvPr>
            <p:ph type="sldNum" sz="quarter" idx="12"/>
          </p:nvPr>
        </p:nvSpPr>
        <p:spPr/>
        <p:txBody>
          <a:bodyPr/>
          <a:lstStyle/>
          <a:p>
            <a:r>
              <a:rPr lang="en-US"/>
              <a:t>Zachary Eakerns </a:t>
            </a:r>
            <a:fld id="{330EA680-D336-4FF7-8B7A-9848BB0A1C32}" type="slidenum">
              <a:rPr lang="en-US"/>
              <a:t>11</a:t>
            </a:fld>
            <a:endParaRPr lang="en-US"/>
          </a:p>
        </p:txBody>
      </p:sp>
    </p:spTree>
    <p:extLst>
      <p:ext uri="{BB962C8B-B14F-4D97-AF65-F5344CB8AC3E}">
        <p14:creationId xmlns:p14="http://schemas.microsoft.com/office/powerpoint/2010/main" val="266398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91A2-AA59-4AB2-AB70-57AB9E71ACBF}"/>
              </a:ext>
            </a:extLst>
          </p:cNvPr>
          <p:cNvSpPr>
            <a:spLocks noGrp="1"/>
          </p:cNvSpPr>
          <p:nvPr>
            <p:ph type="title"/>
          </p:nvPr>
        </p:nvSpPr>
        <p:spPr/>
        <p:txBody>
          <a:bodyPr/>
          <a:lstStyle/>
          <a:p>
            <a:r>
              <a:rPr lang="en-US">
                <a:cs typeface="Calibri Light"/>
              </a:rPr>
              <a:t>Problems With Amplification</a:t>
            </a:r>
            <a:endParaRPr lang="en-US"/>
          </a:p>
        </p:txBody>
      </p:sp>
      <p:sp>
        <p:nvSpPr>
          <p:cNvPr id="3" name="Content Placeholder 2">
            <a:extLst>
              <a:ext uri="{FF2B5EF4-FFF2-40B4-BE49-F238E27FC236}">
                <a16:creationId xmlns:a16="http://schemas.microsoft.com/office/drawing/2014/main" id="{6A27820D-D08C-4BF4-A8C6-B1F7CD655DEB}"/>
              </a:ext>
            </a:extLst>
          </p:cNvPr>
          <p:cNvSpPr>
            <a:spLocks noGrp="1"/>
          </p:cNvSpPr>
          <p:nvPr>
            <p:ph idx="1"/>
          </p:nvPr>
        </p:nvSpPr>
        <p:spPr/>
        <p:txBody>
          <a:bodyPr vert="horz" lIns="91440" tIns="45720" rIns="91440" bIns="45720" rtlCol="0" anchor="t">
            <a:normAutofit/>
          </a:bodyPr>
          <a:lstStyle/>
          <a:p>
            <a:r>
              <a:rPr lang="en-US">
                <a:cs typeface="Calibri"/>
              </a:rPr>
              <a:t>The human body acts as one large antennae, picking up noise that will be amplified along with the desired signal</a:t>
            </a:r>
          </a:p>
          <a:p>
            <a:endParaRPr lang="en-US"/>
          </a:p>
          <a:p>
            <a:r>
              <a:rPr lang="en-US">
                <a:cs typeface="Calibri"/>
              </a:rPr>
              <a:t>The biggest source of interference is 50-60 Hz signals coming off of transmission lines</a:t>
            </a:r>
            <a:endParaRPr lang="en-US"/>
          </a:p>
          <a:p>
            <a:endParaRPr lang="en-US"/>
          </a:p>
          <a:p>
            <a:r>
              <a:rPr lang="en-US">
                <a:cs typeface="Calibri"/>
              </a:rPr>
              <a:t>To alleviate this issue, a lowpass filter with a cut off of approximately 35-40 Hz is needed</a:t>
            </a:r>
            <a:endParaRPr lang="en-US"/>
          </a:p>
          <a:p>
            <a:endParaRPr lang="en-US">
              <a:cs typeface="Calibri"/>
            </a:endParaRPr>
          </a:p>
        </p:txBody>
      </p:sp>
      <p:sp>
        <p:nvSpPr>
          <p:cNvPr id="4" name="Slide Number Placeholder 3">
            <a:extLst>
              <a:ext uri="{FF2B5EF4-FFF2-40B4-BE49-F238E27FC236}">
                <a16:creationId xmlns:a16="http://schemas.microsoft.com/office/drawing/2014/main" id="{590A99E6-3319-492E-9DE9-7B3B6B0B79F7}"/>
              </a:ext>
            </a:extLst>
          </p:cNvPr>
          <p:cNvSpPr>
            <a:spLocks noGrp="1"/>
          </p:cNvSpPr>
          <p:nvPr>
            <p:ph type="sldNum" sz="quarter" idx="12"/>
          </p:nvPr>
        </p:nvSpPr>
        <p:spPr/>
        <p:txBody>
          <a:bodyPr/>
          <a:lstStyle/>
          <a:p>
            <a:r>
              <a:rPr lang="en-US"/>
              <a:t>Zachary Eakerns  </a:t>
            </a:r>
            <a:fld id="{330EA680-D336-4FF7-8B7A-9848BB0A1C32}" type="slidenum">
              <a:rPr lang="en-US"/>
              <a:t>12</a:t>
            </a:fld>
            <a:endParaRPr lang="en-US"/>
          </a:p>
        </p:txBody>
      </p:sp>
    </p:spTree>
    <p:extLst>
      <p:ext uri="{BB962C8B-B14F-4D97-AF65-F5344CB8AC3E}">
        <p14:creationId xmlns:p14="http://schemas.microsoft.com/office/powerpoint/2010/main" val="316303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3FC2-BE06-4A4A-9054-581B0D356A83}"/>
              </a:ext>
            </a:extLst>
          </p:cNvPr>
          <p:cNvSpPr>
            <a:spLocks noGrp="1"/>
          </p:cNvSpPr>
          <p:nvPr>
            <p:ph type="title"/>
          </p:nvPr>
        </p:nvSpPr>
        <p:spPr/>
        <p:txBody>
          <a:bodyPr/>
          <a:lstStyle/>
          <a:p>
            <a:r>
              <a:rPr lang="en-US">
                <a:cs typeface="Calibri Light"/>
              </a:rPr>
              <a:t>AD624 Precision Instrumentation Amplifier</a:t>
            </a:r>
            <a:endParaRPr lang="en-US"/>
          </a:p>
        </p:txBody>
      </p:sp>
      <p:sp>
        <p:nvSpPr>
          <p:cNvPr id="3" name="Content Placeholder 2">
            <a:extLst>
              <a:ext uri="{FF2B5EF4-FFF2-40B4-BE49-F238E27FC236}">
                <a16:creationId xmlns:a16="http://schemas.microsoft.com/office/drawing/2014/main" id="{107D2BED-B04A-41D5-B674-5D468E113826}"/>
              </a:ext>
            </a:extLst>
          </p:cNvPr>
          <p:cNvSpPr>
            <a:spLocks noGrp="1"/>
          </p:cNvSpPr>
          <p:nvPr>
            <p:ph idx="1"/>
          </p:nvPr>
        </p:nvSpPr>
        <p:spPr/>
        <p:txBody>
          <a:bodyPr vert="horz" lIns="91440" tIns="45720" rIns="91440" bIns="45720" rtlCol="0" anchor="t">
            <a:normAutofit/>
          </a:bodyPr>
          <a:lstStyle/>
          <a:p>
            <a:r>
              <a:rPr lang="en-US">
                <a:cs typeface="Calibri"/>
              </a:rPr>
              <a:t>Can be set to a gain of 500 with very little error (0.25%)</a:t>
            </a:r>
          </a:p>
          <a:p>
            <a:endParaRPr lang="en-US"/>
          </a:p>
          <a:p>
            <a:r>
              <a:rPr lang="en-US">
                <a:cs typeface="Calibri"/>
              </a:rPr>
              <a:t>Typical supply voltage is 15 V</a:t>
            </a:r>
            <a:endParaRPr lang="en-US"/>
          </a:p>
          <a:p>
            <a:endParaRPr lang="en-US"/>
          </a:p>
          <a:p>
            <a:r>
              <a:rPr lang="en-US">
                <a:cs typeface="Calibri"/>
              </a:rPr>
              <a:t>Quiescent current of 3.5 mA</a:t>
            </a:r>
            <a:endParaRPr lang="en-US"/>
          </a:p>
          <a:p>
            <a:endParaRPr lang="en-US"/>
          </a:p>
          <a:p>
            <a:r>
              <a:rPr lang="en-US">
                <a:cs typeface="Calibri"/>
              </a:rPr>
              <a:t>Internal power dissipated is a max of 420 </a:t>
            </a:r>
            <a:r>
              <a:rPr lang="en-US" err="1">
                <a:cs typeface="Calibri"/>
              </a:rPr>
              <a:t>mW</a:t>
            </a:r>
            <a:endParaRPr lang="en-US" err="1"/>
          </a:p>
          <a:p>
            <a:endParaRPr lang="en-US">
              <a:cs typeface="Calibri"/>
            </a:endParaRPr>
          </a:p>
        </p:txBody>
      </p:sp>
      <p:sp>
        <p:nvSpPr>
          <p:cNvPr id="4" name="Slide Number Placeholder 3">
            <a:extLst>
              <a:ext uri="{FF2B5EF4-FFF2-40B4-BE49-F238E27FC236}">
                <a16:creationId xmlns:a16="http://schemas.microsoft.com/office/drawing/2014/main" id="{7C1DB49D-7765-4D6A-BCC7-49D63411605D}"/>
              </a:ext>
            </a:extLst>
          </p:cNvPr>
          <p:cNvSpPr>
            <a:spLocks noGrp="1"/>
          </p:cNvSpPr>
          <p:nvPr>
            <p:ph type="sldNum" sz="quarter" idx="12"/>
          </p:nvPr>
        </p:nvSpPr>
        <p:spPr/>
        <p:txBody>
          <a:bodyPr/>
          <a:lstStyle/>
          <a:p>
            <a:r>
              <a:rPr lang="en-US"/>
              <a:t>Zachary Eakerns </a:t>
            </a:r>
            <a:fld id="{330EA680-D336-4FF7-8B7A-9848BB0A1C32}" type="slidenum">
              <a:rPr lang="en-US"/>
              <a:t>13</a:t>
            </a:fld>
            <a:endParaRPr lang="en-US"/>
          </a:p>
        </p:txBody>
      </p:sp>
      <p:sp>
        <p:nvSpPr>
          <p:cNvPr id="5" name="TextBox 1">
            <a:extLst>
              <a:ext uri="{FF2B5EF4-FFF2-40B4-BE49-F238E27FC236}">
                <a16:creationId xmlns:a16="http://schemas.microsoft.com/office/drawing/2014/main" id="{783A2605-17F9-4371-AE55-52740C51B09B}"/>
              </a:ext>
            </a:extLst>
          </p:cNvPr>
          <p:cNvSpPr txBox="1"/>
          <p:nvPr/>
        </p:nvSpPr>
        <p:spPr>
          <a:xfrm>
            <a:off x="8594557" y="4944979"/>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[2]</a:t>
            </a:r>
          </a:p>
        </p:txBody>
      </p:sp>
    </p:spTree>
    <p:extLst>
      <p:ext uri="{BB962C8B-B14F-4D97-AF65-F5344CB8AC3E}">
        <p14:creationId xmlns:p14="http://schemas.microsoft.com/office/powerpoint/2010/main" val="76996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03EA-E750-4EFC-8E57-37090BD0750A}"/>
              </a:ext>
            </a:extLst>
          </p:cNvPr>
          <p:cNvSpPr>
            <a:spLocks noGrp="1"/>
          </p:cNvSpPr>
          <p:nvPr>
            <p:ph type="title"/>
          </p:nvPr>
        </p:nvSpPr>
        <p:spPr/>
        <p:txBody>
          <a:bodyPr/>
          <a:lstStyle/>
          <a:p>
            <a:r>
              <a:rPr lang="en-US">
                <a:cs typeface="Calibri Light"/>
              </a:rPr>
              <a:t>EKG Circuit Schematic</a:t>
            </a:r>
            <a:endParaRPr lang="en-US"/>
          </a:p>
        </p:txBody>
      </p:sp>
      <p:sp>
        <p:nvSpPr>
          <p:cNvPr id="3" name="Slide Number Placeholder 2">
            <a:extLst>
              <a:ext uri="{FF2B5EF4-FFF2-40B4-BE49-F238E27FC236}">
                <a16:creationId xmlns:a16="http://schemas.microsoft.com/office/drawing/2014/main" id="{36486413-4336-458B-B200-0CC2CDEC209E}"/>
              </a:ext>
            </a:extLst>
          </p:cNvPr>
          <p:cNvSpPr>
            <a:spLocks noGrp="1"/>
          </p:cNvSpPr>
          <p:nvPr>
            <p:ph type="sldNum" sz="quarter" idx="12"/>
          </p:nvPr>
        </p:nvSpPr>
        <p:spPr/>
        <p:txBody>
          <a:bodyPr/>
          <a:lstStyle/>
          <a:p>
            <a:r>
              <a:rPr lang="en-US"/>
              <a:t>Zachary Eakerns </a:t>
            </a:r>
            <a:fld id="{330EA680-D336-4FF7-8B7A-9848BB0A1C32}" type="slidenum">
              <a:rPr lang="en-US"/>
              <a:t>14</a:t>
            </a:fld>
            <a:endParaRPr lang="en-US"/>
          </a:p>
        </p:txBody>
      </p:sp>
      <p:pic>
        <p:nvPicPr>
          <p:cNvPr id="4" name="Picture 4" descr="A close up of a logo&#10;&#10;Description generated with very high confidence">
            <a:extLst>
              <a:ext uri="{FF2B5EF4-FFF2-40B4-BE49-F238E27FC236}">
                <a16:creationId xmlns:a16="http://schemas.microsoft.com/office/drawing/2014/main" id="{20C92946-189B-4147-B686-5E8CF373BD80}"/>
              </a:ext>
            </a:extLst>
          </p:cNvPr>
          <p:cNvPicPr>
            <a:picLocks noChangeAspect="1"/>
          </p:cNvPicPr>
          <p:nvPr/>
        </p:nvPicPr>
        <p:blipFill>
          <a:blip r:embed="rId2"/>
          <a:stretch>
            <a:fillRect/>
          </a:stretch>
        </p:blipFill>
        <p:spPr>
          <a:xfrm>
            <a:off x="977031" y="1636469"/>
            <a:ext cx="8536486" cy="3501555"/>
          </a:xfrm>
          <a:prstGeom prst="rect">
            <a:avLst/>
          </a:prstGeom>
        </p:spPr>
      </p:pic>
    </p:spTree>
    <p:extLst>
      <p:ext uri="{BB962C8B-B14F-4D97-AF65-F5344CB8AC3E}">
        <p14:creationId xmlns:p14="http://schemas.microsoft.com/office/powerpoint/2010/main" val="345522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A14-5965-4929-8060-2B4D590CC107}"/>
              </a:ext>
            </a:extLst>
          </p:cNvPr>
          <p:cNvSpPr>
            <a:spLocks noGrp="1"/>
          </p:cNvSpPr>
          <p:nvPr>
            <p:ph type="title"/>
          </p:nvPr>
        </p:nvSpPr>
        <p:spPr/>
        <p:txBody>
          <a:bodyPr>
            <a:normAutofit/>
          </a:bodyPr>
          <a:lstStyle/>
          <a:p>
            <a:r>
              <a:rPr lang="en-US">
                <a:cs typeface="Calibri Light"/>
              </a:rPr>
              <a:t>Pulse Oximetry</a:t>
            </a:r>
          </a:p>
        </p:txBody>
      </p:sp>
      <p:sp>
        <p:nvSpPr>
          <p:cNvPr id="3" name="Content Placeholder 2">
            <a:extLst>
              <a:ext uri="{FF2B5EF4-FFF2-40B4-BE49-F238E27FC236}">
                <a16:creationId xmlns:a16="http://schemas.microsoft.com/office/drawing/2014/main" id="{2ADE73C4-C7D8-4359-8D39-26FD3D40018B}"/>
              </a:ext>
            </a:extLst>
          </p:cNvPr>
          <p:cNvSpPr>
            <a:spLocks noGrp="1"/>
          </p:cNvSpPr>
          <p:nvPr>
            <p:ph idx="1"/>
          </p:nvPr>
        </p:nvSpPr>
        <p:spPr/>
        <p:txBody>
          <a:bodyPr vert="horz" lIns="91440" tIns="45720" rIns="91440" bIns="45720" rtlCol="0" anchor="t">
            <a:normAutofit/>
          </a:bodyPr>
          <a:lstStyle/>
          <a:p>
            <a:r>
              <a:rPr lang="en-US">
                <a:cs typeface="Calibri"/>
              </a:rPr>
              <a:t>Another important vital to monitor is arterial oxygen levels</a:t>
            </a:r>
          </a:p>
          <a:p>
            <a:endParaRPr lang="en-US">
              <a:cs typeface="Calibri"/>
            </a:endParaRPr>
          </a:p>
          <a:p>
            <a:r>
              <a:rPr lang="en-US">
                <a:cs typeface="Calibri"/>
              </a:rPr>
              <a:t>This information is displayed as a number between 0 and 100%, with readings for a healthy patient reading residing anywhere from 95-100%</a:t>
            </a:r>
            <a:endParaRPr lang="en-US"/>
          </a:p>
          <a:p>
            <a:endParaRPr lang="en-US"/>
          </a:p>
          <a:p>
            <a:r>
              <a:rPr lang="en-US">
                <a:cs typeface="Calibri"/>
              </a:rPr>
              <a:t>A value of less than 90% is considered low</a:t>
            </a:r>
            <a:endParaRPr lang="en-US"/>
          </a:p>
          <a:p>
            <a:endParaRPr lang="en-US">
              <a:cs typeface="Calibri"/>
            </a:endParaRPr>
          </a:p>
        </p:txBody>
      </p:sp>
      <p:sp>
        <p:nvSpPr>
          <p:cNvPr id="4" name="Slide Number Placeholder 3">
            <a:extLst>
              <a:ext uri="{FF2B5EF4-FFF2-40B4-BE49-F238E27FC236}">
                <a16:creationId xmlns:a16="http://schemas.microsoft.com/office/drawing/2014/main" id="{8E529F66-32AD-45C0-9527-39F3F4B1B659}"/>
              </a:ext>
            </a:extLst>
          </p:cNvPr>
          <p:cNvSpPr>
            <a:spLocks noGrp="1"/>
          </p:cNvSpPr>
          <p:nvPr>
            <p:ph type="sldNum" sz="quarter" idx="12"/>
          </p:nvPr>
        </p:nvSpPr>
        <p:spPr/>
        <p:txBody>
          <a:bodyPr/>
          <a:lstStyle/>
          <a:p>
            <a:r>
              <a:rPr lang="en-US"/>
              <a:t>Zachary Eakerns  </a:t>
            </a:r>
            <a:fld id="{330EA680-D336-4FF7-8B7A-9848BB0A1C32}" type="slidenum">
              <a:rPr lang="en-US"/>
              <a:t>15</a:t>
            </a:fld>
            <a:endParaRPr lang="en-US"/>
          </a:p>
        </p:txBody>
      </p:sp>
    </p:spTree>
    <p:extLst>
      <p:ext uri="{BB962C8B-B14F-4D97-AF65-F5344CB8AC3E}">
        <p14:creationId xmlns:p14="http://schemas.microsoft.com/office/powerpoint/2010/main" val="211524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B577-D330-4F2B-8B7B-7BA4365B5ED0}"/>
              </a:ext>
            </a:extLst>
          </p:cNvPr>
          <p:cNvSpPr>
            <a:spLocks noGrp="1"/>
          </p:cNvSpPr>
          <p:nvPr>
            <p:ph type="title"/>
          </p:nvPr>
        </p:nvSpPr>
        <p:spPr/>
        <p:txBody>
          <a:bodyPr/>
          <a:lstStyle/>
          <a:p>
            <a:r>
              <a:rPr lang="en-US">
                <a:cs typeface="Calibri Light"/>
              </a:rPr>
              <a:t>Pulse Oximetry Continued</a:t>
            </a:r>
            <a:endParaRPr lang="en-US"/>
          </a:p>
        </p:txBody>
      </p:sp>
      <p:sp>
        <p:nvSpPr>
          <p:cNvPr id="3" name="Content Placeholder 2">
            <a:extLst>
              <a:ext uri="{FF2B5EF4-FFF2-40B4-BE49-F238E27FC236}">
                <a16:creationId xmlns:a16="http://schemas.microsoft.com/office/drawing/2014/main" id="{FACBE085-2CE0-41F2-AAC6-2D2ECB9FAC82}"/>
              </a:ext>
            </a:extLst>
          </p:cNvPr>
          <p:cNvSpPr>
            <a:spLocks noGrp="1"/>
          </p:cNvSpPr>
          <p:nvPr>
            <p:ph idx="1"/>
          </p:nvPr>
        </p:nvSpPr>
        <p:spPr/>
        <p:txBody>
          <a:bodyPr vert="horz" lIns="91440" tIns="45720" rIns="91440" bIns="45720" rtlCol="0" anchor="t">
            <a:normAutofit/>
          </a:bodyPr>
          <a:lstStyle/>
          <a:p>
            <a:r>
              <a:rPr lang="en-US">
                <a:cs typeface="Calibri"/>
              </a:rPr>
              <a:t>The value found is the patient’s peripheral capillary oxygen saturation, or Sp02</a:t>
            </a:r>
          </a:p>
          <a:p>
            <a:endParaRPr lang="en-US"/>
          </a:p>
          <a:p>
            <a:r>
              <a:rPr lang="en-US">
                <a:cs typeface="Calibri"/>
              </a:rPr>
              <a:t>Sp02 is used as a quick estimate, and can vary from the patient’s actual saturation levels by as much as 2%</a:t>
            </a:r>
            <a:endParaRPr lang="en-US"/>
          </a:p>
          <a:p>
            <a:endParaRPr lang="en-US"/>
          </a:p>
          <a:p>
            <a:r>
              <a:rPr lang="en-US">
                <a:cs typeface="Calibri"/>
              </a:rPr>
              <a:t>For example, a patient’s oximetry reading might be 98% meaning 98% of each red blood cell is oxygenated, though the actual value could be as low as 96% or as high as 100%</a:t>
            </a:r>
            <a:endParaRPr lang="en-US"/>
          </a:p>
          <a:p>
            <a:endParaRPr lang="en-US">
              <a:cs typeface="Calibri"/>
            </a:endParaRPr>
          </a:p>
        </p:txBody>
      </p:sp>
      <p:sp>
        <p:nvSpPr>
          <p:cNvPr id="4" name="Slide Number Placeholder 3">
            <a:extLst>
              <a:ext uri="{FF2B5EF4-FFF2-40B4-BE49-F238E27FC236}">
                <a16:creationId xmlns:a16="http://schemas.microsoft.com/office/drawing/2014/main" id="{FA23CD99-EEC2-48C5-8E4A-D3784388C863}"/>
              </a:ext>
            </a:extLst>
          </p:cNvPr>
          <p:cNvSpPr>
            <a:spLocks noGrp="1"/>
          </p:cNvSpPr>
          <p:nvPr>
            <p:ph type="sldNum" sz="quarter" idx="12"/>
          </p:nvPr>
        </p:nvSpPr>
        <p:spPr/>
        <p:txBody>
          <a:bodyPr/>
          <a:lstStyle/>
          <a:p>
            <a:r>
              <a:rPr lang="en-US"/>
              <a:t>Zachary Eakerns </a:t>
            </a:r>
            <a:fld id="{330EA680-D336-4FF7-8B7A-9848BB0A1C32}" type="slidenum">
              <a:rPr lang="en-US"/>
              <a:t>16</a:t>
            </a:fld>
            <a:endParaRPr lang="en-US"/>
          </a:p>
        </p:txBody>
      </p:sp>
    </p:spTree>
    <p:extLst>
      <p:ext uri="{BB962C8B-B14F-4D97-AF65-F5344CB8AC3E}">
        <p14:creationId xmlns:p14="http://schemas.microsoft.com/office/powerpoint/2010/main" val="179223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5244-C2A1-42A0-B247-7BBE8BAC53B7}"/>
              </a:ext>
            </a:extLst>
          </p:cNvPr>
          <p:cNvSpPr>
            <a:spLocks noGrp="1"/>
          </p:cNvSpPr>
          <p:nvPr>
            <p:ph type="title"/>
          </p:nvPr>
        </p:nvSpPr>
        <p:spPr/>
        <p:txBody>
          <a:bodyPr/>
          <a:lstStyle/>
          <a:p>
            <a:r>
              <a:rPr lang="en-US">
                <a:cs typeface="Calibri Light"/>
              </a:rPr>
              <a:t>Measuring Blood Oxygenation</a:t>
            </a:r>
            <a:endParaRPr lang="en-US"/>
          </a:p>
        </p:txBody>
      </p:sp>
      <p:sp>
        <p:nvSpPr>
          <p:cNvPr id="3" name="Content Placeholder 2">
            <a:extLst>
              <a:ext uri="{FF2B5EF4-FFF2-40B4-BE49-F238E27FC236}">
                <a16:creationId xmlns:a16="http://schemas.microsoft.com/office/drawing/2014/main" id="{150E486F-49D1-439A-966E-5254AB347F5A}"/>
              </a:ext>
            </a:extLst>
          </p:cNvPr>
          <p:cNvSpPr>
            <a:spLocks noGrp="1"/>
          </p:cNvSpPr>
          <p:nvPr>
            <p:ph idx="1"/>
          </p:nvPr>
        </p:nvSpPr>
        <p:spPr>
          <a:xfrm>
            <a:off x="838200" y="1825625"/>
            <a:ext cx="5684808" cy="4351338"/>
          </a:xfrm>
        </p:spPr>
        <p:txBody>
          <a:bodyPr vert="horz" lIns="91440" tIns="45720" rIns="91440" bIns="45720" rtlCol="0" anchor="t">
            <a:normAutofit lnSpcReduction="10000"/>
          </a:bodyPr>
          <a:lstStyle/>
          <a:p>
            <a:r>
              <a:rPr lang="en-US">
                <a:cs typeface="Calibri"/>
              </a:rPr>
              <a:t>By shining a red light and an infrared light through an area on a patient containing an artery, the Sp02 level can be found by comparing the ratio of red light absorbed to infrared light absorbed</a:t>
            </a:r>
          </a:p>
          <a:p>
            <a:pPr marL="0" indent="0">
              <a:buNone/>
            </a:pPr>
            <a:endParaRPr lang="en-US">
              <a:cs typeface="Calibri"/>
            </a:endParaRPr>
          </a:p>
          <a:p>
            <a:r>
              <a:rPr lang="en-US">
                <a:cs typeface="Calibri"/>
              </a:rPr>
              <a:t>Oxyhemoglobin absorbs more infrared light, while deoxyhemoglobin absorbs more red light</a:t>
            </a:r>
            <a:endParaRPr lang="en-US"/>
          </a:p>
          <a:p>
            <a:endParaRPr lang="en-US">
              <a:cs typeface="Calibri"/>
            </a:endParaRPr>
          </a:p>
        </p:txBody>
      </p:sp>
      <p:sp>
        <p:nvSpPr>
          <p:cNvPr id="4" name="Slide Number Placeholder 3">
            <a:extLst>
              <a:ext uri="{FF2B5EF4-FFF2-40B4-BE49-F238E27FC236}">
                <a16:creationId xmlns:a16="http://schemas.microsoft.com/office/drawing/2014/main" id="{780EDABE-7DC3-42C0-80C6-3E4C339851A0}"/>
              </a:ext>
            </a:extLst>
          </p:cNvPr>
          <p:cNvSpPr>
            <a:spLocks noGrp="1"/>
          </p:cNvSpPr>
          <p:nvPr>
            <p:ph type="sldNum" sz="quarter" idx="12"/>
          </p:nvPr>
        </p:nvSpPr>
        <p:spPr/>
        <p:txBody>
          <a:bodyPr/>
          <a:lstStyle/>
          <a:p>
            <a:r>
              <a:rPr lang="en-US"/>
              <a:t>Zachary Eakerns </a:t>
            </a:r>
            <a:fld id="{330EA680-D336-4FF7-8B7A-9848BB0A1C32}" type="slidenum">
              <a:rPr lang="en-US"/>
              <a:t>17</a:t>
            </a:fld>
            <a:endParaRPr lang="en-US"/>
          </a:p>
        </p:txBody>
      </p:sp>
      <p:pic>
        <p:nvPicPr>
          <p:cNvPr id="5" name="Picture 5">
            <a:extLst>
              <a:ext uri="{FF2B5EF4-FFF2-40B4-BE49-F238E27FC236}">
                <a16:creationId xmlns:a16="http://schemas.microsoft.com/office/drawing/2014/main" id="{DF92AD68-D11C-4237-9001-26DE6AB9A60F}"/>
              </a:ext>
            </a:extLst>
          </p:cNvPr>
          <p:cNvPicPr>
            <a:picLocks noChangeAspect="1"/>
          </p:cNvPicPr>
          <p:nvPr/>
        </p:nvPicPr>
        <p:blipFill>
          <a:blip r:embed="rId2"/>
          <a:stretch>
            <a:fillRect/>
          </a:stretch>
        </p:blipFill>
        <p:spPr>
          <a:xfrm>
            <a:off x="7323551" y="1625107"/>
            <a:ext cx="3839227" cy="2042031"/>
          </a:xfrm>
          <a:prstGeom prst="rect">
            <a:avLst/>
          </a:prstGeom>
        </p:spPr>
      </p:pic>
      <p:pic>
        <p:nvPicPr>
          <p:cNvPr id="7" name="Picture 7" descr="A close up of a logo&#10;&#10;Description generated with high confidence">
            <a:extLst>
              <a:ext uri="{FF2B5EF4-FFF2-40B4-BE49-F238E27FC236}">
                <a16:creationId xmlns:a16="http://schemas.microsoft.com/office/drawing/2014/main" id="{C6EE0C7C-F6F4-4053-949D-CDC6AC888497}"/>
              </a:ext>
            </a:extLst>
          </p:cNvPr>
          <p:cNvPicPr>
            <a:picLocks noChangeAspect="1"/>
          </p:cNvPicPr>
          <p:nvPr/>
        </p:nvPicPr>
        <p:blipFill>
          <a:blip r:embed="rId3"/>
          <a:stretch>
            <a:fillRect/>
          </a:stretch>
        </p:blipFill>
        <p:spPr>
          <a:xfrm>
            <a:off x="7114784" y="4048602"/>
            <a:ext cx="4256761" cy="1850549"/>
          </a:xfrm>
          <a:prstGeom prst="rect">
            <a:avLst/>
          </a:prstGeom>
        </p:spPr>
      </p:pic>
      <p:sp>
        <p:nvSpPr>
          <p:cNvPr id="8" name="TextBox 1">
            <a:extLst>
              <a:ext uri="{FF2B5EF4-FFF2-40B4-BE49-F238E27FC236}">
                <a16:creationId xmlns:a16="http://schemas.microsoft.com/office/drawing/2014/main" id="{783A2605-17F9-4371-AE55-52740C51B09B}"/>
              </a:ext>
            </a:extLst>
          </p:cNvPr>
          <p:cNvSpPr txBox="1"/>
          <p:nvPr/>
        </p:nvSpPr>
        <p:spPr>
          <a:xfrm>
            <a:off x="10138610" y="5486400"/>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[6</a:t>
            </a:r>
            <a:r>
              <a:rPr lang="en-US">
                <a:cs typeface="Calibri"/>
              </a:rPr>
              <a:t>]</a:t>
            </a:r>
            <a:endParaRPr lang="en-US"/>
          </a:p>
        </p:txBody>
      </p:sp>
      <p:sp>
        <p:nvSpPr>
          <p:cNvPr id="9" name="TextBox 1">
            <a:extLst>
              <a:ext uri="{FF2B5EF4-FFF2-40B4-BE49-F238E27FC236}">
                <a16:creationId xmlns:a16="http://schemas.microsoft.com/office/drawing/2014/main" id="{783A2605-17F9-4371-AE55-52740C51B09B}"/>
              </a:ext>
            </a:extLst>
          </p:cNvPr>
          <p:cNvSpPr txBox="1"/>
          <p:nvPr/>
        </p:nvSpPr>
        <p:spPr>
          <a:xfrm>
            <a:off x="9860380" y="3263064"/>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[6</a:t>
            </a:r>
            <a:r>
              <a:rPr lang="en-US">
                <a:cs typeface="Calibri"/>
              </a:rPr>
              <a:t>]</a:t>
            </a:r>
            <a:endParaRPr lang="en-US"/>
          </a:p>
        </p:txBody>
      </p:sp>
    </p:spTree>
    <p:extLst>
      <p:ext uri="{BB962C8B-B14F-4D97-AF65-F5344CB8AC3E}">
        <p14:creationId xmlns:p14="http://schemas.microsoft.com/office/powerpoint/2010/main" val="262257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5B8A-383F-487B-9093-A48D9F94F0E9}"/>
              </a:ext>
            </a:extLst>
          </p:cNvPr>
          <p:cNvSpPr>
            <a:spLocks noGrp="1"/>
          </p:cNvSpPr>
          <p:nvPr>
            <p:ph type="title"/>
          </p:nvPr>
        </p:nvSpPr>
        <p:spPr>
          <a:xfrm>
            <a:off x="838200" y="365125"/>
            <a:ext cx="10515600" cy="1325563"/>
          </a:xfrm>
        </p:spPr>
        <p:txBody>
          <a:bodyPr>
            <a:normAutofit/>
          </a:bodyPr>
          <a:lstStyle/>
          <a:p>
            <a:r>
              <a:rPr lang="en-US">
                <a:cs typeface="Calibri Light"/>
              </a:rPr>
              <a:t>Where To Measure From</a:t>
            </a:r>
            <a:endParaRPr lang="en-US"/>
          </a:p>
        </p:txBody>
      </p:sp>
      <p:sp>
        <p:nvSpPr>
          <p:cNvPr id="3" name="Content Placeholder 2">
            <a:extLst>
              <a:ext uri="{FF2B5EF4-FFF2-40B4-BE49-F238E27FC236}">
                <a16:creationId xmlns:a16="http://schemas.microsoft.com/office/drawing/2014/main" id="{90F8F6C9-52C1-4BBC-9EA3-4DC514A9B1FF}"/>
              </a:ext>
            </a:extLst>
          </p:cNvPr>
          <p:cNvSpPr>
            <a:spLocks noGrp="1"/>
          </p:cNvSpPr>
          <p:nvPr>
            <p:ph idx="1"/>
          </p:nvPr>
        </p:nvSpPr>
        <p:spPr>
          <a:xfrm>
            <a:off x="838200" y="1825625"/>
            <a:ext cx="5071286" cy="4361776"/>
          </a:xfrm>
        </p:spPr>
        <p:txBody>
          <a:bodyPr vert="horz" lIns="91440" tIns="45720" rIns="91440" bIns="45720" rtlCol="0" anchor="t">
            <a:normAutofit/>
          </a:bodyPr>
          <a:lstStyle/>
          <a:p>
            <a:r>
              <a:rPr lang="en-US" sz="1600">
                <a:cs typeface="Calibri"/>
              </a:rPr>
              <a:t>The best place to attach an oximetry device is still being researched, though conventionally a finger has been used</a:t>
            </a:r>
          </a:p>
          <a:p>
            <a:endParaRPr lang="en-US" sz="1600">
              <a:cs typeface="Calibri"/>
            </a:endParaRPr>
          </a:p>
          <a:p>
            <a:r>
              <a:rPr lang="en-US" sz="1600">
                <a:cs typeface="Calibri"/>
              </a:rPr>
              <a:t>Lambert’s Law, which states the amount of light absorbed is proportional to the length of the path that the light has to travel in the absorbing substance, gives an argument as to why a finger might not be the best option</a:t>
            </a:r>
          </a:p>
          <a:p>
            <a:endParaRPr lang="en-US" sz="1600">
              <a:cs typeface="Calibri"/>
            </a:endParaRPr>
          </a:p>
          <a:p>
            <a:r>
              <a:rPr lang="en-US" sz="1600">
                <a:cs typeface="Calibri"/>
              </a:rPr>
              <a:t>Other issues when using a finger is possible poor circulation and tremors</a:t>
            </a:r>
          </a:p>
          <a:p>
            <a:endParaRPr lang="en-US" sz="1600">
              <a:cs typeface="Calibri"/>
            </a:endParaRPr>
          </a:p>
          <a:p>
            <a:r>
              <a:rPr lang="en-US" sz="1600">
                <a:cs typeface="Calibri"/>
              </a:rPr>
              <a:t>Initial oximetry readings will be through the finger, though this may change if readings prove inaccurate</a:t>
            </a:r>
          </a:p>
          <a:p>
            <a:endParaRPr lang="en-US" sz="1400"/>
          </a:p>
          <a:p>
            <a:endParaRPr lang="en-US" sz="1400">
              <a:cs typeface="Calibri"/>
            </a:endParaRPr>
          </a:p>
        </p:txBody>
      </p:sp>
      <p:pic>
        <p:nvPicPr>
          <p:cNvPr id="5" name="Picture 5" descr="A picture containing screenshot&#10;&#10;Description generated with high confidence">
            <a:extLst>
              <a:ext uri="{FF2B5EF4-FFF2-40B4-BE49-F238E27FC236}">
                <a16:creationId xmlns:a16="http://schemas.microsoft.com/office/drawing/2014/main" id="{2FF54FFE-523C-4F7B-866C-78F30E892979}"/>
              </a:ext>
            </a:extLst>
          </p:cNvPr>
          <p:cNvPicPr>
            <a:picLocks noChangeAspect="1"/>
          </p:cNvPicPr>
          <p:nvPr/>
        </p:nvPicPr>
        <p:blipFill rotWithShape="1">
          <a:blip r:embed="rId2"/>
          <a:srcRect t="754" r="1" b="1322"/>
          <a:stretch/>
        </p:blipFill>
        <p:spPr>
          <a:xfrm>
            <a:off x="5955708" y="1904281"/>
            <a:ext cx="5408530" cy="4272681"/>
          </a:xfrm>
          <a:prstGeom prst="rect">
            <a:avLst/>
          </a:prstGeom>
        </p:spPr>
      </p:pic>
      <p:sp>
        <p:nvSpPr>
          <p:cNvPr id="4" name="Slide Number Placeholder 3">
            <a:extLst>
              <a:ext uri="{FF2B5EF4-FFF2-40B4-BE49-F238E27FC236}">
                <a16:creationId xmlns:a16="http://schemas.microsoft.com/office/drawing/2014/main" id="{BA4AF113-04A6-4EDA-A403-7DAF88D25570}"/>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a:t>Zachary Eakerns </a:t>
            </a:r>
            <a:fld id="{330EA680-D336-4FF7-8B7A-9848BB0A1C32}" type="slidenum">
              <a:rPr lang="en-US"/>
              <a:pPr>
                <a:spcAft>
                  <a:spcPts val="600"/>
                </a:spcAft>
              </a:pPr>
              <a:t>18</a:t>
            </a:fld>
            <a:endParaRPr lang="en-US"/>
          </a:p>
        </p:txBody>
      </p:sp>
      <p:sp>
        <p:nvSpPr>
          <p:cNvPr id="6" name="TextBox 1">
            <a:extLst>
              <a:ext uri="{FF2B5EF4-FFF2-40B4-BE49-F238E27FC236}">
                <a16:creationId xmlns:a16="http://schemas.microsoft.com/office/drawing/2014/main" id="{783A2605-17F9-4371-AE55-52740C51B09B}"/>
              </a:ext>
            </a:extLst>
          </p:cNvPr>
          <p:cNvSpPr txBox="1"/>
          <p:nvPr/>
        </p:nvSpPr>
        <p:spPr>
          <a:xfrm>
            <a:off x="10128584" y="5706979"/>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a:t>
            </a:r>
            <a:r>
              <a:rPr lang="en-US">
                <a:cs typeface="Calibri"/>
              </a:rPr>
              <a:t>6]</a:t>
            </a:r>
            <a:endParaRPr lang="en-US"/>
          </a:p>
        </p:txBody>
      </p:sp>
    </p:spTree>
    <p:extLst>
      <p:ext uri="{BB962C8B-B14F-4D97-AF65-F5344CB8AC3E}">
        <p14:creationId xmlns:p14="http://schemas.microsoft.com/office/powerpoint/2010/main" val="271652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7BEE-B99B-49C4-B4C1-0DEDBE2E3775}"/>
              </a:ext>
            </a:extLst>
          </p:cNvPr>
          <p:cNvSpPr>
            <a:spLocks noGrp="1"/>
          </p:cNvSpPr>
          <p:nvPr>
            <p:ph type="title"/>
          </p:nvPr>
        </p:nvSpPr>
        <p:spPr/>
        <p:txBody>
          <a:bodyPr>
            <a:normAutofit/>
          </a:bodyPr>
          <a:lstStyle/>
          <a:p>
            <a:r>
              <a:rPr lang="en-US">
                <a:cs typeface="Calibri Light"/>
              </a:rPr>
              <a:t>Calibration</a:t>
            </a:r>
          </a:p>
        </p:txBody>
      </p:sp>
      <p:sp>
        <p:nvSpPr>
          <p:cNvPr id="3" name="Content Placeholder 2">
            <a:extLst>
              <a:ext uri="{FF2B5EF4-FFF2-40B4-BE49-F238E27FC236}">
                <a16:creationId xmlns:a16="http://schemas.microsoft.com/office/drawing/2014/main" id="{96B7AE6A-E597-42C9-AC28-FF8BD80B5884}"/>
              </a:ext>
            </a:extLst>
          </p:cNvPr>
          <p:cNvSpPr>
            <a:spLocks noGrp="1"/>
          </p:cNvSpPr>
          <p:nvPr>
            <p:ph idx="1"/>
          </p:nvPr>
        </p:nvSpPr>
        <p:spPr/>
        <p:txBody>
          <a:bodyPr vert="horz" lIns="91440" tIns="45720" rIns="91440" bIns="45720" rtlCol="0" anchor="t">
            <a:normAutofit/>
          </a:bodyPr>
          <a:lstStyle/>
          <a:p>
            <a:r>
              <a:rPr lang="en-US">
                <a:cs typeface="Calibri"/>
              </a:rPr>
              <a:t>Because blood is not a still, neat red liquid light that passes through it tends to scatter</a:t>
            </a:r>
          </a:p>
          <a:p>
            <a:endParaRPr lang="en-US"/>
          </a:p>
          <a:p>
            <a:r>
              <a:rPr lang="en-US">
                <a:cs typeface="Calibri"/>
              </a:rPr>
              <a:t>For this reason Lambert’s Law and Beer’s Law, which states the amount of light absorbed is proportional to the concentration of the light absorbing substance, cannot be applied directly</a:t>
            </a:r>
            <a:endParaRPr lang="en-US"/>
          </a:p>
          <a:p>
            <a:pPr marL="0" indent="0">
              <a:buNone/>
            </a:pPr>
            <a:endParaRPr lang="en-US">
              <a:cs typeface="Calibri"/>
            </a:endParaRPr>
          </a:p>
          <a:p>
            <a:r>
              <a:rPr lang="en-US">
                <a:cs typeface="Calibri"/>
              </a:rPr>
              <a:t>Instead calibration is needed in order to ensure the oxygenation device is working properly</a:t>
            </a:r>
            <a:endParaRPr lang="en-US"/>
          </a:p>
          <a:p>
            <a:endParaRPr lang="en-US">
              <a:cs typeface="Calibri"/>
            </a:endParaRPr>
          </a:p>
        </p:txBody>
      </p:sp>
      <p:sp>
        <p:nvSpPr>
          <p:cNvPr id="4" name="Slide Number Placeholder 3">
            <a:extLst>
              <a:ext uri="{FF2B5EF4-FFF2-40B4-BE49-F238E27FC236}">
                <a16:creationId xmlns:a16="http://schemas.microsoft.com/office/drawing/2014/main" id="{9E059686-EABD-4F52-87B9-4B4F11B2E0BB}"/>
              </a:ext>
            </a:extLst>
          </p:cNvPr>
          <p:cNvSpPr>
            <a:spLocks noGrp="1"/>
          </p:cNvSpPr>
          <p:nvPr>
            <p:ph type="sldNum" sz="quarter" idx="12"/>
          </p:nvPr>
        </p:nvSpPr>
        <p:spPr/>
        <p:txBody>
          <a:bodyPr/>
          <a:lstStyle/>
          <a:p>
            <a:r>
              <a:rPr lang="en-US"/>
              <a:t>Zachary Eakerns </a:t>
            </a:r>
            <a:fld id="{330EA680-D336-4FF7-8B7A-9848BB0A1C32}" type="slidenum">
              <a:rPr lang="en-US"/>
              <a:t>19</a:t>
            </a:fld>
            <a:endParaRPr lang="en-US"/>
          </a:p>
        </p:txBody>
      </p:sp>
    </p:spTree>
    <p:extLst>
      <p:ext uri="{BB962C8B-B14F-4D97-AF65-F5344CB8AC3E}">
        <p14:creationId xmlns:p14="http://schemas.microsoft.com/office/powerpoint/2010/main" val="158862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C509-CE0F-47EB-8857-E6016B58E1A7}"/>
              </a:ext>
            </a:extLst>
          </p:cNvPr>
          <p:cNvSpPr>
            <a:spLocks noGrp="1"/>
          </p:cNvSpPr>
          <p:nvPr>
            <p:ph type="title"/>
          </p:nvPr>
        </p:nvSpPr>
        <p:spPr/>
        <p:txBody>
          <a:bodyPr/>
          <a:lstStyle/>
          <a:p>
            <a:r>
              <a:rPr lang="en-US"/>
              <a:t>Project Description</a:t>
            </a:r>
          </a:p>
        </p:txBody>
      </p:sp>
      <p:sp>
        <p:nvSpPr>
          <p:cNvPr id="3" name="Content Placeholder 2">
            <a:extLst>
              <a:ext uri="{FF2B5EF4-FFF2-40B4-BE49-F238E27FC236}">
                <a16:creationId xmlns:a16="http://schemas.microsoft.com/office/drawing/2014/main" id="{1DDBF286-74FB-4C4A-9848-46AF0F522EE5}"/>
              </a:ext>
            </a:extLst>
          </p:cNvPr>
          <p:cNvSpPr>
            <a:spLocks noGrp="1"/>
          </p:cNvSpPr>
          <p:nvPr>
            <p:ph idx="1"/>
          </p:nvPr>
        </p:nvSpPr>
        <p:spPr/>
        <p:txBody>
          <a:bodyPr vert="horz" lIns="91440" tIns="45720" rIns="91440" bIns="45720" rtlCol="0" anchor="t">
            <a:normAutofit/>
          </a:bodyPr>
          <a:lstStyle/>
          <a:p>
            <a:r>
              <a:rPr lang="en-US" dirty="0"/>
              <a:t>Our system will monitor a patient's position, and the environment around them will react to their movements. A station will be located in the home to monitor the user’s vitals including EKG, oxygen in their blood, and their heart rate. The “room” will have 2 major appliances that are activated via facial or voice recognition. Lights and other items will turn on as the user moves throughout the “room”. There will be a door that is automatically opened when the user is trying to enter the room.</a:t>
            </a:r>
          </a:p>
        </p:txBody>
      </p:sp>
      <p:sp>
        <p:nvSpPr>
          <p:cNvPr id="4" name="Slide Number Placeholder 3">
            <a:extLst>
              <a:ext uri="{FF2B5EF4-FFF2-40B4-BE49-F238E27FC236}">
                <a16:creationId xmlns:a16="http://schemas.microsoft.com/office/drawing/2014/main" id="{9EC1312C-9C9A-4200-AF2D-CB4555B21C9D}"/>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85795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1C39-598F-4678-A0C8-509BA55066FC}"/>
              </a:ext>
            </a:extLst>
          </p:cNvPr>
          <p:cNvSpPr>
            <a:spLocks noGrp="1"/>
          </p:cNvSpPr>
          <p:nvPr>
            <p:ph type="title"/>
          </p:nvPr>
        </p:nvSpPr>
        <p:spPr/>
        <p:txBody>
          <a:bodyPr/>
          <a:lstStyle/>
          <a:p>
            <a:r>
              <a:rPr lang="en-US">
                <a:cs typeface="Calibri Light"/>
              </a:rPr>
              <a:t>Other Issues</a:t>
            </a:r>
            <a:endParaRPr lang="en-US"/>
          </a:p>
        </p:txBody>
      </p:sp>
      <p:sp>
        <p:nvSpPr>
          <p:cNvPr id="3" name="Content Placeholder 2">
            <a:extLst>
              <a:ext uri="{FF2B5EF4-FFF2-40B4-BE49-F238E27FC236}">
                <a16:creationId xmlns:a16="http://schemas.microsoft.com/office/drawing/2014/main" id="{5EE1397F-3C94-4F2B-B5CF-F92BDAB29333}"/>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As mentioned, oximetry works by measuring the ratio of light allowed to pass through</a:t>
            </a:r>
          </a:p>
          <a:p>
            <a:endParaRPr lang="en-US"/>
          </a:p>
          <a:p>
            <a:r>
              <a:rPr lang="en-US">
                <a:cs typeface="Calibri"/>
              </a:rPr>
              <a:t>However ambient light can create “noise” that will interfere with readings</a:t>
            </a:r>
            <a:endParaRPr lang="en-US"/>
          </a:p>
          <a:p>
            <a:endParaRPr lang="en-US"/>
          </a:p>
          <a:p>
            <a:r>
              <a:rPr lang="en-US">
                <a:cs typeface="Calibri"/>
              </a:rPr>
              <a:t>To fix this, the two LED’s are never on at the same time, and instead alternate with a span where both are off and only ambient light is measured</a:t>
            </a:r>
            <a:endParaRPr lang="en-US"/>
          </a:p>
          <a:p>
            <a:endParaRPr lang="en-US"/>
          </a:p>
          <a:p>
            <a:r>
              <a:rPr lang="en-US">
                <a:cs typeface="Calibri"/>
              </a:rPr>
              <a:t>By doing this, ambient light can be calculated and accounted for</a:t>
            </a:r>
            <a:endParaRPr lang="en-US"/>
          </a:p>
          <a:p>
            <a:endParaRPr lang="en-US">
              <a:cs typeface="Calibri"/>
            </a:endParaRPr>
          </a:p>
        </p:txBody>
      </p:sp>
      <p:sp>
        <p:nvSpPr>
          <p:cNvPr id="4" name="Slide Number Placeholder 3">
            <a:extLst>
              <a:ext uri="{FF2B5EF4-FFF2-40B4-BE49-F238E27FC236}">
                <a16:creationId xmlns:a16="http://schemas.microsoft.com/office/drawing/2014/main" id="{D3883B87-62CF-4457-B337-BF11A25B2557}"/>
              </a:ext>
            </a:extLst>
          </p:cNvPr>
          <p:cNvSpPr>
            <a:spLocks noGrp="1"/>
          </p:cNvSpPr>
          <p:nvPr>
            <p:ph type="sldNum" sz="quarter" idx="12"/>
          </p:nvPr>
        </p:nvSpPr>
        <p:spPr/>
        <p:txBody>
          <a:bodyPr/>
          <a:lstStyle/>
          <a:p>
            <a:r>
              <a:rPr lang="en-US"/>
              <a:t>Zachary Eakerns </a:t>
            </a:r>
            <a:fld id="{330EA680-D336-4FF7-8B7A-9848BB0A1C32}" type="slidenum">
              <a:rPr lang="en-US"/>
              <a:t>20</a:t>
            </a:fld>
            <a:endParaRPr lang="en-US"/>
          </a:p>
        </p:txBody>
      </p:sp>
    </p:spTree>
    <p:extLst>
      <p:ext uri="{BB962C8B-B14F-4D97-AF65-F5344CB8AC3E}">
        <p14:creationId xmlns:p14="http://schemas.microsoft.com/office/powerpoint/2010/main" val="359775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screenshot&#10;&#10;Description generated with high confidence">
            <a:extLst>
              <a:ext uri="{FF2B5EF4-FFF2-40B4-BE49-F238E27FC236}">
                <a16:creationId xmlns:a16="http://schemas.microsoft.com/office/drawing/2014/main" id="{3819F448-3C96-456E-8193-6B0996F2D39A}"/>
              </a:ext>
            </a:extLst>
          </p:cNvPr>
          <p:cNvPicPr>
            <a:picLocks noChangeAspect="1"/>
          </p:cNvPicPr>
          <p:nvPr/>
        </p:nvPicPr>
        <p:blipFill>
          <a:blip r:embed="rId2"/>
          <a:stretch>
            <a:fillRect/>
          </a:stretch>
        </p:blipFill>
        <p:spPr>
          <a:xfrm>
            <a:off x="5862646" y="178813"/>
            <a:ext cx="6450323" cy="3243608"/>
          </a:xfrm>
          <a:prstGeom prst="rect">
            <a:avLst/>
          </a:prstGeom>
        </p:spPr>
      </p:pic>
      <p:pic>
        <p:nvPicPr>
          <p:cNvPr id="3" name="Picture 3" descr="A picture containing screenshot&#10;&#10;Description generated with high confidence">
            <a:extLst>
              <a:ext uri="{FF2B5EF4-FFF2-40B4-BE49-F238E27FC236}">
                <a16:creationId xmlns:a16="http://schemas.microsoft.com/office/drawing/2014/main" id="{E021BCA3-2F80-4085-A2C8-757BD6F5BB74}"/>
              </a:ext>
            </a:extLst>
          </p:cNvPr>
          <p:cNvPicPr>
            <a:picLocks noChangeAspect="1"/>
          </p:cNvPicPr>
          <p:nvPr/>
        </p:nvPicPr>
        <p:blipFill>
          <a:blip r:embed="rId3"/>
          <a:stretch>
            <a:fillRect/>
          </a:stretch>
        </p:blipFill>
        <p:spPr>
          <a:xfrm>
            <a:off x="77358" y="181603"/>
            <a:ext cx="5385612" cy="3018823"/>
          </a:xfrm>
          <a:prstGeom prst="rect">
            <a:avLst/>
          </a:prstGeom>
        </p:spPr>
      </p:pic>
      <p:sp>
        <p:nvSpPr>
          <p:cNvPr id="2" name="Slide Number Placeholder 1">
            <a:extLst>
              <a:ext uri="{FF2B5EF4-FFF2-40B4-BE49-F238E27FC236}">
                <a16:creationId xmlns:a16="http://schemas.microsoft.com/office/drawing/2014/main" id="{301F79A5-4B8C-4C22-9A38-522348EED393}"/>
              </a:ext>
            </a:extLst>
          </p:cNvPr>
          <p:cNvSpPr>
            <a:spLocks noGrp="1"/>
          </p:cNvSpPr>
          <p:nvPr>
            <p:ph type="sldNum" sz="quarter" idx="12"/>
          </p:nvPr>
        </p:nvSpPr>
        <p:spPr>
          <a:xfrm>
            <a:off x="9286458" y="6356350"/>
            <a:ext cx="2743200" cy="365125"/>
          </a:xfrm>
        </p:spPr>
        <p:txBody>
          <a:bodyPr>
            <a:normAutofit/>
          </a:bodyPr>
          <a:lstStyle/>
          <a:p>
            <a:pPr>
              <a:spcAft>
                <a:spcPts val="600"/>
              </a:spcAft>
            </a:pPr>
            <a:r>
              <a:rPr lang="en-US"/>
              <a:t>Zachary Eakerns </a:t>
            </a:r>
            <a:fld id="{330EA680-D336-4FF7-8B7A-9848BB0A1C32}" type="slidenum">
              <a:rPr lang="en-US"/>
              <a:pPr>
                <a:spcAft>
                  <a:spcPts val="600"/>
                </a:spcAft>
              </a:pPr>
              <a:t>21</a:t>
            </a:fld>
            <a:endParaRPr lang="en-US"/>
          </a:p>
        </p:txBody>
      </p:sp>
      <p:pic>
        <p:nvPicPr>
          <p:cNvPr id="7" name="Picture 7" descr="A picture containing screenshot&#10;&#10;Description generated with high confidence">
            <a:extLst>
              <a:ext uri="{FF2B5EF4-FFF2-40B4-BE49-F238E27FC236}">
                <a16:creationId xmlns:a16="http://schemas.microsoft.com/office/drawing/2014/main" id="{E87F050B-9891-4C37-84A6-29E577B80427}"/>
              </a:ext>
            </a:extLst>
          </p:cNvPr>
          <p:cNvPicPr>
            <a:picLocks noChangeAspect="1"/>
          </p:cNvPicPr>
          <p:nvPr/>
        </p:nvPicPr>
        <p:blipFill>
          <a:blip r:embed="rId4"/>
          <a:stretch>
            <a:fillRect/>
          </a:stretch>
        </p:blipFill>
        <p:spPr>
          <a:xfrm>
            <a:off x="3002074" y="3288623"/>
            <a:ext cx="6323555" cy="3088673"/>
          </a:xfrm>
          <a:prstGeom prst="rect">
            <a:avLst/>
          </a:prstGeom>
        </p:spPr>
      </p:pic>
      <p:sp>
        <p:nvSpPr>
          <p:cNvPr id="4" name="TextBox 5">
            <a:extLst>
              <a:ext uri="{FF2B5EF4-FFF2-40B4-BE49-F238E27FC236}">
                <a16:creationId xmlns:a16="http://schemas.microsoft.com/office/drawing/2014/main" id="{E3F1E50D-2A9D-49D8-8BF9-257C77B62F55}"/>
              </a:ext>
            </a:extLst>
          </p:cNvPr>
          <p:cNvSpPr txBox="1"/>
          <p:nvPr/>
        </p:nvSpPr>
        <p:spPr>
          <a:xfrm>
            <a:off x="9386637" y="58172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[6]</a:t>
            </a:r>
          </a:p>
        </p:txBody>
      </p:sp>
    </p:spTree>
    <p:extLst>
      <p:ext uri="{BB962C8B-B14F-4D97-AF65-F5344CB8AC3E}">
        <p14:creationId xmlns:p14="http://schemas.microsoft.com/office/powerpoint/2010/main" val="34538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EEDF-A621-4C33-AD64-DD719D6A5FB7}"/>
              </a:ext>
            </a:extLst>
          </p:cNvPr>
          <p:cNvSpPr>
            <a:spLocks noGrp="1"/>
          </p:cNvSpPr>
          <p:nvPr>
            <p:ph type="title"/>
          </p:nvPr>
        </p:nvSpPr>
        <p:spPr>
          <a:xfrm>
            <a:off x="838200" y="365125"/>
            <a:ext cx="10515600" cy="1325563"/>
          </a:xfrm>
        </p:spPr>
        <p:txBody>
          <a:bodyPr>
            <a:normAutofit/>
          </a:bodyPr>
          <a:lstStyle/>
          <a:p>
            <a:r>
              <a:rPr lang="en-US">
                <a:cs typeface="Calibri Light"/>
              </a:rPr>
              <a:t>Pulse Oximeter Schematic</a:t>
            </a: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7C866A3E-E1B3-4862-8D22-FA7A83962B4F}"/>
              </a:ext>
            </a:extLst>
          </p:cNvPr>
          <p:cNvPicPr>
            <a:picLocks noChangeAspect="1"/>
          </p:cNvPicPr>
          <p:nvPr/>
        </p:nvPicPr>
        <p:blipFill>
          <a:blip r:embed="rId2"/>
          <a:stretch>
            <a:fillRect/>
          </a:stretch>
        </p:blipFill>
        <p:spPr>
          <a:xfrm>
            <a:off x="837499" y="1911890"/>
            <a:ext cx="8408383" cy="4351338"/>
          </a:xfrm>
          <a:prstGeom prst="rect">
            <a:avLst/>
          </a:prstGeom>
        </p:spPr>
      </p:pic>
      <p:sp>
        <p:nvSpPr>
          <p:cNvPr id="3" name="Slide Number Placeholder 2">
            <a:extLst>
              <a:ext uri="{FF2B5EF4-FFF2-40B4-BE49-F238E27FC236}">
                <a16:creationId xmlns:a16="http://schemas.microsoft.com/office/drawing/2014/main" id="{F26C683B-26C1-4822-9F74-50337929D54E}"/>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a:t>Zachary Eakerns </a:t>
            </a:r>
            <a:fld id="{330EA680-D336-4FF7-8B7A-9848BB0A1C32}" type="slidenum">
              <a:rPr lang="en-US"/>
              <a:pPr>
                <a:spcAft>
                  <a:spcPts val="600"/>
                </a:spcAft>
              </a:pPr>
              <a:t>22</a:t>
            </a:fld>
            <a:endParaRPr lang="en-US"/>
          </a:p>
        </p:txBody>
      </p:sp>
    </p:spTree>
    <p:extLst>
      <p:ext uri="{BB962C8B-B14F-4D97-AF65-F5344CB8AC3E}">
        <p14:creationId xmlns:p14="http://schemas.microsoft.com/office/powerpoint/2010/main" val="67543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3251-A0A1-44A8-BBA3-1074D5BD3357}"/>
              </a:ext>
            </a:extLst>
          </p:cNvPr>
          <p:cNvSpPr>
            <a:spLocks noGrp="1"/>
          </p:cNvSpPr>
          <p:nvPr>
            <p:ph type="title"/>
          </p:nvPr>
        </p:nvSpPr>
        <p:spPr>
          <a:xfrm>
            <a:off x="141748" y="127512"/>
            <a:ext cx="10515600" cy="1325563"/>
          </a:xfrm>
        </p:spPr>
        <p:txBody>
          <a:bodyPr/>
          <a:lstStyle/>
          <a:p>
            <a:r>
              <a:rPr lang="en-US">
                <a:cs typeface="Calibri Light"/>
              </a:rPr>
              <a:t>Face Recognition Door</a:t>
            </a:r>
            <a:endParaRPr lang="en-US"/>
          </a:p>
        </p:txBody>
      </p:sp>
      <p:sp>
        <p:nvSpPr>
          <p:cNvPr id="3" name="Content Placeholder 2">
            <a:extLst>
              <a:ext uri="{FF2B5EF4-FFF2-40B4-BE49-F238E27FC236}">
                <a16:creationId xmlns:a16="http://schemas.microsoft.com/office/drawing/2014/main" id="{2846D715-5B03-4E3B-8360-1B82D1107575}"/>
              </a:ext>
            </a:extLst>
          </p:cNvPr>
          <p:cNvSpPr>
            <a:spLocks noGrp="1"/>
          </p:cNvSpPr>
          <p:nvPr>
            <p:ph idx="1"/>
          </p:nvPr>
        </p:nvSpPr>
        <p:spPr>
          <a:xfrm>
            <a:off x="6475361" y="824223"/>
            <a:ext cx="5574891" cy="5209554"/>
          </a:xfrm>
        </p:spPr>
        <p:txBody>
          <a:bodyPr vert="horz" lIns="91440" tIns="45720" rIns="91440" bIns="45720" rtlCol="0" anchor="t">
            <a:normAutofit/>
          </a:bodyPr>
          <a:lstStyle/>
          <a:p>
            <a:pPr marL="0" indent="0">
              <a:buNone/>
            </a:pPr>
            <a:r>
              <a:rPr lang="en-US" sz="2000">
                <a:cs typeface="Calibri"/>
              </a:rPr>
              <a:t>Every face has numerous, distinguishable landmarks, the different peaks and valleys that make up facial features. Our face defines these landmarks as </a:t>
            </a:r>
            <a:r>
              <a:rPr lang="en-US" sz="2600" b="1">
                <a:cs typeface="Calibri"/>
              </a:rPr>
              <a:t>nodal points</a:t>
            </a:r>
            <a:r>
              <a:rPr lang="en-US" sz="2000">
                <a:cs typeface="Calibri"/>
              </a:rPr>
              <a:t>. Each human face has approximately 80 nodal points. Some of these measured by the software are: </a:t>
            </a:r>
          </a:p>
          <a:p>
            <a:r>
              <a:rPr lang="en-US" sz="2000">
                <a:cs typeface="Calibri"/>
              </a:rPr>
              <a:t>Distance between the eyes </a:t>
            </a:r>
          </a:p>
          <a:p>
            <a:r>
              <a:rPr lang="en-US" sz="2000">
                <a:cs typeface="Calibri"/>
              </a:rPr>
              <a:t>Width of the nose </a:t>
            </a:r>
          </a:p>
          <a:p>
            <a:r>
              <a:rPr lang="en-US" sz="2000">
                <a:cs typeface="Calibri"/>
              </a:rPr>
              <a:t>Depth of the eye sockets </a:t>
            </a:r>
          </a:p>
          <a:p>
            <a:r>
              <a:rPr lang="en-US" sz="2000">
                <a:cs typeface="Calibri"/>
              </a:rPr>
              <a:t>The shape of the cheekbones </a:t>
            </a:r>
          </a:p>
          <a:p>
            <a:r>
              <a:rPr lang="en-US" sz="2000">
                <a:cs typeface="Calibri"/>
              </a:rPr>
              <a:t>The length of the jaw line </a:t>
            </a:r>
          </a:p>
          <a:p>
            <a:pPr marL="0" indent="0">
              <a:buNone/>
            </a:pPr>
            <a:r>
              <a:rPr lang="en-US" sz="2000">
                <a:cs typeface="Calibri"/>
              </a:rPr>
              <a:t>These nodal points are measured creating a numerical code, called a faceprint, representing the face in the database.</a:t>
            </a:r>
          </a:p>
        </p:txBody>
      </p:sp>
      <p:sp>
        <p:nvSpPr>
          <p:cNvPr id="5" name="Slide Number Placeholder 4">
            <a:extLst>
              <a:ext uri="{FF2B5EF4-FFF2-40B4-BE49-F238E27FC236}">
                <a16:creationId xmlns:a16="http://schemas.microsoft.com/office/drawing/2014/main" id="{6B5DB21A-61D4-4073-AEEC-F223FD71D4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Zarka McClung </a:t>
            </a: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C62B104-1483-433D-9D62-59CFE7DBEA0F}"/>
              </a:ext>
            </a:extLst>
          </p:cNvPr>
          <p:cNvSpPr txBox="1"/>
          <p:nvPr/>
        </p:nvSpPr>
        <p:spPr>
          <a:xfrm>
            <a:off x="331304" y="6334535"/>
            <a:ext cx="5068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6</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pic>
        <p:nvPicPr>
          <p:cNvPr id="7" name="Picture 7">
            <a:extLst>
              <a:ext uri="{FF2B5EF4-FFF2-40B4-BE49-F238E27FC236}">
                <a16:creationId xmlns:a16="http://schemas.microsoft.com/office/drawing/2014/main" id="{2006B939-A0F4-493E-8800-8682EFF08105}"/>
              </a:ext>
            </a:extLst>
          </p:cNvPr>
          <p:cNvPicPr>
            <a:picLocks noChangeAspect="1"/>
          </p:cNvPicPr>
          <p:nvPr/>
        </p:nvPicPr>
        <p:blipFill>
          <a:blip r:embed="rId2"/>
          <a:stretch>
            <a:fillRect/>
          </a:stretch>
        </p:blipFill>
        <p:spPr>
          <a:xfrm>
            <a:off x="141748" y="1453075"/>
            <a:ext cx="6094833" cy="4073082"/>
          </a:xfrm>
          <a:prstGeom prst="rect">
            <a:avLst/>
          </a:prstGeom>
        </p:spPr>
      </p:pic>
    </p:spTree>
    <p:extLst>
      <p:ext uri="{BB962C8B-B14F-4D97-AF65-F5344CB8AC3E}">
        <p14:creationId xmlns:p14="http://schemas.microsoft.com/office/powerpoint/2010/main" val="285601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15CA-63DC-483A-A245-DB0E7945B05F}"/>
              </a:ext>
            </a:extLst>
          </p:cNvPr>
          <p:cNvSpPr>
            <a:spLocks noGrp="1"/>
          </p:cNvSpPr>
          <p:nvPr>
            <p:ph type="title"/>
          </p:nvPr>
        </p:nvSpPr>
        <p:spPr>
          <a:xfrm>
            <a:off x="0" y="136525"/>
            <a:ext cx="10704443" cy="681797"/>
          </a:xfrm>
        </p:spPr>
        <p:txBody>
          <a:bodyPr>
            <a:normAutofit fontScale="90000"/>
          </a:bodyPr>
          <a:lstStyle/>
          <a:p>
            <a:r>
              <a:rPr lang="en-US"/>
              <a:t>Facial Recognition Phases</a:t>
            </a:r>
          </a:p>
        </p:txBody>
      </p:sp>
      <p:graphicFrame>
        <p:nvGraphicFramePr>
          <p:cNvPr id="5" name="Content Placeholder 4">
            <a:extLst>
              <a:ext uri="{FF2B5EF4-FFF2-40B4-BE49-F238E27FC236}">
                <a16:creationId xmlns:a16="http://schemas.microsoft.com/office/drawing/2014/main" id="{0A4A37B8-BE9F-4E3D-BA06-621015AC917F}"/>
              </a:ext>
            </a:extLst>
          </p:cNvPr>
          <p:cNvGraphicFramePr>
            <a:graphicFrameLocks noGrp="1"/>
          </p:cNvGraphicFramePr>
          <p:nvPr>
            <p:ph idx="1"/>
          </p:nvPr>
        </p:nvGraphicFramePr>
        <p:xfrm>
          <a:off x="115958" y="940904"/>
          <a:ext cx="11492946" cy="556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E8BB132-2AA0-41A8-8F00-E6C820C32E58}"/>
              </a:ext>
            </a:extLst>
          </p:cNvPr>
          <p:cNvSpPr>
            <a:spLocks noGrp="1"/>
          </p:cNvSpPr>
          <p:nvPr>
            <p:ph type="sldNum" sz="quarter" idx="12"/>
          </p:nvPr>
        </p:nvSpPr>
        <p:spPr>
          <a:xfrm>
            <a:off x="9332843"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Zarka McClung </a:t>
            </a: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5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5E42-124B-4E65-897E-121E901181CE}"/>
              </a:ext>
            </a:extLst>
          </p:cNvPr>
          <p:cNvSpPr>
            <a:spLocks noGrp="1"/>
          </p:cNvSpPr>
          <p:nvPr>
            <p:ph type="title"/>
          </p:nvPr>
        </p:nvSpPr>
        <p:spPr>
          <a:xfrm>
            <a:off x="0" y="291551"/>
            <a:ext cx="6096000" cy="1126435"/>
          </a:xfrm>
          <a:ln w="28575">
            <a:solidFill>
              <a:schemeClr val="tx1"/>
            </a:solidFill>
          </a:ln>
        </p:spPr>
        <p:txBody>
          <a:bodyPr/>
          <a:lstStyle/>
          <a:p>
            <a:r>
              <a:rPr lang="en-US"/>
              <a:t>Preliminary Hardware list</a:t>
            </a:r>
          </a:p>
        </p:txBody>
      </p:sp>
      <p:sp>
        <p:nvSpPr>
          <p:cNvPr id="3" name="Content Placeholder 2">
            <a:extLst>
              <a:ext uri="{FF2B5EF4-FFF2-40B4-BE49-F238E27FC236}">
                <a16:creationId xmlns:a16="http://schemas.microsoft.com/office/drawing/2014/main" id="{B958553D-2CFA-4B66-B935-05C2B91C0E1A}"/>
              </a:ext>
            </a:extLst>
          </p:cNvPr>
          <p:cNvSpPr>
            <a:spLocks noGrp="1"/>
          </p:cNvSpPr>
          <p:nvPr>
            <p:ph idx="1"/>
          </p:nvPr>
        </p:nvSpPr>
        <p:spPr>
          <a:xfrm>
            <a:off x="0" y="1417986"/>
            <a:ext cx="6096000" cy="3809994"/>
          </a:xfrm>
          <a:ln w="28575">
            <a:solidFill>
              <a:schemeClr val="tx1"/>
            </a:solidFill>
          </a:ln>
        </p:spPr>
        <p:txBody>
          <a:bodyPr>
            <a:normAutofit fontScale="92500" lnSpcReduction="10000"/>
          </a:bodyPr>
          <a:lstStyle/>
          <a:p>
            <a:pPr marL="514350" indent="-514350">
              <a:buFont typeface="+mj-lt"/>
              <a:buAutoNum type="arabicPeriod"/>
            </a:pPr>
            <a:r>
              <a:rPr lang="en-US" err="1"/>
              <a:t>Rasberry</a:t>
            </a:r>
            <a:r>
              <a:rPr lang="en-US"/>
              <a:t> Pi 2 Model B</a:t>
            </a:r>
          </a:p>
          <a:p>
            <a:pPr marL="514350" indent="-514350">
              <a:buFont typeface="+mj-lt"/>
              <a:buAutoNum type="arabicPeriod"/>
            </a:pPr>
            <a:r>
              <a:rPr lang="en-US"/>
              <a:t>Doorbell (Push button)</a:t>
            </a:r>
          </a:p>
          <a:p>
            <a:pPr marL="514350" indent="-514350">
              <a:buFont typeface="+mj-lt"/>
              <a:buAutoNum type="arabicPeriod"/>
            </a:pPr>
            <a:r>
              <a:rPr lang="en-US"/>
              <a:t>12-Volt DC Electric Door Strike</a:t>
            </a:r>
          </a:p>
          <a:p>
            <a:pPr marL="514350" indent="-514350">
              <a:buFont typeface="+mj-lt"/>
              <a:buAutoNum type="arabicPeriod"/>
            </a:pPr>
            <a:r>
              <a:rPr lang="en-US"/>
              <a:t>2-Channel 5V Relay Module</a:t>
            </a:r>
          </a:p>
          <a:p>
            <a:pPr marL="514350" indent="-514350">
              <a:buFont typeface="+mj-lt"/>
              <a:buAutoNum type="arabicPeriod"/>
            </a:pPr>
            <a:r>
              <a:rPr lang="en-US"/>
              <a:t>12V 5A Switching Power Supply (Anything above 3A should work. Must be 12V)</a:t>
            </a:r>
          </a:p>
          <a:p>
            <a:pPr marL="514350" indent="-514350">
              <a:buFont typeface="+mj-lt"/>
              <a:buAutoNum type="arabicPeriod"/>
            </a:pPr>
            <a:r>
              <a:rPr lang="en-US"/>
              <a:t>Microsoft </a:t>
            </a:r>
            <a:r>
              <a:rPr lang="en-US" err="1"/>
              <a:t>Lifecam</a:t>
            </a:r>
            <a:r>
              <a:rPr lang="en-US"/>
              <a:t> 3000	</a:t>
            </a:r>
          </a:p>
          <a:p>
            <a:pPr marL="514350" indent="-514350">
              <a:buFont typeface="+mj-lt"/>
              <a:buAutoNum type="arabicPeriod"/>
            </a:pPr>
            <a:r>
              <a:rPr lang="en-US"/>
              <a:t>Generic Speakers</a:t>
            </a:r>
          </a:p>
          <a:p>
            <a:pPr marL="514350" indent="-514350">
              <a:buFont typeface="+mj-lt"/>
              <a:buAutoNum type="arabicPeriod"/>
            </a:pPr>
            <a:endParaRPr lang="en-US"/>
          </a:p>
        </p:txBody>
      </p:sp>
      <p:sp>
        <p:nvSpPr>
          <p:cNvPr id="4" name="Slide Number Placeholder 3">
            <a:extLst>
              <a:ext uri="{FF2B5EF4-FFF2-40B4-BE49-F238E27FC236}">
                <a16:creationId xmlns:a16="http://schemas.microsoft.com/office/drawing/2014/main" id="{A76FF39B-5F80-43B6-AFF8-734FCDA7A37B}"/>
              </a:ext>
            </a:extLst>
          </p:cNvPr>
          <p:cNvSpPr>
            <a:spLocks noGrp="1"/>
          </p:cNvSpPr>
          <p:nvPr>
            <p:ph type="sldNum" sz="quarter" idx="12"/>
          </p:nvPr>
        </p:nvSpPr>
        <p:spPr>
          <a:xfrm>
            <a:off x="9193696"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Zarka McClung  </a:t>
            </a: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0337EA5C-64D4-429D-BC11-75A2580EC6E9}"/>
              </a:ext>
            </a:extLst>
          </p:cNvPr>
          <p:cNvSpPr txBox="1">
            <a:spLocks/>
          </p:cNvSpPr>
          <p:nvPr/>
        </p:nvSpPr>
        <p:spPr>
          <a:xfrm>
            <a:off x="6102634" y="271675"/>
            <a:ext cx="6096000" cy="1126435"/>
          </a:xfrm>
          <a:prstGeom prst="rect">
            <a:avLst/>
          </a:prstGeom>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alibri Light" panose="020F0302020204030204"/>
                <a:ea typeface="+mj-ea"/>
                <a:cs typeface="+mj-cs"/>
              </a:rPr>
              <a:t>Preliminary Software list</a:t>
            </a:r>
          </a:p>
        </p:txBody>
      </p:sp>
      <p:sp>
        <p:nvSpPr>
          <p:cNvPr id="11" name="Content Placeholder 2">
            <a:extLst>
              <a:ext uri="{FF2B5EF4-FFF2-40B4-BE49-F238E27FC236}">
                <a16:creationId xmlns:a16="http://schemas.microsoft.com/office/drawing/2014/main" id="{490161E3-E81B-4087-A07D-78153905CE3A}"/>
              </a:ext>
            </a:extLst>
          </p:cNvPr>
          <p:cNvSpPr txBox="1">
            <a:spLocks/>
          </p:cNvSpPr>
          <p:nvPr/>
        </p:nvSpPr>
        <p:spPr>
          <a:xfrm>
            <a:off x="6082733" y="1398110"/>
            <a:ext cx="6109267" cy="3809994"/>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Microsoft Windows 10 IoT Core</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Microsoft Azure (Planning to use Microsoft Face APIs hosted by Azure)</a:t>
            </a:r>
            <a:b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Face API – free (Up to 20 transactions per minute, 30,000 transactions free per month)</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Microsoft Visual Studio for codes</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6">
            <a:extLst>
              <a:ext uri="{FF2B5EF4-FFF2-40B4-BE49-F238E27FC236}">
                <a16:creationId xmlns:a16="http://schemas.microsoft.com/office/drawing/2014/main" id="{FF531E23-889E-43EE-BB67-06F2F97CC457}"/>
              </a:ext>
            </a:extLst>
          </p:cNvPr>
          <p:cNvSpPr txBox="1"/>
          <p:nvPr/>
        </p:nvSpPr>
        <p:spPr>
          <a:xfrm>
            <a:off x="238542" y="5360495"/>
            <a:ext cx="10575232" cy="124649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Calibri" panose="020F0502020204030204"/>
                <a:ea typeface="+mn-ea"/>
                <a:cs typeface="+mn-cs"/>
              </a:rPr>
              <a:t>This part of the project will </a:t>
            </a:r>
            <a:r>
              <a:rPr lang="en-US" sz="2500">
                <a:solidFill>
                  <a:prstClr val="black"/>
                </a:solidFill>
                <a:latin typeface="Calibri" panose="020F0502020204030204"/>
              </a:rPr>
              <a:t>utilize </a:t>
            </a:r>
            <a:r>
              <a:rPr kumimoji="0" lang="en-US" sz="2500" b="0" i="0" u="none" strike="noStrike" kern="1200" cap="none" spc="0" normalizeH="0" baseline="0" noProof="0">
                <a:ln>
                  <a:noFill/>
                </a:ln>
                <a:solidFill>
                  <a:prstClr val="black"/>
                </a:solidFill>
                <a:effectLst/>
                <a:uLnTx/>
                <a:uFillTx/>
                <a:latin typeface="Calibri" panose="020F0502020204030204"/>
                <a:ea typeface="+mn-ea"/>
                <a:cs typeface="+mn-cs"/>
              </a:rPr>
              <a:t>a Raspberry Pi, basic Webcam, and an internet connection to </a:t>
            </a:r>
            <a:r>
              <a:rPr kumimoji="0" lang="en-US" sz="2500" b="0" i="0" u="none" strike="noStrike" kern="1200" cap="none" spc="0" normalizeH="0" baseline="0" noProof="0">
                <a:ln>
                  <a:noFill/>
                </a:ln>
                <a:solidFill>
                  <a:srgbClr val="FF0000"/>
                </a:solidFill>
                <a:effectLst/>
                <a:uLnTx/>
                <a:uFillTx/>
                <a:latin typeface="Calibri" panose="020F0502020204030204"/>
                <a:ea typeface="+mn-ea"/>
                <a:cs typeface="+mn-cs"/>
              </a:rPr>
              <a:t>create a door that unlocks itself via facial recognition</a:t>
            </a:r>
            <a:r>
              <a:rPr kumimoji="0" lang="en-US" sz="2500" b="0" i="0" u="none" strike="noStrike" kern="1200" cap="none" spc="0" normalizeH="0" baseline="0" noProof="0">
                <a:ln>
                  <a:noFill/>
                </a:ln>
                <a:solidFill>
                  <a:prstClr val="black"/>
                </a:solidFill>
                <a:effectLst/>
                <a:uLnTx/>
                <a:uFillTx/>
                <a:latin typeface="Calibri" panose="020F0502020204030204"/>
                <a:ea typeface="+mn-ea"/>
                <a:cs typeface="+mn-cs"/>
              </a:rPr>
              <a:t>. If the visitor at the door is recognized, the door will unlock!</a:t>
            </a:r>
          </a:p>
        </p:txBody>
      </p:sp>
      <p:sp>
        <p:nvSpPr>
          <p:cNvPr id="15" name="TextBox 7">
            <a:extLst>
              <a:ext uri="{FF2B5EF4-FFF2-40B4-BE49-F238E27FC236}">
                <a16:creationId xmlns:a16="http://schemas.microsoft.com/office/drawing/2014/main" id="{0D6C97A2-C3CE-4361-B57D-30456D253D8D}"/>
              </a:ext>
            </a:extLst>
          </p:cNvPr>
          <p:cNvSpPr txBox="1"/>
          <p:nvPr/>
        </p:nvSpPr>
        <p:spPr>
          <a:xfrm>
            <a:off x="3" y="648031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3] [10</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016064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3C9C-BFA6-4B77-BBFD-47BD3C8630B3}"/>
              </a:ext>
            </a:extLst>
          </p:cNvPr>
          <p:cNvSpPr>
            <a:spLocks noGrp="1"/>
          </p:cNvSpPr>
          <p:nvPr>
            <p:ph type="title"/>
          </p:nvPr>
        </p:nvSpPr>
        <p:spPr>
          <a:xfrm>
            <a:off x="0" y="245166"/>
            <a:ext cx="10515600" cy="1055171"/>
          </a:xfrm>
        </p:spPr>
        <p:txBody>
          <a:bodyPr/>
          <a:lstStyle/>
          <a:p>
            <a:r>
              <a:rPr lang="en-US"/>
              <a:t>Door system overview</a:t>
            </a:r>
          </a:p>
        </p:txBody>
      </p:sp>
      <p:sp>
        <p:nvSpPr>
          <p:cNvPr id="3" name="Content Placeholder 2">
            <a:extLst>
              <a:ext uri="{FF2B5EF4-FFF2-40B4-BE49-F238E27FC236}">
                <a16:creationId xmlns:a16="http://schemas.microsoft.com/office/drawing/2014/main" id="{3DD0B803-FB54-4CA8-A6E9-90302414E342}"/>
              </a:ext>
            </a:extLst>
          </p:cNvPr>
          <p:cNvSpPr>
            <a:spLocks noGrp="1"/>
          </p:cNvSpPr>
          <p:nvPr>
            <p:ph idx="1"/>
          </p:nvPr>
        </p:nvSpPr>
        <p:spPr>
          <a:xfrm>
            <a:off x="993913" y="1361799"/>
            <a:ext cx="9882808" cy="5251035"/>
          </a:xfrm>
        </p:spPr>
        <p:txBody>
          <a:bodyPr>
            <a:normAutofit/>
          </a:bodyPr>
          <a:lstStyle/>
          <a:p>
            <a:endParaRPr lang="en-US"/>
          </a:p>
          <a:p>
            <a:r>
              <a:rPr lang="en-US"/>
              <a:t>Step 1: Position the registered user in front of the webcam and press the physical "doorbell" button. </a:t>
            </a:r>
          </a:p>
          <a:p>
            <a:r>
              <a:rPr lang="en-US"/>
              <a:t>Step 2: You should hear audio feedback informing you that the door has been unlocked!</a:t>
            </a:r>
            <a:br>
              <a:rPr lang="en-US"/>
            </a:br>
            <a:endParaRPr lang="en-US"/>
          </a:p>
          <a:p>
            <a:r>
              <a:rPr lang="en-US"/>
              <a:t>Step 1: Now try pressing the doorbell button when an unregistered user is in front of the door. </a:t>
            </a:r>
          </a:p>
          <a:p>
            <a:r>
              <a:rPr lang="en-US"/>
              <a:t>Step 2: You should hear audio feedback informing you that the door has detected a stranger and will not unlock!</a:t>
            </a:r>
            <a:br>
              <a:rPr lang="en-US"/>
            </a:br>
            <a:endParaRPr lang="en-US"/>
          </a:p>
        </p:txBody>
      </p:sp>
      <p:sp>
        <p:nvSpPr>
          <p:cNvPr id="4" name="Slide Number Placeholder 3">
            <a:extLst>
              <a:ext uri="{FF2B5EF4-FFF2-40B4-BE49-F238E27FC236}">
                <a16:creationId xmlns:a16="http://schemas.microsoft.com/office/drawing/2014/main" id="{E6BB5AE9-7B19-4B9A-875A-5C7FD2C84ECE}"/>
              </a:ext>
            </a:extLst>
          </p:cNvPr>
          <p:cNvSpPr>
            <a:spLocks noGrp="1"/>
          </p:cNvSpPr>
          <p:nvPr>
            <p:ph type="sldNum" sz="quarter" idx="12"/>
          </p:nvPr>
        </p:nvSpPr>
        <p:spPr>
          <a:xfrm>
            <a:off x="9180443" y="630917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Zarka McClung </a:t>
            </a: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Graphic 9" descr="Checkmark">
            <a:extLst>
              <a:ext uri="{FF2B5EF4-FFF2-40B4-BE49-F238E27FC236}">
                <a16:creationId xmlns:a16="http://schemas.microsoft.com/office/drawing/2014/main" id="{9FA14999-FCDD-4B0F-959F-AA1A3DEE8C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3" y="1780965"/>
            <a:ext cx="914400" cy="914400"/>
          </a:xfrm>
          <a:prstGeom prst="rect">
            <a:avLst/>
          </a:prstGeom>
        </p:spPr>
      </p:pic>
      <p:pic>
        <p:nvPicPr>
          <p:cNvPr id="12" name="Graphic 11" descr="Close">
            <a:extLst>
              <a:ext uri="{FF2B5EF4-FFF2-40B4-BE49-F238E27FC236}">
                <a16:creationId xmlns:a16="http://schemas.microsoft.com/office/drawing/2014/main" id="{7ED5F7AA-BF95-4BC5-AB27-E9D162ADFB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13" y="4268652"/>
            <a:ext cx="914400" cy="914400"/>
          </a:xfrm>
          <a:prstGeom prst="rect">
            <a:avLst/>
          </a:prstGeom>
        </p:spPr>
      </p:pic>
      <p:sp>
        <p:nvSpPr>
          <p:cNvPr id="13" name="TextBox 12">
            <a:extLst>
              <a:ext uri="{FF2B5EF4-FFF2-40B4-BE49-F238E27FC236}">
                <a16:creationId xmlns:a16="http://schemas.microsoft.com/office/drawing/2014/main" id="{E193B3A4-3C1B-46AC-8C4A-44882D7C6110}"/>
              </a:ext>
            </a:extLst>
          </p:cNvPr>
          <p:cNvSpPr txBox="1"/>
          <p:nvPr/>
        </p:nvSpPr>
        <p:spPr>
          <a:xfrm>
            <a:off x="79513" y="1361799"/>
            <a:ext cx="310100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B050"/>
                </a:solidFill>
                <a:effectLst/>
                <a:uLnTx/>
                <a:uFillTx/>
                <a:latin typeface="Calibri" panose="020F0502020204030204"/>
                <a:ea typeface="+mn-ea"/>
                <a:cs typeface="+mn-cs"/>
              </a:rPr>
              <a:t>Access Granted</a:t>
            </a:r>
          </a:p>
        </p:txBody>
      </p:sp>
      <p:sp>
        <p:nvSpPr>
          <p:cNvPr id="16" name="TextBox 15">
            <a:extLst>
              <a:ext uri="{FF2B5EF4-FFF2-40B4-BE49-F238E27FC236}">
                <a16:creationId xmlns:a16="http://schemas.microsoft.com/office/drawing/2014/main" id="{4FB5CD0C-307C-46C2-9638-4968A74BE9B6}"/>
              </a:ext>
            </a:extLst>
          </p:cNvPr>
          <p:cNvSpPr txBox="1"/>
          <p:nvPr/>
        </p:nvSpPr>
        <p:spPr>
          <a:xfrm>
            <a:off x="79513" y="3637756"/>
            <a:ext cx="310100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Calibri" panose="020F0502020204030204"/>
                <a:ea typeface="+mn-ea"/>
                <a:cs typeface="+mn-cs"/>
              </a:rPr>
              <a:t>Access Denied </a:t>
            </a:r>
          </a:p>
        </p:txBody>
      </p:sp>
      <p:sp>
        <p:nvSpPr>
          <p:cNvPr id="14" name="TextBox 4">
            <a:extLst>
              <a:ext uri="{FF2B5EF4-FFF2-40B4-BE49-F238E27FC236}">
                <a16:creationId xmlns:a16="http://schemas.microsoft.com/office/drawing/2014/main" id="{98FCE015-F46B-4E52-B161-85CBD26AB911}"/>
              </a:ext>
            </a:extLst>
          </p:cNvPr>
          <p:cNvSpPr txBox="1"/>
          <p:nvPr/>
        </p:nvSpPr>
        <p:spPr>
          <a:xfrm>
            <a:off x="291548" y="6228522"/>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3</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87064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075E-E2C9-4451-A170-E79E83ED5133}"/>
              </a:ext>
            </a:extLst>
          </p:cNvPr>
          <p:cNvSpPr>
            <a:spLocks noGrp="1"/>
          </p:cNvSpPr>
          <p:nvPr>
            <p:ph type="title"/>
          </p:nvPr>
        </p:nvSpPr>
        <p:spPr>
          <a:xfrm>
            <a:off x="0" y="18256"/>
            <a:ext cx="10515600" cy="1094928"/>
          </a:xfrm>
        </p:spPr>
        <p:txBody>
          <a:bodyPr>
            <a:normAutofit fontScale="90000"/>
          </a:bodyPr>
          <a:lstStyle/>
          <a:p>
            <a:r>
              <a:rPr lang="en-US"/>
              <a:t>Voice Recognition for Appliances (temporary idea)</a:t>
            </a:r>
          </a:p>
        </p:txBody>
      </p:sp>
      <p:sp>
        <p:nvSpPr>
          <p:cNvPr id="4" name="Slide Number Placeholder 3">
            <a:extLst>
              <a:ext uri="{FF2B5EF4-FFF2-40B4-BE49-F238E27FC236}">
                <a16:creationId xmlns:a16="http://schemas.microsoft.com/office/drawing/2014/main" id="{082ADA92-3EF6-4F2B-878D-E701DBBFDD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panose="020F0502020204030204"/>
              </a:rPr>
              <a:t>Zarka McClung </a:t>
            </a:r>
            <a:fld id="{330EA680-D336-4FF7-8B7A-9848BB0A1C32}"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Graphic 5" descr="Radio microphone">
            <a:extLst>
              <a:ext uri="{FF2B5EF4-FFF2-40B4-BE49-F238E27FC236}">
                <a16:creationId xmlns:a16="http://schemas.microsoft.com/office/drawing/2014/main" id="{0BE96654-0CB0-4C45-A6D7-B518323B1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740" y="2967627"/>
            <a:ext cx="914400" cy="914400"/>
          </a:xfrm>
          <a:prstGeom prst="rect">
            <a:avLst/>
          </a:prstGeom>
        </p:spPr>
      </p:pic>
      <p:pic>
        <p:nvPicPr>
          <p:cNvPr id="8" name="Graphic 7" descr="Speakers">
            <a:extLst>
              <a:ext uri="{FF2B5EF4-FFF2-40B4-BE49-F238E27FC236}">
                <a16:creationId xmlns:a16="http://schemas.microsoft.com/office/drawing/2014/main" id="{F5534F01-7923-470F-BBCE-BBAFC58A8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76472" y="1024985"/>
            <a:ext cx="1477328" cy="1477328"/>
          </a:xfrm>
          <a:prstGeom prst="rect">
            <a:avLst/>
          </a:prstGeom>
        </p:spPr>
      </p:pic>
      <p:pic>
        <p:nvPicPr>
          <p:cNvPr id="10" name="Graphic 9" descr="Wireless router">
            <a:extLst>
              <a:ext uri="{FF2B5EF4-FFF2-40B4-BE49-F238E27FC236}">
                <a16:creationId xmlns:a16="http://schemas.microsoft.com/office/drawing/2014/main" id="{53FEB85E-767C-41F4-8DDD-EF8C602634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2666" y="2631366"/>
            <a:ext cx="1586921" cy="1586921"/>
          </a:xfrm>
          <a:prstGeom prst="rect">
            <a:avLst/>
          </a:prstGeom>
        </p:spPr>
      </p:pic>
      <p:pic>
        <p:nvPicPr>
          <p:cNvPr id="12" name="Graphic 11" descr="Monitor">
            <a:extLst>
              <a:ext uri="{FF2B5EF4-FFF2-40B4-BE49-F238E27FC236}">
                <a16:creationId xmlns:a16="http://schemas.microsoft.com/office/drawing/2014/main" id="{B8E0194F-5226-402D-8B0D-D367656D0D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62071" y="4400478"/>
            <a:ext cx="1391729" cy="1391729"/>
          </a:xfrm>
          <a:prstGeom prst="rect">
            <a:avLst/>
          </a:prstGeom>
        </p:spPr>
      </p:pic>
      <p:pic>
        <p:nvPicPr>
          <p:cNvPr id="14" name="Graphic 13" descr="User">
            <a:extLst>
              <a:ext uri="{FF2B5EF4-FFF2-40B4-BE49-F238E27FC236}">
                <a16:creationId xmlns:a16="http://schemas.microsoft.com/office/drawing/2014/main" id="{36C66A32-D28F-4B7D-BF8D-56C642FACB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9470" y="2967627"/>
            <a:ext cx="914400" cy="914400"/>
          </a:xfrm>
          <a:prstGeom prst="rect">
            <a:avLst/>
          </a:prstGeom>
        </p:spPr>
      </p:pic>
      <p:pic>
        <p:nvPicPr>
          <p:cNvPr id="16" name="Graphic 15" descr="Computer">
            <a:extLst>
              <a:ext uri="{FF2B5EF4-FFF2-40B4-BE49-F238E27FC236}">
                <a16:creationId xmlns:a16="http://schemas.microsoft.com/office/drawing/2014/main" id="{71623373-D6E7-4044-922B-9584E0B596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71475" y="2967627"/>
            <a:ext cx="914400" cy="914400"/>
          </a:xfrm>
          <a:prstGeom prst="rect">
            <a:avLst/>
          </a:prstGeom>
        </p:spPr>
      </p:pic>
      <p:sp>
        <p:nvSpPr>
          <p:cNvPr id="17" name="TextBox 17">
            <a:extLst>
              <a:ext uri="{FF2B5EF4-FFF2-40B4-BE49-F238E27FC236}">
                <a16:creationId xmlns:a16="http://schemas.microsoft.com/office/drawing/2014/main" id="{1C6F2BA8-B1F5-4C34-93A6-0091DA5A2765}"/>
              </a:ext>
            </a:extLst>
          </p:cNvPr>
          <p:cNvSpPr txBox="1"/>
          <p:nvPr/>
        </p:nvSpPr>
        <p:spPr>
          <a:xfrm>
            <a:off x="189470" y="4134678"/>
            <a:ext cx="1891121" cy="923330"/>
          </a:xfrm>
          <a:prstGeom prst="rect">
            <a:avLst/>
          </a:prstGeom>
          <a:noFill/>
        </p:spPr>
        <p:txBody>
          <a:bodyPr wrap="square" rtlCol="0">
            <a:spAutoFit/>
          </a:bodyPr>
          <a:lstStyle/>
          <a:p>
            <a:r>
              <a:rPr lang="en-US"/>
              <a:t>Voice command received from a person</a:t>
            </a:r>
          </a:p>
        </p:txBody>
      </p:sp>
      <p:cxnSp>
        <p:nvCxnSpPr>
          <p:cNvPr id="19" name="Straight Arrow Connector 21">
            <a:extLst>
              <a:ext uri="{FF2B5EF4-FFF2-40B4-BE49-F238E27FC236}">
                <a16:creationId xmlns:a16="http://schemas.microsoft.com/office/drawing/2014/main" id="{EE47AEB8-6CE1-4417-A5AF-55A58B06B675}"/>
              </a:ext>
            </a:extLst>
          </p:cNvPr>
          <p:cNvCxnSpPr>
            <a:stCxn id="6" idx="3"/>
            <a:endCxn id="16" idx="1"/>
          </p:cNvCxnSpPr>
          <p:nvPr/>
        </p:nvCxnSpPr>
        <p:spPr>
          <a:xfrm>
            <a:off x="1832140" y="3424827"/>
            <a:ext cx="173933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22">
            <a:extLst>
              <a:ext uri="{FF2B5EF4-FFF2-40B4-BE49-F238E27FC236}">
                <a16:creationId xmlns:a16="http://schemas.microsoft.com/office/drawing/2014/main" id="{CD6DDEF8-D718-4690-9D25-FA161E6DA6AF}"/>
              </a:ext>
            </a:extLst>
          </p:cNvPr>
          <p:cNvSpPr txBox="1"/>
          <p:nvPr/>
        </p:nvSpPr>
        <p:spPr>
          <a:xfrm>
            <a:off x="1984553" y="2683931"/>
            <a:ext cx="1586921" cy="646331"/>
          </a:xfrm>
          <a:prstGeom prst="rect">
            <a:avLst/>
          </a:prstGeom>
          <a:noFill/>
        </p:spPr>
        <p:txBody>
          <a:bodyPr wrap="square" rtlCol="0">
            <a:spAutoFit/>
          </a:bodyPr>
          <a:lstStyle/>
          <a:p>
            <a:r>
              <a:rPr lang="en-US"/>
              <a:t>Signal sent to </a:t>
            </a:r>
            <a:r>
              <a:rPr lang="en-US" err="1"/>
              <a:t>RaspberryPi</a:t>
            </a:r>
            <a:endParaRPr lang="en-US"/>
          </a:p>
        </p:txBody>
      </p:sp>
      <p:sp>
        <p:nvSpPr>
          <p:cNvPr id="21" name="Rectangle 23">
            <a:extLst>
              <a:ext uri="{FF2B5EF4-FFF2-40B4-BE49-F238E27FC236}">
                <a16:creationId xmlns:a16="http://schemas.microsoft.com/office/drawing/2014/main" id="{FA46CAB8-BE6F-4398-AEB7-20409A04CB60}"/>
              </a:ext>
            </a:extLst>
          </p:cNvPr>
          <p:cNvSpPr/>
          <p:nvPr/>
        </p:nvSpPr>
        <p:spPr>
          <a:xfrm>
            <a:off x="3386024" y="3857679"/>
            <a:ext cx="1391729" cy="1477328"/>
          </a:xfrm>
          <a:prstGeom prst="rect">
            <a:avLst/>
          </a:prstGeom>
        </p:spPr>
        <p:txBody>
          <a:bodyPr wrap="square">
            <a:spAutoFit/>
          </a:bodyPr>
          <a:lstStyle/>
          <a:p>
            <a:r>
              <a:rPr lang="en-US" err="1"/>
              <a:t>RaspberryPi</a:t>
            </a:r>
            <a:r>
              <a:rPr lang="en-US"/>
              <a:t> determines which appliance to turn on</a:t>
            </a:r>
          </a:p>
        </p:txBody>
      </p:sp>
      <p:cxnSp>
        <p:nvCxnSpPr>
          <p:cNvPr id="22" name="Straight Arrow Connector 24">
            <a:extLst>
              <a:ext uri="{FF2B5EF4-FFF2-40B4-BE49-F238E27FC236}">
                <a16:creationId xmlns:a16="http://schemas.microsoft.com/office/drawing/2014/main" id="{C701D238-1FC8-4FC7-9519-913C2414DF87}"/>
              </a:ext>
            </a:extLst>
          </p:cNvPr>
          <p:cNvCxnSpPr>
            <a:cxnSpLocks/>
            <a:stCxn id="16" idx="3"/>
            <a:endCxn id="10" idx="1"/>
          </p:cNvCxnSpPr>
          <p:nvPr/>
        </p:nvCxnSpPr>
        <p:spPr>
          <a:xfrm>
            <a:off x="4485875" y="3424827"/>
            <a:ext cx="242679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6">
            <a:extLst>
              <a:ext uri="{FF2B5EF4-FFF2-40B4-BE49-F238E27FC236}">
                <a16:creationId xmlns:a16="http://schemas.microsoft.com/office/drawing/2014/main" id="{B2F12E0D-164A-4E31-89ED-C1E18FC60182}"/>
              </a:ext>
            </a:extLst>
          </p:cNvPr>
          <p:cNvSpPr txBox="1"/>
          <p:nvPr/>
        </p:nvSpPr>
        <p:spPr>
          <a:xfrm>
            <a:off x="4795833" y="1885267"/>
            <a:ext cx="1586921" cy="1477328"/>
          </a:xfrm>
          <a:prstGeom prst="rect">
            <a:avLst/>
          </a:prstGeom>
          <a:noFill/>
        </p:spPr>
        <p:txBody>
          <a:bodyPr wrap="square" rtlCol="0">
            <a:spAutoFit/>
          </a:bodyPr>
          <a:lstStyle/>
          <a:p>
            <a:r>
              <a:rPr lang="en-US"/>
              <a:t>Signal sent Wirelessly to Speakers or TV (Bluetooth or </a:t>
            </a:r>
            <a:r>
              <a:rPr lang="en-US" err="1"/>
              <a:t>WiFi</a:t>
            </a:r>
            <a:r>
              <a:rPr lang="en-US"/>
              <a:t>)</a:t>
            </a:r>
          </a:p>
        </p:txBody>
      </p:sp>
      <p:cxnSp>
        <p:nvCxnSpPr>
          <p:cNvPr id="30" name="Straight Arrow Connector 27">
            <a:extLst>
              <a:ext uri="{FF2B5EF4-FFF2-40B4-BE49-F238E27FC236}">
                <a16:creationId xmlns:a16="http://schemas.microsoft.com/office/drawing/2014/main" id="{82227DA7-8EB9-4669-97C9-955B9C5BB1D2}"/>
              </a:ext>
            </a:extLst>
          </p:cNvPr>
          <p:cNvCxnSpPr>
            <a:cxnSpLocks/>
            <a:stCxn id="10" idx="3"/>
            <a:endCxn id="8" idx="1"/>
          </p:cNvCxnSpPr>
          <p:nvPr/>
        </p:nvCxnSpPr>
        <p:spPr>
          <a:xfrm flipV="1">
            <a:off x="8499587" y="1763649"/>
            <a:ext cx="1376885" cy="16611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8">
            <a:extLst>
              <a:ext uri="{FF2B5EF4-FFF2-40B4-BE49-F238E27FC236}">
                <a16:creationId xmlns:a16="http://schemas.microsoft.com/office/drawing/2014/main" id="{11FA22C3-4E6A-4024-9564-C1414E5A9D8E}"/>
              </a:ext>
            </a:extLst>
          </p:cNvPr>
          <p:cNvCxnSpPr>
            <a:cxnSpLocks/>
            <a:stCxn id="10" idx="3"/>
            <a:endCxn id="12" idx="1"/>
          </p:cNvCxnSpPr>
          <p:nvPr/>
        </p:nvCxnSpPr>
        <p:spPr>
          <a:xfrm>
            <a:off x="8499587" y="3424827"/>
            <a:ext cx="1462484" cy="16715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26">
            <a:extLst>
              <a:ext uri="{FF2B5EF4-FFF2-40B4-BE49-F238E27FC236}">
                <a16:creationId xmlns:a16="http://schemas.microsoft.com/office/drawing/2014/main" id="{207BDF39-A05A-433D-A448-00A15EB50482}"/>
              </a:ext>
            </a:extLst>
          </p:cNvPr>
          <p:cNvSpPr txBox="1"/>
          <p:nvPr/>
        </p:nvSpPr>
        <p:spPr>
          <a:xfrm>
            <a:off x="8074291" y="1715356"/>
            <a:ext cx="1586921" cy="1200329"/>
          </a:xfrm>
          <a:prstGeom prst="rect">
            <a:avLst/>
          </a:prstGeom>
          <a:noFill/>
        </p:spPr>
        <p:txBody>
          <a:bodyPr wrap="square" rtlCol="0">
            <a:spAutoFit/>
          </a:bodyPr>
          <a:lstStyle/>
          <a:p>
            <a:r>
              <a:rPr lang="en-US"/>
              <a:t>Stream music from YouTube through speakers</a:t>
            </a:r>
          </a:p>
        </p:txBody>
      </p:sp>
      <p:sp>
        <p:nvSpPr>
          <p:cNvPr id="38" name="TextBox 26">
            <a:extLst>
              <a:ext uri="{FF2B5EF4-FFF2-40B4-BE49-F238E27FC236}">
                <a16:creationId xmlns:a16="http://schemas.microsoft.com/office/drawing/2014/main" id="{C3B30C6D-65DD-408D-81EC-82166E43DD47}"/>
              </a:ext>
            </a:extLst>
          </p:cNvPr>
          <p:cNvSpPr txBox="1"/>
          <p:nvPr/>
        </p:nvSpPr>
        <p:spPr>
          <a:xfrm>
            <a:off x="8140929" y="4412476"/>
            <a:ext cx="1586921" cy="646331"/>
          </a:xfrm>
          <a:prstGeom prst="rect">
            <a:avLst/>
          </a:prstGeom>
          <a:noFill/>
        </p:spPr>
        <p:txBody>
          <a:bodyPr wrap="square" rtlCol="0">
            <a:spAutoFit/>
          </a:bodyPr>
          <a:lstStyle/>
          <a:p>
            <a:r>
              <a:rPr lang="en-US"/>
              <a:t>Turn on TV/ Monitor</a:t>
            </a:r>
          </a:p>
        </p:txBody>
      </p:sp>
    </p:spTree>
    <p:extLst>
      <p:ext uri="{BB962C8B-B14F-4D97-AF65-F5344CB8AC3E}">
        <p14:creationId xmlns:p14="http://schemas.microsoft.com/office/powerpoint/2010/main" val="3894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BC10-9EA7-4C7B-9410-9DDB7D353E4D}"/>
              </a:ext>
            </a:extLst>
          </p:cNvPr>
          <p:cNvSpPr>
            <a:spLocks noGrp="1"/>
          </p:cNvSpPr>
          <p:nvPr>
            <p:ph type="title"/>
          </p:nvPr>
        </p:nvSpPr>
        <p:spPr>
          <a:xfrm>
            <a:off x="597568" y="-106112"/>
            <a:ext cx="2039655" cy="1325563"/>
          </a:xfrm>
        </p:spPr>
        <p:txBody>
          <a:bodyPr/>
          <a:lstStyle/>
          <a:p>
            <a:r>
              <a:rPr lang="en-US">
                <a:cs typeface="Calibri Light"/>
              </a:rPr>
              <a:t>Budget</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778286D6-D475-450D-BEB2-B9EE743A71FC}"/>
              </a:ext>
            </a:extLst>
          </p:cNvPr>
          <p:cNvPicPr>
            <a:picLocks noGrp="1" noChangeAspect="1"/>
          </p:cNvPicPr>
          <p:nvPr>
            <p:ph idx="1"/>
          </p:nvPr>
        </p:nvPicPr>
        <p:blipFill>
          <a:blip r:embed="rId2"/>
          <a:stretch>
            <a:fillRect/>
          </a:stretch>
        </p:blipFill>
        <p:spPr>
          <a:xfrm>
            <a:off x="1400149" y="903204"/>
            <a:ext cx="9110963" cy="5514390"/>
          </a:xfrm>
          <a:prstGeom prst="rect">
            <a:avLst/>
          </a:prstGeom>
        </p:spPr>
      </p:pic>
      <p:sp>
        <p:nvSpPr>
          <p:cNvPr id="4" name="Slide Number Placeholder 3">
            <a:extLst>
              <a:ext uri="{FF2B5EF4-FFF2-40B4-BE49-F238E27FC236}">
                <a16:creationId xmlns:a16="http://schemas.microsoft.com/office/drawing/2014/main" id="{B13A4134-6823-46B3-8352-AD759F27B03E}"/>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712524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CB4E-7D08-41A0-9810-54359E353B1C}"/>
              </a:ext>
            </a:extLst>
          </p:cNvPr>
          <p:cNvSpPr>
            <a:spLocks noGrp="1"/>
          </p:cNvSpPr>
          <p:nvPr>
            <p:ph type="title"/>
          </p:nvPr>
        </p:nvSpPr>
        <p:spPr>
          <a:xfrm>
            <a:off x="838200" y="365125"/>
            <a:ext cx="2444416" cy="1325563"/>
          </a:xfrm>
        </p:spPr>
        <p:txBody>
          <a:bodyPr/>
          <a:lstStyle/>
          <a:p>
            <a:r>
              <a:rPr lang="en-US">
                <a:cs typeface="Calibri Light"/>
              </a:rPr>
              <a:t>Materials</a:t>
            </a:r>
            <a:endParaRPr lang="en-US"/>
          </a:p>
        </p:txBody>
      </p:sp>
      <p:sp>
        <p:nvSpPr>
          <p:cNvPr id="4" name="Slide Number Placeholder 3">
            <a:extLst>
              <a:ext uri="{FF2B5EF4-FFF2-40B4-BE49-F238E27FC236}">
                <a16:creationId xmlns:a16="http://schemas.microsoft.com/office/drawing/2014/main" id="{5EA5D31F-EA20-4F53-8DF9-B16EE5746C18}"/>
              </a:ext>
            </a:extLst>
          </p:cNvPr>
          <p:cNvSpPr>
            <a:spLocks noGrp="1"/>
          </p:cNvSpPr>
          <p:nvPr>
            <p:ph type="sldNum" sz="quarter" idx="12"/>
          </p:nvPr>
        </p:nvSpPr>
        <p:spPr/>
        <p:txBody>
          <a:bodyPr/>
          <a:lstStyle/>
          <a:p>
            <a:fld id="{330EA680-D336-4FF7-8B7A-9848BB0A1C32}" type="slidenum">
              <a:rPr lang="en-US" smtClean="0"/>
              <a:t>29</a:t>
            </a:fld>
            <a:endParaRPr lang="en-US"/>
          </a:p>
        </p:txBody>
      </p:sp>
      <p:pic>
        <p:nvPicPr>
          <p:cNvPr id="3" name="Picture 4" descr="A screenshot of a cell phone&#10;&#10;Description generated with very high confidence">
            <a:extLst>
              <a:ext uri="{FF2B5EF4-FFF2-40B4-BE49-F238E27FC236}">
                <a16:creationId xmlns:a16="http://schemas.microsoft.com/office/drawing/2014/main" id="{20B9A1A4-FD8A-4DCD-BD2E-397F45A73772}"/>
              </a:ext>
            </a:extLst>
          </p:cNvPr>
          <p:cNvPicPr>
            <a:picLocks noGrp="1" noChangeAspect="1"/>
          </p:cNvPicPr>
          <p:nvPr>
            <p:ph idx="1"/>
          </p:nvPr>
        </p:nvPicPr>
        <p:blipFill>
          <a:blip r:embed="rId2"/>
          <a:stretch>
            <a:fillRect/>
          </a:stretch>
        </p:blipFill>
        <p:spPr>
          <a:xfrm>
            <a:off x="837699" y="1702261"/>
            <a:ext cx="10155654" cy="3104146"/>
          </a:xfrm>
          <a:prstGeom prst="rect">
            <a:avLst/>
          </a:prstGeom>
        </p:spPr>
      </p:pic>
    </p:spTree>
    <p:extLst>
      <p:ext uri="{BB962C8B-B14F-4D97-AF65-F5344CB8AC3E}">
        <p14:creationId xmlns:p14="http://schemas.microsoft.com/office/powerpoint/2010/main" val="183364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FB1664B-0715-4D3C-B295-99584CF3E23F}"/>
              </a:ext>
            </a:extLst>
          </p:cNvPr>
          <p:cNvSpPr/>
          <p:nvPr/>
        </p:nvSpPr>
        <p:spPr>
          <a:xfrm>
            <a:off x="3212184" y="2654406"/>
            <a:ext cx="1188777" cy="1092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CC2F1638-D49B-44BB-BA1D-B8D7BBC6FBBF}"/>
              </a:ext>
            </a:extLst>
          </p:cNvPr>
          <p:cNvGrpSpPr/>
          <p:nvPr/>
        </p:nvGrpSpPr>
        <p:grpSpPr>
          <a:xfrm>
            <a:off x="5161591" y="2471893"/>
            <a:ext cx="1877436" cy="1877436"/>
            <a:chOff x="5168581" y="2549252"/>
            <a:chExt cx="1877436" cy="1877436"/>
          </a:xfrm>
        </p:grpSpPr>
        <p:sp>
          <p:nvSpPr>
            <p:cNvPr id="90" name="Oval 89">
              <a:extLst>
                <a:ext uri="{FF2B5EF4-FFF2-40B4-BE49-F238E27FC236}">
                  <a16:creationId xmlns:a16="http://schemas.microsoft.com/office/drawing/2014/main" id="{A319F3CB-0349-4AF8-BD29-25808E571144}"/>
                </a:ext>
              </a:extLst>
            </p:cNvPr>
            <p:cNvSpPr/>
            <p:nvPr/>
          </p:nvSpPr>
          <p:spPr>
            <a:xfrm>
              <a:off x="5168581" y="2549252"/>
              <a:ext cx="1877436" cy="1877436"/>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984CAA1-FC5A-41D4-AFC0-E7499AF08453}"/>
                </a:ext>
              </a:extLst>
            </p:cNvPr>
            <p:cNvSpPr/>
            <p:nvPr/>
          </p:nvSpPr>
          <p:spPr>
            <a:xfrm>
              <a:off x="5392934" y="2749216"/>
              <a:ext cx="1420110" cy="1420110"/>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0610856-2CB0-41FE-AA7A-E8D3AF5A9555}"/>
                </a:ext>
              </a:extLst>
            </p:cNvPr>
            <p:cNvSpPr/>
            <p:nvPr/>
          </p:nvSpPr>
          <p:spPr>
            <a:xfrm>
              <a:off x="5621617" y="2957775"/>
              <a:ext cx="962744" cy="96274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16E4B56-2357-4C60-A028-DC9A6F5735C9}"/>
              </a:ext>
            </a:extLst>
          </p:cNvPr>
          <p:cNvSpPr>
            <a:spLocks noGrp="1"/>
          </p:cNvSpPr>
          <p:nvPr>
            <p:ph type="title"/>
          </p:nvPr>
        </p:nvSpPr>
        <p:spPr>
          <a:xfrm>
            <a:off x="838200" y="-269189"/>
            <a:ext cx="10515600" cy="1325563"/>
          </a:xfrm>
        </p:spPr>
        <p:txBody>
          <a:bodyPr/>
          <a:lstStyle/>
          <a:p>
            <a:r>
              <a:rPr lang="en-US"/>
              <a:t>System Overview</a:t>
            </a:r>
          </a:p>
        </p:txBody>
      </p:sp>
      <p:sp>
        <p:nvSpPr>
          <p:cNvPr id="4" name="Slide Number Placeholder 3">
            <a:extLst>
              <a:ext uri="{FF2B5EF4-FFF2-40B4-BE49-F238E27FC236}">
                <a16:creationId xmlns:a16="http://schemas.microsoft.com/office/drawing/2014/main" id="{11F3A4FF-6F7A-433A-BF4E-62675E295DB0}"/>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5" name="TextBox 4">
            <a:extLst>
              <a:ext uri="{FF2B5EF4-FFF2-40B4-BE49-F238E27FC236}">
                <a16:creationId xmlns:a16="http://schemas.microsoft.com/office/drawing/2014/main" id="{FD90FE0D-F319-46E3-BCBA-C16C36E7BAFA}"/>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
        <p:nvSpPr>
          <p:cNvPr id="8" name="Rectangle 7">
            <a:extLst>
              <a:ext uri="{FF2B5EF4-FFF2-40B4-BE49-F238E27FC236}">
                <a16:creationId xmlns:a16="http://schemas.microsoft.com/office/drawing/2014/main" id="{91B72F99-58F0-46D7-BF12-095DFB35424C}"/>
              </a:ext>
            </a:extLst>
          </p:cNvPr>
          <p:cNvSpPr/>
          <p:nvPr/>
        </p:nvSpPr>
        <p:spPr>
          <a:xfrm>
            <a:off x="1528194" y="979015"/>
            <a:ext cx="9135611" cy="5231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57F7B76-BC5A-4D6E-B534-CEAFA470FB55}"/>
              </a:ext>
            </a:extLst>
          </p:cNvPr>
          <p:cNvSpPr/>
          <p:nvPr/>
        </p:nvSpPr>
        <p:spPr>
          <a:xfrm>
            <a:off x="5895421" y="3154802"/>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bluetooth logo">
            <a:extLst>
              <a:ext uri="{FF2B5EF4-FFF2-40B4-BE49-F238E27FC236}">
                <a16:creationId xmlns:a16="http://schemas.microsoft.com/office/drawing/2014/main" id="{C8651166-F643-43A3-AC34-A59995F58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195" y="3154802"/>
            <a:ext cx="513629" cy="37646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10E59DFE-B216-4E77-B688-437BDED0ED7D}"/>
              </a:ext>
            </a:extLst>
          </p:cNvPr>
          <p:cNvGrpSpPr/>
          <p:nvPr/>
        </p:nvGrpSpPr>
        <p:grpSpPr>
          <a:xfrm>
            <a:off x="1550759" y="3149446"/>
            <a:ext cx="513629" cy="387178"/>
            <a:chOff x="5839185" y="3232161"/>
            <a:chExt cx="513629" cy="387178"/>
          </a:xfrm>
        </p:grpSpPr>
        <p:sp>
          <p:nvSpPr>
            <p:cNvPr id="23" name="Rectangle: Rounded Corners 22">
              <a:extLst>
                <a:ext uri="{FF2B5EF4-FFF2-40B4-BE49-F238E27FC236}">
                  <a16:creationId xmlns:a16="http://schemas.microsoft.com/office/drawing/2014/main" id="{378DC622-B3CE-48D4-BF8D-06008936B5B5}"/>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Image result for bluetooth logo">
              <a:extLst>
                <a:ext uri="{FF2B5EF4-FFF2-40B4-BE49-F238E27FC236}">
                  <a16:creationId xmlns:a16="http://schemas.microsoft.com/office/drawing/2014/main" id="{5A9C1513-1B08-4F0C-9295-41FD1D0B3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64533671-8BFE-4173-90A8-FCB1E2F571AE}"/>
              </a:ext>
            </a:extLst>
          </p:cNvPr>
          <p:cNvGrpSpPr/>
          <p:nvPr/>
        </p:nvGrpSpPr>
        <p:grpSpPr>
          <a:xfrm>
            <a:off x="1550759" y="5724267"/>
            <a:ext cx="513629" cy="387178"/>
            <a:chOff x="5839185" y="3232161"/>
            <a:chExt cx="513629" cy="387178"/>
          </a:xfrm>
        </p:grpSpPr>
        <p:sp>
          <p:nvSpPr>
            <p:cNvPr id="26" name="Rectangle: Rounded Corners 25">
              <a:extLst>
                <a:ext uri="{FF2B5EF4-FFF2-40B4-BE49-F238E27FC236}">
                  <a16:creationId xmlns:a16="http://schemas.microsoft.com/office/drawing/2014/main" id="{7028FE23-2887-4C76-9DDF-E5F433A58403}"/>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descr="Image result for bluetooth logo">
              <a:extLst>
                <a:ext uri="{FF2B5EF4-FFF2-40B4-BE49-F238E27FC236}">
                  <a16:creationId xmlns:a16="http://schemas.microsoft.com/office/drawing/2014/main" id="{B551B893-1B2A-4EFA-BD68-F8E254E6D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9AF37409-146F-4925-8B48-E9B75F45AD18}"/>
              </a:ext>
            </a:extLst>
          </p:cNvPr>
          <p:cNvGrpSpPr/>
          <p:nvPr/>
        </p:nvGrpSpPr>
        <p:grpSpPr>
          <a:xfrm>
            <a:off x="1550759" y="1020204"/>
            <a:ext cx="513629" cy="387178"/>
            <a:chOff x="5839185" y="3232161"/>
            <a:chExt cx="513629" cy="387178"/>
          </a:xfrm>
        </p:grpSpPr>
        <p:sp>
          <p:nvSpPr>
            <p:cNvPr id="29" name="Rectangle: Rounded Corners 28">
              <a:extLst>
                <a:ext uri="{FF2B5EF4-FFF2-40B4-BE49-F238E27FC236}">
                  <a16:creationId xmlns:a16="http://schemas.microsoft.com/office/drawing/2014/main" id="{3F8A316A-9CBD-4A16-B69A-D9F9B33A20AB}"/>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bluetooth logo">
              <a:extLst>
                <a:ext uri="{FF2B5EF4-FFF2-40B4-BE49-F238E27FC236}">
                  <a16:creationId xmlns:a16="http://schemas.microsoft.com/office/drawing/2014/main" id="{1AF0F83A-55CC-426A-8F18-5849F7653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EB0B26C8-1D79-4E14-B0BE-075BC20CF5B1}"/>
              </a:ext>
            </a:extLst>
          </p:cNvPr>
          <p:cNvGrpSpPr/>
          <p:nvPr/>
        </p:nvGrpSpPr>
        <p:grpSpPr>
          <a:xfrm>
            <a:off x="5828514" y="1023339"/>
            <a:ext cx="513629" cy="387178"/>
            <a:chOff x="5839185" y="3232161"/>
            <a:chExt cx="513629" cy="387178"/>
          </a:xfrm>
        </p:grpSpPr>
        <p:sp>
          <p:nvSpPr>
            <p:cNvPr id="32" name="Rectangle: Rounded Corners 31">
              <a:extLst>
                <a:ext uri="{FF2B5EF4-FFF2-40B4-BE49-F238E27FC236}">
                  <a16:creationId xmlns:a16="http://schemas.microsoft.com/office/drawing/2014/main" id="{091DD8E7-394E-43E1-8335-6B872C5E0EEB}"/>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Image result for bluetooth logo">
              <a:extLst>
                <a:ext uri="{FF2B5EF4-FFF2-40B4-BE49-F238E27FC236}">
                  <a16:creationId xmlns:a16="http://schemas.microsoft.com/office/drawing/2014/main" id="{775EE4AB-AD88-4D25-A328-30386E0BD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3A290025-C42A-4D35-B146-482FE26DEDE1}"/>
              </a:ext>
            </a:extLst>
          </p:cNvPr>
          <p:cNvGrpSpPr/>
          <p:nvPr/>
        </p:nvGrpSpPr>
        <p:grpSpPr>
          <a:xfrm>
            <a:off x="5822567" y="5724267"/>
            <a:ext cx="513629" cy="387178"/>
            <a:chOff x="5839185" y="3232161"/>
            <a:chExt cx="513629" cy="387178"/>
          </a:xfrm>
        </p:grpSpPr>
        <p:sp>
          <p:nvSpPr>
            <p:cNvPr id="35" name="Rectangle: Rounded Corners 34">
              <a:extLst>
                <a:ext uri="{FF2B5EF4-FFF2-40B4-BE49-F238E27FC236}">
                  <a16:creationId xmlns:a16="http://schemas.microsoft.com/office/drawing/2014/main" id="{54818FDF-12CA-4AE1-87CD-555744987C1F}"/>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Image result for bluetooth logo">
              <a:extLst>
                <a:ext uri="{FF2B5EF4-FFF2-40B4-BE49-F238E27FC236}">
                  <a16:creationId xmlns:a16="http://schemas.microsoft.com/office/drawing/2014/main" id="{29E25A9A-A79F-4949-94CC-9EFD4A52B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5607A896-9EB2-4FE1-BFC1-73700353A653}"/>
              </a:ext>
            </a:extLst>
          </p:cNvPr>
          <p:cNvGrpSpPr/>
          <p:nvPr/>
        </p:nvGrpSpPr>
        <p:grpSpPr>
          <a:xfrm>
            <a:off x="10136197" y="3158052"/>
            <a:ext cx="513629" cy="387178"/>
            <a:chOff x="5839185" y="3232161"/>
            <a:chExt cx="513629" cy="387178"/>
          </a:xfrm>
        </p:grpSpPr>
        <p:sp>
          <p:nvSpPr>
            <p:cNvPr id="38" name="Rectangle: Rounded Corners 37">
              <a:extLst>
                <a:ext uri="{FF2B5EF4-FFF2-40B4-BE49-F238E27FC236}">
                  <a16:creationId xmlns:a16="http://schemas.microsoft.com/office/drawing/2014/main" id="{0C9628FA-1059-48A5-8114-EDB431DDB850}"/>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descr="Image result for bluetooth logo">
              <a:extLst>
                <a:ext uri="{FF2B5EF4-FFF2-40B4-BE49-F238E27FC236}">
                  <a16:creationId xmlns:a16="http://schemas.microsoft.com/office/drawing/2014/main" id="{A1FD582B-7011-4022-AD0B-4D0E1CC96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96F5285D-1B5F-4CC9-A338-6EF7A96AB8A7}"/>
              </a:ext>
            </a:extLst>
          </p:cNvPr>
          <p:cNvGrpSpPr/>
          <p:nvPr/>
        </p:nvGrpSpPr>
        <p:grpSpPr>
          <a:xfrm>
            <a:off x="10136197" y="5724267"/>
            <a:ext cx="513629" cy="387178"/>
            <a:chOff x="5839185" y="3232161"/>
            <a:chExt cx="513629" cy="387178"/>
          </a:xfrm>
        </p:grpSpPr>
        <p:sp>
          <p:nvSpPr>
            <p:cNvPr id="41" name="Rectangle: Rounded Corners 40">
              <a:extLst>
                <a:ext uri="{FF2B5EF4-FFF2-40B4-BE49-F238E27FC236}">
                  <a16:creationId xmlns:a16="http://schemas.microsoft.com/office/drawing/2014/main" id="{2F383A32-5A01-4CE6-AC30-D8C284161907}"/>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descr="Image result for bluetooth logo">
              <a:extLst>
                <a:ext uri="{FF2B5EF4-FFF2-40B4-BE49-F238E27FC236}">
                  <a16:creationId xmlns:a16="http://schemas.microsoft.com/office/drawing/2014/main" id="{7EFFA560-3A0B-448F-A360-FDE3CD3C7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1782CC4B-7533-4100-84FB-FB7D64AB3CC4}"/>
              </a:ext>
            </a:extLst>
          </p:cNvPr>
          <p:cNvGrpSpPr/>
          <p:nvPr/>
        </p:nvGrpSpPr>
        <p:grpSpPr>
          <a:xfrm>
            <a:off x="10152955" y="1025441"/>
            <a:ext cx="513629" cy="387178"/>
            <a:chOff x="5839185" y="3232161"/>
            <a:chExt cx="513629" cy="387178"/>
          </a:xfrm>
        </p:grpSpPr>
        <p:sp>
          <p:nvSpPr>
            <p:cNvPr id="44" name="Rectangle: Rounded Corners 43">
              <a:extLst>
                <a:ext uri="{FF2B5EF4-FFF2-40B4-BE49-F238E27FC236}">
                  <a16:creationId xmlns:a16="http://schemas.microsoft.com/office/drawing/2014/main" id="{ED54E295-50D5-44D8-9FB9-231B6E93B27F}"/>
                </a:ext>
              </a:extLst>
            </p:cNvPr>
            <p:cNvSpPr/>
            <p:nvPr/>
          </p:nvSpPr>
          <p:spPr>
            <a:xfrm>
              <a:off x="5902411" y="3232161"/>
              <a:ext cx="387178" cy="38717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descr="Image result for bluetooth logo">
              <a:extLst>
                <a:ext uri="{FF2B5EF4-FFF2-40B4-BE49-F238E27FC236}">
                  <a16:creationId xmlns:a16="http://schemas.microsoft.com/office/drawing/2014/main" id="{36C7F846-81CB-46AB-BDD1-66C426C3E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185" y="3232161"/>
              <a:ext cx="513629" cy="376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4CC9E642-499C-4F80-ABA3-54DAFDB879B3}"/>
              </a:ext>
            </a:extLst>
          </p:cNvPr>
          <p:cNvGrpSpPr/>
          <p:nvPr/>
        </p:nvGrpSpPr>
        <p:grpSpPr>
          <a:xfrm>
            <a:off x="1029091" y="5046594"/>
            <a:ext cx="1734047" cy="1734047"/>
            <a:chOff x="1036081" y="5123953"/>
            <a:chExt cx="1734047" cy="1734047"/>
          </a:xfrm>
        </p:grpSpPr>
        <p:sp>
          <p:nvSpPr>
            <p:cNvPr id="21" name="Arc 20">
              <a:extLst>
                <a:ext uri="{FF2B5EF4-FFF2-40B4-BE49-F238E27FC236}">
                  <a16:creationId xmlns:a16="http://schemas.microsoft.com/office/drawing/2014/main" id="{8C325DCA-5FE7-4F80-81E8-A85B21078E89}"/>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4C723655-BC61-4724-855C-F51A4FD5D22F}"/>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704AECA9-4C4B-4B5B-BD64-91C9C22D078C}"/>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87CA6F4A-33D3-4A05-A188-98C39D244C29}"/>
              </a:ext>
            </a:extLst>
          </p:cNvPr>
          <p:cNvGrpSpPr/>
          <p:nvPr/>
        </p:nvGrpSpPr>
        <p:grpSpPr>
          <a:xfrm rot="2700000">
            <a:off x="940548" y="2537234"/>
            <a:ext cx="1734047" cy="1734047"/>
            <a:chOff x="1036081" y="5123953"/>
            <a:chExt cx="1734047" cy="1734047"/>
          </a:xfrm>
        </p:grpSpPr>
        <p:sp>
          <p:nvSpPr>
            <p:cNvPr id="51" name="Arc 50">
              <a:extLst>
                <a:ext uri="{FF2B5EF4-FFF2-40B4-BE49-F238E27FC236}">
                  <a16:creationId xmlns:a16="http://schemas.microsoft.com/office/drawing/2014/main" id="{60CCEFA2-A6FB-4077-9763-86B81B4960D6}"/>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D304FF50-D0F2-46A7-9C99-5B9525B92151}"/>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7C20461F-618A-4C8B-A346-9329D089DD7C}"/>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83C1D6B-0830-484C-8FBF-E019776BAB55}"/>
              </a:ext>
            </a:extLst>
          </p:cNvPr>
          <p:cNvGrpSpPr/>
          <p:nvPr/>
        </p:nvGrpSpPr>
        <p:grpSpPr>
          <a:xfrm rot="5630356">
            <a:off x="974536" y="352007"/>
            <a:ext cx="1734047" cy="1734047"/>
            <a:chOff x="1036081" y="5123953"/>
            <a:chExt cx="1734047" cy="1734047"/>
          </a:xfrm>
        </p:grpSpPr>
        <p:sp>
          <p:nvSpPr>
            <p:cNvPr id="55" name="Arc 54">
              <a:extLst>
                <a:ext uri="{FF2B5EF4-FFF2-40B4-BE49-F238E27FC236}">
                  <a16:creationId xmlns:a16="http://schemas.microsoft.com/office/drawing/2014/main" id="{17A323C6-753D-4D92-BE1A-96B09354ED34}"/>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081CD6BF-02DA-44BB-95EF-47D8C70928BA}"/>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405B63DD-6C32-4566-ABDE-D3F0EFCD1DA0}"/>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F9B7142F-90A5-45DB-A182-ACF80C105608}"/>
              </a:ext>
            </a:extLst>
          </p:cNvPr>
          <p:cNvGrpSpPr/>
          <p:nvPr/>
        </p:nvGrpSpPr>
        <p:grpSpPr>
          <a:xfrm rot="18900000">
            <a:off x="5259652" y="5122834"/>
            <a:ext cx="1734047" cy="1734047"/>
            <a:chOff x="1036081" y="5123953"/>
            <a:chExt cx="1734047" cy="1734047"/>
          </a:xfrm>
        </p:grpSpPr>
        <p:sp>
          <p:nvSpPr>
            <p:cNvPr id="63" name="Arc 62">
              <a:extLst>
                <a:ext uri="{FF2B5EF4-FFF2-40B4-BE49-F238E27FC236}">
                  <a16:creationId xmlns:a16="http://schemas.microsoft.com/office/drawing/2014/main" id="{44FC038B-E407-477D-A3BE-B3029D40E2E0}"/>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4" name="Arc 63">
              <a:extLst>
                <a:ext uri="{FF2B5EF4-FFF2-40B4-BE49-F238E27FC236}">
                  <a16:creationId xmlns:a16="http://schemas.microsoft.com/office/drawing/2014/main" id="{55EE8E4E-ACE1-4E2A-8AA2-5CF13DF4618C}"/>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5" name="Arc 64">
              <a:extLst>
                <a:ext uri="{FF2B5EF4-FFF2-40B4-BE49-F238E27FC236}">
                  <a16:creationId xmlns:a16="http://schemas.microsoft.com/office/drawing/2014/main" id="{1D7BFBB2-D2FC-47F8-9AEC-E89A5F7AC21E}"/>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6DE5D1F4-1028-4D1F-AC3C-F79C6BC3D92B}"/>
              </a:ext>
            </a:extLst>
          </p:cNvPr>
          <p:cNvGrpSpPr/>
          <p:nvPr/>
        </p:nvGrpSpPr>
        <p:grpSpPr>
          <a:xfrm rot="16655377">
            <a:off x="9525987" y="5038036"/>
            <a:ext cx="1734047" cy="1734047"/>
            <a:chOff x="1036081" y="5123953"/>
            <a:chExt cx="1734047" cy="1734047"/>
          </a:xfrm>
        </p:grpSpPr>
        <p:sp>
          <p:nvSpPr>
            <p:cNvPr id="67" name="Arc 66">
              <a:extLst>
                <a:ext uri="{FF2B5EF4-FFF2-40B4-BE49-F238E27FC236}">
                  <a16:creationId xmlns:a16="http://schemas.microsoft.com/office/drawing/2014/main" id="{58CEFCB9-9078-4500-9112-50FA6142C355}"/>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8" name="Arc 67">
              <a:extLst>
                <a:ext uri="{FF2B5EF4-FFF2-40B4-BE49-F238E27FC236}">
                  <a16:creationId xmlns:a16="http://schemas.microsoft.com/office/drawing/2014/main" id="{76F4C2A1-C3E9-46FE-806E-36E842A52065}"/>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6106911C-046C-41B7-8002-D7C7118DCD46}"/>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20D7D1E5-E529-41CB-A450-9F9D52A22C55}"/>
              </a:ext>
            </a:extLst>
          </p:cNvPr>
          <p:cNvGrpSpPr/>
          <p:nvPr/>
        </p:nvGrpSpPr>
        <p:grpSpPr>
          <a:xfrm rot="8100000">
            <a:off x="5212357" y="332177"/>
            <a:ext cx="1734047" cy="1734047"/>
            <a:chOff x="1036081" y="5123953"/>
            <a:chExt cx="1734047" cy="1734047"/>
          </a:xfrm>
        </p:grpSpPr>
        <p:sp>
          <p:nvSpPr>
            <p:cNvPr id="71" name="Arc 70">
              <a:extLst>
                <a:ext uri="{FF2B5EF4-FFF2-40B4-BE49-F238E27FC236}">
                  <a16:creationId xmlns:a16="http://schemas.microsoft.com/office/drawing/2014/main" id="{FDFD0F4F-6A73-47A2-AB87-00F7130B5517}"/>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2AF615FD-B078-4D07-A5ED-0B4F05F4B499}"/>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1CBBEF01-C8F0-49E5-9DC5-448C0CDADB0E}"/>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DE64F306-4AA9-440F-8FD9-93FE9B9D91A7}"/>
              </a:ext>
            </a:extLst>
          </p:cNvPr>
          <p:cNvGrpSpPr/>
          <p:nvPr/>
        </p:nvGrpSpPr>
        <p:grpSpPr>
          <a:xfrm rot="13587979">
            <a:off x="9519505" y="2429597"/>
            <a:ext cx="1734047" cy="1734047"/>
            <a:chOff x="1036081" y="5123953"/>
            <a:chExt cx="1734047" cy="1734047"/>
          </a:xfrm>
        </p:grpSpPr>
        <p:sp>
          <p:nvSpPr>
            <p:cNvPr id="75" name="Arc 74">
              <a:extLst>
                <a:ext uri="{FF2B5EF4-FFF2-40B4-BE49-F238E27FC236}">
                  <a16:creationId xmlns:a16="http://schemas.microsoft.com/office/drawing/2014/main" id="{A77F74E3-E53B-4F5C-B70B-8E6628B22C85}"/>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6" name="Arc 75">
              <a:extLst>
                <a:ext uri="{FF2B5EF4-FFF2-40B4-BE49-F238E27FC236}">
                  <a16:creationId xmlns:a16="http://schemas.microsoft.com/office/drawing/2014/main" id="{A49A39FE-4CD2-4B39-BE05-FD861E5B1DF7}"/>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00F1DD57-58C2-49BA-BB1E-7BE7E0198308}"/>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3FFEAAD2-891B-4045-98AB-26E6E16B7F82}"/>
              </a:ext>
            </a:extLst>
          </p:cNvPr>
          <p:cNvGrpSpPr/>
          <p:nvPr/>
        </p:nvGrpSpPr>
        <p:grpSpPr>
          <a:xfrm rot="10800000">
            <a:off x="9394069" y="373353"/>
            <a:ext cx="1734047" cy="1734047"/>
            <a:chOff x="1036081" y="5123953"/>
            <a:chExt cx="1734047" cy="1734047"/>
          </a:xfrm>
        </p:grpSpPr>
        <p:sp>
          <p:nvSpPr>
            <p:cNvPr id="83" name="Arc 82">
              <a:extLst>
                <a:ext uri="{FF2B5EF4-FFF2-40B4-BE49-F238E27FC236}">
                  <a16:creationId xmlns:a16="http://schemas.microsoft.com/office/drawing/2014/main" id="{4AE1EE34-914E-4CE8-A002-9DCD6277EEB0}"/>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F14BE667-6227-484C-8B6A-0173BB11E529}"/>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5" name="Arc 84">
              <a:extLst>
                <a:ext uri="{FF2B5EF4-FFF2-40B4-BE49-F238E27FC236}">
                  <a16:creationId xmlns:a16="http://schemas.microsoft.com/office/drawing/2014/main" id="{F9FB8908-8FB3-4312-87B6-AEF81183CF64}"/>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91" name="Rectangle: Rounded Corners 90">
            <a:extLst>
              <a:ext uri="{FF2B5EF4-FFF2-40B4-BE49-F238E27FC236}">
                <a16:creationId xmlns:a16="http://schemas.microsoft.com/office/drawing/2014/main" id="{E38B2CFE-0B79-40E4-B1F6-E178F39FC265}"/>
              </a:ext>
            </a:extLst>
          </p:cNvPr>
          <p:cNvSpPr/>
          <p:nvPr/>
        </p:nvSpPr>
        <p:spPr>
          <a:xfrm>
            <a:off x="7651110" y="2513534"/>
            <a:ext cx="1535525" cy="14065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Wireless Patient Monitor</a:t>
            </a:r>
          </a:p>
        </p:txBody>
      </p:sp>
      <p:pic>
        <p:nvPicPr>
          <p:cNvPr id="94" name="Picture 2" descr="Image result for bluetooth logo">
            <a:extLst>
              <a:ext uri="{FF2B5EF4-FFF2-40B4-BE49-F238E27FC236}">
                <a16:creationId xmlns:a16="http://schemas.microsoft.com/office/drawing/2014/main" id="{9F684A12-76AD-46B2-9980-4AAFE1974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0778" y="2515436"/>
            <a:ext cx="513629" cy="37646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a:extLst>
              <a:ext uri="{FF2B5EF4-FFF2-40B4-BE49-F238E27FC236}">
                <a16:creationId xmlns:a16="http://schemas.microsoft.com/office/drawing/2014/main" id="{3DE0FF47-B7AF-4C74-A762-4EA2ECFBC5A0}"/>
              </a:ext>
            </a:extLst>
          </p:cNvPr>
          <p:cNvGrpSpPr/>
          <p:nvPr/>
        </p:nvGrpSpPr>
        <p:grpSpPr>
          <a:xfrm rot="18969844">
            <a:off x="7558241" y="1836645"/>
            <a:ext cx="1734047" cy="1734047"/>
            <a:chOff x="1036081" y="5123953"/>
            <a:chExt cx="1734047" cy="1734047"/>
          </a:xfrm>
        </p:grpSpPr>
        <p:sp>
          <p:nvSpPr>
            <p:cNvPr id="101" name="Arc 100">
              <a:extLst>
                <a:ext uri="{FF2B5EF4-FFF2-40B4-BE49-F238E27FC236}">
                  <a16:creationId xmlns:a16="http://schemas.microsoft.com/office/drawing/2014/main" id="{EC8AE6AD-10A7-41C6-95AD-73C449AF300E}"/>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02" name="Arc 101">
              <a:extLst>
                <a:ext uri="{FF2B5EF4-FFF2-40B4-BE49-F238E27FC236}">
                  <a16:creationId xmlns:a16="http://schemas.microsoft.com/office/drawing/2014/main" id="{E448DC7F-3812-400E-98DC-D7B627B449FC}"/>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03" name="Arc 102">
              <a:extLst>
                <a:ext uri="{FF2B5EF4-FFF2-40B4-BE49-F238E27FC236}">
                  <a16:creationId xmlns:a16="http://schemas.microsoft.com/office/drawing/2014/main" id="{24C50E8F-7AFE-4546-BC9A-8FC2AB212A51}"/>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cxnSp>
        <p:nvCxnSpPr>
          <p:cNvPr id="105" name="Straight Arrow Connector 104">
            <a:extLst>
              <a:ext uri="{FF2B5EF4-FFF2-40B4-BE49-F238E27FC236}">
                <a16:creationId xmlns:a16="http://schemas.microsoft.com/office/drawing/2014/main" id="{2760A829-4BDD-4E94-90C4-9473396F9DE3}"/>
              </a:ext>
            </a:extLst>
          </p:cNvPr>
          <p:cNvCxnSpPr/>
          <p:nvPr/>
        </p:nvCxnSpPr>
        <p:spPr>
          <a:xfrm flipV="1">
            <a:off x="1328056" y="1131416"/>
            <a:ext cx="0" cy="5231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F824FB28-47BA-4C96-9D77-302CDB08E6FD}"/>
              </a:ext>
            </a:extLst>
          </p:cNvPr>
          <p:cNvCxnSpPr>
            <a:cxnSpLocks/>
          </p:cNvCxnSpPr>
          <p:nvPr/>
        </p:nvCxnSpPr>
        <p:spPr>
          <a:xfrm flipV="1">
            <a:off x="1317758" y="6362443"/>
            <a:ext cx="913320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TextBox 109">
            <a:extLst>
              <a:ext uri="{FF2B5EF4-FFF2-40B4-BE49-F238E27FC236}">
                <a16:creationId xmlns:a16="http://schemas.microsoft.com/office/drawing/2014/main" id="{B8933197-36E7-4FEC-9766-80E123022091}"/>
              </a:ext>
            </a:extLst>
          </p:cNvPr>
          <p:cNvSpPr txBox="1"/>
          <p:nvPr/>
        </p:nvSpPr>
        <p:spPr>
          <a:xfrm>
            <a:off x="1317758" y="6441672"/>
            <a:ext cx="2151774" cy="276999"/>
          </a:xfrm>
          <a:prstGeom prst="rect">
            <a:avLst/>
          </a:prstGeom>
          <a:noFill/>
        </p:spPr>
        <p:txBody>
          <a:bodyPr wrap="square" rtlCol="0">
            <a:spAutoFit/>
          </a:bodyPr>
          <a:lstStyle/>
          <a:p>
            <a:r>
              <a:rPr lang="en-US" sz="1200"/>
              <a:t>Room/Space Dimensions TBD</a:t>
            </a:r>
          </a:p>
        </p:txBody>
      </p:sp>
      <p:sp>
        <p:nvSpPr>
          <p:cNvPr id="113" name="Rectangle: Rounded Corners 112">
            <a:extLst>
              <a:ext uri="{FF2B5EF4-FFF2-40B4-BE49-F238E27FC236}">
                <a16:creationId xmlns:a16="http://schemas.microsoft.com/office/drawing/2014/main" id="{652A4E29-E6F2-4AC1-9B0A-51B736FFE44E}"/>
              </a:ext>
            </a:extLst>
          </p:cNvPr>
          <p:cNvSpPr/>
          <p:nvPr/>
        </p:nvSpPr>
        <p:spPr>
          <a:xfrm>
            <a:off x="7641810" y="3980922"/>
            <a:ext cx="1540717" cy="178965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a:solidFill>
                  <a:schemeClr val="tx1"/>
                </a:solidFill>
              </a:rPr>
              <a:t>Determines position in Room from BLE Beacons</a:t>
            </a:r>
          </a:p>
          <a:p>
            <a:pPr marL="171450" indent="-171450">
              <a:buFont typeface="Arial" panose="020B0604020202020204" pitchFamily="34" charset="0"/>
              <a:buChar char="•"/>
            </a:pPr>
            <a:r>
              <a:rPr lang="en-US" sz="1100">
                <a:solidFill>
                  <a:schemeClr val="tx1"/>
                </a:solidFill>
              </a:rPr>
              <a:t>Sends user data to central processing station for monitoring and web via TBD wireless protocol</a:t>
            </a:r>
          </a:p>
        </p:txBody>
      </p:sp>
      <p:pic>
        <p:nvPicPr>
          <p:cNvPr id="118" name="Graphic 117" descr="Computer">
            <a:extLst>
              <a:ext uri="{FF2B5EF4-FFF2-40B4-BE49-F238E27FC236}">
                <a16:creationId xmlns:a16="http://schemas.microsoft.com/office/drawing/2014/main" id="{F85185C9-0389-4DD8-9BDC-04ACF1996E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6464" y="2733635"/>
            <a:ext cx="930871" cy="930871"/>
          </a:xfrm>
          <a:prstGeom prst="rect">
            <a:avLst/>
          </a:prstGeom>
        </p:spPr>
      </p:pic>
      <p:pic>
        <p:nvPicPr>
          <p:cNvPr id="120" name="Graphic 119" descr="Television">
            <a:extLst>
              <a:ext uri="{FF2B5EF4-FFF2-40B4-BE49-F238E27FC236}">
                <a16:creationId xmlns:a16="http://schemas.microsoft.com/office/drawing/2014/main" id="{E3BF01F4-4DA6-4E11-B4F5-F3E596ADF8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6187" y="983822"/>
            <a:ext cx="914400" cy="914400"/>
          </a:xfrm>
          <a:prstGeom prst="rect">
            <a:avLst/>
          </a:prstGeom>
        </p:spPr>
      </p:pic>
      <p:pic>
        <p:nvPicPr>
          <p:cNvPr id="122" name="Graphic 121" descr="Lamp">
            <a:extLst>
              <a:ext uri="{FF2B5EF4-FFF2-40B4-BE49-F238E27FC236}">
                <a16:creationId xmlns:a16="http://schemas.microsoft.com/office/drawing/2014/main" id="{CFD27379-7725-4955-9F0B-C1CF29E94B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23238" y="4945580"/>
            <a:ext cx="914400" cy="914400"/>
          </a:xfrm>
          <a:prstGeom prst="rect">
            <a:avLst/>
          </a:prstGeom>
        </p:spPr>
      </p:pic>
      <p:pic>
        <p:nvPicPr>
          <p:cNvPr id="126" name="Graphic 125" descr="Person with Cane">
            <a:extLst>
              <a:ext uri="{FF2B5EF4-FFF2-40B4-BE49-F238E27FC236}">
                <a16:creationId xmlns:a16="http://schemas.microsoft.com/office/drawing/2014/main" id="{F7176E40-EAB5-40B0-AE54-F31009339F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1718822" y="3686220"/>
            <a:ext cx="961010" cy="914400"/>
          </a:xfrm>
          <a:prstGeom prst="rect">
            <a:avLst/>
          </a:prstGeom>
        </p:spPr>
      </p:pic>
      <p:sp>
        <p:nvSpPr>
          <p:cNvPr id="127" name="Rectangle 126">
            <a:extLst>
              <a:ext uri="{FF2B5EF4-FFF2-40B4-BE49-F238E27FC236}">
                <a16:creationId xmlns:a16="http://schemas.microsoft.com/office/drawing/2014/main" id="{7C03015D-BBBC-4296-BE64-BD4832E181D4}"/>
              </a:ext>
            </a:extLst>
          </p:cNvPr>
          <p:cNvSpPr/>
          <p:nvPr/>
        </p:nvSpPr>
        <p:spPr>
          <a:xfrm>
            <a:off x="1413902" y="3611121"/>
            <a:ext cx="422280" cy="972819"/>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A4C33636-2D80-4207-AE66-B7B33EBA9E68}"/>
              </a:ext>
            </a:extLst>
          </p:cNvPr>
          <p:cNvSpPr/>
          <p:nvPr/>
        </p:nvSpPr>
        <p:spPr>
          <a:xfrm>
            <a:off x="1714190" y="4099289"/>
            <a:ext cx="88106" cy="88106"/>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Graphic 1027" descr="Web cam">
            <a:extLst>
              <a:ext uri="{FF2B5EF4-FFF2-40B4-BE49-F238E27FC236}">
                <a16:creationId xmlns:a16="http://schemas.microsoft.com/office/drawing/2014/main" id="{424BFCDD-031C-4B5A-AAF0-6986A9B0FF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11870" y="899448"/>
            <a:ext cx="697736" cy="697736"/>
          </a:xfrm>
          <a:prstGeom prst="rect">
            <a:avLst/>
          </a:prstGeom>
        </p:spPr>
      </p:pic>
      <p:sp>
        <p:nvSpPr>
          <p:cNvPr id="1029" name="TextBox 1028">
            <a:extLst>
              <a:ext uri="{FF2B5EF4-FFF2-40B4-BE49-F238E27FC236}">
                <a16:creationId xmlns:a16="http://schemas.microsoft.com/office/drawing/2014/main" id="{CBD1F18C-A768-4286-A267-8DC1F53F52C4}"/>
              </a:ext>
            </a:extLst>
          </p:cNvPr>
          <p:cNvSpPr txBox="1"/>
          <p:nvPr/>
        </p:nvSpPr>
        <p:spPr>
          <a:xfrm>
            <a:off x="3033728" y="1858582"/>
            <a:ext cx="743601" cy="253916"/>
          </a:xfrm>
          <a:prstGeom prst="rect">
            <a:avLst/>
          </a:prstGeom>
          <a:noFill/>
        </p:spPr>
        <p:txBody>
          <a:bodyPr wrap="square" rtlCol="0">
            <a:spAutoFit/>
          </a:bodyPr>
          <a:lstStyle/>
          <a:p>
            <a:r>
              <a:rPr lang="en-US" sz="1050"/>
              <a:t>Television</a:t>
            </a:r>
          </a:p>
        </p:txBody>
      </p:sp>
      <p:sp>
        <p:nvSpPr>
          <p:cNvPr id="134" name="TextBox 133">
            <a:extLst>
              <a:ext uri="{FF2B5EF4-FFF2-40B4-BE49-F238E27FC236}">
                <a16:creationId xmlns:a16="http://schemas.microsoft.com/office/drawing/2014/main" id="{787234D3-3C6C-497D-9F2C-8139D0B12498}"/>
              </a:ext>
            </a:extLst>
          </p:cNvPr>
          <p:cNvSpPr txBox="1"/>
          <p:nvPr/>
        </p:nvSpPr>
        <p:spPr>
          <a:xfrm>
            <a:off x="1655009" y="4537217"/>
            <a:ext cx="743601" cy="253916"/>
          </a:xfrm>
          <a:prstGeom prst="rect">
            <a:avLst/>
          </a:prstGeom>
          <a:noFill/>
        </p:spPr>
        <p:txBody>
          <a:bodyPr wrap="square" rtlCol="0">
            <a:spAutoFit/>
          </a:bodyPr>
          <a:lstStyle/>
          <a:p>
            <a:r>
              <a:rPr lang="en-US" sz="1050"/>
              <a:t>Door</a:t>
            </a:r>
          </a:p>
        </p:txBody>
      </p:sp>
      <p:sp>
        <p:nvSpPr>
          <p:cNvPr id="135" name="TextBox 134">
            <a:extLst>
              <a:ext uri="{FF2B5EF4-FFF2-40B4-BE49-F238E27FC236}">
                <a16:creationId xmlns:a16="http://schemas.microsoft.com/office/drawing/2014/main" id="{28226C1E-D551-43F6-97EC-0E1CBC274B37}"/>
              </a:ext>
            </a:extLst>
          </p:cNvPr>
          <p:cNvSpPr txBox="1"/>
          <p:nvPr/>
        </p:nvSpPr>
        <p:spPr>
          <a:xfrm>
            <a:off x="2949296" y="5843984"/>
            <a:ext cx="1116000" cy="415498"/>
          </a:xfrm>
          <a:prstGeom prst="rect">
            <a:avLst/>
          </a:prstGeom>
          <a:noFill/>
        </p:spPr>
        <p:txBody>
          <a:bodyPr wrap="square" rtlCol="0">
            <a:spAutoFit/>
          </a:bodyPr>
          <a:lstStyle/>
          <a:p>
            <a:r>
              <a:rPr lang="en-US" sz="1050"/>
              <a:t>Lights throughout</a:t>
            </a:r>
          </a:p>
        </p:txBody>
      </p:sp>
      <p:pic>
        <p:nvPicPr>
          <p:cNvPr id="1030" name="Picture 1029">
            <a:extLst>
              <a:ext uri="{FF2B5EF4-FFF2-40B4-BE49-F238E27FC236}">
                <a16:creationId xmlns:a16="http://schemas.microsoft.com/office/drawing/2014/main" id="{BA08D201-8BB3-4803-9373-9DB6AF865CCB}"/>
              </a:ext>
            </a:extLst>
          </p:cNvPr>
          <p:cNvPicPr>
            <a:picLocks noChangeAspect="1"/>
          </p:cNvPicPr>
          <p:nvPr/>
        </p:nvPicPr>
        <p:blipFill>
          <a:blip r:embed="rId13"/>
          <a:stretch>
            <a:fillRect/>
          </a:stretch>
        </p:blipFill>
        <p:spPr>
          <a:xfrm>
            <a:off x="4463882" y="5061470"/>
            <a:ext cx="861356" cy="861356"/>
          </a:xfrm>
          <a:prstGeom prst="rect">
            <a:avLst/>
          </a:prstGeom>
        </p:spPr>
      </p:pic>
      <p:sp>
        <p:nvSpPr>
          <p:cNvPr id="137" name="TextBox 136">
            <a:extLst>
              <a:ext uri="{FF2B5EF4-FFF2-40B4-BE49-F238E27FC236}">
                <a16:creationId xmlns:a16="http://schemas.microsoft.com/office/drawing/2014/main" id="{4E4887FA-0E53-4479-94B8-33BC78411245}"/>
              </a:ext>
            </a:extLst>
          </p:cNvPr>
          <p:cNvSpPr txBox="1"/>
          <p:nvPr/>
        </p:nvSpPr>
        <p:spPr>
          <a:xfrm>
            <a:off x="4676492" y="5922826"/>
            <a:ext cx="743601" cy="253916"/>
          </a:xfrm>
          <a:prstGeom prst="rect">
            <a:avLst/>
          </a:prstGeom>
          <a:noFill/>
        </p:spPr>
        <p:txBody>
          <a:bodyPr wrap="square" rtlCol="0">
            <a:spAutoFit/>
          </a:bodyPr>
          <a:lstStyle/>
          <a:p>
            <a:r>
              <a:rPr lang="en-US" sz="1050"/>
              <a:t>Fan</a:t>
            </a:r>
          </a:p>
        </p:txBody>
      </p:sp>
      <p:sp>
        <p:nvSpPr>
          <p:cNvPr id="1031" name="TextBox 1030">
            <a:extLst>
              <a:ext uri="{FF2B5EF4-FFF2-40B4-BE49-F238E27FC236}">
                <a16:creationId xmlns:a16="http://schemas.microsoft.com/office/drawing/2014/main" id="{C6D3C973-FBD2-4F03-A07D-54ADBCC9EC54}"/>
              </a:ext>
            </a:extLst>
          </p:cNvPr>
          <p:cNvSpPr txBox="1"/>
          <p:nvPr/>
        </p:nvSpPr>
        <p:spPr>
          <a:xfrm>
            <a:off x="4145183" y="1502232"/>
            <a:ext cx="1336014" cy="738664"/>
          </a:xfrm>
          <a:prstGeom prst="rect">
            <a:avLst/>
          </a:prstGeom>
          <a:noFill/>
        </p:spPr>
        <p:txBody>
          <a:bodyPr wrap="square" rtlCol="0">
            <a:spAutoFit/>
          </a:bodyPr>
          <a:lstStyle/>
          <a:p>
            <a:r>
              <a:rPr lang="en-US" sz="1050"/>
              <a:t>Facial Recognition/ Voice Command for door and 2 TBD appliance</a:t>
            </a:r>
          </a:p>
        </p:txBody>
      </p:sp>
      <p:pic>
        <p:nvPicPr>
          <p:cNvPr id="139" name="Graphic 138" descr="Lamp">
            <a:extLst>
              <a:ext uri="{FF2B5EF4-FFF2-40B4-BE49-F238E27FC236}">
                <a16:creationId xmlns:a16="http://schemas.microsoft.com/office/drawing/2014/main" id="{77369FCE-68A2-449C-A0B7-7E121386FD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34677" y="1020565"/>
            <a:ext cx="914400" cy="914400"/>
          </a:xfrm>
          <a:prstGeom prst="rect">
            <a:avLst/>
          </a:prstGeom>
        </p:spPr>
      </p:pic>
      <p:pic>
        <p:nvPicPr>
          <p:cNvPr id="140" name="Graphic 139" descr="Lamp">
            <a:extLst>
              <a:ext uri="{FF2B5EF4-FFF2-40B4-BE49-F238E27FC236}">
                <a16:creationId xmlns:a16="http://schemas.microsoft.com/office/drawing/2014/main" id="{D93FC7B9-5434-49F3-83B2-DCEE728EF4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82527" y="4075880"/>
            <a:ext cx="914400" cy="914400"/>
          </a:xfrm>
          <a:prstGeom prst="rect">
            <a:avLst/>
          </a:prstGeom>
        </p:spPr>
      </p:pic>
      <p:pic>
        <p:nvPicPr>
          <p:cNvPr id="141" name="Graphic 140" descr="Lamp">
            <a:extLst>
              <a:ext uri="{FF2B5EF4-FFF2-40B4-BE49-F238E27FC236}">
                <a16:creationId xmlns:a16="http://schemas.microsoft.com/office/drawing/2014/main" id="{FDA17FBB-6464-42DA-A7EE-7AA7CE0ED1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7925" y="2172213"/>
            <a:ext cx="914400" cy="914400"/>
          </a:xfrm>
          <a:prstGeom prst="rect">
            <a:avLst/>
          </a:prstGeom>
        </p:spPr>
      </p:pic>
      <p:sp>
        <p:nvSpPr>
          <p:cNvPr id="1034" name="TextBox 1033">
            <a:extLst>
              <a:ext uri="{FF2B5EF4-FFF2-40B4-BE49-F238E27FC236}">
                <a16:creationId xmlns:a16="http://schemas.microsoft.com/office/drawing/2014/main" id="{83B7B476-B2C7-46B4-A381-AA09EDB27FC5}"/>
              </a:ext>
            </a:extLst>
          </p:cNvPr>
          <p:cNvSpPr txBox="1"/>
          <p:nvPr/>
        </p:nvSpPr>
        <p:spPr>
          <a:xfrm>
            <a:off x="3079022" y="3756155"/>
            <a:ext cx="1676523" cy="900246"/>
          </a:xfrm>
          <a:prstGeom prst="rect">
            <a:avLst/>
          </a:prstGeom>
          <a:noFill/>
        </p:spPr>
        <p:txBody>
          <a:bodyPr wrap="square" rtlCol="0">
            <a:spAutoFit/>
          </a:bodyPr>
          <a:lstStyle/>
          <a:p>
            <a:r>
              <a:rPr lang="en-US" sz="1050"/>
              <a:t>Central processing  station receives and displays data from user and devices</a:t>
            </a:r>
          </a:p>
          <a:p>
            <a:r>
              <a:rPr lang="en-US" sz="1050"/>
              <a:t>via TBD wireless technology</a:t>
            </a:r>
          </a:p>
        </p:txBody>
      </p:sp>
      <p:grpSp>
        <p:nvGrpSpPr>
          <p:cNvPr id="145" name="Group 144">
            <a:extLst>
              <a:ext uri="{FF2B5EF4-FFF2-40B4-BE49-F238E27FC236}">
                <a16:creationId xmlns:a16="http://schemas.microsoft.com/office/drawing/2014/main" id="{69F32868-12B3-447F-B744-A7165C657D27}"/>
              </a:ext>
            </a:extLst>
          </p:cNvPr>
          <p:cNvGrpSpPr/>
          <p:nvPr/>
        </p:nvGrpSpPr>
        <p:grpSpPr>
          <a:xfrm rot="2382805">
            <a:off x="3350940" y="2388974"/>
            <a:ext cx="1734047" cy="1734047"/>
            <a:chOff x="1036081" y="5123953"/>
            <a:chExt cx="1734047" cy="1734047"/>
          </a:xfrm>
        </p:grpSpPr>
        <p:sp>
          <p:nvSpPr>
            <p:cNvPr id="146" name="Arc 145">
              <a:extLst>
                <a:ext uri="{FF2B5EF4-FFF2-40B4-BE49-F238E27FC236}">
                  <a16:creationId xmlns:a16="http://schemas.microsoft.com/office/drawing/2014/main" id="{45AB328C-20B1-41CA-8664-7E5FCACB2221}"/>
                </a:ext>
              </a:extLst>
            </p:cNvPr>
            <p:cNvSpPr/>
            <p:nvPr/>
          </p:nvSpPr>
          <p:spPr>
            <a:xfrm>
              <a:off x="1521205" y="5577878"/>
              <a:ext cx="723900" cy="72390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47" name="Arc 146">
              <a:extLst>
                <a:ext uri="{FF2B5EF4-FFF2-40B4-BE49-F238E27FC236}">
                  <a16:creationId xmlns:a16="http://schemas.microsoft.com/office/drawing/2014/main" id="{99759D68-B1F3-43DC-AF89-0F134D36FF4C}"/>
                </a:ext>
              </a:extLst>
            </p:cNvPr>
            <p:cNvSpPr/>
            <p:nvPr/>
          </p:nvSpPr>
          <p:spPr>
            <a:xfrm>
              <a:off x="1263851" y="5370555"/>
              <a:ext cx="1238607" cy="123860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48" name="Arc 147">
              <a:extLst>
                <a:ext uri="{FF2B5EF4-FFF2-40B4-BE49-F238E27FC236}">
                  <a16:creationId xmlns:a16="http://schemas.microsoft.com/office/drawing/2014/main" id="{846E234A-34C7-4C2B-A49F-7C557CF63EEE}"/>
                </a:ext>
              </a:extLst>
            </p:cNvPr>
            <p:cNvSpPr/>
            <p:nvPr/>
          </p:nvSpPr>
          <p:spPr>
            <a:xfrm>
              <a:off x="1036081" y="5123953"/>
              <a:ext cx="1734047" cy="173404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pic>
        <p:nvPicPr>
          <p:cNvPr id="150" name="Graphic 149" descr="Web cam">
            <a:extLst>
              <a:ext uri="{FF2B5EF4-FFF2-40B4-BE49-F238E27FC236}">
                <a16:creationId xmlns:a16="http://schemas.microsoft.com/office/drawing/2014/main" id="{1D4CCCEB-8E19-4307-B511-6E046517291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1282148" y="4583940"/>
            <a:ext cx="697736" cy="697736"/>
          </a:xfrm>
          <a:prstGeom prst="rect">
            <a:avLst/>
          </a:prstGeom>
        </p:spPr>
      </p:pic>
      <p:sp>
        <p:nvSpPr>
          <p:cNvPr id="1035" name="TextBox 1034">
            <a:extLst>
              <a:ext uri="{FF2B5EF4-FFF2-40B4-BE49-F238E27FC236}">
                <a16:creationId xmlns:a16="http://schemas.microsoft.com/office/drawing/2014/main" id="{60D7889A-0CED-4B31-AE68-AED8B5B075BF}"/>
              </a:ext>
            </a:extLst>
          </p:cNvPr>
          <p:cNvSpPr txBox="1"/>
          <p:nvPr/>
        </p:nvSpPr>
        <p:spPr>
          <a:xfrm>
            <a:off x="9285747" y="1014429"/>
            <a:ext cx="864429" cy="253916"/>
          </a:xfrm>
          <a:prstGeom prst="rect">
            <a:avLst/>
          </a:prstGeom>
          <a:noFill/>
        </p:spPr>
        <p:txBody>
          <a:bodyPr wrap="square" rtlCol="0">
            <a:spAutoFit/>
          </a:bodyPr>
          <a:lstStyle/>
          <a:p>
            <a:r>
              <a:rPr lang="en-US" sz="1050"/>
              <a:t>BLE Beacons</a:t>
            </a:r>
          </a:p>
        </p:txBody>
      </p:sp>
    </p:spTree>
    <p:extLst>
      <p:ext uri="{BB962C8B-B14F-4D97-AF65-F5344CB8AC3E}">
        <p14:creationId xmlns:p14="http://schemas.microsoft.com/office/powerpoint/2010/main" val="139499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91" grpId="0" animBg="1"/>
      <p:bldP spid="113" grpId="0" animBg="1"/>
      <p:bldP spid="127" grpId="0" animBg="1"/>
      <p:bldP spid="1025" grpId="0" animBg="1"/>
      <p:bldP spid="1029" grpId="0"/>
      <p:bldP spid="134" grpId="0"/>
      <p:bldP spid="135" grpId="0"/>
      <p:bldP spid="137" grpId="0"/>
      <p:bldP spid="1031" grpId="0"/>
      <p:bldP spid="10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F9A-1F02-4F74-88F9-0D78886B4EC1}"/>
              </a:ext>
            </a:extLst>
          </p:cNvPr>
          <p:cNvSpPr>
            <a:spLocks noGrp="1"/>
          </p:cNvSpPr>
          <p:nvPr>
            <p:ph type="title"/>
          </p:nvPr>
        </p:nvSpPr>
        <p:spPr/>
        <p:txBody>
          <a:bodyPr/>
          <a:lstStyle/>
          <a:p>
            <a:r>
              <a:rPr lang="en-US"/>
              <a:t>Deliverables for Next Week</a:t>
            </a:r>
          </a:p>
        </p:txBody>
      </p:sp>
      <p:sp>
        <p:nvSpPr>
          <p:cNvPr id="3" name="Content Placeholder 2">
            <a:extLst>
              <a:ext uri="{FF2B5EF4-FFF2-40B4-BE49-F238E27FC236}">
                <a16:creationId xmlns:a16="http://schemas.microsoft.com/office/drawing/2014/main" id="{BB8E3AC9-D25B-47F8-936F-3C3B7847D75E}"/>
              </a:ext>
            </a:extLst>
          </p:cNvPr>
          <p:cNvSpPr>
            <a:spLocks noGrp="1"/>
          </p:cNvSpPr>
          <p:nvPr>
            <p:ph idx="1"/>
          </p:nvPr>
        </p:nvSpPr>
        <p:spPr>
          <a:xfrm>
            <a:off x="838200" y="2336967"/>
            <a:ext cx="2544680" cy="3839996"/>
          </a:xfrm>
        </p:spPr>
        <p:txBody>
          <a:bodyPr vert="horz" lIns="91440" tIns="45720" rIns="91440" bIns="45720" rtlCol="0" anchor="t">
            <a:noAutofit/>
          </a:bodyPr>
          <a:lstStyle/>
          <a:p>
            <a:r>
              <a:rPr lang="en-US" sz="2400"/>
              <a:t>Finalize wireless communication protocols and begin hardware selection </a:t>
            </a:r>
            <a:endParaRPr lang="en-US" sz="2400">
              <a:cs typeface="Calibri"/>
            </a:endParaRPr>
          </a:p>
          <a:p>
            <a:endParaRPr lang="en-US" sz="2400"/>
          </a:p>
          <a:p>
            <a:r>
              <a:rPr lang="en-US" sz="2400"/>
              <a:t>See if on hand wireless devices are suitable for BLE beacon application</a:t>
            </a:r>
            <a:endParaRPr lang="en-US" sz="2400">
              <a:cs typeface="Calibri"/>
            </a:endParaRPr>
          </a:p>
          <a:p>
            <a:endParaRPr lang="en-US"/>
          </a:p>
        </p:txBody>
      </p:sp>
      <p:sp>
        <p:nvSpPr>
          <p:cNvPr id="4" name="Slide Number Placeholder 3">
            <a:extLst>
              <a:ext uri="{FF2B5EF4-FFF2-40B4-BE49-F238E27FC236}">
                <a16:creationId xmlns:a16="http://schemas.microsoft.com/office/drawing/2014/main" id="{A6160C82-3FD4-4601-9EAD-3664905EF1E2}"/>
              </a:ext>
            </a:extLst>
          </p:cNvPr>
          <p:cNvSpPr>
            <a:spLocks noGrp="1"/>
          </p:cNvSpPr>
          <p:nvPr>
            <p:ph type="sldNum" sz="quarter" idx="12"/>
          </p:nvPr>
        </p:nvSpPr>
        <p:spPr/>
        <p:txBody>
          <a:bodyPr/>
          <a:lstStyle/>
          <a:p>
            <a:fld id="{330EA680-D336-4FF7-8B7A-9848BB0A1C32}" type="slidenum">
              <a:rPr lang="en-US" smtClean="0"/>
              <a:t>30</a:t>
            </a:fld>
            <a:endParaRPr lang="en-US"/>
          </a:p>
        </p:txBody>
      </p:sp>
      <p:sp>
        <p:nvSpPr>
          <p:cNvPr id="5" name="TextBox 4">
            <a:extLst>
              <a:ext uri="{FF2B5EF4-FFF2-40B4-BE49-F238E27FC236}">
                <a16:creationId xmlns:a16="http://schemas.microsoft.com/office/drawing/2014/main" id="{739798F4-19E0-4FF2-AFDD-52FADB1C6AC6}"/>
              </a:ext>
            </a:extLst>
          </p:cNvPr>
          <p:cNvSpPr txBox="1"/>
          <p:nvPr/>
        </p:nvSpPr>
        <p:spPr>
          <a:xfrm>
            <a:off x="3190374" y="16964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Zachary </a:t>
            </a:r>
            <a:r>
              <a:rPr lang="en-US" err="1"/>
              <a:t>Eakerns</a:t>
            </a:r>
          </a:p>
        </p:txBody>
      </p:sp>
      <p:sp>
        <p:nvSpPr>
          <p:cNvPr id="7" name="TextBox 6">
            <a:extLst>
              <a:ext uri="{FF2B5EF4-FFF2-40B4-BE49-F238E27FC236}">
                <a16:creationId xmlns:a16="http://schemas.microsoft.com/office/drawing/2014/main" id="{6EB09C3F-2409-45B6-A250-5BCDBF5956E1}"/>
              </a:ext>
            </a:extLst>
          </p:cNvPr>
          <p:cNvSpPr txBox="1"/>
          <p:nvPr/>
        </p:nvSpPr>
        <p:spPr>
          <a:xfrm>
            <a:off x="44316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John</a:t>
            </a:r>
            <a:r>
              <a:rPr lang="en-US">
                <a:cs typeface="Calibri"/>
              </a:rPr>
              <a:t> </a:t>
            </a:r>
            <a:r>
              <a:rPr lang="en-US" err="1">
                <a:cs typeface="Calibri"/>
              </a:rPr>
              <a:t>Satterla</a:t>
            </a:r>
            <a:endParaRPr lang="en-US" err="1"/>
          </a:p>
        </p:txBody>
      </p:sp>
      <p:sp>
        <p:nvSpPr>
          <p:cNvPr id="8" name="TextBox 7">
            <a:extLst>
              <a:ext uri="{FF2B5EF4-FFF2-40B4-BE49-F238E27FC236}">
                <a16:creationId xmlns:a16="http://schemas.microsoft.com/office/drawing/2014/main" id="{8037A297-A42C-448D-8B30-D53E5E0A3ABD}"/>
              </a:ext>
            </a:extLst>
          </p:cNvPr>
          <p:cNvSpPr txBox="1"/>
          <p:nvPr/>
        </p:nvSpPr>
        <p:spPr>
          <a:xfrm>
            <a:off x="8033083"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Christian </a:t>
            </a:r>
            <a:r>
              <a:rPr lang="en-US">
                <a:cs typeface="Calibri"/>
              </a:rPr>
              <a:t>Jensen</a:t>
            </a:r>
            <a:endParaRPr lang="en-US"/>
          </a:p>
        </p:txBody>
      </p:sp>
      <p:sp>
        <p:nvSpPr>
          <p:cNvPr id="9" name="TextBox 8">
            <a:extLst>
              <a:ext uri="{FF2B5EF4-FFF2-40B4-BE49-F238E27FC236}">
                <a16:creationId xmlns:a16="http://schemas.microsoft.com/office/drawing/2014/main" id="{8A2037D7-A3D6-4D2F-84A1-78B603AB8BFD}"/>
              </a:ext>
            </a:extLst>
          </p:cNvPr>
          <p:cNvSpPr txBox="1"/>
          <p:nvPr/>
        </p:nvSpPr>
        <p:spPr>
          <a:xfrm>
            <a:off x="5566610" y="169645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Zarka</a:t>
            </a:r>
            <a:r>
              <a:rPr lang="en-US"/>
              <a:t> McClung</a:t>
            </a:r>
          </a:p>
        </p:txBody>
      </p:sp>
      <p:sp>
        <p:nvSpPr>
          <p:cNvPr id="10" name="TextBox 9">
            <a:extLst>
              <a:ext uri="{FF2B5EF4-FFF2-40B4-BE49-F238E27FC236}">
                <a16:creationId xmlns:a16="http://schemas.microsoft.com/office/drawing/2014/main" id="{69C38BC7-74FD-443F-8506-B28899AF1DBA}"/>
              </a:ext>
            </a:extLst>
          </p:cNvPr>
          <p:cNvSpPr txBox="1"/>
          <p:nvPr/>
        </p:nvSpPr>
        <p:spPr>
          <a:xfrm>
            <a:off x="3431005" y="2338136"/>
            <a:ext cx="2366213"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cs typeface="Calibri"/>
              </a:rPr>
              <a:t>Finalize values for </a:t>
            </a:r>
            <a:r>
              <a:rPr lang="en-US" sz="2400" err="1">
                <a:cs typeface="Calibri"/>
              </a:rPr>
              <a:t>lowpass</a:t>
            </a:r>
            <a:r>
              <a:rPr lang="en-US" sz="2400">
                <a:cs typeface="Calibri"/>
              </a:rPr>
              <a:t> filters and types of amplifiers</a:t>
            </a:r>
            <a:endParaRPr lang="en-US"/>
          </a:p>
          <a:p>
            <a:pPr marL="342900" indent="-342900" algn="ctr">
              <a:buFont typeface="Arial"/>
              <a:buChar char="•"/>
            </a:pPr>
            <a:endParaRPr lang="en-US" sz="2400">
              <a:cs typeface="Calibri"/>
            </a:endParaRPr>
          </a:p>
          <a:p>
            <a:pPr marL="342900" indent="-342900">
              <a:buFont typeface="Arial"/>
              <a:buChar char="•"/>
            </a:pPr>
            <a:r>
              <a:rPr lang="en-US" sz="2400">
                <a:cs typeface="Calibri"/>
              </a:rPr>
              <a:t>Find out how to extract Sp02 value from readings</a:t>
            </a:r>
          </a:p>
          <a:p>
            <a:pPr marL="342900" indent="-342900" algn="ctr">
              <a:buFont typeface="Arial"/>
              <a:buChar char="•"/>
            </a:pPr>
            <a:endParaRPr lang="en-US" sz="2400">
              <a:cs typeface="Calibri"/>
            </a:endParaRPr>
          </a:p>
        </p:txBody>
      </p:sp>
      <p:sp>
        <p:nvSpPr>
          <p:cNvPr id="11" name="TextBox 10">
            <a:extLst>
              <a:ext uri="{FF2B5EF4-FFF2-40B4-BE49-F238E27FC236}">
                <a16:creationId xmlns:a16="http://schemas.microsoft.com/office/drawing/2014/main" id="{A7192822-85B9-427C-B5E9-7D152080C7E8}"/>
              </a:ext>
            </a:extLst>
          </p:cNvPr>
          <p:cNvSpPr txBox="1"/>
          <p:nvPr/>
        </p:nvSpPr>
        <p:spPr>
          <a:xfrm>
            <a:off x="5799219" y="2333685"/>
            <a:ext cx="2642416" cy="38164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200"/>
              <a:t>Finalize which appliances to use</a:t>
            </a:r>
            <a:endParaRPr lang="en-US" sz="2400"/>
          </a:p>
          <a:p>
            <a:pPr marL="285750" indent="-285750">
              <a:buFont typeface="Arial" panose="020B0604020202020204" pitchFamily="34" charset="0"/>
              <a:buChar char="•"/>
            </a:pPr>
            <a:endParaRPr lang="en-US" sz="2200">
              <a:cs typeface="Calibri"/>
            </a:endParaRPr>
          </a:p>
          <a:p>
            <a:pPr marL="285750" indent="-285750">
              <a:buFont typeface="Arial" panose="020B0604020202020204" pitchFamily="34" charset="0"/>
              <a:buChar char="•"/>
            </a:pPr>
            <a:r>
              <a:rPr lang="en-US" sz="2200"/>
              <a:t>Select connectivity options (Bluetooth Vs </a:t>
            </a:r>
            <a:r>
              <a:rPr lang="en-US" sz="2200" err="1"/>
              <a:t>WiFi</a:t>
            </a:r>
            <a:r>
              <a:rPr lang="en-US" sz="2200"/>
              <a:t>)</a:t>
            </a:r>
            <a:endParaRPr lang="en-US" sz="2400"/>
          </a:p>
          <a:p>
            <a:pPr marL="285750" indent="-285750">
              <a:buFont typeface="Arial" panose="020B0604020202020204" pitchFamily="34" charset="0"/>
              <a:buChar char="•"/>
            </a:pPr>
            <a:endParaRPr lang="en-US" sz="2200">
              <a:cs typeface="Calibri"/>
            </a:endParaRPr>
          </a:p>
          <a:p>
            <a:pPr marL="285750" indent="-285750">
              <a:buFont typeface="Arial" panose="020B0604020202020204" pitchFamily="34" charset="0"/>
              <a:buChar char="•"/>
            </a:pPr>
            <a:r>
              <a:rPr lang="en-US" sz="2200"/>
              <a:t>Start researching and writing code for face recognition</a:t>
            </a:r>
            <a:endParaRPr lang="en-US" sz="2400"/>
          </a:p>
        </p:txBody>
      </p:sp>
      <p:sp>
        <p:nvSpPr>
          <p:cNvPr id="12" name="TextBox 11">
            <a:extLst>
              <a:ext uri="{FF2B5EF4-FFF2-40B4-BE49-F238E27FC236}">
                <a16:creationId xmlns:a16="http://schemas.microsoft.com/office/drawing/2014/main" id="{C285045A-01FC-4ED2-B7CB-B0943916116C}"/>
              </a:ext>
            </a:extLst>
          </p:cNvPr>
          <p:cNvSpPr txBox="1"/>
          <p:nvPr/>
        </p:nvSpPr>
        <p:spPr>
          <a:xfrm>
            <a:off x="8343899" y="2338136"/>
            <a:ext cx="2432384" cy="36009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charset="0"/>
              <a:buChar char="•"/>
            </a:pPr>
            <a:r>
              <a:rPr lang="en-US" sz="2400"/>
              <a:t>Design and order parts for relay circuit</a:t>
            </a:r>
          </a:p>
          <a:p>
            <a:endParaRPr lang="en-US" sz="2400">
              <a:cs typeface="Calibri"/>
            </a:endParaRPr>
          </a:p>
          <a:p>
            <a:pPr marL="342900" indent="-342900">
              <a:buFont typeface="Arial" charset="0"/>
              <a:buChar char="•"/>
            </a:pPr>
            <a:r>
              <a:rPr lang="en-US" sz="2400">
                <a:cs typeface="Calibri"/>
              </a:rPr>
              <a:t>Research Raspberry Pi Smart home front ends</a:t>
            </a:r>
          </a:p>
          <a:p>
            <a:pPr marL="285750" indent="-285750">
              <a:buFont typeface="Arial" charset="0"/>
              <a:buChar char="•"/>
            </a:pPr>
            <a:endParaRPr lang="en-US"/>
          </a:p>
          <a:p>
            <a:pPr marL="285750" indent="-285750">
              <a:buFont typeface="Arial" charset="0"/>
              <a:buChar char="•"/>
            </a:pPr>
            <a:endParaRPr lang="en-US"/>
          </a:p>
        </p:txBody>
      </p:sp>
    </p:spTree>
    <p:extLst>
      <p:ext uri="{BB962C8B-B14F-4D97-AF65-F5344CB8AC3E}">
        <p14:creationId xmlns:p14="http://schemas.microsoft.com/office/powerpoint/2010/main" val="1837949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3B0C-0CE5-43F8-8166-5406CE850967}"/>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AB6D856F-4EBF-4BB0-B61C-C3CDFCD08A32}"/>
              </a:ext>
            </a:extLst>
          </p:cNvPr>
          <p:cNvSpPr>
            <a:spLocks noGrp="1"/>
          </p:cNvSpPr>
          <p:nvPr>
            <p:ph idx="1"/>
          </p:nvPr>
        </p:nvSpPr>
        <p:spPr/>
        <p:txBody>
          <a:bodyPr vert="horz" lIns="91440" tIns="45720" rIns="91440" bIns="45720" rtlCol="0" anchor="t">
            <a:noAutofit/>
          </a:bodyPr>
          <a:lstStyle/>
          <a:p>
            <a:pPr marL="0" indent="0">
              <a:buNone/>
            </a:pPr>
            <a:endParaRPr lang="en-US" sz="1200">
              <a:cs typeface="Calibri"/>
            </a:endParaRPr>
          </a:p>
          <a:p>
            <a:pPr marL="514350" indent="-514350">
              <a:buAutoNum type="arabicPeriod"/>
            </a:pPr>
            <a:r>
              <a:rPr lang="is" sz="1200"/>
              <a:t>"ADJH22005 Datasheet“</a:t>
            </a:r>
            <a:r>
              <a:rPr lang="en-US" sz="1200"/>
              <a:t>[Online]. Available: https://www.mouser.com/datasheet/2/315/mech_eng_djh-1129317.pdf.  [Accessed: 18-Sep-2018].</a:t>
            </a:r>
            <a:endParaRPr lang="en-US" sz="9600">
              <a:cs typeface="Calibri"/>
            </a:endParaRPr>
          </a:p>
          <a:p>
            <a:pPr marL="514350" indent="-514350">
              <a:buAutoNum type="arabicPeriod"/>
            </a:pPr>
            <a:r>
              <a:rPr lang="en-US" sz="1200"/>
              <a:t>“AD624 Precision Instrumentation Amplifier Data Sheet.” [Online]. Available: http://www.analog.com/media/en/technical-documentation/data-sheets/AD624.pdf. [Accessed: 18-Sep-2018]. </a:t>
            </a:r>
            <a:endParaRPr lang="en-US">
              <a:cs typeface="Calibri"/>
            </a:endParaRPr>
          </a:p>
          <a:p>
            <a:pPr marL="514350" indent="-514350">
              <a:buAutoNum type="arabicPeriod"/>
            </a:pPr>
            <a:r>
              <a:rPr lang="en-US" sz="1200"/>
              <a:t>E. Kusters, “</a:t>
            </a:r>
            <a:r>
              <a:rPr lang="en-US" sz="3300"/>
              <a:t> </a:t>
            </a:r>
            <a:r>
              <a:rPr lang="en-US" sz="1200"/>
              <a:t>Windows IoT: Facial Recognition Door,” Hackster.io, 27-Dec-2017. [Online]. Available: https://www.hackster.io/windows-iot/windows-iot-facial-recognition-door-e087ce. [Accessed: 19-Sep-2018]. </a:t>
            </a:r>
            <a:endParaRPr lang="en-US" sz="9600">
              <a:cs typeface="Calibri"/>
            </a:endParaRPr>
          </a:p>
          <a:p>
            <a:pPr marL="514350" indent="-514350">
              <a:buAutoNum type="arabicPeriod"/>
            </a:pPr>
            <a:r>
              <a:rPr lang="en-US" sz="1200"/>
              <a:t>”Home page” [Online]. Available: https://www.home-assistant.io/. [Accessed: 18-Sep-2018]. </a:t>
            </a:r>
            <a:endParaRPr lang="en-US" sz="9600">
              <a:cs typeface="Calibri"/>
            </a:endParaRPr>
          </a:p>
          <a:p>
            <a:pPr marL="514350" indent="-514350">
              <a:buAutoNum type="arabicPeriod"/>
            </a:pPr>
            <a:r>
              <a:rPr lang="en-US" sz="1200"/>
              <a:t>“How Facial Recognition Systems Work.” . http://www.</a:t>
            </a:r>
            <a:r>
              <a:rPr lang="en-US" sz="1200">
                <a:cs typeface="Calibri"/>
              </a:rPr>
              <a:t>oamk</a:t>
            </a:r>
            <a:r>
              <a:rPr lang="en-US" sz="1200">
                <a:hlinkClick r:id="rId2"/>
              </a:rPr>
              <a:t>.</a:t>
            </a:r>
            <a:r>
              <a:rPr lang="en-US" sz="1200">
                <a:cs typeface="Calibri"/>
              </a:rPr>
              <a:t>fi/~palo</a:t>
            </a:r>
            <a:r>
              <a:rPr lang="en-US" sz="1200"/>
              <a:t>/</a:t>
            </a:r>
            <a:r>
              <a:rPr lang="en-US" sz="1200">
                <a:cs typeface="Calibri"/>
              </a:rPr>
              <a:t>iten1/19</a:t>
            </a:r>
            <a:r>
              <a:rPr lang="en-US" sz="1200"/>
              <a:t>_EXTRA_Facial Recognition Systems.pdf</a:t>
            </a:r>
            <a:endParaRPr lang="en-US">
              <a:cs typeface="Calibri"/>
            </a:endParaRPr>
          </a:p>
          <a:p>
            <a:pPr marL="514350" indent="-514350">
              <a:buAutoNum type="arabicPeriod"/>
            </a:pPr>
            <a:r>
              <a:rPr lang="en-US" sz="1200"/>
              <a:t>“How pulse oximeters work explained</a:t>
            </a:r>
            <a:r>
              <a:rPr lang="en-US" sz="1200">
                <a:cs typeface="Calibri"/>
              </a:rPr>
              <a:t> simply.,” </a:t>
            </a:r>
            <a:r>
              <a:rPr lang="en-US" sz="1200" i="1">
                <a:cs typeface="Calibri"/>
              </a:rPr>
              <a:t>How Equipment </a:t>
            </a:r>
            <a:r>
              <a:rPr lang="en-US" sz="1200" i="1"/>
              <a:t>Works</a:t>
            </a:r>
            <a:r>
              <a:rPr lang="en-US" sz="1200"/>
              <a:t>. [Online]. Available: https://www.howequipmentworks.com/</a:t>
            </a:r>
            <a:r>
              <a:rPr lang="en-US" sz="1200">
                <a:cs typeface="Calibri"/>
              </a:rPr>
              <a:t>pulse_oximeter</a:t>
            </a:r>
            <a:r>
              <a:rPr lang="en-US" sz="1200">
                <a:hlinkClick r:id="rId3"/>
              </a:rPr>
              <a:t>/</a:t>
            </a:r>
            <a:r>
              <a:rPr lang="en-US" sz="1200"/>
              <a:t>. </a:t>
            </a:r>
            <a:r>
              <a:rPr lang="en-US" sz="1200">
                <a:cs typeface="Calibri"/>
              </a:rPr>
              <a:t>[Accessed: 18-Sep-2018].</a:t>
            </a:r>
            <a:r>
              <a:rPr lang="en-US" sz="1200"/>
              <a:t> </a:t>
            </a:r>
            <a:endParaRPr lang="en-US" sz="8600">
              <a:cs typeface="Calibri"/>
            </a:endParaRPr>
          </a:p>
          <a:p>
            <a:pPr marL="514350" indent="-514350">
              <a:buAutoNum type="arabicPeriod"/>
            </a:pPr>
            <a:r>
              <a:rPr lang="en-US" sz="1200">
                <a:cs typeface="Calibri"/>
              </a:rPr>
              <a:t>J. Lindh, “Bluetooth® low energy Beacons,” ti.com, Oct-2016. [Online]. Available: http://www.ti.com/lit/an/swra475a/swra475a.pdf. [Accessed: 17-Sep-2018]. </a:t>
            </a:r>
          </a:p>
          <a:p>
            <a:pPr marL="514350" indent="-514350">
              <a:buAutoNum type="arabicPeriod"/>
            </a:pPr>
            <a:r>
              <a:rPr lang="en-US" sz="1200">
                <a:cs typeface="Calibri"/>
              </a:rPr>
              <a:t>“LM324 Datasheet.” [Online]. Available: http://www.ti.com/lit/ds/symlink/lm324.pdf. [Accessed: 18-Sep-2018]. </a:t>
            </a:r>
            <a:endParaRPr lang="en-US">
              <a:cs typeface="Calibri"/>
            </a:endParaRPr>
          </a:p>
          <a:p>
            <a:pPr marL="514350" indent="-514350">
              <a:buAutoNum type="arabicPeriod"/>
            </a:pPr>
            <a:r>
              <a:rPr lang="en-US" sz="1200">
                <a:cs typeface="Calibri"/>
              </a:rPr>
              <a:t>M. Dominguez, “Electrocardiogram (ECG),” </a:t>
            </a:r>
            <a:r>
              <a:rPr lang="en-US" sz="1200" i="1" err="1">
                <a:cs typeface="Calibri"/>
              </a:rPr>
              <a:t>MedBullets</a:t>
            </a:r>
            <a:r>
              <a:rPr lang="en-US" sz="1200">
                <a:cs typeface="Calibri"/>
              </a:rPr>
              <a:t>. [Online]. Available: https://step1.medbullets.com/cardiovascular/108017/electrocardiogram-ecg. [Accessed: 18-Sep-2018] </a:t>
            </a:r>
            <a:endParaRPr lang="en-US">
              <a:cs typeface="Calibri"/>
            </a:endParaRPr>
          </a:p>
          <a:p>
            <a:pPr marL="514350" indent="-514350">
              <a:buAutoNum type="arabicPeriod"/>
            </a:pPr>
            <a:r>
              <a:rPr lang="en-US" sz="1200">
                <a:cs typeface="Calibri"/>
              </a:rPr>
              <a:t>“Pricing - Face API | Microsoft Azure,” A beginner's guide | Microsoft Azure. [Online]. Available: https://azure.microsoft.com/en-us/pricing/details/cognitive-services/face-api/. [Accessed: 19-Sep-2018]. </a:t>
            </a:r>
            <a:endParaRPr lang="en-US" sz="3000">
              <a:cs typeface="Calibri"/>
            </a:endParaRPr>
          </a:p>
          <a:p>
            <a:pPr marL="514350" indent="-514350">
              <a:buAutoNum type="arabicPeriod"/>
            </a:pPr>
            <a:r>
              <a:rPr lang="en-US" sz="1200">
                <a:cs typeface="Calibri"/>
              </a:rPr>
              <a:t>“Products.” [Online]. Available: https://www.raspberrypi.org/products/.  [Accessed: 18-Sep-2018]. </a:t>
            </a:r>
            <a:endParaRPr lang="en-US" sz="3000">
              <a:cs typeface="Calibri"/>
            </a:endParaRPr>
          </a:p>
          <a:p>
            <a:pPr marL="514350" indent="-514350">
              <a:buAutoNum type="arabicPeriod"/>
            </a:pPr>
            <a:r>
              <a:rPr lang="en-US" sz="1200">
                <a:cs typeface="Calibri"/>
              </a:rPr>
              <a:t>“WP3DP3BT Phototransistor Datasheet.” [Online]. Available: https://www.kingbrightusa.com/images/catalog/spec/WP3DP3BT.pdf. [Accessed: 18-Sep-2018}. </a:t>
            </a:r>
            <a:endParaRPr lang="en-US">
              <a:cs typeface="Calibri"/>
            </a:endParaRPr>
          </a:p>
          <a:p>
            <a:pPr marL="542925">
              <a:buAutoNum type="arabicPeriod"/>
            </a:pPr>
            <a:endParaRPr lang="en-US"/>
          </a:p>
          <a:p>
            <a:pPr marL="542925">
              <a:buAutoNum type="arabicPeriod"/>
            </a:pPr>
            <a:endParaRPr lang="en-US"/>
          </a:p>
          <a:p>
            <a:pPr marL="542925">
              <a:buAutoNum type="arabicPeriod"/>
            </a:pPr>
            <a:endParaRPr lang="en-US"/>
          </a:p>
          <a:p>
            <a:pPr marL="542925">
              <a:buAutoNum type="arabicPeriod"/>
            </a:pPr>
            <a:endParaRPr lang="en-US"/>
          </a:p>
          <a:p>
            <a:pPr marL="542925">
              <a:buAutoNum type="arabicPeriod"/>
            </a:pPr>
            <a:endParaRPr lang="en-US"/>
          </a:p>
          <a:p>
            <a:pPr>
              <a:buAutoNum type="arabicPeriod"/>
            </a:pPr>
            <a:endParaRPr lang="en-US"/>
          </a:p>
          <a:p>
            <a:pPr marL="514350" indent="-514350">
              <a:buAutoNum type="arabicPeriod"/>
            </a:pPr>
            <a:endParaRPr lang="en-US">
              <a:cs typeface="Calibri"/>
            </a:endParaRPr>
          </a:p>
        </p:txBody>
      </p:sp>
      <p:sp>
        <p:nvSpPr>
          <p:cNvPr id="4" name="Slide Number Placeholder 3">
            <a:extLst>
              <a:ext uri="{FF2B5EF4-FFF2-40B4-BE49-F238E27FC236}">
                <a16:creationId xmlns:a16="http://schemas.microsoft.com/office/drawing/2014/main" id="{88CECF39-78D5-459D-97BB-AB6774CD5FED}"/>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1353712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18CC-9B50-4F2F-A275-937143B451CE}"/>
              </a:ext>
            </a:extLst>
          </p:cNvPr>
          <p:cNvSpPr>
            <a:spLocks noGrp="1"/>
          </p:cNvSpPr>
          <p:nvPr>
            <p:ph type="title"/>
          </p:nvPr>
        </p:nvSpPr>
        <p:spPr>
          <a:xfrm>
            <a:off x="4214190" y="2578238"/>
            <a:ext cx="3445567" cy="1325563"/>
          </a:xfrm>
        </p:spPr>
        <p:txBody>
          <a:bodyPr/>
          <a:lstStyle/>
          <a:p>
            <a:r>
              <a:rPr lang="en-US" sz="5000" b="1"/>
              <a:t>Questions?</a:t>
            </a:r>
            <a:endParaRPr lang="en-US"/>
          </a:p>
        </p:txBody>
      </p:sp>
      <p:sp>
        <p:nvSpPr>
          <p:cNvPr id="4" name="Slide Number Placeholder 3">
            <a:extLst>
              <a:ext uri="{FF2B5EF4-FFF2-40B4-BE49-F238E27FC236}">
                <a16:creationId xmlns:a16="http://schemas.microsoft.com/office/drawing/2014/main" id="{BF74FE71-05C0-4F61-BD57-DE46BA095667}"/>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378933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20E-BB0C-438B-8097-898450580694}"/>
              </a:ext>
            </a:extLst>
          </p:cNvPr>
          <p:cNvSpPr>
            <a:spLocks noGrp="1"/>
          </p:cNvSpPr>
          <p:nvPr>
            <p:ph type="title"/>
          </p:nvPr>
        </p:nvSpPr>
        <p:spPr/>
        <p:txBody>
          <a:bodyPr/>
          <a:lstStyle/>
          <a:p>
            <a:r>
              <a:rPr lang="en-US"/>
              <a:t>BLE Beacons for Location Tracking</a:t>
            </a:r>
          </a:p>
        </p:txBody>
      </p:sp>
      <p:sp>
        <p:nvSpPr>
          <p:cNvPr id="3" name="Content Placeholder 2">
            <a:extLst>
              <a:ext uri="{FF2B5EF4-FFF2-40B4-BE49-F238E27FC236}">
                <a16:creationId xmlns:a16="http://schemas.microsoft.com/office/drawing/2014/main" id="{18089C3C-030E-4B5E-BDE4-3D3D31C676FF}"/>
              </a:ext>
            </a:extLst>
          </p:cNvPr>
          <p:cNvSpPr>
            <a:spLocks noGrp="1"/>
          </p:cNvSpPr>
          <p:nvPr>
            <p:ph idx="1"/>
          </p:nvPr>
        </p:nvSpPr>
        <p:spPr>
          <a:xfrm>
            <a:off x="838200" y="1506843"/>
            <a:ext cx="10515600" cy="4351338"/>
          </a:xfrm>
        </p:spPr>
        <p:txBody>
          <a:bodyPr/>
          <a:lstStyle/>
          <a:p>
            <a:r>
              <a:rPr lang="en-US"/>
              <a:t>Bluetooth low energy (BLE) beacons can be used as both connectable and non-connectable beacons to display information for applications such as asset tracking, advertisements, etc. [7]</a:t>
            </a:r>
          </a:p>
          <a:p>
            <a:r>
              <a:rPr lang="en-US"/>
              <a:t>We plan to use beacons to calculate proximity of the user monitor to enable proximity based devices such as lights and or fans</a:t>
            </a:r>
          </a:p>
          <a:p>
            <a:r>
              <a:rPr lang="en-US"/>
              <a:t>This can be done by receiving data from advertisement packets from the beacons and analyzing RSSI data on the fly</a:t>
            </a:r>
          </a:p>
          <a:p>
            <a:r>
              <a:rPr lang="en-US"/>
              <a:t>RSSI – relative received signal strength</a:t>
            </a:r>
          </a:p>
        </p:txBody>
      </p:sp>
      <p:sp>
        <p:nvSpPr>
          <p:cNvPr id="4" name="Slide Number Placeholder 3">
            <a:extLst>
              <a:ext uri="{FF2B5EF4-FFF2-40B4-BE49-F238E27FC236}">
                <a16:creationId xmlns:a16="http://schemas.microsoft.com/office/drawing/2014/main" id="{C8010567-7A94-4F09-AF9D-ED16CE57917F}"/>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643A504B-4AE1-4440-A36B-3A871F88025F}"/>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pic>
        <p:nvPicPr>
          <p:cNvPr id="6" name="Picture 5">
            <a:extLst>
              <a:ext uri="{FF2B5EF4-FFF2-40B4-BE49-F238E27FC236}">
                <a16:creationId xmlns:a16="http://schemas.microsoft.com/office/drawing/2014/main" id="{B25AB385-A374-4A76-8F2A-DB4391466CE7}"/>
              </a:ext>
            </a:extLst>
          </p:cNvPr>
          <p:cNvPicPr>
            <a:picLocks noChangeAspect="1"/>
          </p:cNvPicPr>
          <p:nvPr/>
        </p:nvPicPr>
        <p:blipFill>
          <a:blip r:embed="rId2"/>
          <a:stretch>
            <a:fillRect/>
          </a:stretch>
        </p:blipFill>
        <p:spPr>
          <a:xfrm>
            <a:off x="1207316" y="5253694"/>
            <a:ext cx="9438314" cy="690608"/>
          </a:xfrm>
          <a:prstGeom prst="rect">
            <a:avLst/>
          </a:prstGeom>
        </p:spPr>
      </p:pic>
      <p:sp>
        <p:nvSpPr>
          <p:cNvPr id="7" name="TextBox 6">
            <a:extLst>
              <a:ext uri="{FF2B5EF4-FFF2-40B4-BE49-F238E27FC236}">
                <a16:creationId xmlns:a16="http://schemas.microsoft.com/office/drawing/2014/main" id="{62E61F42-ACD4-4C2A-8A3C-0BD200D71CB8}"/>
              </a:ext>
            </a:extLst>
          </p:cNvPr>
          <p:cNvSpPr txBox="1"/>
          <p:nvPr/>
        </p:nvSpPr>
        <p:spPr>
          <a:xfrm>
            <a:off x="1375794" y="5944302"/>
            <a:ext cx="562063" cy="369332"/>
          </a:xfrm>
          <a:prstGeom prst="rect">
            <a:avLst/>
          </a:prstGeom>
          <a:noFill/>
        </p:spPr>
        <p:txBody>
          <a:bodyPr wrap="square" rtlCol="0" anchor="t">
            <a:spAutoFit/>
          </a:bodyPr>
          <a:lstStyle/>
          <a:p>
            <a:r>
              <a:rPr lang="en-US"/>
              <a:t>[7]</a:t>
            </a:r>
          </a:p>
        </p:txBody>
      </p:sp>
      <p:sp>
        <p:nvSpPr>
          <p:cNvPr id="8" name="TextBox 7">
            <a:extLst>
              <a:ext uri="{FF2B5EF4-FFF2-40B4-BE49-F238E27FC236}">
                <a16:creationId xmlns:a16="http://schemas.microsoft.com/office/drawing/2014/main" id="{F469200F-8549-4743-8EE7-206655B2528B}"/>
              </a:ext>
            </a:extLst>
          </p:cNvPr>
          <p:cNvSpPr txBox="1"/>
          <p:nvPr/>
        </p:nvSpPr>
        <p:spPr>
          <a:xfrm>
            <a:off x="3808602" y="5944302"/>
            <a:ext cx="3355595" cy="369332"/>
          </a:xfrm>
          <a:prstGeom prst="rect">
            <a:avLst/>
          </a:prstGeom>
          <a:noFill/>
        </p:spPr>
        <p:txBody>
          <a:bodyPr wrap="square" rtlCol="0">
            <a:spAutoFit/>
          </a:bodyPr>
          <a:lstStyle/>
          <a:p>
            <a:r>
              <a:rPr lang="en-US"/>
              <a:t>Example BLE Packet with RSSI </a:t>
            </a:r>
          </a:p>
        </p:txBody>
      </p:sp>
      <p:sp>
        <p:nvSpPr>
          <p:cNvPr id="9" name="Rectangle 8">
            <a:extLst>
              <a:ext uri="{FF2B5EF4-FFF2-40B4-BE49-F238E27FC236}">
                <a16:creationId xmlns:a16="http://schemas.microsoft.com/office/drawing/2014/main" id="{443381C5-E980-41AE-A641-5A77D2248CC3}"/>
              </a:ext>
            </a:extLst>
          </p:cNvPr>
          <p:cNvSpPr/>
          <p:nvPr/>
        </p:nvSpPr>
        <p:spPr>
          <a:xfrm>
            <a:off x="9605394" y="5253694"/>
            <a:ext cx="562063" cy="633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71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20E-BB0C-438B-8097-898450580694}"/>
              </a:ext>
            </a:extLst>
          </p:cNvPr>
          <p:cNvSpPr>
            <a:spLocks noGrp="1"/>
          </p:cNvSpPr>
          <p:nvPr>
            <p:ph type="title"/>
          </p:nvPr>
        </p:nvSpPr>
        <p:spPr/>
        <p:txBody>
          <a:bodyPr/>
          <a:lstStyle/>
          <a:p>
            <a:r>
              <a:rPr lang="en-US"/>
              <a:t>BLE Beacons – Hardware Block Diagram</a:t>
            </a:r>
          </a:p>
        </p:txBody>
      </p:sp>
      <p:sp>
        <p:nvSpPr>
          <p:cNvPr id="4" name="Slide Number Placeholder 3">
            <a:extLst>
              <a:ext uri="{FF2B5EF4-FFF2-40B4-BE49-F238E27FC236}">
                <a16:creationId xmlns:a16="http://schemas.microsoft.com/office/drawing/2014/main" id="{C8010567-7A94-4F09-AF9D-ED16CE57917F}"/>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TextBox 4">
            <a:extLst>
              <a:ext uri="{FF2B5EF4-FFF2-40B4-BE49-F238E27FC236}">
                <a16:creationId xmlns:a16="http://schemas.microsoft.com/office/drawing/2014/main" id="{643A504B-4AE1-4440-A36B-3A871F88025F}"/>
              </a:ext>
            </a:extLst>
          </p:cNvPr>
          <p:cNvSpPr txBox="1"/>
          <p:nvPr/>
        </p:nvSpPr>
        <p:spPr>
          <a:xfrm>
            <a:off x="9859189" y="6385023"/>
            <a:ext cx="126836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cs typeface="Calibri"/>
              </a:rPr>
              <a:t>John Satterla</a:t>
            </a:r>
          </a:p>
        </p:txBody>
      </p:sp>
      <p:sp>
        <p:nvSpPr>
          <p:cNvPr id="8" name="Rectangle 7">
            <a:extLst>
              <a:ext uri="{FF2B5EF4-FFF2-40B4-BE49-F238E27FC236}">
                <a16:creationId xmlns:a16="http://schemas.microsoft.com/office/drawing/2014/main" id="{0113C46C-31EE-401A-BFE6-598EF115CCD6}"/>
              </a:ext>
            </a:extLst>
          </p:cNvPr>
          <p:cNvSpPr/>
          <p:nvPr/>
        </p:nvSpPr>
        <p:spPr>
          <a:xfrm>
            <a:off x="1981200" y="1574800"/>
            <a:ext cx="6629400" cy="4243387"/>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FE7A946-81CF-410F-AEEC-991405ED8311}"/>
              </a:ext>
            </a:extLst>
          </p:cNvPr>
          <p:cNvSpPr/>
          <p:nvPr/>
        </p:nvSpPr>
        <p:spPr>
          <a:xfrm>
            <a:off x="2571749" y="1911351"/>
            <a:ext cx="2200275" cy="150495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Wireless MCU</a:t>
            </a:r>
          </a:p>
        </p:txBody>
      </p:sp>
      <p:sp>
        <p:nvSpPr>
          <p:cNvPr id="11" name="Rectangle: Rounded Corners 10">
            <a:extLst>
              <a:ext uri="{FF2B5EF4-FFF2-40B4-BE49-F238E27FC236}">
                <a16:creationId xmlns:a16="http://schemas.microsoft.com/office/drawing/2014/main" id="{C464A46A-6324-47E7-AFB3-C4D77E5A4025}"/>
              </a:ext>
            </a:extLst>
          </p:cNvPr>
          <p:cNvSpPr/>
          <p:nvPr/>
        </p:nvSpPr>
        <p:spPr>
          <a:xfrm>
            <a:off x="5303044" y="3696493"/>
            <a:ext cx="1638298" cy="1831974"/>
          </a:xfrm>
          <a:prstGeom prst="roundRect">
            <a:avLst>
              <a:gd name="adj" fmla="val 0"/>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Power Management</a:t>
            </a:r>
          </a:p>
        </p:txBody>
      </p:sp>
      <p:sp>
        <p:nvSpPr>
          <p:cNvPr id="12" name="Rectangle 11">
            <a:extLst>
              <a:ext uri="{FF2B5EF4-FFF2-40B4-BE49-F238E27FC236}">
                <a16:creationId xmlns:a16="http://schemas.microsoft.com/office/drawing/2014/main" id="{3E96B9A7-09EB-4BEC-9AA8-305C45F6B20D}"/>
              </a:ext>
            </a:extLst>
          </p:cNvPr>
          <p:cNvSpPr/>
          <p:nvPr/>
        </p:nvSpPr>
        <p:spPr>
          <a:xfrm>
            <a:off x="2809873" y="3696494"/>
            <a:ext cx="1724025" cy="10287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RF</a:t>
            </a:r>
          </a:p>
        </p:txBody>
      </p:sp>
      <p:sp>
        <p:nvSpPr>
          <p:cNvPr id="13" name="Rectangle 12">
            <a:extLst>
              <a:ext uri="{FF2B5EF4-FFF2-40B4-BE49-F238E27FC236}">
                <a16:creationId xmlns:a16="http://schemas.microsoft.com/office/drawing/2014/main" id="{98F6A168-830D-4F8E-A64D-8DD768D7CFFF}"/>
              </a:ext>
            </a:extLst>
          </p:cNvPr>
          <p:cNvSpPr/>
          <p:nvPr/>
        </p:nvSpPr>
        <p:spPr>
          <a:xfrm>
            <a:off x="3028947" y="4897981"/>
            <a:ext cx="1285875" cy="7672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PCB or Chip Antenna</a:t>
            </a:r>
          </a:p>
        </p:txBody>
      </p:sp>
      <p:cxnSp>
        <p:nvCxnSpPr>
          <p:cNvPr id="17" name="Straight Arrow Connector 16">
            <a:extLst>
              <a:ext uri="{FF2B5EF4-FFF2-40B4-BE49-F238E27FC236}">
                <a16:creationId xmlns:a16="http://schemas.microsoft.com/office/drawing/2014/main" id="{C8C06661-B47B-4A00-BE44-E9E4752A784A}"/>
              </a:ext>
            </a:extLst>
          </p:cNvPr>
          <p:cNvCxnSpPr>
            <a:cxnSpLocks/>
            <a:stCxn id="9" idx="2"/>
            <a:endCxn id="12" idx="0"/>
          </p:cNvCxnSpPr>
          <p:nvPr/>
        </p:nvCxnSpPr>
        <p:spPr>
          <a:xfrm flipH="1">
            <a:off x="3671886" y="3416301"/>
            <a:ext cx="1" cy="280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8226E0F-3C8C-4C1C-9DC1-D2B41153DCEC}"/>
              </a:ext>
            </a:extLst>
          </p:cNvPr>
          <p:cNvCxnSpPr>
            <a:cxnSpLocks/>
            <a:stCxn id="12" idx="2"/>
            <a:endCxn id="13" idx="0"/>
          </p:cNvCxnSpPr>
          <p:nvPr/>
        </p:nvCxnSpPr>
        <p:spPr>
          <a:xfrm flipH="1">
            <a:off x="3671885" y="4725194"/>
            <a:ext cx="1" cy="1727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E827B1CD-292A-4EBC-AE7E-60C25C2049D1}"/>
              </a:ext>
            </a:extLst>
          </p:cNvPr>
          <p:cNvSpPr/>
          <p:nvPr/>
        </p:nvSpPr>
        <p:spPr>
          <a:xfrm>
            <a:off x="5481643" y="2070589"/>
            <a:ext cx="1285863" cy="1186474"/>
          </a:xfrm>
          <a:prstGeom prst="roundRect">
            <a:avLst>
              <a:gd name="adj" fmla="val 0"/>
            </a:avLst>
          </a:prstGeom>
          <a:solidFill>
            <a:schemeClr val="bg2">
              <a:lumMod val="2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Debug Interface</a:t>
            </a:r>
          </a:p>
        </p:txBody>
      </p:sp>
      <p:sp>
        <p:nvSpPr>
          <p:cNvPr id="24" name="Rectangle: Rounded Corners 23">
            <a:extLst>
              <a:ext uri="{FF2B5EF4-FFF2-40B4-BE49-F238E27FC236}">
                <a16:creationId xmlns:a16="http://schemas.microsoft.com/office/drawing/2014/main" id="{579323CA-26A8-499E-B6EF-1601A93EB9A6}"/>
              </a:ext>
            </a:extLst>
          </p:cNvPr>
          <p:cNvSpPr/>
          <p:nvPr/>
        </p:nvSpPr>
        <p:spPr>
          <a:xfrm>
            <a:off x="7381324" y="2900363"/>
            <a:ext cx="1058363" cy="1183480"/>
          </a:xfrm>
          <a:prstGeom prst="roundRect">
            <a:avLst>
              <a:gd name="adj" fmla="val 0"/>
            </a:avLst>
          </a:prstGeom>
          <a:solidFill>
            <a:schemeClr val="bg2">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solidFill>
                  <a:schemeClr val="tx1"/>
                </a:solidFill>
              </a:rPr>
              <a:t>Battery</a:t>
            </a:r>
          </a:p>
        </p:txBody>
      </p:sp>
      <p:cxnSp>
        <p:nvCxnSpPr>
          <p:cNvPr id="26" name="Connector: Elbow 25">
            <a:extLst>
              <a:ext uri="{FF2B5EF4-FFF2-40B4-BE49-F238E27FC236}">
                <a16:creationId xmlns:a16="http://schemas.microsoft.com/office/drawing/2014/main" id="{B390DD32-A605-472C-B953-4B2F3E6D8563}"/>
              </a:ext>
            </a:extLst>
          </p:cNvPr>
          <p:cNvCxnSpPr>
            <a:cxnSpLocks/>
            <a:stCxn id="24" idx="2"/>
            <a:endCxn id="11" idx="3"/>
          </p:cNvCxnSpPr>
          <p:nvPr/>
        </p:nvCxnSpPr>
        <p:spPr>
          <a:xfrm rot="5400000">
            <a:off x="7161606" y="3863579"/>
            <a:ext cx="528637" cy="969164"/>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EBDA77B-E303-4181-A626-FE6169041CA1}"/>
              </a:ext>
            </a:extLst>
          </p:cNvPr>
          <p:cNvCxnSpPr>
            <a:cxnSpLocks/>
            <a:stCxn id="11" idx="1"/>
            <a:endCxn id="9" idx="3"/>
          </p:cNvCxnSpPr>
          <p:nvPr/>
        </p:nvCxnSpPr>
        <p:spPr>
          <a:xfrm rot="10800000">
            <a:off x="4772024" y="2663826"/>
            <a:ext cx="531020" cy="194865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3A7C5C2-398F-403F-9365-113C1694F3D0}"/>
              </a:ext>
            </a:extLst>
          </p:cNvPr>
          <p:cNvCxnSpPr>
            <a:cxnSpLocks/>
            <a:stCxn id="23" idx="0"/>
            <a:endCxn id="9" idx="0"/>
          </p:cNvCxnSpPr>
          <p:nvPr/>
        </p:nvCxnSpPr>
        <p:spPr>
          <a:xfrm rot="16200000" flipV="1">
            <a:off x="4818612" y="764626"/>
            <a:ext cx="159238" cy="2452688"/>
          </a:xfrm>
          <a:prstGeom prst="bentConnector3">
            <a:avLst>
              <a:gd name="adj1" fmla="val 24355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14">
            <a:extLst>
              <a:ext uri="{FF2B5EF4-FFF2-40B4-BE49-F238E27FC236}">
                <a16:creationId xmlns:a16="http://schemas.microsoft.com/office/drawing/2014/main" id="{BAA7B889-0252-4DFF-BACF-6BCAA62F54D4}"/>
              </a:ext>
            </a:extLst>
          </p:cNvPr>
          <p:cNvSpPr/>
          <p:nvPr/>
        </p:nvSpPr>
        <p:spPr>
          <a:xfrm>
            <a:off x="8858774" y="5167618"/>
            <a:ext cx="1929468" cy="6505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15">
            <a:extLst>
              <a:ext uri="{FF2B5EF4-FFF2-40B4-BE49-F238E27FC236}">
                <a16:creationId xmlns:a16="http://schemas.microsoft.com/office/drawing/2014/main" id="{7C0A87B1-928F-4B21-BF84-BC0E6F938C6B}"/>
              </a:ext>
            </a:extLst>
          </p:cNvPr>
          <p:cNvCxnSpPr/>
          <p:nvPr/>
        </p:nvCxnSpPr>
        <p:spPr>
          <a:xfrm>
            <a:off x="8984609" y="5343787"/>
            <a:ext cx="28522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A963F9B5-D589-494F-914F-0F6968309FA7}"/>
              </a:ext>
            </a:extLst>
          </p:cNvPr>
          <p:cNvCxnSpPr/>
          <p:nvPr/>
        </p:nvCxnSpPr>
        <p:spPr>
          <a:xfrm>
            <a:off x="8984609" y="5573330"/>
            <a:ext cx="2852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19">
            <a:extLst>
              <a:ext uri="{FF2B5EF4-FFF2-40B4-BE49-F238E27FC236}">
                <a16:creationId xmlns:a16="http://schemas.microsoft.com/office/drawing/2014/main" id="{52D9C4ED-9545-4569-B83A-090C3E5E07CD}"/>
              </a:ext>
            </a:extLst>
          </p:cNvPr>
          <p:cNvSpPr txBox="1"/>
          <p:nvPr/>
        </p:nvSpPr>
        <p:spPr>
          <a:xfrm>
            <a:off x="9269835" y="5192785"/>
            <a:ext cx="971923" cy="261610"/>
          </a:xfrm>
          <a:prstGeom prst="rect">
            <a:avLst/>
          </a:prstGeom>
          <a:noFill/>
        </p:spPr>
        <p:txBody>
          <a:bodyPr wrap="square" rtlCol="0">
            <a:spAutoFit/>
          </a:bodyPr>
          <a:lstStyle/>
          <a:p>
            <a:r>
              <a:rPr lang="en-US" sz="1100"/>
              <a:t>Power</a:t>
            </a:r>
          </a:p>
        </p:txBody>
      </p:sp>
      <p:sp>
        <p:nvSpPr>
          <p:cNvPr id="54" name="TextBox 20">
            <a:extLst>
              <a:ext uri="{FF2B5EF4-FFF2-40B4-BE49-F238E27FC236}">
                <a16:creationId xmlns:a16="http://schemas.microsoft.com/office/drawing/2014/main" id="{6300318D-0896-4B8D-8DDC-1F999D15A945}"/>
              </a:ext>
            </a:extLst>
          </p:cNvPr>
          <p:cNvSpPr txBox="1"/>
          <p:nvPr/>
        </p:nvSpPr>
        <p:spPr>
          <a:xfrm>
            <a:off x="9274237" y="5411128"/>
            <a:ext cx="1215695" cy="430887"/>
          </a:xfrm>
          <a:prstGeom prst="rect">
            <a:avLst/>
          </a:prstGeom>
          <a:noFill/>
        </p:spPr>
        <p:txBody>
          <a:bodyPr wrap="square" rtlCol="0">
            <a:spAutoFit/>
          </a:bodyPr>
          <a:lstStyle/>
          <a:p>
            <a:r>
              <a:rPr lang="en-US" sz="1100"/>
              <a:t>RF or Serial Communication</a:t>
            </a:r>
          </a:p>
        </p:txBody>
      </p:sp>
      <p:cxnSp>
        <p:nvCxnSpPr>
          <p:cNvPr id="56" name="Connector: Elbow 55">
            <a:extLst>
              <a:ext uri="{FF2B5EF4-FFF2-40B4-BE49-F238E27FC236}">
                <a16:creationId xmlns:a16="http://schemas.microsoft.com/office/drawing/2014/main" id="{BED65534-5C2E-44EE-9BE3-3C334128C911}"/>
              </a:ext>
            </a:extLst>
          </p:cNvPr>
          <p:cNvCxnSpPr>
            <a:stCxn id="9" idx="1"/>
          </p:cNvCxnSpPr>
          <p:nvPr/>
        </p:nvCxnSpPr>
        <p:spPr>
          <a:xfrm rot="10800000" flipV="1">
            <a:off x="721453" y="2663826"/>
            <a:ext cx="1850296" cy="1564224"/>
          </a:xfrm>
          <a:prstGeom prst="bentConnector3">
            <a:avLst>
              <a:gd name="adj1" fmla="val 99873"/>
            </a:avLst>
          </a:prstGeom>
          <a:ln>
            <a:tailEnd type="triangle"/>
          </a:ln>
        </p:spPr>
        <p:style>
          <a:lnRef idx="3">
            <a:schemeClr val="dk1"/>
          </a:lnRef>
          <a:fillRef idx="0">
            <a:schemeClr val="dk1"/>
          </a:fillRef>
          <a:effectRef idx="2">
            <a:schemeClr val="dk1"/>
          </a:effectRef>
          <a:fontRef idx="minor">
            <a:schemeClr val="tx1"/>
          </a:fontRef>
        </p:style>
      </p:cxnSp>
      <p:sp>
        <p:nvSpPr>
          <p:cNvPr id="58" name="TextBox 24">
            <a:extLst>
              <a:ext uri="{FF2B5EF4-FFF2-40B4-BE49-F238E27FC236}">
                <a16:creationId xmlns:a16="http://schemas.microsoft.com/office/drawing/2014/main" id="{C7FC40DB-3CE5-4F32-862C-21DE20A7AA83}"/>
              </a:ext>
            </a:extLst>
          </p:cNvPr>
          <p:cNvSpPr txBox="1"/>
          <p:nvPr/>
        </p:nvSpPr>
        <p:spPr>
          <a:xfrm>
            <a:off x="352339" y="4228050"/>
            <a:ext cx="1450262" cy="646331"/>
          </a:xfrm>
          <a:prstGeom prst="rect">
            <a:avLst/>
          </a:prstGeom>
          <a:noFill/>
        </p:spPr>
        <p:txBody>
          <a:bodyPr wrap="square" rtlCol="0">
            <a:spAutoFit/>
          </a:bodyPr>
          <a:lstStyle/>
          <a:p>
            <a:r>
              <a:rPr lang="en-US" sz="1200"/>
              <a:t>Interface to Appliances/Lights/</a:t>
            </a:r>
          </a:p>
          <a:p>
            <a:r>
              <a:rPr lang="en-US" sz="1200"/>
              <a:t>Devices</a:t>
            </a:r>
            <a:endParaRPr lang="en-US"/>
          </a:p>
        </p:txBody>
      </p:sp>
    </p:spTree>
    <p:extLst>
      <p:ext uri="{BB962C8B-B14F-4D97-AF65-F5344CB8AC3E}">
        <p14:creationId xmlns:p14="http://schemas.microsoft.com/office/powerpoint/2010/main" val="321389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94" y="0"/>
            <a:ext cx="10515600" cy="1325563"/>
          </a:xfrm>
        </p:spPr>
        <p:txBody>
          <a:bodyPr/>
          <a:lstStyle/>
          <a:p>
            <a:r>
              <a:rPr lang="en-US"/>
              <a:t>Hardware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228" y="150382"/>
            <a:ext cx="7034818" cy="6571093"/>
          </a:xfrm>
        </p:spPr>
      </p:pic>
      <p:sp>
        <p:nvSpPr>
          <p:cNvPr id="4" name="Slide Number Placeholder 3"/>
          <p:cNvSpPr>
            <a:spLocks noGrp="1"/>
          </p:cNvSpPr>
          <p:nvPr>
            <p:ph type="sldNum" sz="quarter" idx="12"/>
          </p:nvPr>
        </p:nvSpPr>
        <p:spPr/>
        <p:txBody>
          <a:bodyPr/>
          <a:lstStyle/>
          <a:p>
            <a:r>
              <a:rPr lang="en-US"/>
              <a:t>Christian Jensen                                   </a:t>
            </a:r>
            <a:fld id="{330EA680-D336-4FF7-8B7A-9848BB0A1C32}" type="slidenum">
              <a:rPr lang="en-US" smtClean="0"/>
              <a:t>6</a:t>
            </a:fld>
            <a:endParaRPr lang="en-US"/>
          </a:p>
        </p:txBody>
      </p:sp>
    </p:spTree>
    <p:extLst>
      <p:ext uri="{BB962C8B-B14F-4D97-AF65-F5344CB8AC3E}">
        <p14:creationId xmlns:p14="http://schemas.microsoft.com/office/powerpoint/2010/main" val="427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Relay– MCU to Appliance Power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1365" y="1288093"/>
            <a:ext cx="5473700" cy="3810000"/>
          </a:xfrm>
        </p:spPr>
      </p:pic>
      <p:sp>
        <p:nvSpPr>
          <p:cNvPr id="4" name="Slide Number Placeholder 3"/>
          <p:cNvSpPr>
            <a:spLocks noGrp="1"/>
          </p:cNvSpPr>
          <p:nvPr>
            <p:ph type="sldNum" sz="quarter" idx="12"/>
          </p:nvPr>
        </p:nvSpPr>
        <p:spPr/>
        <p:txBody>
          <a:bodyPr/>
          <a:lstStyle/>
          <a:p>
            <a:r>
              <a:rPr lang="en-US"/>
              <a:t> Christian Jensen </a:t>
            </a:r>
            <a:fld id="{330EA680-D336-4FF7-8B7A-9848BB0A1C32}" type="slidenum">
              <a:rPr lang="en-US" smtClean="0"/>
              <a:t>7</a:t>
            </a:fld>
            <a:endParaRPr lang="en-US"/>
          </a:p>
        </p:txBody>
      </p:sp>
      <p:sp>
        <p:nvSpPr>
          <p:cNvPr id="7" name="TextBox 6"/>
          <p:cNvSpPr txBox="1"/>
          <p:nvPr/>
        </p:nvSpPr>
        <p:spPr>
          <a:xfrm>
            <a:off x="450937" y="1690688"/>
            <a:ext cx="5073041" cy="2031325"/>
          </a:xfrm>
          <a:prstGeom prst="rect">
            <a:avLst/>
          </a:prstGeom>
          <a:noFill/>
        </p:spPr>
        <p:txBody>
          <a:bodyPr wrap="square" rtlCol="0" anchor="t">
            <a:spAutoFit/>
          </a:bodyPr>
          <a:lstStyle/>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a:t>Relay Minimum Specifications:</a:t>
            </a:r>
          </a:p>
          <a:p>
            <a:pPr marL="285750" indent="-285750">
              <a:buFont typeface="Arial" charset="0"/>
              <a:buChar char="•"/>
            </a:pPr>
            <a:r>
              <a:rPr lang="en-US"/>
              <a:t>Switching Voltage:</a:t>
            </a:r>
          </a:p>
          <a:p>
            <a:pPr marL="742950" lvl="1" indent="-285750">
              <a:buFont typeface="Arial" charset="0"/>
              <a:buChar char="•"/>
            </a:pPr>
            <a:r>
              <a:rPr lang="en-US"/>
              <a:t>120 Volts @ 10 Amps </a:t>
            </a:r>
          </a:p>
          <a:p>
            <a:pPr marL="285750" indent="-285750">
              <a:buFont typeface="Arial" charset="0"/>
              <a:buChar char="•"/>
            </a:pPr>
            <a:r>
              <a:rPr lang="en-US"/>
              <a:t>Coil Voltage:</a:t>
            </a:r>
          </a:p>
          <a:p>
            <a:pPr marL="742950" lvl="1" indent="-285750">
              <a:buFont typeface="Arial" charset="0"/>
              <a:buChar char="•"/>
            </a:pPr>
            <a:r>
              <a:rPr lang="en-US"/>
              <a:t>5 Volts</a:t>
            </a:r>
          </a:p>
          <a:p>
            <a:pPr marL="742950" lvl="1" indent="-285750">
              <a:buFont typeface="Arial" charset="0"/>
              <a:buChar char="•"/>
            </a:pPr>
            <a:r>
              <a:rPr lang="en-US"/>
              <a:t>Subject to change based on MCU maximum </a:t>
            </a:r>
            <a:r>
              <a:rPr lang="en-US" err="1"/>
              <a:t>Vout</a:t>
            </a:r>
            <a:endParaRPr lang="en-US"/>
          </a:p>
        </p:txBody>
      </p:sp>
      <p:sp>
        <p:nvSpPr>
          <p:cNvPr id="8" name="TextBox 7"/>
          <p:cNvSpPr txBox="1"/>
          <p:nvPr/>
        </p:nvSpPr>
        <p:spPr>
          <a:xfrm>
            <a:off x="438411" y="3858016"/>
            <a:ext cx="5273457" cy="1200329"/>
          </a:xfrm>
          <a:prstGeom prst="rect">
            <a:avLst/>
          </a:prstGeom>
          <a:noFill/>
        </p:spPr>
        <p:txBody>
          <a:bodyPr wrap="square" rtlCol="0">
            <a:spAutoFit/>
          </a:bodyPr>
          <a:lstStyle/>
          <a:p>
            <a:r>
              <a:rPr lang="en-US"/>
              <a:t>Researching: </a:t>
            </a:r>
          </a:p>
          <a:p>
            <a:pPr marL="285750" indent="-285750">
              <a:buFont typeface="Arial" charset="0"/>
              <a:buChar char="•"/>
            </a:pPr>
            <a:r>
              <a:rPr lang="en-US"/>
              <a:t>Circuit Protection </a:t>
            </a:r>
          </a:p>
          <a:p>
            <a:pPr marL="285750" indent="-285750">
              <a:buFont typeface="Arial" charset="0"/>
              <a:buChar char="•"/>
            </a:pPr>
            <a:r>
              <a:rPr lang="en-US"/>
              <a:t>Switching using a transistor</a:t>
            </a:r>
          </a:p>
          <a:p>
            <a:pPr marL="285750" indent="-285750">
              <a:buFont typeface="Arial" charset="0"/>
              <a:buChar char="•"/>
            </a:pPr>
            <a:r>
              <a:rPr lang="is-IS"/>
              <a:t>Panasonic ADJH22005</a:t>
            </a:r>
            <a:r>
              <a:rPr lang="en-US"/>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11" y="5098093"/>
            <a:ext cx="7607300" cy="1428996"/>
          </a:xfrm>
          <a:prstGeom prst="rect">
            <a:avLst/>
          </a:prstGeom>
        </p:spPr>
      </p:pic>
      <p:sp>
        <p:nvSpPr>
          <p:cNvPr id="10" name="Rectangle 9"/>
          <p:cNvSpPr/>
          <p:nvPr/>
        </p:nvSpPr>
        <p:spPr>
          <a:xfrm>
            <a:off x="1486894" y="5987332"/>
            <a:ext cx="6440556" cy="539757"/>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075139" y="4889241"/>
            <a:ext cx="134592" cy="3452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18">
            <a:extLst>
              <a:ext uri="{FF2B5EF4-FFF2-40B4-BE49-F238E27FC236}">
                <a16:creationId xmlns:a16="http://schemas.microsoft.com/office/drawing/2014/main" id="{40D6F832-813B-40D0-AA9B-7749C217D1A0}"/>
              </a:ext>
            </a:extLst>
          </p:cNvPr>
          <p:cNvSpPr txBox="1"/>
          <p:nvPr/>
        </p:nvSpPr>
        <p:spPr>
          <a:xfrm>
            <a:off x="6839953" y="625842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t>
            </a:r>
            <a:r>
              <a:rPr lang="en-US">
                <a:cs typeface="Calibri"/>
              </a:rPr>
              <a:t>1]</a:t>
            </a:r>
            <a:endParaRPr lang="en-US"/>
          </a:p>
        </p:txBody>
      </p:sp>
      <p:sp>
        <p:nvSpPr>
          <p:cNvPr id="18" name="TextBox 17"/>
          <p:cNvSpPr txBox="1"/>
          <p:nvPr/>
        </p:nvSpPr>
        <p:spPr>
          <a:xfrm>
            <a:off x="7787491" y="5071230"/>
            <a:ext cx="683150" cy="276999"/>
          </a:xfrm>
          <a:prstGeom prst="rect">
            <a:avLst/>
          </a:prstGeom>
          <a:noFill/>
        </p:spPr>
        <p:txBody>
          <a:bodyPr wrap="square" rtlCol="0">
            <a:spAutoFit/>
          </a:bodyPr>
          <a:lstStyle/>
          <a:p>
            <a:r>
              <a:rPr lang="en-US" sz="1200"/>
              <a:t>[1]</a:t>
            </a:r>
          </a:p>
        </p:txBody>
      </p:sp>
    </p:spTree>
    <p:extLst>
      <p:ext uri="{BB962C8B-B14F-4D97-AF65-F5344CB8AC3E}">
        <p14:creationId xmlns:p14="http://schemas.microsoft.com/office/powerpoint/2010/main" val="5840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Raspberry Pi – Main Physical Control </a:t>
            </a:r>
          </a:p>
        </p:txBody>
      </p:sp>
      <p:sp>
        <p:nvSpPr>
          <p:cNvPr id="4" name="Slide Number Placeholder 3"/>
          <p:cNvSpPr>
            <a:spLocks noGrp="1"/>
          </p:cNvSpPr>
          <p:nvPr>
            <p:ph type="sldNum" sz="quarter" idx="12"/>
          </p:nvPr>
        </p:nvSpPr>
        <p:spPr/>
        <p:txBody>
          <a:bodyPr/>
          <a:lstStyle/>
          <a:p>
            <a:r>
              <a:rPr lang="en-US"/>
              <a:t>Christian Jensen </a:t>
            </a:r>
            <a:fld id="{330EA680-D336-4FF7-8B7A-9848BB0A1C32}"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34" y="1690688"/>
            <a:ext cx="4581331" cy="2405199"/>
          </a:xfrm>
          <a:prstGeom prst="rect">
            <a:avLst/>
          </a:prstGeom>
        </p:spPr>
      </p:pic>
      <p:sp>
        <p:nvSpPr>
          <p:cNvPr id="8" name="TextBox 7"/>
          <p:cNvSpPr txBox="1"/>
          <p:nvPr/>
        </p:nvSpPr>
        <p:spPr>
          <a:xfrm>
            <a:off x="979715" y="1690688"/>
            <a:ext cx="4384726" cy="1754326"/>
          </a:xfrm>
          <a:prstGeom prst="rect">
            <a:avLst/>
          </a:prstGeom>
          <a:noFill/>
        </p:spPr>
        <p:txBody>
          <a:bodyPr wrap="none" rtlCol="0" anchor="t">
            <a:spAutoFit/>
          </a:bodyPr>
          <a:lstStyle/>
          <a:p>
            <a:pPr marL="285750" indent="-285750">
              <a:buFont typeface="Arial" charset="0"/>
              <a:buChar char="•"/>
            </a:pPr>
            <a:r>
              <a:rPr lang="en-US"/>
              <a:t>Open source home automation software</a:t>
            </a:r>
          </a:p>
          <a:p>
            <a:pPr marL="742950" lvl="1" indent="-285750">
              <a:buFont typeface="Arial" charset="0"/>
              <a:buChar char="•"/>
            </a:pPr>
            <a:r>
              <a:rPr lang="en-US"/>
              <a:t>Bluetooth support</a:t>
            </a:r>
          </a:p>
          <a:p>
            <a:pPr marL="742950" lvl="1" indent="-285750">
              <a:buFont typeface="Arial" charset="0"/>
              <a:buChar char="•"/>
            </a:pPr>
            <a:r>
              <a:rPr lang="en-US"/>
              <a:t>Multi accessory support</a:t>
            </a:r>
          </a:p>
          <a:p>
            <a:pPr marL="742950" lvl="1" indent="-285750">
              <a:buFont typeface="Arial" charset="0"/>
              <a:buChar char="•"/>
            </a:pPr>
            <a:r>
              <a:rPr lang="en-US"/>
              <a:t>Can perform actions based on inputs</a:t>
            </a:r>
          </a:p>
          <a:p>
            <a:pPr marL="742950" lvl="1" indent="-285750">
              <a:buFont typeface="Arial" charset="0"/>
              <a:buChar char="•"/>
            </a:pPr>
            <a:r>
              <a:rPr lang="en-US"/>
              <a:t>Must support custom accessories </a:t>
            </a:r>
          </a:p>
          <a:p>
            <a:pPr marL="742950" lvl="1" indent="-285750">
              <a:buFont typeface="Arial" charset="0"/>
              <a:buChar char="•"/>
            </a:pP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861" y="3168016"/>
            <a:ext cx="4400550" cy="3067050"/>
          </a:xfrm>
          <a:prstGeom prst="rect">
            <a:avLst/>
          </a:prstGeom>
        </p:spPr>
      </p:pic>
      <p:sp>
        <p:nvSpPr>
          <p:cNvPr id="10" name="TextBox 9"/>
          <p:cNvSpPr txBox="1"/>
          <p:nvPr/>
        </p:nvSpPr>
        <p:spPr>
          <a:xfrm>
            <a:off x="6475445" y="4394718"/>
            <a:ext cx="4562669" cy="2031325"/>
          </a:xfrm>
          <a:prstGeom prst="rect">
            <a:avLst/>
          </a:prstGeom>
          <a:noFill/>
        </p:spPr>
        <p:txBody>
          <a:bodyPr wrap="square" rtlCol="0">
            <a:spAutoFit/>
          </a:bodyPr>
          <a:lstStyle/>
          <a:p>
            <a:r>
              <a:rPr lang="en-US"/>
              <a:t>Pi B+ specs:</a:t>
            </a:r>
          </a:p>
          <a:p>
            <a:pPr marL="285750" indent="-285750">
              <a:buFont typeface="Arial" charset="0"/>
              <a:buChar char="•"/>
            </a:pPr>
            <a:r>
              <a:rPr lang="en-US"/>
              <a:t>2.4GHz/5GHz IEEE 802.11.b/g/n/ac </a:t>
            </a:r>
          </a:p>
          <a:p>
            <a:pPr marL="285750" indent="-285750">
              <a:buFont typeface="Arial" charset="0"/>
              <a:buChar char="•"/>
            </a:pPr>
            <a:r>
              <a:rPr lang="en-US"/>
              <a:t>Bluetooth 4.2</a:t>
            </a:r>
          </a:p>
          <a:p>
            <a:pPr marL="285750" indent="-285750">
              <a:buFont typeface="Arial" charset="0"/>
              <a:buChar char="•"/>
            </a:pPr>
            <a:r>
              <a:rPr lang="en-US"/>
              <a:t>4 × USB 2.0 ports</a:t>
            </a:r>
          </a:p>
          <a:p>
            <a:pPr marL="285750" indent="-285750">
              <a:buFont typeface="Arial" charset="0"/>
              <a:buChar char="•"/>
            </a:pPr>
            <a:r>
              <a:rPr lang="en-US"/>
              <a:t>1 × full size HDMI </a:t>
            </a:r>
          </a:p>
          <a:p>
            <a:pPr marL="285750" indent="-285750">
              <a:buFont typeface="Arial" charset="0"/>
              <a:buChar char="•"/>
            </a:pPr>
            <a:r>
              <a:rPr lang="en-US"/>
              <a:t>MIPI DSI display port </a:t>
            </a:r>
          </a:p>
          <a:p>
            <a:pPr marL="285750" indent="-285750">
              <a:buFont typeface="Arial" charset="0"/>
              <a:buChar char="•"/>
            </a:pPr>
            <a:r>
              <a:rPr lang="en-US"/>
              <a:t>MIPI CSI camera port </a:t>
            </a:r>
          </a:p>
        </p:txBody>
      </p:sp>
      <p:sp>
        <p:nvSpPr>
          <p:cNvPr id="11" name="TextBox 10"/>
          <p:cNvSpPr txBox="1"/>
          <p:nvPr/>
        </p:nvSpPr>
        <p:spPr>
          <a:xfrm>
            <a:off x="11206065" y="3946849"/>
            <a:ext cx="438539" cy="276999"/>
          </a:xfrm>
          <a:prstGeom prst="rect">
            <a:avLst/>
          </a:prstGeom>
          <a:noFill/>
        </p:spPr>
        <p:txBody>
          <a:bodyPr wrap="square" rtlCol="0">
            <a:spAutoFit/>
          </a:bodyPr>
          <a:lstStyle/>
          <a:p>
            <a:r>
              <a:rPr lang="en-US" sz="1200"/>
              <a:t>[4]</a:t>
            </a:r>
          </a:p>
        </p:txBody>
      </p:sp>
      <p:sp>
        <p:nvSpPr>
          <p:cNvPr id="12" name="TextBox 11"/>
          <p:cNvSpPr txBox="1"/>
          <p:nvPr/>
        </p:nvSpPr>
        <p:spPr>
          <a:xfrm>
            <a:off x="1088861" y="5812971"/>
            <a:ext cx="599980" cy="553998"/>
          </a:xfrm>
          <a:prstGeom prst="rect">
            <a:avLst/>
          </a:prstGeom>
          <a:noFill/>
        </p:spPr>
        <p:txBody>
          <a:bodyPr wrap="square" rtlCol="0">
            <a:spAutoFit/>
          </a:bodyPr>
          <a:lstStyle/>
          <a:p>
            <a:r>
              <a:rPr lang="en-US" sz="1200"/>
              <a:t>[11]</a:t>
            </a:r>
          </a:p>
          <a:p>
            <a:endParaRPr lang="en-US"/>
          </a:p>
        </p:txBody>
      </p:sp>
    </p:spTree>
    <p:extLst>
      <p:ext uri="{BB962C8B-B14F-4D97-AF65-F5344CB8AC3E}">
        <p14:creationId xmlns:p14="http://schemas.microsoft.com/office/powerpoint/2010/main" val="22678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16E7-A973-45F3-AB71-8FCDA881BD14}"/>
              </a:ext>
            </a:extLst>
          </p:cNvPr>
          <p:cNvSpPr>
            <a:spLocks noGrp="1"/>
          </p:cNvSpPr>
          <p:nvPr>
            <p:ph type="title"/>
          </p:nvPr>
        </p:nvSpPr>
        <p:spPr/>
        <p:txBody>
          <a:bodyPr/>
          <a:lstStyle/>
          <a:p>
            <a:r>
              <a:rPr lang="en-US">
                <a:cs typeface="Calibri Light"/>
              </a:rPr>
              <a:t>Electrocardiograph</a:t>
            </a:r>
            <a:endParaRPr lang="en-US"/>
          </a:p>
        </p:txBody>
      </p:sp>
      <p:sp>
        <p:nvSpPr>
          <p:cNvPr id="3" name="Content Placeholder 2">
            <a:extLst>
              <a:ext uri="{FF2B5EF4-FFF2-40B4-BE49-F238E27FC236}">
                <a16:creationId xmlns:a16="http://schemas.microsoft.com/office/drawing/2014/main" id="{AC41C710-273D-4393-8419-989BC4BCEB9F}"/>
              </a:ext>
            </a:extLst>
          </p:cNvPr>
          <p:cNvSpPr>
            <a:spLocks noGrp="1"/>
          </p:cNvSpPr>
          <p:nvPr>
            <p:ph idx="1"/>
          </p:nvPr>
        </p:nvSpPr>
        <p:spPr/>
        <p:txBody>
          <a:bodyPr vert="horz" lIns="91440" tIns="45720" rIns="91440" bIns="45720" rtlCol="0" anchor="t">
            <a:normAutofit/>
          </a:bodyPr>
          <a:lstStyle/>
          <a:p>
            <a:r>
              <a:rPr lang="en-US">
                <a:cs typeface="Calibri"/>
              </a:rPr>
              <a:t>Anywhere from a 100 µV to 2 mV of voltage can be detected across the skin of a person due to heart muscles depolarizing</a:t>
            </a:r>
          </a:p>
          <a:p>
            <a:pPr marL="0" indent="0">
              <a:buNone/>
            </a:pPr>
            <a:endParaRPr lang="en-US">
              <a:cs typeface="Calibri"/>
            </a:endParaRPr>
          </a:p>
          <a:p>
            <a:r>
              <a:rPr lang="en-US">
                <a:cs typeface="Calibri"/>
              </a:rPr>
              <a:t>Using electrodes, a computer can graph this information in real time to produce an electrocardiogram (ECG or EKG)</a:t>
            </a:r>
            <a:endParaRPr lang="en-US"/>
          </a:p>
          <a:p>
            <a:endParaRPr lang="en-US"/>
          </a:p>
          <a:p>
            <a:r>
              <a:rPr lang="en-US">
                <a:cs typeface="Calibri"/>
              </a:rPr>
              <a:t>Monitoring a person's EKG can ensure the patient has a strong regular heartbeat while also giving the patient’s heart rate</a:t>
            </a:r>
            <a:endParaRPr lang="en-US"/>
          </a:p>
          <a:p>
            <a:endParaRPr lang="en-US">
              <a:cs typeface="Calibri"/>
            </a:endParaRPr>
          </a:p>
        </p:txBody>
      </p:sp>
      <p:sp>
        <p:nvSpPr>
          <p:cNvPr id="4" name="Slide Number Placeholder 3">
            <a:extLst>
              <a:ext uri="{FF2B5EF4-FFF2-40B4-BE49-F238E27FC236}">
                <a16:creationId xmlns:a16="http://schemas.microsoft.com/office/drawing/2014/main" id="{CDD1A459-8C7B-47FD-988E-B7ECD191DD2F}"/>
              </a:ext>
            </a:extLst>
          </p:cNvPr>
          <p:cNvSpPr>
            <a:spLocks noGrp="1"/>
          </p:cNvSpPr>
          <p:nvPr>
            <p:ph type="sldNum" sz="quarter" idx="12"/>
          </p:nvPr>
        </p:nvSpPr>
        <p:spPr/>
        <p:txBody>
          <a:bodyPr/>
          <a:lstStyle/>
          <a:p>
            <a:r>
              <a:rPr lang="en-US"/>
              <a:t>Zachary Eakerns  </a:t>
            </a:r>
            <a:fld id="{330EA680-D336-4FF7-8B7A-9848BB0A1C32}" type="slidenum">
              <a:rPr lang="en-US"/>
              <a:t>9</a:t>
            </a:fld>
            <a:endParaRPr lang="en-US"/>
          </a:p>
        </p:txBody>
      </p:sp>
    </p:spTree>
    <p:extLst>
      <p:ext uri="{BB962C8B-B14F-4D97-AF65-F5344CB8AC3E}">
        <p14:creationId xmlns:p14="http://schemas.microsoft.com/office/powerpoint/2010/main" val="1501234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B22A1172885C42B4C17DDA9CF5B338" ma:contentTypeVersion="4" ma:contentTypeDescription="Create a new document." ma:contentTypeScope="" ma:versionID="d220f669ff86428cf9283b69f2854026">
  <xsd:schema xmlns:xsd="http://www.w3.org/2001/XMLSchema" xmlns:xs="http://www.w3.org/2001/XMLSchema" xmlns:p="http://schemas.microsoft.com/office/2006/metadata/properties" xmlns:ns2="a3d155d2-d32a-44a7-9afe-bbea3de853a7" xmlns:ns3="f75ba893-ee13-47ce-83cc-19c595ba784b" targetNamespace="http://schemas.microsoft.com/office/2006/metadata/properties" ma:root="true" ma:fieldsID="1eae2b4f3fb4df1e11babf1931c406ee" ns2:_="" ns3:_="">
    <xsd:import namespace="a3d155d2-d32a-44a7-9afe-bbea3de853a7"/>
    <xsd:import namespace="f75ba893-ee13-47ce-83cc-19c595ba78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d155d2-d32a-44a7-9afe-bbea3de853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75ba893-ee13-47ce-83cc-19c595ba78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D21FF8-49D2-48A4-B1DB-5E819D7E4633}">
  <ds:schemaRefs>
    <ds:schemaRef ds:uri="a3d155d2-d32a-44a7-9afe-bbea3de853a7"/>
    <ds:schemaRef ds:uri="f75ba893-ee13-47ce-83cc-19c595ba78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D73BE5-1EC2-4DC3-83C2-304CB2697C9B}">
  <ds:schemaRefs>
    <ds:schemaRef ds:uri="a3d155d2-d32a-44a7-9afe-bbea3de853a7"/>
    <ds:schemaRef ds:uri="f75ba893-ee13-47ce-83cc-19c595ba78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70D8B4E-B3F7-44CE-A156-2128906ACD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SMART Home</vt:lpstr>
      <vt:lpstr>Project Description</vt:lpstr>
      <vt:lpstr>System Overview</vt:lpstr>
      <vt:lpstr>BLE Beacons for Location Tracking</vt:lpstr>
      <vt:lpstr>BLE Beacons – Hardware Block Diagram</vt:lpstr>
      <vt:lpstr>Hardware Diagram</vt:lpstr>
      <vt:lpstr>Relay– MCU to Appliance Power Method</vt:lpstr>
      <vt:lpstr>Raspberry Pi – Main Physical Control </vt:lpstr>
      <vt:lpstr>Electrocardiograph</vt:lpstr>
      <vt:lpstr>EKG Example</vt:lpstr>
      <vt:lpstr>How To Capture EKG Signals</vt:lpstr>
      <vt:lpstr>Problems With Amplification</vt:lpstr>
      <vt:lpstr>AD624 Precision Instrumentation Amplifier</vt:lpstr>
      <vt:lpstr>EKG Circuit Schematic</vt:lpstr>
      <vt:lpstr>Pulse Oximetry</vt:lpstr>
      <vt:lpstr>Pulse Oximetry Continued</vt:lpstr>
      <vt:lpstr>Measuring Blood Oxygenation</vt:lpstr>
      <vt:lpstr>Where To Measure From</vt:lpstr>
      <vt:lpstr>Calibration</vt:lpstr>
      <vt:lpstr>Other Issues</vt:lpstr>
      <vt:lpstr>PowerPoint Presentation</vt:lpstr>
      <vt:lpstr>Pulse Oximeter Schematic</vt:lpstr>
      <vt:lpstr>Face Recognition Door</vt:lpstr>
      <vt:lpstr>Facial Recognition Phases</vt:lpstr>
      <vt:lpstr>Preliminary Hardware list</vt:lpstr>
      <vt:lpstr>Door system overview</vt:lpstr>
      <vt:lpstr>Voice Recognition for Appliances (temporary idea)</vt:lpstr>
      <vt:lpstr>Budget</vt:lpstr>
      <vt:lpstr>Materials</vt:lpstr>
      <vt:lpstr>Deliverables for Next Week</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2013-07-15T20:26:40Z</dcterms:created>
  <dcterms:modified xsi:type="dcterms:W3CDTF">2018-10-10T00:44:35Z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0x010100B1B22A1172885C42B4C17DDA9CF5B338</vt:lpwstr>
  </property>
</Properties>
</file>