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5" r:id="rId3"/>
  </p:sldMasterIdLst>
  <p:notesMasterIdLst>
    <p:notesMasterId r:id="rId26"/>
  </p:notesMasterIdLst>
  <p:sldIdLst>
    <p:sldId id="256" r:id="rId4"/>
    <p:sldId id="294" r:id="rId5"/>
    <p:sldId id="296" r:id="rId6"/>
    <p:sldId id="262" r:id="rId7"/>
    <p:sldId id="274" r:id="rId8"/>
    <p:sldId id="275" r:id="rId9"/>
    <p:sldId id="277" r:id="rId10"/>
    <p:sldId id="278" r:id="rId11"/>
    <p:sldId id="276" r:id="rId12"/>
    <p:sldId id="280" r:id="rId13"/>
    <p:sldId id="281" r:id="rId14"/>
    <p:sldId id="282" r:id="rId15"/>
    <p:sldId id="284" r:id="rId16"/>
    <p:sldId id="283" r:id="rId17"/>
    <p:sldId id="279" r:id="rId18"/>
    <p:sldId id="293" r:id="rId19"/>
    <p:sldId id="285" r:id="rId20"/>
    <p:sldId id="297" r:id="rId21"/>
    <p:sldId id="298" r:id="rId22"/>
    <p:sldId id="286" r:id="rId23"/>
    <p:sldId id="287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ep, Ariel" initials="CA" lastIdx="1" clrIdx="0">
    <p:extLst>
      <p:ext uri="{19B8F6BF-5375-455C-9EA6-DF929625EA0E}">
        <p15:presenceInfo xmlns:p15="http://schemas.microsoft.com/office/powerpoint/2012/main" userId="S-1-5-21-1378325489-235085915-2652902825-545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985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B387F-9D89-4B68-8B41-A269E89369A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7D02A-21AE-448F-9DF5-D4A6FB57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4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7D02A-21AE-448F-9DF5-D4A6FB577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7D02A-21AE-448F-9DF5-D4A6FB577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7D02A-21AE-448F-9DF5-D4A6FB577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7D02A-21AE-448F-9DF5-D4A6FB577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1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1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6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Job title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4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Company name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7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7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/>
              <a:t>Presenter name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14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7285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2" y="1"/>
            <a:ext cx="12198351" cy="6860116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399" dirty="0">
                <a:latin typeface="Fujitsu Sans" panose="020B0404060202020204" pitchFamily="34" charset="0"/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38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7E775-E218-2548-95BD-131174C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524C0-C8E8-1545-A498-51DED40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2020 FUJITSU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ECD35-2B4E-CD48-A0CC-F4913A6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49D-7200-1C40-97C7-1D4A82E8F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6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 dirty="0"/>
              <a:t>Copyright 2020 FUJITSU LIMITED</a:t>
            </a:r>
          </a:p>
        </p:txBody>
      </p:sp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1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1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6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Job title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4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Company name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7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7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797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248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2155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2" y="1"/>
            <a:ext cx="12198351" cy="6860116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399" dirty="0">
                <a:latin typeface="Fujitsu Sans" panose="020B0404060202020204" pitchFamily="34" charset="0"/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7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ージ番号な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 dirty="0">
                <a:solidFill>
                  <a:srgbClr val="FFFFFF"/>
                </a:solidFill>
              </a:rPr>
              <a:t>Copyright 2020 FUJITSU LIMITED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2697" y="164619"/>
            <a:ext cx="1543408" cy="96000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3ED9E87-E7A6-488D-B8CF-53837A3392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630CE5-D698-4D94-BC48-37F4A73F08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4003493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7E775-E218-2548-95BD-131174C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524C0-C8E8-1545-A498-51DED40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2020 FUJITSU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ECD35-2B4E-CD48-A0CC-F4913A6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49D-7200-1C40-97C7-1D4A82E8F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37755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680700" y="332215"/>
            <a:ext cx="1189568" cy="579788"/>
            <a:chOff x="8010525" y="249238"/>
            <a:chExt cx="892176" cy="434975"/>
          </a:xfrm>
          <a:solidFill>
            <a:schemeClr val="accent3"/>
          </a:solidFill>
        </p:grpSpPr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3747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F7DED4A-9248-48B6-A283-3BF298F1B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2513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163C44-7E88-4821-B47D-207885BA78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4"/>
          </p:nvPr>
        </p:nvSpPr>
        <p:spPr>
          <a:xfrm>
            <a:off x="6576484" y="6580803"/>
            <a:ext cx="5281083" cy="2687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6" descr="Message Lockup"/>
          <p:cNvGrpSpPr>
            <a:grpSpLocks/>
          </p:cNvGrpSpPr>
          <p:nvPr/>
        </p:nvGrpSpPr>
        <p:grpSpPr bwMode="auto">
          <a:xfrm>
            <a:off x="2" y="1"/>
            <a:ext cx="12198351" cy="6860116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399" dirty="0"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65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/>
              <a:t>Copyright 2020 FUJITSU LIMITED</a:t>
            </a:r>
            <a:endParaRPr lang="de-DE" altLang="ja-JP" dirty="0"/>
          </a:p>
        </p:txBody>
      </p:sp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1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1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6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Job title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4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Company name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7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7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7065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7337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080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6002" y="1127652"/>
            <a:ext cx="11527367" cy="49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  <a:endParaRPr lang="ja-JP" altLang="en-US" dirty="0"/>
          </a:p>
          <a:p>
            <a:pPr lvl="2"/>
            <a:r>
              <a:rPr lang="en-US" altLang="ja-JP" dirty="0"/>
              <a:t>text</a:t>
            </a:r>
            <a:endParaRPr lang="ja-JP" altLang="en-US" dirty="0"/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76484" y="6580803"/>
            <a:ext cx="5281083" cy="2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9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9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fld id="{84163C44-7E88-4821-B47D-207885BA781E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/>
        </p:nvSpPr>
        <p:spPr bwMode="gray">
          <a:xfrm>
            <a:off x="10145186" y="152354"/>
            <a:ext cx="1890183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/>
          </a:p>
        </p:txBody>
      </p:sp>
    </p:spTree>
    <p:extLst>
      <p:ext uri="{BB962C8B-B14F-4D97-AF65-F5344CB8AC3E}">
        <p14:creationId xmlns:p14="http://schemas.microsoft.com/office/powerpoint/2010/main" val="26293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4265" b="0">
          <a:solidFill>
            <a:schemeClr val="tx1"/>
          </a:solidFill>
          <a:latin typeface="Fujitsu Sans Medium" panose="020B0504060202020204" pitchFamily="34" charset="0"/>
          <a:ea typeface="FUJI-新ゴ M" panose="020B0500000000000000" pitchFamily="50" charset="-128"/>
          <a:cs typeface="Fujitsu Sans Medium" panose="020B0504060202020204" pitchFamily="34" charset="0"/>
        </a:defRPr>
      </a:lvl1pPr>
      <a:lvl2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609402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6pPr>
      <a:lvl7pPr marL="1218804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7pPr>
      <a:lvl8pPr marL="1828206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8pPr>
      <a:lvl9pPr marL="2437607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55084" indent="-355084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C80202"/>
        </a:buClr>
        <a:buFont typeface="Wingdings" pitchFamily="2" charset="2"/>
        <a:buChar char="n"/>
        <a:defRPr kumimoji="1" sz="31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1pPr>
      <a:lvl2pPr marL="685578" indent="-327977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Font typeface="Wingdings" pitchFamily="2" charset="2"/>
        <a:buChar char="n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2pPr>
      <a:lvl3pPr marL="954307" indent="-239106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08080"/>
        </a:buClr>
        <a:buFont typeface="Arial" panose="020B0604020202020204" pitchFamily="34" charset="0"/>
        <a:buChar char="•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3pPr>
      <a:lvl4pPr marL="1072803" indent="-23699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SzPct val="50000"/>
        <a:buFont typeface="Wingdings" pitchFamily="2" charset="2"/>
        <a:buChar char="l"/>
        <a:defRPr kumimoji="1" sz="23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4pPr>
      <a:lvl5pPr marL="2742309" indent="-30470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har char="»"/>
        <a:defRPr kumimoji="1" sz="2399">
          <a:solidFill>
            <a:schemeClr val="tx1"/>
          </a:solidFill>
          <a:latin typeface="Fujitsu Sans" panose="020B0404060202020204" pitchFamily="34" charset="0"/>
          <a:ea typeface="FUJI-新ゴ R" panose="020B0400000000000000" pitchFamily="50" charset="-128"/>
          <a:cs typeface="Fujitsu Sans" panose="020B0404060202020204" pitchFamily="34" charset="0"/>
        </a:defRPr>
      </a:lvl5pPr>
      <a:lvl6pPr marL="3351711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6pPr>
      <a:lvl7pPr marL="3961112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7pPr>
      <a:lvl8pPr marL="4570514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8pPr>
      <a:lvl9pPr marL="5179916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6002" y="1127652"/>
            <a:ext cx="11527367" cy="49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  <a:endParaRPr lang="ja-JP" altLang="en-US" dirty="0"/>
          </a:p>
          <a:p>
            <a:pPr lvl="2"/>
            <a:r>
              <a:rPr lang="en-US" altLang="ja-JP" dirty="0"/>
              <a:t>text</a:t>
            </a:r>
            <a:endParaRPr lang="ja-JP" altLang="en-US" dirty="0"/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76484" y="6580803"/>
            <a:ext cx="5281083" cy="2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de-DE" altLang="ja-JP"/>
              <a:t>Copyright 2020 FUJITSU LIMITED</a:t>
            </a:r>
            <a:endParaRPr lang="de-DE" altLang="ja-JP" dirty="0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/>
        </p:nvSpPr>
        <p:spPr bwMode="gray">
          <a:xfrm>
            <a:off x="10145186" y="152354"/>
            <a:ext cx="1890183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6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4265" b="0">
          <a:solidFill>
            <a:schemeClr val="tx1"/>
          </a:solidFill>
          <a:latin typeface="Fujitsu Sans Medium" panose="020B0504060202020204" pitchFamily="34" charset="0"/>
          <a:ea typeface="FUJI-新ゴ M" panose="020B0500000000000000" pitchFamily="50" charset="-128"/>
          <a:cs typeface="Fujitsu Sans Medium" panose="020B0504060202020204" pitchFamily="34" charset="0"/>
        </a:defRPr>
      </a:lvl1pPr>
      <a:lvl2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609402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6pPr>
      <a:lvl7pPr marL="1218804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7pPr>
      <a:lvl8pPr marL="1828206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8pPr>
      <a:lvl9pPr marL="2437607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55084" indent="-355084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C80202"/>
        </a:buClr>
        <a:buFont typeface="Wingdings" pitchFamily="2" charset="2"/>
        <a:buChar char="n"/>
        <a:defRPr kumimoji="1" sz="31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1pPr>
      <a:lvl2pPr marL="685578" indent="-327977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Font typeface="Wingdings" pitchFamily="2" charset="2"/>
        <a:buChar char="n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2pPr>
      <a:lvl3pPr marL="954307" indent="-239106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08080"/>
        </a:buClr>
        <a:buFont typeface="Arial" panose="020B0604020202020204" pitchFamily="34" charset="0"/>
        <a:buChar char="•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3pPr>
      <a:lvl4pPr marL="1072803" indent="-23699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SzPct val="50000"/>
        <a:buFont typeface="Wingdings" pitchFamily="2" charset="2"/>
        <a:buChar char="l"/>
        <a:defRPr kumimoji="1" sz="23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4pPr>
      <a:lvl5pPr marL="2742309" indent="-30470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har char="»"/>
        <a:defRPr kumimoji="1" sz="2399">
          <a:solidFill>
            <a:schemeClr val="tx1"/>
          </a:solidFill>
          <a:latin typeface="Fujitsu Sans" panose="020B0404060202020204" pitchFamily="34" charset="0"/>
          <a:ea typeface="FUJI-新ゴ R" panose="020B0400000000000000" pitchFamily="50" charset="-128"/>
          <a:cs typeface="Fujitsu Sans" panose="020B0404060202020204" pitchFamily="34" charset="0"/>
        </a:defRPr>
      </a:lvl5pPr>
      <a:lvl6pPr marL="3351711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6pPr>
      <a:lvl7pPr marL="3961112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7pPr>
      <a:lvl8pPr marL="4570514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8pPr>
      <a:lvl9pPr marL="5179916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6002" y="1127652"/>
            <a:ext cx="11527367" cy="49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  <a:endParaRPr lang="ja-JP" altLang="en-US" dirty="0"/>
          </a:p>
          <a:p>
            <a:pPr lvl="2"/>
            <a:r>
              <a:rPr lang="en-US" altLang="ja-JP" dirty="0"/>
              <a:t>text</a:t>
            </a:r>
            <a:endParaRPr lang="ja-JP" altLang="en-US" dirty="0"/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76484" y="6580803"/>
            <a:ext cx="5281083" cy="2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de-DE" altLang="ja-JP" dirty="0"/>
              <a:t>Copyright 2020 FUJITSU LIMITED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/>
        </p:nvSpPr>
        <p:spPr bwMode="gray">
          <a:xfrm>
            <a:off x="10145186" y="152354"/>
            <a:ext cx="1890183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4265" b="0">
          <a:solidFill>
            <a:schemeClr val="tx1"/>
          </a:solidFill>
          <a:latin typeface="Fujitsu Sans Medium" panose="020B0504060202020204" pitchFamily="34" charset="0"/>
          <a:ea typeface="FUJI-新ゴ M" panose="020B0500000000000000" pitchFamily="50" charset="-128"/>
          <a:cs typeface="Fujitsu Sans Medium" panose="020B0504060202020204" pitchFamily="34" charset="0"/>
        </a:defRPr>
      </a:lvl1pPr>
      <a:lvl2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609402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6pPr>
      <a:lvl7pPr marL="1218804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7pPr>
      <a:lvl8pPr marL="1828206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8pPr>
      <a:lvl9pPr marL="2437607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55084" indent="-355084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C80202"/>
        </a:buClr>
        <a:buFont typeface="Wingdings" pitchFamily="2" charset="2"/>
        <a:buChar char="n"/>
        <a:defRPr kumimoji="1" sz="31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1pPr>
      <a:lvl2pPr marL="685578" indent="-327977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Font typeface="Wingdings" pitchFamily="2" charset="2"/>
        <a:buChar char="n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2pPr>
      <a:lvl3pPr marL="954307" indent="-239106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08080"/>
        </a:buClr>
        <a:buFont typeface="Arial" panose="020B0604020202020204" pitchFamily="34" charset="0"/>
        <a:buChar char="•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3pPr>
      <a:lvl4pPr marL="1072803" indent="-23699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SzPct val="50000"/>
        <a:buFont typeface="Wingdings" pitchFamily="2" charset="2"/>
        <a:buChar char="l"/>
        <a:defRPr kumimoji="1" sz="23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4pPr>
      <a:lvl5pPr marL="2742309" indent="-30470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har char="»"/>
        <a:defRPr kumimoji="1" sz="2399">
          <a:solidFill>
            <a:schemeClr val="tx1"/>
          </a:solidFill>
          <a:latin typeface="Fujitsu Sans" panose="020B0404060202020204" pitchFamily="34" charset="0"/>
          <a:ea typeface="FUJI-新ゴ R" panose="020B0400000000000000" pitchFamily="50" charset="-128"/>
          <a:cs typeface="Fujitsu Sans" panose="020B0404060202020204" pitchFamily="34" charset="0"/>
        </a:defRPr>
      </a:lvl5pPr>
      <a:lvl6pPr marL="3351711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6pPr>
      <a:lvl7pPr marL="3961112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7pPr>
      <a:lvl8pPr marL="4570514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8pPr>
      <a:lvl9pPr marL="5179916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5.gif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Aug 24, 2021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Mobile Development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 System Engineer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WeServ</a:t>
            </a:r>
            <a:r>
              <a:rPr lang="en-US" dirty="0"/>
              <a:t> Systems International, Inc.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Ariel Cosep,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 bwMode="gray">
          <a:xfrm>
            <a:off x="6225381" y="2080942"/>
            <a:ext cx="5856651" cy="150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b="0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  <a:lvl2pPr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1"/>
                </a:solidFill>
                <a:latin typeface="FUJI-新ゴ M" pitchFamily="50" charset="-128"/>
                <a:ea typeface="FUJI-新ゴ M" pitchFamily="50" charset="-128"/>
                <a:cs typeface="Meiryo UI" pitchFamily="50" charset="-128"/>
              </a:defRPr>
            </a:lvl2pPr>
            <a:lvl3pPr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1"/>
                </a:solidFill>
                <a:latin typeface="FUJI-新ゴ M" pitchFamily="50" charset="-128"/>
                <a:ea typeface="FUJI-新ゴ M" pitchFamily="50" charset="-128"/>
                <a:cs typeface="Meiryo UI" pitchFamily="50" charset="-128"/>
              </a:defRPr>
            </a:lvl3pPr>
            <a:lvl4pPr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1"/>
                </a:solidFill>
                <a:latin typeface="FUJI-新ゴ M" pitchFamily="50" charset="-128"/>
                <a:ea typeface="FUJI-新ゴ M" pitchFamily="50" charset="-128"/>
                <a:cs typeface="Meiryo UI" pitchFamily="50" charset="-128"/>
              </a:defRPr>
            </a:lvl4pPr>
            <a:lvl5pPr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1"/>
                </a:solidFill>
                <a:latin typeface="FUJI-新ゴ M" pitchFamily="50" charset="-128"/>
                <a:ea typeface="FUJI-新ゴ M" pitchFamily="50" charset="-128"/>
                <a:cs typeface="Meiryo UI" pitchFamily="50" charset="-128"/>
              </a:defRPr>
            </a:lvl5pPr>
            <a:lvl6pPr marL="609402"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1218804"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828206"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2437607"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dirty="0"/>
              <a:t>            Flutter: </a:t>
            </a:r>
            <a:br>
              <a:rPr lang="en-US" dirty="0"/>
            </a:br>
            <a:r>
              <a:rPr lang="en-US" dirty="0"/>
              <a:t>            Basic Widgets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48" y="1933043"/>
            <a:ext cx="1450763" cy="17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10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5" y="3017718"/>
            <a:ext cx="5000625" cy="809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4051" y="1825438"/>
            <a:ext cx="6090557" cy="36933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MaterialApp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home: Scaffold(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	leading: </a:t>
            </a:r>
            <a:r>
              <a:rPr lang="en-US" dirty="0" err="1"/>
              <a:t>const</a:t>
            </a:r>
            <a:r>
              <a:rPr lang="en-US" dirty="0"/>
              <a:t> Icon(</a:t>
            </a:r>
            <a:r>
              <a:rPr lang="en-US" dirty="0" err="1"/>
              <a:t>Icons.arrow_back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			title: </a:t>
            </a:r>
            <a:r>
              <a:rPr lang="en-US" dirty="0" err="1"/>
              <a:t>const</a:t>
            </a:r>
            <a:r>
              <a:rPr lang="en-US" dirty="0"/>
              <a:t> Text('</a:t>
            </a:r>
            <a:r>
              <a:rPr lang="en-US" dirty="0" err="1"/>
              <a:t>AppBar</a:t>
            </a:r>
            <a:r>
              <a:rPr lang="en-US" dirty="0"/>
              <a:t> Demo'),</a:t>
            </a:r>
          </a:p>
          <a:p>
            <a:pPr defTabSz="360000"/>
            <a:r>
              <a:rPr lang="en-US" dirty="0"/>
              <a:t>			actions: &lt;Widget&gt;[</a:t>
            </a:r>
          </a:p>
          <a:p>
            <a:pPr defTabSz="360000"/>
            <a:r>
              <a:rPr lang="en-US" dirty="0"/>
              <a:t>				</a:t>
            </a:r>
            <a:r>
              <a:rPr lang="en-US" dirty="0" err="1"/>
              <a:t>const</a:t>
            </a:r>
            <a:r>
              <a:rPr lang="en-US" dirty="0"/>
              <a:t> Icon(</a:t>
            </a:r>
            <a:r>
              <a:rPr lang="en-US" dirty="0" err="1"/>
              <a:t>Icons.accessibility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				</a:t>
            </a:r>
            <a:r>
              <a:rPr lang="en-US" dirty="0" err="1"/>
              <a:t>const</a:t>
            </a:r>
            <a:r>
              <a:rPr lang="en-US" dirty="0"/>
              <a:t> Icon(</a:t>
            </a:r>
            <a:r>
              <a:rPr lang="en-US" dirty="0" err="1"/>
              <a:t>Icons.architecture_rounded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				</a:t>
            </a:r>
            <a:r>
              <a:rPr lang="en-US" dirty="0" err="1"/>
              <a:t>const</a:t>
            </a:r>
            <a:r>
              <a:rPr lang="en-US" dirty="0"/>
              <a:t> Icon(</a:t>
            </a:r>
            <a:r>
              <a:rPr lang="en-US" dirty="0" err="1"/>
              <a:t>Icons.archive_sharp</a:t>
            </a:r>
            <a:r>
              <a:rPr lang="en-US" dirty="0"/>
              <a:t>),</a:t>
            </a:r>
          </a:p>
          <a:p>
            <a:pPr lvl="1" defTabSz="360000"/>
            <a:r>
              <a:rPr lang="en-US" dirty="0"/>
              <a:t>        ],</a:t>
            </a:r>
          </a:p>
          <a:p>
            <a:pPr defTabSz="360000"/>
            <a:r>
              <a:rPr lang="en-US" dirty="0"/>
              <a:t>		),</a:t>
            </a:r>
          </a:p>
          <a:p>
            <a:pPr defTabSz="360000"/>
            <a:r>
              <a:rPr lang="en-US" dirty="0"/>
              <a:t>	 ),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" y="1378927"/>
            <a:ext cx="3800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8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11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drawer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13706" y="1197463"/>
            <a:ext cx="2807603" cy="4989513"/>
          </a:xfrm>
        </p:spPr>
      </p:pic>
      <p:sp>
        <p:nvSpPr>
          <p:cNvPr id="7" name="TextBox 6"/>
          <p:cNvSpPr txBox="1"/>
          <p:nvPr/>
        </p:nvSpPr>
        <p:spPr>
          <a:xfrm>
            <a:off x="5253405" y="1441784"/>
            <a:ext cx="6090557" cy="45243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MaterialApp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home: Scaffold(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	title: </a:t>
            </a:r>
            <a:r>
              <a:rPr lang="en-US" dirty="0" err="1"/>
              <a:t>const</a:t>
            </a:r>
            <a:r>
              <a:rPr lang="en-US" dirty="0"/>
              <a:t> Text(‘Drawer Demo'), </a:t>
            </a:r>
          </a:p>
          <a:p>
            <a:pPr defTabSz="360000"/>
            <a:r>
              <a:rPr lang="en-US" dirty="0"/>
              <a:t>		),</a:t>
            </a:r>
          </a:p>
          <a:p>
            <a:pPr defTabSz="360000"/>
            <a:r>
              <a:rPr lang="en-US" dirty="0"/>
              <a:t>		drawer: Drawer(</a:t>
            </a:r>
          </a:p>
          <a:p>
            <a:pPr defTabSz="360000"/>
            <a:r>
              <a:rPr lang="en-US" dirty="0"/>
              <a:t>			child: </a:t>
            </a:r>
            <a:r>
              <a:rPr lang="en-US" dirty="0" err="1"/>
              <a:t>ListView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		children: </a:t>
            </a:r>
            <a:r>
              <a:rPr lang="en-US" dirty="0" err="1"/>
              <a:t>const</a:t>
            </a:r>
            <a:r>
              <a:rPr lang="en-US" dirty="0"/>
              <a:t> &lt;Widget&gt;[</a:t>
            </a:r>
          </a:p>
          <a:p>
            <a:pPr defTabSz="360000"/>
            <a:r>
              <a:rPr lang="en-US" dirty="0"/>
              <a:t>					messages,</a:t>
            </a:r>
          </a:p>
          <a:p>
            <a:pPr defTabSz="360000"/>
            <a:r>
              <a:rPr lang="en-US" dirty="0"/>
              <a:t>					profile,</a:t>
            </a:r>
          </a:p>
          <a:p>
            <a:pPr defTabSz="360000"/>
            <a:r>
              <a:rPr lang="en-US" dirty="0"/>
              <a:t>					settings,</a:t>
            </a:r>
          </a:p>
          <a:p>
            <a:pPr defTabSz="360000"/>
            <a:r>
              <a:rPr lang="en-US" dirty="0"/>
              <a:t>				]</a:t>
            </a:r>
          </a:p>
          <a:p>
            <a:pPr defTabSz="360000"/>
            <a:r>
              <a:rPr lang="en-US" dirty="0"/>
              <a:t>			),</a:t>
            </a:r>
          </a:p>
          <a:p>
            <a:pPr defTabSz="360000"/>
            <a:r>
              <a:rPr lang="en-US" dirty="0"/>
              <a:t>		),</a:t>
            </a:r>
          </a:p>
          <a:p>
            <a:pPr defTabSz="360000"/>
            <a:r>
              <a:rPr lang="en-US" dirty="0"/>
              <a:t>	 ),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38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12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BottomSheet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01" y="1332463"/>
            <a:ext cx="2953460" cy="4989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65128" y="1073636"/>
            <a:ext cx="6090557" cy="53553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Scaffold(</a:t>
            </a:r>
          </a:p>
          <a:p>
            <a:pPr defTabSz="360000"/>
            <a:r>
              <a:rPr lang="en-US" dirty="0"/>
              <a:t>      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title: </a:t>
            </a:r>
            <a:r>
              <a:rPr lang="en-US" dirty="0" err="1"/>
              <a:t>const</a:t>
            </a:r>
            <a:r>
              <a:rPr lang="en-US" dirty="0"/>
              <a:t> Text('Flutter Demo Home Demo'),</a:t>
            </a:r>
          </a:p>
          <a:p>
            <a:pPr defTabSz="360000"/>
            <a:r>
              <a:rPr lang="en-US" dirty="0"/>
              <a:t>      ),</a:t>
            </a:r>
          </a:p>
          <a:p>
            <a:pPr defTabSz="360000"/>
            <a:r>
              <a:rPr lang="en-US" dirty="0"/>
              <a:t>      </a:t>
            </a:r>
            <a:r>
              <a:rPr lang="en-US" dirty="0" err="1"/>
              <a:t>floatingActionButton</a:t>
            </a:r>
            <a:r>
              <a:rPr lang="en-US" dirty="0"/>
              <a:t>: </a:t>
            </a:r>
            <a:r>
              <a:rPr lang="en-US" dirty="0" err="1"/>
              <a:t>FloatingActionButton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child: Icon(</a:t>
            </a:r>
            <a:r>
              <a:rPr lang="en-US" dirty="0" err="1"/>
              <a:t>Icons.add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onPressed</a:t>
            </a:r>
            <a:r>
              <a:rPr lang="en-US" dirty="0"/>
              <a:t>: (){</a:t>
            </a:r>
          </a:p>
          <a:p>
            <a:pPr defTabSz="360000"/>
            <a:r>
              <a:rPr lang="en-US" dirty="0"/>
              <a:t>			</a:t>
            </a:r>
            <a:r>
              <a:rPr lang="en-US" dirty="0" err="1"/>
              <a:t>showModalBottomSheet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		context: context, </a:t>
            </a:r>
          </a:p>
          <a:p>
            <a:pPr defTabSz="360000"/>
            <a:r>
              <a:rPr lang="en-US" dirty="0"/>
              <a:t>				builder: (context){</a:t>
            </a:r>
          </a:p>
          <a:p>
            <a:pPr defTabSz="360000"/>
            <a:r>
              <a:rPr lang="en-US" dirty="0"/>
              <a:t>					return Container(</a:t>
            </a:r>
          </a:p>
          <a:p>
            <a:pPr defTabSz="360000"/>
            <a:r>
              <a:rPr lang="en-US" dirty="0"/>
              <a:t>						height: 150,</a:t>
            </a:r>
          </a:p>
          <a:p>
            <a:pPr defTabSz="360000"/>
            <a:r>
              <a:rPr lang="en-US" dirty="0"/>
              <a:t>						color: </a:t>
            </a:r>
            <a:r>
              <a:rPr lang="en-US" dirty="0" err="1"/>
              <a:t>Colors.green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					);</a:t>
            </a:r>
          </a:p>
          <a:p>
            <a:pPr defTabSz="360000"/>
            <a:r>
              <a:rPr lang="en-US" dirty="0"/>
              <a:t>				}</a:t>
            </a:r>
          </a:p>
          <a:p>
            <a:pPr defTabSz="360000"/>
            <a:r>
              <a:rPr lang="en-US" dirty="0"/>
              <a:t>			);</a:t>
            </a:r>
          </a:p>
          <a:p>
            <a:pPr lvl="1" defTabSz="360000"/>
            <a:r>
              <a:rPr lang="en-US" dirty="0"/>
              <a:t>	},</a:t>
            </a:r>
          </a:p>
          <a:p>
            <a:pPr defTabSz="360000"/>
            <a:r>
              <a:rPr lang="en-US" dirty="0"/>
              <a:t>      ),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9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13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BottomNavigationBar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9" y="1332463"/>
            <a:ext cx="3083672" cy="4989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1005" y="1332463"/>
            <a:ext cx="6090557" cy="501675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sz="1600" dirty="0"/>
              <a:t>Scaffold(</a:t>
            </a:r>
          </a:p>
          <a:p>
            <a:pPr defTabSz="360000"/>
            <a:r>
              <a:rPr lang="en-US" sz="1600" dirty="0"/>
              <a:t>      </a:t>
            </a:r>
            <a:r>
              <a:rPr lang="en-US" sz="1600" dirty="0" err="1"/>
              <a:t>appBar</a:t>
            </a:r>
            <a:r>
              <a:rPr lang="en-US" sz="1600" dirty="0"/>
              <a:t>: </a:t>
            </a:r>
            <a:r>
              <a:rPr lang="en-US" sz="1600" dirty="0" err="1"/>
              <a:t>AppBar</a:t>
            </a:r>
            <a:r>
              <a:rPr lang="en-US" sz="1600" dirty="0"/>
              <a:t>(</a:t>
            </a:r>
          </a:p>
          <a:p>
            <a:pPr defTabSz="360000"/>
            <a:r>
              <a:rPr lang="en-US" sz="1600" dirty="0"/>
              <a:t>		title: </a:t>
            </a:r>
            <a:r>
              <a:rPr lang="en-US" sz="1600" dirty="0" err="1"/>
              <a:t>const</a:t>
            </a:r>
            <a:r>
              <a:rPr lang="en-US" sz="1600" dirty="0"/>
              <a:t> Text(‘</a:t>
            </a:r>
            <a:r>
              <a:rPr lang="en-US" sz="1600" dirty="0" err="1"/>
              <a:t>BottomNavigationBar</a:t>
            </a:r>
            <a:r>
              <a:rPr lang="en-US" sz="1600" dirty="0"/>
              <a:t> Demo'),</a:t>
            </a:r>
          </a:p>
          <a:p>
            <a:pPr defTabSz="360000"/>
            <a:r>
              <a:rPr lang="en-US" sz="1600" dirty="0"/>
              <a:t>      ),</a:t>
            </a:r>
          </a:p>
          <a:p>
            <a:pPr defTabSz="360000"/>
            <a:r>
              <a:rPr lang="en-US" sz="1600" dirty="0"/>
              <a:t>	body: Center(</a:t>
            </a:r>
          </a:p>
          <a:p>
            <a:pPr defTabSz="360000"/>
            <a:r>
              <a:rPr lang="en-US" sz="1600" dirty="0"/>
              <a:t>		child: _</a:t>
            </a:r>
            <a:r>
              <a:rPr lang="en-US" sz="1600" dirty="0" err="1"/>
              <a:t>widgetOptions.elementAt</a:t>
            </a:r>
            <a:r>
              <a:rPr lang="en-US" sz="1600" dirty="0"/>
              <a:t>(_</a:t>
            </a:r>
            <a:r>
              <a:rPr lang="en-US" sz="1600" dirty="0" err="1"/>
              <a:t>selectedIndex</a:t>
            </a:r>
            <a:r>
              <a:rPr lang="en-US" sz="1600" dirty="0"/>
              <a:t>),</a:t>
            </a:r>
          </a:p>
          <a:p>
            <a:pPr defTabSz="360000"/>
            <a:r>
              <a:rPr lang="en-US" sz="1600" dirty="0"/>
              <a:t>	),</a:t>
            </a:r>
          </a:p>
          <a:p>
            <a:pPr defTabSz="360000"/>
            <a:r>
              <a:rPr lang="en-US" sz="1600" dirty="0"/>
              <a:t>	</a:t>
            </a:r>
            <a:r>
              <a:rPr lang="en-US" sz="1600" dirty="0" err="1"/>
              <a:t>bottomNavigationBar</a:t>
            </a:r>
            <a:r>
              <a:rPr lang="en-US" sz="1600" dirty="0"/>
              <a:t>: </a:t>
            </a:r>
            <a:r>
              <a:rPr lang="en-US" sz="1600" dirty="0" err="1"/>
              <a:t>BottomNavigationBar</a:t>
            </a:r>
            <a:r>
              <a:rPr lang="en-US" sz="1600" dirty="0"/>
              <a:t>(</a:t>
            </a:r>
          </a:p>
          <a:p>
            <a:pPr defTabSz="360000"/>
            <a:r>
              <a:rPr lang="en-US" sz="1600" dirty="0"/>
              <a:t>        items: </a:t>
            </a:r>
            <a:r>
              <a:rPr lang="en-US" sz="1600" dirty="0" err="1"/>
              <a:t>const</a:t>
            </a:r>
            <a:r>
              <a:rPr lang="en-US" sz="1600" dirty="0"/>
              <a:t> &lt;</a:t>
            </a:r>
            <a:r>
              <a:rPr lang="en-US" sz="1600" dirty="0" err="1"/>
              <a:t>BottomNavigationBarItem</a:t>
            </a:r>
            <a:r>
              <a:rPr lang="en-US" sz="1600" dirty="0"/>
              <a:t>&gt;[</a:t>
            </a:r>
          </a:p>
          <a:p>
            <a:pPr defTabSz="360000"/>
            <a:r>
              <a:rPr lang="en-US" sz="1600" dirty="0"/>
              <a:t>          </a:t>
            </a:r>
            <a:r>
              <a:rPr lang="en-US" sz="1600" dirty="0" err="1"/>
              <a:t>BottomNavigationBarItem</a:t>
            </a:r>
            <a:r>
              <a:rPr lang="en-US" sz="1600" dirty="0"/>
              <a:t>(</a:t>
            </a:r>
          </a:p>
          <a:p>
            <a:pPr defTabSz="360000"/>
            <a:r>
              <a:rPr lang="en-US" sz="1600" dirty="0"/>
              <a:t>            icon: Icon(</a:t>
            </a:r>
            <a:r>
              <a:rPr lang="en-US" sz="1600" dirty="0" err="1"/>
              <a:t>Icons.home</a:t>
            </a:r>
            <a:r>
              <a:rPr lang="en-US" sz="1600" dirty="0"/>
              <a:t>),</a:t>
            </a:r>
          </a:p>
          <a:p>
            <a:pPr defTabSz="360000"/>
            <a:r>
              <a:rPr lang="en-US" sz="1600" dirty="0"/>
              <a:t>            label: 'Home',</a:t>
            </a:r>
          </a:p>
          <a:p>
            <a:pPr defTabSz="360000"/>
            <a:r>
              <a:rPr lang="en-US" sz="1600" dirty="0"/>
              <a:t>          ),</a:t>
            </a:r>
          </a:p>
          <a:p>
            <a:pPr defTabSz="360000"/>
            <a:r>
              <a:rPr lang="en-US" sz="1600" dirty="0"/>
              <a:t>          etc…</a:t>
            </a:r>
          </a:p>
          <a:p>
            <a:pPr defTabSz="360000"/>
            <a:r>
              <a:rPr lang="en-US" sz="1600" dirty="0"/>
              <a:t>	 ],</a:t>
            </a:r>
          </a:p>
          <a:p>
            <a:pPr defTabSz="360000"/>
            <a:r>
              <a:rPr lang="en-US" sz="1600" dirty="0"/>
              <a:t>        </a:t>
            </a:r>
            <a:r>
              <a:rPr lang="en-US" sz="1600" dirty="0" err="1"/>
              <a:t>currentIndex</a:t>
            </a:r>
            <a:r>
              <a:rPr lang="en-US" sz="1600" dirty="0"/>
              <a:t>: _</a:t>
            </a:r>
            <a:r>
              <a:rPr lang="en-US" sz="1600" dirty="0" err="1"/>
              <a:t>selectedIndex</a:t>
            </a:r>
            <a:r>
              <a:rPr lang="en-US" sz="1600" dirty="0"/>
              <a:t>,</a:t>
            </a:r>
          </a:p>
          <a:p>
            <a:pPr defTabSz="360000"/>
            <a:r>
              <a:rPr lang="en-US" sz="1600" dirty="0"/>
              <a:t>        </a:t>
            </a:r>
            <a:r>
              <a:rPr lang="en-US" sz="1600" dirty="0" err="1"/>
              <a:t>selectedItemColor</a:t>
            </a:r>
            <a:r>
              <a:rPr lang="en-US" sz="1600" dirty="0"/>
              <a:t>: </a:t>
            </a:r>
            <a:r>
              <a:rPr lang="en-US" sz="1600" dirty="0" err="1"/>
              <a:t>Colors.amber</a:t>
            </a:r>
            <a:r>
              <a:rPr lang="en-US" sz="1600" dirty="0"/>
              <a:t>[800],</a:t>
            </a:r>
          </a:p>
          <a:p>
            <a:pPr defTabSz="360000"/>
            <a:r>
              <a:rPr lang="en-US" sz="1600" dirty="0"/>
              <a:t>        </a:t>
            </a:r>
            <a:r>
              <a:rPr lang="en-US" sz="1600" dirty="0" err="1"/>
              <a:t>onTap</a:t>
            </a:r>
            <a:r>
              <a:rPr lang="en-US" sz="1600" dirty="0"/>
              <a:t>: (index){</a:t>
            </a:r>
            <a:r>
              <a:rPr lang="en-US" sz="1600" dirty="0" err="1"/>
              <a:t>setState</a:t>
            </a:r>
            <a:r>
              <a:rPr lang="en-US" sz="1600" dirty="0"/>
              <a:t>((){_</a:t>
            </a:r>
            <a:r>
              <a:rPr lang="en-US" sz="1600" dirty="0" err="1"/>
              <a:t>selectecIndex</a:t>
            </a:r>
            <a:r>
              <a:rPr lang="en-US" sz="1600" dirty="0"/>
              <a:t> = index});},</a:t>
            </a:r>
          </a:p>
          <a:p>
            <a:pPr defTabSz="360000"/>
            <a:r>
              <a:rPr lang="en-US" sz="1600" dirty="0"/>
              <a:t>      )</a:t>
            </a:r>
          </a:p>
          <a:p>
            <a:pPr defTabSz="360000"/>
            <a:r>
              <a:rPr lang="en-US" sz="1600" dirty="0"/>
              <a:t>)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3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14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TabBar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56" y="1332463"/>
            <a:ext cx="3083672" cy="4989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5835" y="332939"/>
            <a:ext cx="5356083" cy="62478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sz="1600" dirty="0" err="1"/>
              <a:t>DefaultTabController</a:t>
            </a:r>
            <a:r>
              <a:rPr lang="en-US" sz="1600" dirty="0"/>
              <a:t>(</a:t>
            </a:r>
          </a:p>
          <a:p>
            <a:pPr defTabSz="360000"/>
            <a:r>
              <a:rPr lang="en-US" sz="1600" dirty="0"/>
              <a:t>      </a:t>
            </a:r>
            <a:r>
              <a:rPr lang="en-US" sz="1600" dirty="0" err="1"/>
              <a:t>initialIndex</a:t>
            </a:r>
            <a:r>
              <a:rPr lang="en-US" sz="1600" dirty="0"/>
              <a:t>: 1,</a:t>
            </a:r>
          </a:p>
          <a:p>
            <a:pPr defTabSz="360000"/>
            <a:r>
              <a:rPr lang="en-US" sz="1600" dirty="0"/>
              <a:t>      length: 3,</a:t>
            </a:r>
          </a:p>
          <a:p>
            <a:pPr defTabSz="360000"/>
            <a:r>
              <a:rPr lang="en-US" sz="1600" dirty="0"/>
              <a:t>      child: Scaffold(</a:t>
            </a:r>
          </a:p>
          <a:p>
            <a:pPr defTabSz="360000"/>
            <a:r>
              <a:rPr lang="en-US" sz="1600" dirty="0"/>
              <a:t>        </a:t>
            </a:r>
            <a:r>
              <a:rPr lang="en-US" sz="1600" dirty="0" err="1"/>
              <a:t>appBar</a:t>
            </a:r>
            <a:r>
              <a:rPr lang="en-US" sz="1600" dirty="0"/>
              <a:t>: </a:t>
            </a:r>
            <a:r>
              <a:rPr lang="en-US" sz="1600" dirty="0" err="1"/>
              <a:t>AppBar</a:t>
            </a:r>
            <a:r>
              <a:rPr lang="en-US" sz="1600" dirty="0"/>
              <a:t>(</a:t>
            </a:r>
          </a:p>
          <a:p>
            <a:pPr defTabSz="360000"/>
            <a:r>
              <a:rPr lang="en-US" sz="1600" dirty="0"/>
              <a:t>          title: </a:t>
            </a:r>
            <a:r>
              <a:rPr lang="en-US" sz="1600" dirty="0" err="1"/>
              <a:t>const</a:t>
            </a:r>
            <a:r>
              <a:rPr lang="en-US" sz="1600" dirty="0"/>
              <a:t> Text('</a:t>
            </a:r>
            <a:r>
              <a:rPr lang="en-US" sz="1600" dirty="0" err="1"/>
              <a:t>TabBar</a:t>
            </a:r>
            <a:r>
              <a:rPr lang="en-US" sz="1600" dirty="0"/>
              <a:t> Widget'),</a:t>
            </a:r>
          </a:p>
          <a:p>
            <a:pPr defTabSz="360000"/>
            <a:r>
              <a:rPr lang="en-US" sz="1600" dirty="0"/>
              <a:t>          bottom: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TabBar</a:t>
            </a:r>
            <a:r>
              <a:rPr lang="en-US" sz="1600" dirty="0"/>
              <a:t>(</a:t>
            </a:r>
          </a:p>
          <a:p>
            <a:pPr defTabSz="360000"/>
            <a:r>
              <a:rPr lang="en-US" sz="1600" dirty="0"/>
              <a:t>            tabs: &lt;Widget&gt;[</a:t>
            </a:r>
          </a:p>
          <a:p>
            <a:pPr defTabSz="360000"/>
            <a:r>
              <a:rPr lang="en-US" sz="1600" dirty="0"/>
              <a:t>              Tab(</a:t>
            </a:r>
          </a:p>
          <a:p>
            <a:pPr defTabSz="360000"/>
            <a:r>
              <a:rPr lang="en-US" sz="1600" dirty="0"/>
              <a:t>                icon: Icon(</a:t>
            </a:r>
            <a:r>
              <a:rPr lang="en-US" sz="1600" dirty="0" err="1"/>
              <a:t>Icons.cloud_outlined</a:t>
            </a:r>
            <a:r>
              <a:rPr lang="en-US" sz="1600" dirty="0"/>
              <a:t>),</a:t>
            </a:r>
          </a:p>
          <a:p>
            <a:pPr defTabSz="360000"/>
            <a:r>
              <a:rPr lang="en-US" sz="1600" dirty="0"/>
              <a:t>              ),</a:t>
            </a:r>
          </a:p>
          <a:p>
            <a:pPr defTabSz="360000"/>
            <a:r>
              <a:rPr lang="en-US" sz="1600" dirty="0"/>
              <a:t>              </a:t>
            </a:r>
            <a:r>
              <a:rPr lang="en-US" sz="1600" dirty="0" err="1"/>
              <a:t>beachTab</a:t>
            </a:r>
            <a:r>
              <a:rPr lang="en-US" sz="1600" dirty="0"/>
              <a:t>(),</a:t>
            </a:r>
          </a:p>
          <a:p>
            <a:pPr defTabSz="360000"/>
            <a:r>
              <a:rPr lang="en-US" sz="1600" dirty="0"/>
              <a:t>              </a:t>
            </a:r>
            <a:r>
              <a:rPr lang="en-US" sz="1600" dirty="0" err="1"/>
              <a:t>brightnessTab</a:t>
            </a:r>
            <a:r>
              <a:rPr lang="en-US" sz="1600" dirty="0"/>
              <a:t>(),</a:t>
            </a:r>
          </a:p>
          <a:p>
            <a:pPr defTabSz="360000"/>
            <a:r>
              <a:rPr lang="en-US" sz="1600" dirty="0"/>
              <a:t>            ],</a:t>
            </a:r>
          </a:p>
          <a:p>
            <a:pPr defTabSz="360000"/>
            <a:r>
              <a:rPr lang="en-US" sz="1600" dirty="0"/>
              <a:t>          ),</a:t>
            </a:r>
          </a:p>
          <a:p>
            <a:pPr defTabSz="360000"/>
            <a:r>
              <a:rPr lang="en-US" sz="1600" dirty="0"/>
              <a:t>        ),</a:t>
            </a:r>
          </a:p>
          <a:p>
            <a:pPr defTabSz="360000"/>
            <a:r>
              <a:rPr lang="en-US" sz="1600" dirty="0"/>
              <a:t>        body: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TabBarView</a:t>
            </a:r>
            <a:r>
              <a:rPr lang="en-US" sz="1600" dirty="0"/>
              <a:t>(</a:t>
            </a:r>
          </a:p>
          <a:p>
            <a:pPr defTabSz="360000"/>
            <a:r>
              <a:rPr lang="en-US" sz="1600" dirty="0"/>
              <a:t>          children: &lt;Widget&gt;[</a:t>
            </a:r>
          </a:p>
          <a:p>
            <a:pPr defTabSz="360000"/>
            <a:r>
              <a:rPr lang="en-US" sz="1600" dirty="0"/>
              <a:t>            </a:t>
            </a:r>
            <a:r>
              <a:rPr lang="en-US" sz="1600" dirty="0" err="1"/>
              <a:t>cloudText</a:t>
            </a:r>
            <a:r>
              <a:rPr lang="en-US" sz="1600" dirty="0"/>
              <a:t>(),</a:t>
            </a:r>
          </a:p>
          <a:p>
            <a:pPr defTabSz="360000"/>
            <a:r>
              <a:rPr lang="en-US" sz="1600" dirty="0"/>
              <a:t>            </a:t>
            </a:r>
            <a:r>
              <a:rPr lang="en-US" sz="1600" dirty="0" err="1"/>
              <a:t>rainyText</a:t>
            </a:r>
            <a:r>
              <a:rPr lang="en-US" sz="1600" dirty="0"/>
              <a:t>(),</a:t>
            </a:r>
          </a:p>
          <a:p>
            <a:pPr defTabSz="360000"/>
            <a:r>
              <a:rPr lang="en-US" sz="1600" dirty="0"/>
              <a:t>            </a:t>
            </a:r>
            <a:r>
              <a:rPr lang="en-US" sz="1600" dirty="0" err="1"/>
              <a:t>sunnyText</a:t>
            </a:r>
            <a:r>
              <a:rPr lang="en-US" sz="1600" dirty="0"/>
              <a:t>(),</a:t>
            </a:r>
          </a:p>
          <a:p>
            <a:pPr defTabSz="360000"/>
            <a:r>
              <a:rPr lang="en-US" sz="1600" dirty="0"/>
              <a:t>          ],</a:t>
            </a:r>
          </a:p>
          <a:p>
            <a:pPr defTabSz="360000"/>
            <a:r>
              <a:rPr lang="en-US" sz="1600" dirty="0"/>
              <a:t>        ),</a:t>
            </a:r>
          </a:p>
          <a:p>
            <a:pPr defTabSz="360000"/>
            <a:r>
              <a:rPr lang="en-US" sz="1600" dirty="0"/>
              <a:t>      ),</a:t>
            </a:r>
          </a:p>
          <a:p>
            <a:pPr defTabSz="360000"/>
            <a:r>
              <a:rPr lang="en-US" sz="1600" dirty="0"/>
              <a:t>    )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15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" y="1367203"/>
            <a:ext cx="4006781" cy="2337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0" y="3998059"/>
            <a:ext cx="4006781" cy="23372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7283" y="1658684"/>
            <a:ext cx="5238750" cy="175432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Text(</a:t>
            </a:r>
          </a:p>
          <a:p>
            <a:pPr defTabSz="360000"/>
            <a:r>
              <a:rPr lang="en-US" dirty="0"/>
              <a:t>	'Hello, $_name! How are you?', </a:t>
            </a:r>
          </a:p>
          <a:p>
            <a:pPr defTabSz="360000"/>
            <a:r>
              <a:rPr lang="en-US" dirty="0"/>
              <a:t>	</a:t>
            </a:r>
            <a:r>
              <a:rPr lang="en-US" dirty="0" err="1"/>
              <a:t>textAlign</a:t>
            </a:r>
            <a:r>
              <a:rPr lang="en-US" dirty="0"/>
              <a:t>: </a:t>
            </a:r>
            <a:r>
              <a:rPr lang="en-US" dirty="0" err="1"/>
              <a:t>TextAlign.center</a:t>
            </a:r>
            <a:r>
              <a:rPr lang="en-US" dirty="0"/>
              <a:t>, </a:t>
            </a:r>
          </a:p>
          <a:p>
            <a:pPr defTabSz="360000"/>
            <a:r>
              <a:rPr lang="en-US" dirty="0"/>
              <a:t>	overflow: </a:t>
            </a:r>
            <a:r>
              <a:rPr lang="en-US" dirty="0" err="1"/>
              <a:t>TextOverflow.ellipsis</a:t>
            </a:r>
            <a:r>
              <a:rPr lang="en-US" dirty="0"/>
              <a:t>, </a:t>
            </a:r>
          </a:p>
          <a:p>
            <a:pPr defTabSz="360000"/>
            <a:r>
              <a:rPr lang="en-US" dirty="0"/>
              <a:t>	style: </a:t>
            </a:r>
            <a:r>
              <a:rPr lang="en-US" dirty="0" err="1"/>
              <a:t>TextStyle</a:t>
            </a:r>
            <a:r>
              <a:rPr lang="en-US" dirty="0"/>
              <a:t>(</a:t>
            </a:r>
            <a:r>
              <a:rPr lang="en-US" dirty="0" err="1"/>
              <a:t>fontWeight</a:t>
            </a:r>
            <a:r>
              <a:rPr lang="en-US" dirty="0"/>
              <a:t>: </a:t>
            </a:r>
            <a:r>
              <a:rPr lang="en-US" dirty="0" err="1"/>
              <a:t>FontWeight.bold</a:t>
            </a:r>
            <a:r>
              <a:rPr lang="en-US" dirty="0"/>
              <a:t>), </a:t>
            </a:r>
          </a:p>
          <a:p>
            <a:pPr defTabSz="360000"/>
            <a:r>
              <a:rPr lang="en-US" dirty="0"/>
              <a:t>)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7283" y="3874041"/>
            <a:ext cx="9013579" cy="25853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Text.rich</a:t>
            </a:r>
            <a:r>
              <a:rPr lang="en-US" dirty="0"/>
              <a:t>( </a:t>
            </a:r>
          </a:p>
          <a:p>
            <a:pPr defTabSz="360000"/>
            <a:r>
              <a:rPr lang="en-US" dirty="0"/>
              <a:t>	</a:t>
            </a:r>
            <a:r>
              <a:rPr lang="en-US" dirty="0" err="1"/>
              <a:t>TextSpan</a:t>
            </a:r>
            <a:r>
              <a:rPr lang="en-US" dirty="0"/>
              <a:t>( </a:t>
            </a:r>
          </a:p>
          <a:p>
            <a:pPr defTabSz="360000"/>
            <a:r>
              <a:rPr lang="en-US" dirty="0"/>
              <a:t>		text: 'Hello', </a:t>
            </a:r>
          </a:p>
          <a:p>
            <a:pPr defTabSz="360000"/>
            <a:r>
              <a:rPr lang="en-US" dirty="0"/>
              <a:t>		children: &lt;</a:t>
            </a:r>
            <a:r>
              <a:rPr lang="en-US" dirty="0" err="1"/>
              <a:t>TextSpan</a:t>
            </a:r>
            <a:r>
              <a:rPr lang="en-US" dirty="0"/>
              <a:t>&gt;[ </a:t>
            </a:r>
          </a:p>
          <a:p>
            <a:pPr defTabSz="360000"/>
            <a:r>
              <a:rPr lang="en-US" dirty="0"/>
              <a:t>			</a:t>
            </a:r>
            <a:r>
              <a:rPr lang="en-US" dirty="0" err="1"/>
              <a:t>TextSpan</a:t>
            </a:r>
            <a:r>
              <a:rPr lang="en-US" dirty="0"/>
              <a:t>(text: ' beautiful ', style: </a:t>
            </a:r>
            <a:r>
              <a:rPr lang="en-US" dirty="0" err="1"/>
              <a:t>TextStyle</a:t>
            </a:r>
            <a:r>
              <a:rPr lang="en-US" dirty="0"/>
              <a:t>(</a:t>
            </a:r>
            <a:r>
              <a:rPr lang="en-US" dirty="0" err="1"/>
              <a:t>fontStyle</a:t>
            </a:r>
            <a:r>
              <a:rPr lang="en-US" dirty="0"/>
              <a:t>: </a:t>
            </a:r>
            <a:r>
              <a:rPr lang="en-US" dirty="0" err="1"/>
              <a:t>FontStyle.italic</a:t>
            </a:r>
            <a:r>
              <a:rPr lang="en-US" dirty="0"/>
              <a:t>)), 						</a:t>
            </a:r>
            <a:r>
              <a:rPr lang="en-US" dirty="0" err="1"/>
              <a:t>TextSpan</a:t>
            </a:r>
            <a:r>
              <a:rPr lang="en-US" dirty="0"/>
              <a:t>(text: 'world', style: </a:t>
            </a:r>
            <a:r>
              <a:rPr lang="en-US" dirty="0" err="1"/>
              <a:t>TextStyle</a:t>
            </a:r>
            <a:r>
              <a:rPr lang="en-US" dirty="0"/>
              <a:t>(</a:t>
            </a:r>
            <a:r>
              <a:rPr lang="en-US" dirty="0" err="1"/>
              <a:t>fontWeight</a:t>
            </a:r>
            <a:r>
              <a:rPr lang="en-US" dirty="0"/>
              <a:t>: </a:t>
            </a:r>
            <a:r>
              <a:rPr lang="en-US" dirty="0" err="1"/>
              <a:t>FontWeight.bold</a:t>
            </a:r>
            <a:r>
              <a:rPr lang="en-US" dirty="0"/>
              <a:t>)), </a:t>
            </a:r>
          </a:p>
          <a:p>
            <a:pPr defTabSz="360000"/>
            <a:r>
              <a:rPr lang="en-US" dirty="0"/>
              <a:t>		], </a:t>
            </a:r>
          </a:p>
          <a:p>
            <a:pPr defTabSz="360000"/>
            <a:r>
              <a:rPr lang="en-US" dirty="0"/>
              <a:t>	),</a:t>
            </a:r>
          </a:p>
          <a:p>
            <a:pPr defTabSz="360000"/>
            <a:r>
              <a:rPr lang="en-US" dirty="0"/>
              <a:t>)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9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16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TextField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7094" y="2532876"/>
            <a:ext cx="9013579" cy="42473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  controller: controller,</a:t>
            </a:r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keyboardType</a:t>
            </a:r>
            <a:r>
              <a:rPr lang="en-US" dirty="0"/>
              <a:t>: </a:t>
            </a:r>
            <a:r>
              <a:rPr lang="en-US" dirty="0" err="1"/>
              <a:t>TextInputType.text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onSubmitted</a:t>
            </a:r>
            <a:r>
              <a:rPr lang="en-US" dirty="0"/>
              <a:t>: (</a:t>
            </a:r>
            <a:r>
              <a:rPr lang="en-US" dirty="0" err="1"/>
              <a:t>val</a:t>
            </a:r>
            <a:r>
              <a:rPr lang="en-US" dirty="0"/>
              <a:t>){</a:t>
            </a:r>
          </a:p>
          <a:p>
            <a:pPr defTabSz="360000"/>
            <a:endParaRPr lang="en-US" dirty="0"/>
          </a:p>
          <a:p>
            <a:pPr defTabSz="360000"/>
            <a:r>
              <a:rPr lang="en-US" dirty="0"/>
              <a:t>            },</a:t>
            </a:r>
          </a:p>
          <a:p>
            <a:pPr defTabSz="360000"/>
            <a:r>
              <a:rPr lang="en-US" dirty="0"/>
              <a:t>            decoration: </a:t>
            </a:r>
            <a:r>
              <a:rPr lang="en-US" dirty="0" err="1"/>
              <a:t>InputDecoration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      </a:t>
            </a:r>
            <a:r>
              <a:rPr lang="en-US" dirty="0" err="1"/>
              <a:t>labelText</a:t>
            </a:r>
            <a:r>
              <a:rPr lang="en-US" dirty="0"/>
              <a:t>: '</a:t>
            </a:r>
            <a:r>
              <a:rPr lang="en-US" dirty="0" err="1"/>
              <a:t>TextField</a:t>
            </a:r>
            <a:r>
              <a:rPr lang="en-US" dirty="0"/>
              <a:t>',</a:t>
            </a:r>
          </a:p>
          <a:p>
            <a:pPr defTabSz="360000"/>
            <a:r>
              <a:rPr lang="en-US" dirty="0"/>
              <a:t>                </a:t>
            </a:r>
            <a:r>
              <a:rPr lang="en-US" dirty="0" err="1"/>
              <a:t>hintText</a:t>
            </a:r>
            <a:r>
              <a:rPr lang="en-US" dirty="0"/>
              <a:t>: 'e.g. Review Process',</a:t>
            </a:r>
          </a:p>
          <a:p>
            <a:pPr defTabSz="360000"/>
            <a:r>
              <a:rPr lang="en-US" dirty="0"/>
              <a:t>                </a:t>
            </a:r>
            <a:r>
              <a:rPr lang="en-US" dirty="0" err="1"/>
              <a:t>prefixIcon</a:t>
            </a:r>
            <a:r>
              <a:rPr lang="en-US" dirty="0"/>
              <a:t>: Icon(</a:t>
            </a:r>
            <a:r>
              <a:rPr lang="en-US" dirty="0" err="1"/>
              <a:t>Icons.search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                border: </a:t>
            </a:r>
            <a:r>
              <a:rPr lang="en-US" dirty="0" err="1"/>
              <a:t>OutlineInputBorder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          </a:t>
            </a:r>
            <a:r>
              <a:rPr lang="en-US" dirty="0" err="1"/>
              <a:t>borderRadius</a:t>
            </a:r>
            <a:r>
              <a:rPr lang="en-US" dirty="0"/>
              <a:t>: </a:t>
            </a:r>
            <a:r>
              <a:rPr lang="en-US" dirty="0" err="1"/>
              <a:t>BorderRadius.all</a:t>
            </a:r>
            <a:r>
              <a:rPr lang="en-US" dirty="0"/>
              <a:t>(</a:t>
            </a:r>
            <a:r>
              <a:rPr lang="en-US" dirty="0" err="1"/>
              <a:t>Radius.circular</a:t>
            </a:r>
            <a:r>
              <a:rPr lang="en-US" dirty="0"/>
              <a:t>(25.0)),</a:t>
            </a:r>
          </a:p>
          <a:p>
            <a:pPr defTabSz="360000"/>
            <a:r>
              <a:rPr lang="en-US" dirty="0"/>
              <a:t>                ),</a:t>
            </a:r>
          </a:p>
          <a:p>
            <a:pPr defTabSz="360000"/>
            <a:r>
              <a:rPr lang="en-US" dirty="0"/>
              <a:t>            ),</a:t>
            </a:r>
          </a:p>
          <a:p>
            <a:pPr defTabSz="360000"/>
            <a:r>
              <a:rPr lang="en-US" dirty="0"/>
              <a:t>          )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EB780-23BB-4812-971E-FD0745A6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8" y="1203181"/>
            <a:ext cx="5686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17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3695" y="1997839"/>
            <a:ext cx="7363160" cy="28623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endParaRPr lang="en-US" dirty="0"/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ElevatedButton</a:t>
            </a:r>
            <a:r>
              <a:rPr lang="en-US" dirty="0"/>
              <a:t>(</a:t>
            </a:r>
            <a:r>
              <a:rPr lang="en-US" dirty="0" err="1"/>
              <a:t>onPressed</a:t>
            </a:r>
            <a:r>
              <a:rPr lang="en-US" dirty="0"/>
              <a:t>: (){}, child: Text('Elevated Button’)),</a:t>
            </a:r>
          </a:p>
          <a:p>
            <a:pPr defTabSz="360000"/>
            <a:endParaRPr lang="en-US" dirty="0"/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onPressed</a:t>
            </a:r>
            <a:r>
              <a:rPr lang="en-US" dirty="0"/>
              <a:t>: (){}, child: Text('</a:t>
            </a:r>
            <a:r>
              <a:rPr lang="en-US" dirty="0" err="1"/>
              <a:t>FlatButton</a:t>
            </a:r>
            <a:r>
              <a:rPr lang="en-US" dirty="0"/>
              <a:t>’)),</a:t>
            </a:r>
          </a:p>
          <a:p>
            <a:pPr defTabSz="360000"/>
            <a:endParaRPr lang="en-US" dirty="0"/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OutlinedButton</a:t>
            </a:r>
            <a:r>
              <a:rPr lang="en-US" dirty="0"/>
              <a:t>(</a:t>
            </a:r>
            <a:r>
              <a:rPr lang="en-US" dirty="0" err="1"/>
              <a:t>onPressed</a:t>
            </a:r>
            <a:r>
              <a:rPr lang="en-US" dirty="0"/>
              <a:t>: (){},child: Text('</a:t>
            </a:r>
            <a:r>
              <a:rPr lang="en-US" dirty="0" err="1"/>
              <a:t>FlatButton</a:t>
            </a:r>
            <a:r>
              <a:rPr lang="en-US" dirty="0"/>
              <a:t>'),),</a:t>
            </a:r>
          </a:p>
          <a:p>
            <a:pPr defTabSz="360000"/>
            <a:endParaRPr lang="en-US" dirty="0"/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IconButton</a:t>
            </a:r>
            <a:r>
              <a:rPr lang="en-US" dirty="0"/>
              <a:t>(icon: Icon(</a:t>
            </a:r>
            <a:r>
              <a:rPr lang="en-US" dirty="0" err="1"/>
              <a:t>Icons.add</a:t>
            </a:r>
            <a:r>
              <a:rPr lang="en-US" dirty="0"/>
              <a:t>),</a:t>
            </a:r>
            <a:r>
              <a:rPr lang="en-US" dirty="0" err="1"/>
              <a:t>onPressed</a:t>
            </a:r>
            <a:r>
              <a:rPr lang="en-US" dirty="0"/>
              <a:t>: (){},),</a:t>
            </a:r>
          </a:p>
          <a:p>
            <a:pPr defTabSz="360000"/>
            <a:endParaRPr lang="en-US" dirty="0"/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BackButton</a:t>
            </a:r>
            <a:r>
              <a:rPr lang="en-US" dirty="0"/>
              <a:t>()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4B6CA-0A09-4E20-867E-40BF58DA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49" y="1603417"/>
            <a:ext cx="2181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3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95BFB-309B-42F1-957B-0062DF6C18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3FF29-CD80-4DF3-BA89-7EA7F26E4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18</a:t>
            </a:fld>
            <a:endParaRPr lang="de-DE" altLang="ja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1AD4DA-5B90-44E9-844D-19B648F9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Buttons: </a:t>
            </a:r>
            <a:r>
              <a:rPr lang="en-US" dirty="0" err="1"/>
              <a:t>DropDownButton</a:t>
            </a:r>
            <a:endParaRPr lang="en-PH" dirty="0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DEB259-C625-49F6-B03D-C5EBD94AD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28" y="1757362"/>
            <a:ext cx="2733675" cy="33432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460B1-CC6F-4160-99DB-A66D0E31115A}"/>
              </a:ext>
            </a:extLst>
          </p:cNvPr>
          <p:cNvSpPr txBox="1"/>
          <p:nvPr/>
        </p:nvSpPr>
        <p:spPr>
          <a:xfrm>
            <a:off x="4124568" y="1997839"/>
            <a:ext cx="7363160" cy="42473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DropdownButton</a:t>
            </a:r>
            <a:r>
              <a:rPr lang="en-US" dirty="0"/>
              <a:t>&lt;String&gt;(</a:t>
            </a:r>
          </a:p>
          <a:p>
            <a:pPr defTabSz="360000"/>
            <a:r>
              <a:rPr lang="en-US" dirty="0"/>
              <a:t>              value: </a:t>
            </a:r>
            <a:r>
              <a:rPr lang="en-US" dirty="0" err="1"/>
              <a:t>dropdownValue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onChanged</a:t>
            </a:r>
            <a:r>
              <a:rPr lang="en-US" dirty="0"/>
              <a:t>: (String </a:t>
            </a:r>
            <a:r>
              <a:rPr lang="en-US" dirty="0" err="1"/>
              <a:t>newValue</a:t>
            </a:r>
            <a:r>
              <a:rPr lang="en-US" dirty="0"/>
              <a:t>) {</a:t>
            </a:r>
          </a:p>
          <a:p>
            <a:pPr defTabSz="360000"/>
            <a:r>
              <a:rPr lang="en-US" dirty="0"/>
              <a:t>                </a:t>
            </a:r>
            <a:r>
              <a:rPr lang="en-US" dirty="0" err="1"/>
              <a:t>setState</a:t>
            </a:r>
            <a:r>
              <a:rPr lang="en-US" dirty="0"/>
              <a:t>(() {</a:t>
            </a:r>
          </a:p>
          <a:p>
            <a:pPr defTabSz="360000"/>
            <a:r>
              <a:rPr lang="en-US" dirty="0"/>
              <a:t>                  </a:t>
            </a:r>
            <a:r>
              <a:rPr lang="en-US" dirty="0" err="1"/>
              <a:t>dropdownValue</a:t>
            </a:r>
            <a:r>
              <a:rPr lang="en-US" dirty="0"/>
              <a:t> = </a:t>
            </a:r>
            <a:r>
              <a:rPr lang="en-US" dirty="0" err="1"/>
              <a:t>newValue</a:t>
            </a:r>
            <a:r>
              <a:rPr lang="en-US" dirty="0"/>
              <a:t>;</a:t>
            </a:r>
          </a:p>
          <a:p>
            <a:pPr defTabSz="360000"/>
            <a:r>
              <a:rPr lang="en-US" dirty="0"/>
              <a:t>                });</a:t>
            </a:r>
          </a:p>
          <a:p>
            <a:pPr defTabSz="360000"/>
            <a:r>
              <a:rPr lang="en-US" dirty="0"/>
              <a:t>                },</a:t>
            </a:r>
          </a:p>
          <a:p>
            <a:pPr defTabSz="360000"/>
            <a:r>
              <a:rPr lang="en-US" dirty="0"/>
              <a:t>              items: &lt;String&gt;['One', 'Two', 'Three', 'Four']</a:t>
            </a:r>
          </a:p>
          <a:p>
            <a:pPr defTabSz="360000"/>
            <a:r>
              <a:rPr lang="en-US" dirty="0"/>
              <a:t>                  .map&lt;</a:t>
            </a:r>
            <a:r>
              <a:rPr lang="en-US" dirty="0" err="1"/>
              <a:t>DropdownMenuItem</a:t>
            </a:r>
            <a:r>
              <a:rPr lang="en-US" dirty="0"/>
              <a:t>&lt;String&gt;&gt;((String value) {</a:t>
            </a:r>
          </a:p>
          <a:p>
            <a:pPr defTabSz="360000"/>
            <a:r>
              <a:rPr lang="en-US" dirty="0"/>
              <a:t>                    return </a:t>
            </a:r>
            <a:r>
              <a:rPr lang="en-US" dirty="0" err="1"/>
              <a:t>DropdownMenuItem</a:t>
            </a:r>
            <a:r>
              <a:rPr lang="en-US" dirty="0"/>
              <a:t>&lt;String&gt;(</a:t>
            </a:r>
          </a:p>
          <a:p>
            <a:pPr defTabSz="360000"/>
            <a:r>
              <a:rPr lang="en-US" dirty="0"/>
              <a:t>                      value: value,</a:t>
            </a:r>
          </a:p>
          <a:p>
            <a:pPr defTabSz="360000"/>
            <a:r>
              <a:rPr lang="en-US" dirty="0"/>
              <a:t>                      child: Text(value),</a:t>
            </a:r>
          </a:p>
          <a:p>
            <a:pPr defTabSz="360000"/>
            <a:r>
              <a:rPr lang="en-US" dirty="0"/>
              <a:t>                    );</a:t>
            </a:r>
          </a:p>
          <a:p>
            <a:pPr defTabSz="360000"/>
            <a:r>
              <a:rPr lang="en-US" dirty="0"/>
              <a:t>                  }).</a:t>
            </a:r>
            <a:r>
              <a:rPr lang="en-US" dirty="0" err="1"/>
              <a:t>toList</a:t>
            </a:r>
            <a:r>
              <a:rPr lang="en-US" dirty="0"/>
              <a:t>(),</a:t>
            </a:r>
          </a:p>
          <a:p>
            <a:pPr defTabSz="360000"/>
            <a:r>
              <a:rPr lang="en-US" dirty="0"/>
              <a:t>            ),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35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12D43-F9EC-4B73-BA6E-C8E2DFDD54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4D53A-FA19-42A5-81A0-4E74D3BA1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19</a:t>
            </a:fld>
            <a:endParaRPr lang="de-DE" altLang="ja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72B539-DB86-4CCA-B25C-CA791AC7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Buttons: </a:t>
            </a:r>
            <a:r>
              <a:rPr lang="en-US" dirty="0" err="1"/>
              <a:t>PopUpMenuButton</a:t>
            </a:r>
            <a:endParaRPr lang="en-PH" dirty="0"/>
          </a:p>
        </p:txBody>
      </p:sp>
      <p:pic>
        <p:nvPicPr>
          <p:cNvPr id="7" name="Content Placeholder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B11C19F-12FA-4619-AFFD-8FEB4E42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6" y="1475666"/>
            <a:ext cx="2238375" cy="42100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B8F6E-C507-44AD-B067-72C46DCB2D8D}"/>
              </a:ext>
            </a:extLst>
          </p:cNvPr>
          <p:cNvSpPr txBox="1"/>
          <p:nvPr/>
        </p:nvSpPr>
        <p:spPr>
          <a:xfrm>
            <a:off x="4001000" y="889843"/>
            <a:ext cx="7363160" cy="50783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PopupMenuButton</a:t>
            </a:r>
            <a:r>
              <a:rPr lang="en-US" dirty="0"/>
              <a:t>&lt;number&gt;(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onSelected</a:t>
            </a:r>
            <a:r>
              <a:rPr lang="en-US" dirty="0"/>
              <a:t>: (number result) { </a:t>
            </a:r>
            <a:r>
              <a:rPr lang="en-US" dirty="0" err="1"/>
              <a:t>setState</a:t>
            </a:r>
            <a:r>
              <a:rPr lang="en-US" dirty="0"/>
              <a:t>(() { _selection = result; }); },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itemBuilder</a:t>
            </a:r>
            <a:r>
              <a:rPr lang="en-US" dirty="0"/>
              <a:t>: (</a:t>
            </a:r>
            <a:r>
              <a:rPr lang="en-US" dirty="0" err="1"/>
              <a:t>BuildContext</a:t>
            </a:r>
            <a:r>
              <a:rPr lang="en-US" dirty="0"/>
              <a:t> context) =&gt; &lt;</a:t>
            </a:r>
            <a:r>
              <a:rPr lang="en-US" dirty="0" err="1"/>
              <a:t>PopupMenuEntry</a:t>
            </a:r>
            <a:r>
              <a:rPr lang="en-US" dirty="0"/>
              <a:t>&lt;number&gt;&gt;[</a:t>
            </a:r>
          </a:p>
          <a:p>
            <a:pPr defTabSz="360000"/>
            <a:r>
              <a:rPr lang="en-US" dirty="0"/>
              <a:t>                const </a:t>
            </a:r>
            <a:r>
              <a:rPr lang="en-US" dirty="0" err="1"/>
              <a:t>PopupMenuItem</a:t>
            </a:r>
            <a:r>
              <a:rPr lang="en-US" dirty="0"/>
              <a:t>&lt;number&gt;(</a:t>
            </a:r>
          </a:p>
          <a:p>
            <a:pPr defTabSz="360000"/>
            <a:r>
              <a:rPr lang="en-US" dirty="0"/>
              <a:t>                  value: number.one,</a:t>
            </a:r>
          </a:p>
          <a:p>
            <a:pPr defTabSz="360000"/>
            <a:r>
              <a:rPr lang="en-US" dirty="0"/>
              <a:t>                  child: Text('One'),</a:t>
            </a:r>
          </a:p>
          <a:p>
            <a:pPr defTabSz="360000"/>
            <a:r>
              <a:rPr lang="en-US" dirty="0"/>
              <a:t>                ),</a:t>
            </a:r>
          </a:p>
          <a:p>
            <a:pPr defTabSz="360000"/>
            <a:r>
              <a:rPr lang="en-US" dirty="0"/>
              <a:t>                const </a:t>
            </a:r>
            <a:r>
              <a:rPr lang="en-US" dirty="0" err="1"/>
              <a:t>PopupMenuItem</a:t>
            </a:r>
            <a:r>
              <a:rPr lang="en-US" dirty="0"/>
              <a:t>&lt;number&gt;(</a:t>
            </a:r>
          </a:p>
          <a:p>
            <a:pPr defTabSz="360000"/>
            <a:r>
              <a:rPr lang="en-US" dirty="0"/>
              <a:t>                  value: </a:t>
            </a:r>
            <a:r>
              <a:rPr lang="en-US" dirty="0" err="1"/>
              <a:t>number.two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    child: Text('Two'),</a:t>
            </a:r>
          </a:p>
          <a:p>
            <a:pPr defTabSz="360000"/>
            <a:r>
              <a:rPr lang="en-US" dirty="0"/>
              <a:t>                ),</a:t>
            </a:r>
          </a:p>
          <a:p>
            <a:pPr defTabSz="360000"/>
            <a:r>
              <a:rPr lang="en-US" dirty="0"/>
              <a:t>                const </a:t>
            </a:r>
            <a:r>
              <a:rPr lang="en-US" dirty="0" err="1"/>
              <a:t>PopupMenuItem</a:t>
            </a:r>
            <a:r>
              <a:rPr lang="en-US" dirty="0"/>
              <a:t>&lt;number&gt;(</a:t>
            </a:r>
          </a:p>
          <a:p>
            <a:pPr defTabSz="360000"/>
            <a:r>
              <a:rPr lang="en-US" dirty="0"/>
              <a:t>                  value: </a:t>
            </a:r>
            <a:r>
              <a:rPr lang="en-US" dirty="0" err="1"/>
              <a:t>number.three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    child: Text('Three'),</a:t>
            </a:r>
          </a:p>
          <a:p>
            <a:pPr defTabSz="360000"/>
            <a:r>
              <a:rPr lang="en-US" dirty="0"/>
              <a:t>                ),</a:t>
            </a:r>
          </a:p>
          <a:p>
            <a:pPr defTabSz="360000"/>
            <a:r>
              <a:rPr lang="en-US" dirty="0"/>
              <a:t>              ],</a:t>
            </a:r>
          </a:p>
          <a:p>
            <a:pPr defTabSz="360000"/>
            <a:r>
              <a:rPr lang="en-US" dirty="0"/>
              <a:t>            )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5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basic knowledge about mobile development using Flutter</a:t>
            </a:r>
          </a:p>
        </p:txBody>
      </p:sp>
    </p:spTree>
    <p:extLst>
      <p:ext uri="{BB962C8B-B14F-4D97-AF65-F5344CB8AC3E}">
        <p14:creationId xmlns:p14="http://schemas.microsoft.com/office/powerpoint/2010/main" val="23513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20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8421" y="3218183"/>
            <a:ext cx="9013579" cy="9233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fr-FR" dirty="0"/>
              <a:t>Image(</a:t>
            </a:r>
          </a:p>
          <a:p>
            <a:pPr defTabSz="360000"/>
            <a:r>
              <a:rPr lang="fr-FR" dirty="0"/>
              <a:t>	image: </a:t>
            </a:r>
            <a:r>
              <a:rPr lang="fr-FR" dirty="0" err="1"/>
              <a:t>NetworkImage</a:t>
            </a:r>
            <a:r>
              <a:rPr lang="fr-FR" dirty="0"/>
              <a:t>(‘https://upload.wikimedia.org/</a:t>
            </a:r>
            <a:r>
              <a:rPr lang="fr-FR" dirty="0" err="1"/>
              <a:t>wikipedia</a:t>
            </a:r>
            <a:r>
              <a:rPr lang="fr-FR" dirty="0"/>
              <a:t>/en/a/a9/Example.jpg’),</a:t>
            </a:r>
          </a:p>
          <a:p>
            <a:pPr defTabSz="360000"/>
            <a:r>
              <a:rPr lang="fr-FR" dirty="0"/>
              <a:t>),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D7619-C5C1-4284-BD67-F4930E75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60" y="1424340"/>
            <a:ext cx="2348065" cy="51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21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4268" y="872565"/>
            <a:ext cx="6852414" cy="563231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Row(</a:t>
            </a:r>
          </a:p>
          <a:p>
            <a:pPr defTabSz="360000"/>
            <a:r>
              <a:rPr lang="en-US" dirty="0"/>
              <a:t>          </a:t>
            </a:r>
            <a:r>
              <a:rPr lang="en-US" dirty="0" err="1"/>
              <a:t>mainAxisAlignment</a:t>
            </a:r>
            <a:r>
              <a:rPr lang="en-US" dirty="0"/>
              <a:t>: </a:t>
            </a:r>
            <a:r>
              <a:rPr lang="en-US" dirty="0" err="1"/>
              <a:t>MainAxisAlignment.spaceAround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children: const &lt;Widget&gt;[</a:t>
            </a:r>
          </a:p>
          <a:p>
            <a:pPr defTabSz="360000"/>
            <a:r>
              <a:rPr lang="en-US" dirty="0"/>
              <a:t>            Icon(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Icons.favorite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color: </a:t>
            </a:r>
            <a:r>
              <a:rPr lang="en-US" dirty="0" err="1"/>
              <a:t>Colors.pink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size: 24.0,</a:t>
            </a:r>
          </a:p>
          <a:p>
            <a:pPr defTabSz="360000"/>
            <a:r>
              <a:rPr lang="en-US" dirty="0"/>
              <a:t>		),</a:t>
            </a:r>
          </a:p>
          <a:p>
            <a:pPr defTabSz="360000"/>
            <a:r>
              <a:rPr lang="en-US" dirty="0"/>
              <a:t>            Icon(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Icons.audiotrack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color: </a:t>
            </a:r>
            <a:r>
              <a:rPr lang="en-US" dirty="0" err="1"/>
              <a:t>Colors.green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size: 30.0,</a:t>
            </a:r>
          </a:p>
          <a:p>
            <a:pPr defTabSz="360000"/>
            <a:r>
              <a:rPr lang="en-US" dirty="0"/>
              <a:t>            ),</a:t>
            </a:r>
          </a:p>
          <a:p>
            <a:pPr defTabSz="360000"/>
            <a:r>
              <a:rPr lang="en-US" dirty="0"/>
              <a:t>            Icon(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Icons.beach_access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color: </a:t>
            </a:r>
            <a:r>
              <a:rPr lang="en-US" dirty="0" err="1"/>
              <a:t>Colors.blue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size: 36.0,</a:t>
            </a:r>
          </a:p>
          <a:p>
            <a:pPr defTabSz="360000"/>
            <a:r>
              <a:rPr lang="en-US" dirty="0"/>
              <a:t>            ),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sz="1600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72590-920C-4E0D-AA09-03880B1B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2" y="1223119"/>
            <a:ext cx="2422186" cy="53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911975" y="6580188"/>
            <a:ext cx="5280025" cy="26987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83363"/>
            <a:ext cx="719138" cy="268287"/>
          </a:xfrm>
        </p:spPr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22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0020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3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002" y="239927"/>
            <a:ext cx="10085916" cy="833709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  <a:p>
            <a:r>
              <a:rPr lang="en-US" dirty="0"/>
              <a:t>Key features of Flutter.</a:t>
            </a:r>
          </a:p>
          <a:p>
            <a:r>
              <a:rPr lang="en-US" dirty="0"/>
              <a:t>Supported Platforms</a:t>
            </a:r>
          </a:p>
          <a:p>
            <a:r>
              <a:rPr lang="en-US" dirty="0"/>
              <a:t>What is widget?</a:t>
            </a:r>
          </a:p>
          <a:p>
            <a:r>
              <a:rPr lang="en-US" dirty="0"/>
              <a:t>What are the types of widgets? </a:t>
            </a:r>
          </a:p>
          <a:p>
            <a:r>
              <a:rPr lang="en-US" dirty="0"/>
              <a:t>And other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Widgets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9128" y="1185317"/>
            <a:ext cx="3813967" cy="5460717"/>
          </a:xfrm>
        </p:spPr>
        <p:txBody>
          <a:bodyPr/>
          <a:lstStyle/>
          <a:p>
            <a:r>
              <a:rPr lang="en-US" sz="2800" dirty="0" err="1"/>
              <a:t>MaterialApp</a:t>
            </a:r>
            <a:endParaRPr lang="en-US" sz="2800" dirty="0"/>
          </a:p>
          <a:p>
            <a:r>
              <a:rPr lang="en-US" sz="2800" dirty="0"/>
              <a:t>Scaffold</a:t>
            </a:r>
          </a:p>
          <a:p>
            <a:r>
              <a:rPr lang="en-US" sz="2800" dirty="0" err="1"/>
              <a:t>AppBar</a:t>
            </a:r>
            <a:endParaRPr lang="en-US" sz="2800" dirty="0"/>
          </a:p>
          <a:p>
            <a:r>
              <a:rPr lang="en-US" sz="2800" dirty="0"/>
              <a:t>Drawer</a:t>
            </a:r>
          </a:p>
          <a:p>
            <a:r>
              <a:rPr lang="en-US" sz="2800" dirty="0" err="1"/>
              <a:t>BottomSheet</a:t>
            </a:r>
            <a:endParaRPr lang="en-US" sz="2800" dirty="0"/>
          </a:p>
          <a:p>
            <a:r>
              <a:rPr lang="en-US" sz="2800" dirty="0" err="1"/>
              <a:t>BottomNavigationBar</a:t>
            </a:r>
            <a:endParaRPr lang="en-US" sz="2800" dirty="0"/>
          </a:p>
          <a:p>
            <a:r>
              <a:rPr lang="en-US" sz="2800" dirty="0" err="1"/>
              <a:t>TabBar</a:t>
            </a:r>
            <a:endParaRPr lang="en-US" sz="2800" dirty="0"/>
          </a:p>
          <a:p>
            <a:r>
              <a:rPr lang="en-US" sz="2800" dirty="0"/>
              <a:t>Text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gray">
          <a:xfrm>
            <a:off x="5972086" y="1073636"/>
            <a:ext cx="3810000" cy="546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5084" indent="-355084" algn="l" defTabSz="1079149" rtl="0" eaLnBrk="1" fontAlgn="ctr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80202"/>
              </a:buClr>
              <a:buFont typeface="Wingdings" pitchFamily="2" charset="2"/>
              <a:buChar char="n"/>
              <a:defRPr kumimoji="1" lang="ja-JP" altLang="en-US" sz="3199" dirty="0">
                <a:solidFill>
                  <a:schemeClr val="tx1"/>
                </a:solidFill>
                <a:latin typeface="Fujitsu Sans" panose="020B0404060202020204" pitchFamily="34" charset="0"/>
                <a:ea typeface="FUJI-新ゴ R" pitchFamily="50" charset="-128"/>
                <a:cs typeface="Fujitsu Sans" panose="020B0404060202020204" pitchFamily="34" charset="0"/>
              </a:defRPr>
            </a:lvl1pPr>
            <a:lvl2pPr marL="685578" indent="-327977" algn="l" defTabSz="1079149" rtl="0" eaLnBrk="1" fontAlgn="ctr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867E"/>
              </a:buClr>
              <a:buFont typeface="Wingdings" pitchFamily="2" charset="2"/>
              <a:buChar char="n"/>
              <a:defRPr kumimoji="1" lang="ja-JP" altLang="en-US" sz="2665" dirty="0">
                <a:solidFill>
                  <a:schemeClr val="tx1"/>
                </a:solidFill>
                <a:latin typeface="Fujitsu Sans" panose="020B0404060202020204" pitchFamily="34" charset="0"/>
                <a:ea typeface="FUJI-新ゴ R" pitchFamily="50" charset="-128"/>
                <a:cs typeface="Fujitsu Sans" panose="020B0404060202020204" pitchFamily="34" charset="0"/>
              </a:defRPr>
            </a:lvl2pPr>
            <a:lvl3pPr marL="954307" indent="-239106" algn="l" defTabSz="1079149" rtl="0" eaLnBrk="1" fontAlgn="ctr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kumimoji="1" lang="ja-JP" altLang="en-US" sz="2665" dirty="0">
                <a:solidFill>
                  <a:schemeClr val="tx1"/>
                </a:solidFill>
                <a:latin typeface="Fujitsu Sans" panose="020B0404060202020204" pitchFamily="34" charset="0"/>
                <a:ea typeface="FUJI-新ゴ R" pitchFamily="50" charset="-128"/>
                <a:cs typeface="Fujitsu Sans" panose="020B0404060202020204" pitchFamily="34" charset="0"/>
              </a:defRPr>
            </a:lvl3pPr>
            <a:lvl4pPr marL="1072803" indent="-236990" algn="l" defTabSz="1079149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867E"/>
              </a:buClr>
              <a:buSzPct val="50000"/>
              <a:buFont typeface="Wingdings" pitchFamily="2" charset="2"/>
              <a:buChar char="l"/>
              <a:defRPr kumimoji="1" lang="ja-JP" altLang="en-US" sz="2399" dirty="0">
                <a:solidFill>
                  <a:schemeClr val="tx1"/>
                </a:solidFill>
                <a:latin typeface="Fujitsu Sans" panose="020B0404060202020204" pitchFamily="34" charset="0"/>
                <a:ea typeface="FUJI-新ゴ R" pitchFamily="50" charset="-128"/>
                <a:cs typeface="Fujitsu Sans" panose="020B0404060202020204" pitchFamily="34" charset="0"/>
              </a:defRPr>
            </a:lvl4pPr>
            <a:lvl5pPr marL="2437607" indent="0" algn="l" defTabSz="1079149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kumimoji="1" lang="ja-JP" altLang="en-US" sz="2399" dirty="0">
                <a:solidFill>
                  <a:schemeClr val="tx1"/>
                </a:solidFill>
                <a:latin typeface="Fujitsu Sans" panose="020B0404060202020204" pitchFamily="34" charset="0"/>
                <a:ea typeface="FUJI-新ゴ R" panose="020B0400000000000000" pitchFamily="50" charset="-128"/>
                <a:cs typeface="Fujitsu Sans" panose="020B0404060202020204" pitchFamily="34" charset="0"/>
              </a:defRPr>
            </a:lvl5pPr>
            <a:lvl6pPr marL="3351711" indent="-304700" algn="l" defTabSz="10791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5">
                <a:solidFill>
                  <a:schemeClr val="tx1"/>
                </a:solidFill>
                <a:latin typeface="+mn-lt"/>
                <a:ea typeface="+mn-ea"/>
              </a:defRPr>
            </a:lvl6pPr>
            <a:lvl7pPr marL="3961112" indent="-304700" algn="l" defTabSz="10791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5">
                <a:solidFill>
                  <a:schemeClr val="tx1"/>
                </a:solidFill>
                <a:latin typeface="+mn-lt"/>
                <a:ea typeface="+mn-ea"/>
              </a:defRPr>
            </a:lvl7pPr>
            <a:lvl8pPr marL="4570514" indent="-304700" algn="l" defTabSz="10791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5">
                <a:solidFill>
                  <a:schemeClr val="tx1"/>
                </a:solidFill>
                <a:latin typeface="+mn-lt"/>
                <a:ea typeface="+mn-ea"/>
              </a:defRPr>
            </a:lvl8pPr>
            <a:lvl9pPr marL="5179916" indent="-304700" algn="l" defTabSz="10791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dirty="0" err="1"/>
              <a:t>TextField</a:t>
            </a:r>
            <a:endParaRPr lang="en-US" sz="2800" dirty="0"/>
          </a:p>
          <a:p>
            <a:r>
              <a:rPr lang="en-US" sz="2800" dirty="0"/>
              <a:t>Buttons</a:t>
            </a:r>
          </a:p>
          <a:p>
            <a:r>
              <a:rPr lang="en-US" sz="2800" dirty="0"/>
              <a:t>Image</a:t>
            </a:r>
          </a:p>
          <a:p>
            <a:r>
              <a:rPr lang="en-US" sz="2800" dirty="0"/>
              <a:t>Icon</a:t>
            </a: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8701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5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MaterialApp</a:t>
            </a:r>
            <a:endParaRPr lang="en-US" dirty="0"/>
          </a:p>
        </p:txBody>
      </p:sp>
      <p:pic>
        <p:nvPicPr>
          <p:cNvPr id="1026" name="Picture 2" descr="The MaterialApp displays a Scaffol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04" y="1284044"/>
            <a:ext cx="28575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34051" y="1284044"/>
            <a:ext cx="4539345" cy="20313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MaterialApp</a:t>
            </a:r>
            <a:r>
              <a:rPr lang="en-US" dirty="0"/>
              <a:t>( </a:t>
            </a:r>
          </a:p>
          <a:p>
            <a:pPr defTabSz="360000"/>
            <a:r>
              <a:rPr lang="en-US" dirty="0"/>
              <a:t>	home: Scaffold( 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 </a:t>
            </a:r>
          </a:p>
          <a:p>
            <a:pPr defTabSz="360000"/>
            <a:r>
              <a:rPr lang="en-US" dirty="0"/>
              <a:t>			title: </a:t>
            </a:r>
            <a:r>
              <a:rPr lang="en-US" b="1" dirty="0" err="1"/>
              <a:t>const</a:t>
            </a:r>
            <a:r>
              <a:rPr lang="en-US" dirty="0"/>
              <a:t> Text('Home'), </a:t>
            </a:r>
          </a:p>
          <a:p>
            <a:pPr defTabSz="360000"/>
            <a:r>
              <a:rPr lang="en-US" dirty="0"/>
              <a:t>		), </a:t>
            </a:r>
          </a:p>
          <a:p>
            <a:pPr defTabSz="360000"/>
            <a:r>
              <a:rPr lang="en-US" dirty="0"/>
              <a:t>	), 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9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6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MaterialApp</a:t>
            </a:r>
            <a:endParaRPr lang="en-US" dirty="0"/>
          </a:p>
        </p:txBody>
      </p:sp>
      <p:pic>
        <p:nvPicPr>
          <p:cNvPr id="2050" name="Picture 2" descr="The MaterialApp displays a Scaffold with a dark background and a blue / grey AppBar at the to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07" y="1380881"/>
            <a:ext cx="2803097" cy="49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34051" y="1380881"/>
            <a:ext cx="5535387" cy="34163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MaterialApp</a:t>
            </a:r>
            <a:r>
              <a:rPr lang="en-US" dirty="0"/>
              <a:t>( </a:t>
            </a:r>
          </a:p>
          <a:p>
            <a:pPr defTabSz="360000"/>
            <a:r>
              <a:rPr lang="en-US" dirty="0"/>
              <a:t>	theme: </a:t>
            </a:r>
            <a:r>
              <a:rPr lang="en-US" dirty="0" err="1"/>
              <a:t>ThemeData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fontFamily</a:t>
            </a:r>
            <a:r>
              <a:rPr lang="en-US" dirty="0"/>
              <a:t>: '</a:t>
            </a:r>
            <a:r>
              <a:rPr lang="en-US" dirty="0" err="1"/>
              <a:t>Raleway</a:t>
            </a:r>
            <a:r>
              <a:rPr lang="en-US" dirty="0"/>
              <a:t>',</a:t>
            </a:r>
          </a:p>
          <a:p>
            <a:pPr defTabSz="360000"/>
            <a:r>
              <a:rPr lang="en-US" dirty="0"/>
              <a:t>		brightness: </a:t>
            </a:r>
            <a:r>
              <a:rPr lang="en-US" dirty="0" err="1"/>
              <a:t>Brightness.dark</a:t>
            </a:r>
            <a:r>
              <a:rPr lang="en-US" dirty="0"/>
              <a:t>, 							</a:t>
            </a:r>
            <a:r>
              <a:rPr lang="en-US" dirty="0" err="1"/>
              <a:t>primaryColor</a:t>
            </a:r>
            <a:r>
              <a:rPr lang="en-US" dirty="0"/>
              <a:t>: </a:t>
            </a:r>
            <a:r>
              <a:rPr lang="en-US" dirty="0" err="1"/>
              <a:t>Colors.blueGrey</a:t>
            </a:r>
            <a:r>
              <a:rPr lang="en-US" dirty="0"/>
              <a:t> </a:t>
            </a:r>
          </a:p>
          <a:p>
            <a:pPr defTabSz="360000"/>
            <a:r>
              <a:rPr lang="en-US" dirty="0"/>
              <a:t>	), </a:t>
            </a:r>
          </a:p>
          <a:p>
            <a:pPr defTabSz="360000"/>
            <a:r>
              <a:rPr lang="en-US" dirty="0"/>
              <a:t>	home: Scaffold( 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 </a:t>
            </a:r>
          </a:p>
          <a:p>
            <a:pPr defTabSz="360000"/>
            <a:r>
              <a:rPr lang="en-US" dirty="0"/>
              <a:t>			title: </a:t>
            </a:r>
            <a:r>
              <a:rPr lang="en-US" b="1" dirty="0" err="1"/>
              <a:t>const</a:t>
            </a:r>
            <a:r>
              <a:rPr lang="en-US" dirty="0"/>
              <a:t> Text('</a:t>
            </a:r>
            <a:r>
              <a:rPr lang="en-US" dirty="0" err="1"/>
              <a:t>MaterialApp</a:t>
            </a:r>
            <a:r>
              <a:rPr lang="en-US" dirty="0"/>
              <a:t> Theme'),</a:t>
            </a:r>
          </a:p>
          <a:p>
            <a:pPr defTabSz="360000"/>
            <a:r>
              <a:rPr lang="en-US" dirty="0"/>
              <a:t>		 ), </a:t>
            </a:r>
          </a:p>
          <a:p>
            <a:pPr defTabSz="360000"/>
            <a:r>
              <a:rPr lang="en-US" dirty="0"/>
              <a:t>	), 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53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7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MaterialApp</a:t>
            </a:r>
            <a:endParaRPr lang="en-US" dirty="0"/>
          </a:p>
        </p:txBody>
      </p:sp>
      <p:pic>
        <p:nvPicPr>
          <p:cNvPr id="2050" name="Picture 2" descr="The MaterialApp displays a Scaffold with a dark background and a blue / grey AppBar at the to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07" y="1380881"/>
            <a:ext cx="2803097" cy="49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34051" y="1380881"/>
            <a:ext cx="5535387" cy="42473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MaterialApp</a:t>
            </a:r>
            <a:r>
              <a:rPr lang="en-US" dirty="0"/>
              <a:t>( </a:t>
            </a:r>
          </a:p>
          <a:p>
            <a:pPr defTabSz="360000"/>
            <a:r>
              <a:rPr lang="en-US" dirty="0"/>
              <a:t>	theme: </a:t>
            </a:r>
            <a:r>
              <a:rPr lang="en-US" dirty="0" err="1"/>
              <a:t>ThemeData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brightness: </a:t>
            </a:r>
            <a:r>
              <a:rPr lang="en-US" dirty="0" err="1"/>
              <a:t>Brightness.light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primarySwatch</a:t>
            </a:r>
            <a:r>
              <a:rPr lang="en-US" dirty="0"/>
              <a:t>: </a:t>
            </a:r>
            <a:r>
              <a:rPr lang="en-US" dirty="0" err="1"/>
              <a:t>Colors.orange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	),</a:t>
            </a:r>
          </a:p>
          <a:p>
            <a:pPr defTabSz="360000"/>
            <a:r>
              <a:rPr lang="en-US" dirty="0"/>
              <a:t>	</a:t>
            </a:r>
            <a:r>
              <a:rPr lang="en-US" dirty="0" err="1"/>
              <a:t>darkTheme</a:t>
            </a:r>
            <a:r>
              <a:rPr lang="en-US" dirty="0"/>
              <a:t>: </a:t>
            </a:r>
            <a:r>
              <a:rPr lang="en-US" dirty="0" err="1"/>
              <a:t>ThemeData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brightness: </a:t>
            </a:r>
            <a:r>
              <a:rPr lang="en-US" dirty="0" err="1"/>
              <a:t>Brightness.dark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primarySwatch</a:t>
            </a:r>
            <a:r>
              <a:rPr lang="en-US" dirty="0"/>
              <a:t>: </a:t>
            </a:r>
            <a:r>
              <a:rPr lang="en-US" dirty="0" err="1"/>
              <a:t>Colors.orange</a:t>
            </a:r>
            <a:endParaRPr lang="en-US" dirty="0"/>
          </a:p>
          <a:p>
            <a:pPr defTabSz="360000"/>
            <a:r>
              <a:rPr lang="en-US" dirty="0"/>
              <a:t>	),</a:t>
            </a:r>
          </a:p>
          <a:p>
            <a:pPr defTabSz="360000"/>
            <a:r>
              <a:rPr lang="en-US" dirty="0"/>
              <a:t>	home: Scaffold( 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 </a:t>
            </a:r>
          </a:p>
          <a:p>
            <a:pPr defTabSz="360000"/>
            <a:r>
              <a:rPr lang="en-US" dirty="0"/>
              <a:t>			title: </a:t>
            </a:r>
            <a:r>
              <a:rPr lang="en-US" b="1" dirty="0" err="1"/>
              <a:t>const</a:t>
            </a:r>
            <a:r>
              <a:rPr lang="en-US" dirty="0"/>
              <a:t> Text('</a:t>
            </a:r>
            <a:r>
              <a:rPr lang="en-US" dirty="0" err="1"/>
              <a:t>MaterialApp</a:t>
            </a:r>
            <a:r>
              <a:rPr lang="en-US" dirty="0"/>
              <a:t> Theme'),</a:t>
            </a:r>
          </a:p>
          <a:p>
            <a:pPr defTabSz="360000"/>
            <a:r>
              <a:rPr lang="en-US" dirty="0"/>
              <a:t>		 ), </a:t>
            </a:r>
          </a:p>
          <a:p>
            <a:pPr defTabSz="360000"/>
            <a:r>
              <a:rPr lang="en-US" dirty="0"/>
              <a:t>	), 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1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8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</a:t>
            </a:r>
          </a:p>
        </p:txBody>
      </p:sp>
      <p:pic>
        <p:nvPicPr>
          <p:cNvPr id="4098" name="Picture 2" descr="The Scaffold has a white background with a blue AppBar at the top. A blue FloatingActionButton is positioned at the bottom right corner of the Scaffol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77" y="1209430"/>
            <a:ext cx="2803097" cy="49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90358" y="1209430"/>
            <a:ext cx="6906986" cy="42473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MaterialApp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home: Scaffold(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	title: </a:t>
            </a:r>
            <a:r>
              <a:rPr lang="en-US" dirty="0" err="1"/>
              <a:t>const</a:t>
            </a:r>
            <a:r>
              <a:rPr lang="en-US" dirty="0"/>
              <a:t> Text('Sample Code'),</a:t>
            </a:r>
          </a:p>
          <a:p>
            <a:pPr defTabSz="360000"/>
            <a:r>
              <a:rPr lang="en-US" dirty="0"/>
              <a:t>		),</a:t>
            </a:r>
          </a:p>
          <a:p>
            <a:pPr defTabSz="360000"/>
            <a:r>
              <a:rPr lang="en-US" dirty="0"/>
              <a:t>		body: Center(</a:t>
            </a:r>
          </a:p>
          <a:p>
            <a:pPr defTabSz="360000"/>
            <a:r>
              <a:rPr lang="en-US" dirty="0"/>
              <a:t>			child: Text('You have pressed the button $_count times.')</a:t>
            </a:r>
          </a:p>
          <a:p>
            <a:pPr defTabSz="360000"/>
            <a:r>
              <a:rPr lang="en-US" dirty="0"/>
              <a:t>		),</a:t>
            </a:r>
          </a:p>
          <a:p>
            <a:pPr defTabSz="360000"/>
            <a:r>
              <a:rPr lang="en-US" dirty="0"/>
              <a:t>		</a:t>
            </a:r>
            <a:r>
              <a:rPr lang="en-US" dirty="0" err="1"/>
              <a:t>floatingActionButton</a:t>
            </a:r>
            <a:r>
              <a:rPr lang="en-US" dirty="0"/>
              <a:t>: </a:t>
            </a:r>
            <a:r>
              <a:rPr lang="en-US" dirty="0" err="1"/>
              <a:t>FloatingActionButton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			</a:t>
            </a:r>
            <a:r>
              <a:rPr lang="en-US" dirty="0" err="1"/>
              <a:t>onPressed</a:t>
            </a:r>
            <a:r>
              <a:rPr lang="en-US" dirty="0"/>
              <a:t>: () =&gt; </a:t>
            </a:r>
            <a:r>
              <a:rPr lang="en-US" dirty="0" err="1"/>
              <a:t>setState</a:t>
            </a:r>
            <a:r>
              <a:rPr lang="en-US" dirty="0"/>
              <a:t>(() =&gt; _count++),</a:t>
            </a:r>
          </a:p>
          <a:p>
            <a:pPr defTabSz="360000"/>
            <a:r>
              <a:rPr lang="en-US" dirty="0"/>
              <a:t>			tooltip: 'Increment Counter',</a:t>
            </a:r>
          </a:p>
          <a:p>
            <a:pPr defTabSz="360000"/>
            <a:r>
              <a:rPr lang="en-US" dirty="0"/>
              <a:t>			child: </a:t>
            </a:r>
            <a:r>
              <a:rPr lang="en-US" dirty="0" err="1"/>
              <a:t>const</a:t>
            </a:r>
            <a:r>
              <a:rPr lang="en-US" dirty="0"/>
              <a:t> Icon(</a:t>
            </a:r>
            <a:r>
              <a:rPr lang="en-US" dirty="0" err="1"/>
              <a:t>Icons.add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      		),</a:t>
            </a:r>
          </a:p>
          <a:p>
            <a:pPr defTabSz="360000"/>
            <a:r>
              <a:rPr lang="en-US" dirty="0"/>
              <a:t>      ),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90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9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</a:t>
            </a:r>
          </a:p>
        </p:txBody>
      </p:sp>
      <p:pic>
        <p:nvPicPr>
          <p:cNvPr id="6" name="drawer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5079" y="1452853"/>
            <a:ext cx="2551434" cy="45331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35" y="1430868"/>
            <a:ext cx="2696342" cy="4555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99" y="1452853"/>
            <a:ext cx="2804033" cy="4537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54" y="1452854"/>
            <a:ext cx="2801632" cy="45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ユーザー定義 1">
      <a:majorFont>
        <a:latin typeface="Fujitsu Sans Medium"/>
        <a:ea typeface="FUJI-新ゴ M"/>
        <a:cs typeface=""/>
      </a:majorFont>
      <a:minorFont>
        <a:latin typeface="Fujitsu Sans"/>
        <a:ea typeface="FUJI-新ゴ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cap="flat" cmpd="sng" algn="ctr">
          <a:solidFill>
            <a:srgbClr val="87867E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err="1" smtClean="0">
            <a:ln>
              <a:noFill/>
            </a:ln>
            <a:effectLst/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err="1" smtClean="0"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ユーザー定義 1">
      <a:majorFont>
        <a:latin typeface="Fujitsu Sans Medium"/>
        <a:ea typeface="FUJI-新ゴ M"/>
        <a:cs typeface=""/>
      </a:majorFont>
      <a:minorFont>
        <a:latin typeface="Fujitsu Sans"/>
        <a:ea typeface="FUJI-新ゴ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cap="flat" cmpd="sng" algn="ctr">
          <a:solidFill>
            <a:srgbClr val="87867E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err="1" smtClean="0">
            <a:ln>
              <a:noFill/>
            </a:ln>
            <a:effectLst/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err="1" smtClean="0"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ユーザー定義 1">
      <a:majorFont>
        <a:latin typeface="Fujitsu Sans Medium"/>
        <a:ea typeface="FUJI-新ゴ M"/>
        <a:cs typeface=""/>
      </a:majorFont>
      <a:minorFont>
        <a:latin typeface="Fujitsu Sans"/>
        <a:ea typeface="FUJI-新ゴ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cap="flat" cmpd="sng" algn="ctr">
          <a:solidFill>
            <a:srgbClr val="87867E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err="1" smtClean="0">
            <a:ln>
              <a:noFill/>
            </a:ln>
            <a:effectLst/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err="1" smtClean="0"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Cucumber_BDD</Template>
  <TotalTime>2207</TotalTime>
  <Words>1504</Words>
  <Application>Microsoft Office PowerPoint</Application>
  <PresentationFormat>Widescreen</PresentationFormat>
  <Paragraphs>324</Paragraphs>
  <Slides>22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FUJI-新ゴ M</vt:lpstr>
      <vt:lpstr>Arial</vt:lpstr>
      <vt:lpstr>Calibri</vt:lpstr>
      <vt:lpstr>Fujitsu Sans</vt:lpstr>
      <vt:lpstr>Fujitsu Sans Medium</vt:lpstr>
      <vt:lpstr>Wingdings</vt:lpstr>
      <vt:lpstr>1_Global_master_without_Header</vt:lpstr>
      <vt:lpstr>2_Global_master_without_Header</vt:lpstr>
      <vt:lpstr>Global_master_without_Header</vt:lpstr>
      <vt:lpstr>PowerPoint Presentation</vt:lpstr>
      <vt:lpstr>Objective</vt:lpstr>
      <vt:lpstr>Recap</vt:lpstr>
      <vt:lpstr>Basic Widgets</vt:lpstr>
      <vt:lpstr>MaterialApp</vt:lpstr>
      <vt:lpstr>MaterialApp</vt:lpstr>
      <vt:lpstr>MaterialApp</vt:lpstr>
      <vt:lpstr>Scaffold</vt:lpstr>
      <vt:lpstr>Scaffold</vt:lpstr>
      <vt:lpstr>AppBar</vt:lpstr>
      <vt:lpstr>Drawer </vt:lpstr>
      <vt:lpstr>BottomSheet</vt:lpstr>
      <vt:lpstr>BottomNavigationBar</vt:lpstr>
      <vt:lpstr>TabBar</vt:lpstr>
      <vt:lpstr>Text</vt:lpstr>
      <vt:lpstr>TextField</vt:lpstr>
      <vt:lpstr>Buttons</vt:lpstr>
      <vt:lpstr>Buttons: DropDownButton</vt:lpstr>
      <vt:lpstr>Buttons: PopUpMenuButton</vt:lpstr>
      <vt:lpstr>Image</vt:lpstr>
      <vt:lpstr>Icon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Tutorial</dc:title>
  <dc:creator>Cosep, Ariel</dc:creator>
  <cp:lastModifiedBy>Ariel Cosep</cp:lastModifiedBy>
  <cp:revision>65</cp:revision>
  <dcterms:created xsi:type="dcterms:W3CDTF">2021-04-27T11:05:38Z</dcterms:created>
  <dcterms:modified xsi:type="dcterms:W3CDTF">2021-08-24T07:26:11Z</dcterms:modified>
</cp:coreProperties>
</file>