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2" r:id="rId4"/>
  </p:sldMasterIdLst>
  <p:notesMasterIdLst>
    <p:notesMasterId r:id="rId25"/>
  </p:notesMasterIdLst>
  <p:handoutMasterIdLst>
    <p:handoutMasterId r:id="rId26"/>
  </p:handoutMasterIdLst>
  <p:sldIdLst>
    <p:sldId id="285" r:id="rId5"/>
    <p:sldId id="297" r:id="rId6"/>
    <p:sldId id="298" r:id="rId7"/>
    <p:sldId id="299" r:id="rId8"/>
    <p:sldId id="301" r:id="rId9"/>
    <p:sldId id="300" r:id="rId10"/>
    <p:sldId id="304" r:id="rId11"/>
    <p:sldId id="305" r:id="rId12"/>
    <p:sldId id="303" r:id="rId13"/>
    <p:sldId id="307" r:id="rId14"/>
    <p:sldId id="309" r:id="rId15"/>
    <p:sldId id="310" r:id="rId16"/>
    <p:sldId id="312" r:id="rId17"/>
    <p:sldId id="302" r:id="rId18"/>
    <p:sldId id="311" r:id="rId19"/>
    <p:sldId id="286" r:id="rId20"/>
    <p:sldId id="293" r:id="rId21"/>
    <p:sldId id="295" r:id="rId22"/>
    <p:sldId id="294" r:id="rId23"/>
    <p:sldId id="288" r:id="rId24"/>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8E8"/>
    <a:srgbClr val="E4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08C61-AA93-5F10-FB3F-3871DC43E98D}" v="2" dt="2022-03-29T05:47:39.45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92280" autoAdjust="0"/>
  </p:normalViewPr>
  <p:slideViewPr>
    <p:cSldViewPr>
      <p:cViewPr varScale="1">
        <p:scale>
          <a:sx n="77" d="100"/>
          <a:sy n="77" d="100"/>
        </p:scale>
        <p:origin x="1723" y="48"/>
      </p:cViewPr>
      <p:guideLst>
        <p:guide orient="horz" pos="2160"/>
        <p:guide pos="2880"/>
      </p:guideLst>
    </p:cSldViewPr>
  </p:slideViewPr>
  <p:notesTextViewPr>
    <p:cViewPr>
      <p:scale>
        <a:sx n="75" d="100"/>
        <a:sy n="75" d="100"/>
      </p:scale>
      <p:origin x="0" y="0"/>
    </p:cViewPr>
  </p:notesTextViewPr>
  <p:sorterViewPr>
    <p:cViewPr>
      <p:scale>
        <a:sx n="100" d="100"/>
        <a:sy n="100" d="100"/>
      </p:scale>
      <p:origin x="0" y="0"/>
    </p:cViewPr>
  </p:sorterViewPr>
  <p:notesViewPr>
    <p:cSldViewPr>
      <p:cViewPr varScale="1">
        <p:scale>
          <a:sx n="53" d="100"/>
          <a:sy n="53" d="100"/>
        </p:scale>
        <p:origin x="-2040" y="-84"/>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Leon, Rhea Mae" userId="26364472-1bed-4ef3-a39d-913c11703cf1" providerId="ADAL" clId="{0ACC4412-1B81-4E6E-82CC-2E962EFDC60F}"/>
    <pc:docChg chg="modSld">
      <pc:chgData name="De Leon, Rhea Mae" userId="26364472-1bed-4ef3-a39d-913c11703cf1" providerId="ADAL" clId="{0ACC4412-1B81-4E6E-82CC-2E962EFDC60F}" dt="2022-03-29T05:50:08.928" v="12" actId="255"/>
      <pc:docMkLst>
        <pc:docMk/>
      </pc:docMkLst>
      <pc:sldChg chg="modSp mod">
        <pc:chgData name="De Leon, Rhea Mae" userId="26364472-1bed-4ef3-a39d-913c11703cf1" providerId="ADAL" clId="{0ACC4412-1B81-4E6E-82CC-2E962EFDC60F}" dt="2022-03-29T05:49:40.610" v="11" actId="255"/>
        <pc:sldMkLst>
          <pc:docMk/>
          <pc:sldMk cId="1442324622" sldId="304"/>
        </pc:sldMkLst>
        <pc:spChg chg="mod">
          <ac:chgData name="De Leon, Rhea Mae" userId="26364472-1bed-4ef3-a39d-913c11703cf1" providerId="ADAL" clId="{0ACC4412-1B81-4E6E-82CC-2E962EFDC60F}" dt="2022-03-29T05:49:40.610" v="11" actId="255"/>
          <ac:spMkLst>
            <pc:docMk/>
            <pc:sldMk cId="1442324622" sldId="304"/>
            <ac:spMk id="108" creationId="{00000000-0000-0000-0000-000000000000}"/>
          </ac:spMkLst>
        </pc:spChg>
        <pc:cxnChg chg="mod">
          <ac:chgData name="De Leon, Rhea Mae" userId="26364472-1bed-4ef3-a39d-913c11703cf1" providerId="ADAL" clId="{0ACC4412-1B81-4E6E-82CC-2E962EFDC60F}" dt="2022-03-29T05:49:29.204" v="9" actId="14100"/>
          <ac:cxnSpMkLst>
            <pc:docMk/>
            <pc:sldMk cId="1442324622" sldId="304"/>
            <ac:cxnSpMk id="138" creationId="{00000000-0000-0000-0000-000000000000}"/>
          </ac:cxnSpMkLst>
        </pc:cxnChg>
        <pc:cxnChg chg="mod">
          <ac:chgData name="De Leon, Rhea Mae" userId="26364472-1bed-4ef3-a39d-913c11703cf1" providerId="ADAL" clId="{0ACC4412-1B81-4E6E-82CC-2E962EFDC60F}" dt="2022-03-29T05:49:29.204" v="9" actId="14100"/>
          <ac:cxnSpMkLst>
            <pc:docMk/>
            <pc:sldMk cId="1442324622" sldId="304"/>
            <ac:cxnSpMk id="154" creationId="{00000000-0000-0000-0000-000000000000}"/>
          </ac:cxnSpMkLst>
        </pc:cxnChg>
      </pc:sldChg>
      <pc:sldChg chg="modSp mod">
        <pc:chgData name="De Leon, Rhea Mae" userId="26364472-1bed-4ef3-a39d-913c11703cf1" providerId="ADAL" clId="{0ACC4412-1B81-4E6E-82CC-2E962EFDC60F}" dt="2022-03-29T05:50:08.928" v="12" actId="255"/>
        <pc:sldMkLst>
          <pc:docMk/>
          <pc:sldMk cId="25060726" sldId="310"/>
        </pc:sldMkLst>
        <pc:spChg chg="mod">
          <ac:chgData name="De Leon, Rhea Mae" userId="26364472-1bed-4ef3-a39d-913c11703cf1" providerId="ADAL" clId="{0ACC4412-1B81-4E6E-82CC-2E962EFDC60F}" dt="2022-03-29T05:50:08.928" v="12" actId="255"/>
          <ac:spMkLst>
            <pc:docMk/>
            <pc:sldMk cId="25060726" sldId="310"/>
            <ac:spMk id="108" creationId="{00000000-0000-0000-0000-000000000000}"/>
          </ac:spMkLst>
        </pc:spChg>
      </pc:sldChg>
    </pc:docChg>
  </pc:docChgLst>
  <pc:docChgLst>
    <pc:chgData name="De Leon, Rhea Mae" userId="S::rheamae.deleon@fujitsu.com::26364472-1bed-4ef3-a39d-913c11703cf1" providerId="AD" clId="Web-{2CB19DC0-1FFC-915A-7244-E972B0B19AB6}"/>
    <pc:docChg chg="mod">
      <pc:chgData name="De Leon, Rhea Mae" userId="S::rheamae.deleon@fujitsu.com::26364472-1bed-4ef3-a39d-913c11703cf1" providerId="AD" clId="Web-{2CB19DC0-1FFC-915A-7244-E972B0B19AB6}" dt="2022-03-22T09:29:14.946" v="0" actId="33475"/>
      <pc:docMkLst>
        <pc:docMk/>
      </pc:docMkLst>
    </pc:docChg>
  </pc:docChgLst>
  <pc:docChgLst>
    <pc:chgData name="De Leon, Rhea Mae" userId="S::rheamae.deleon@fujitsu.com::26364472-1bed-4ef3-a39d-913c11703cf1" providerId="AD" clId="Web-{36508C61-AA93-5F10-FB3F-3871DC43E98D}"/>
    <pc:docChg chg="modSld">
      <pc:chgData name="De Leon, Rhea Mae" userId="S::rheamae.deleon@fujitsu.com::26364472-1bed-4ef3-a39d-913c11703cf1" providerId="AD" clId="Web-{36508C61-AA93-5F10-FB3F-3871DC43E98D}" dt="2022-03-29T05:47:39.451" v="1" actId="14100"/>
      <pc:docMkLst>
        <pc:docMk/>
      </pc:docMkLst>
      <pc:sldChg chg="modSp">
        <pc:chgData name="De Leon, Rhea Mae" userId="S::rheamae.deleon@fujitsu.com::26364472-1bed-4ef3-a39d-913c11703cf1" providerId="AD" clId="Web-{36508C61-AA93-5F10-FB3F-3871DC43E98D}" dt="2022-03-29T05:47:39.451" v="1" actId="14100"/>
        <pc:sldMkLst>
          <pc:docMk/>
          <pc:sldMk cId="1442324622" sldId="304"/>
        </pc:sldMkLst>
        <pc:spChg chg="mod">
          <ac:chgData name="De Leon, Rhea Mae" userId="S::rheamae.deleon@fujitsu.com::26364472-1bed-4ef3-a39d-913c11703cf1" providerId="AD" clId="Web-{36508C61-AA93-5F10-FB3F-3871DC43E98D}" dt="2022-03-29T05:47:39.451" v="1" actId="14100"/>
          <ac:spMkLst>
            <pc:docMk/>
            <pc:sldMk cId="1442324622" sldId="304"/>
            <ac:spMk id="108" creationId="{00000000-0000-0000-0000-000000000000}"/>
          </ac:spMkLst>
        </pc:spChg>
        <pc:cxnChg chg="mod">
          <ac:chgData name="De Leon, Rhea Mae" userId="S::rheamae.deleon@fujitsu.com::26364472-1bed-4ef3-a39d-913c11703cf1" providerId="AD" clId="Web-{36508C61-AA93-5F10-FB3F-3871DC43E98D}" dt="2022-03-29T05:47:39.451" v="1" actId="14100"/>
          <ac:cxnSpMkLst>
            <pc:docMk/>
            <pc:sldMk cId="1442324622" sldId="304"/>
            <ac:cxnSpMk id="154" creationId="{00000000-0000-0000-0000-000000000000}"/>
          </ac:cxnSpMkLst>
        </pc:cxnChg>
      </pc:sldChg>
    </pc:docChg>
  </pc:docChgLst>
  <pc:docChgLst>
    <pc:chgData name="Agudo, Floyd" userId="S::f.agudo@fujitsu.com::8b79c150-b9cf-4daf-b056-e8b8e8ce40a4" providerId="AD" clId="Web-{74042779-E31C-0B4C-2DD1-50C76BE29B3B}"/>
    <pc:docChg chg="modSld">
      <pc:chgData name="Agudo, Floyd" userId="S::f.agudo@fujitsu.com::8b79c150-b9cf-4daf-b056-e8b8e8ce40a4" providerId="AD" clId="Web-{74042779-E31C-0B4C-2DD1-50C76BE29B3B}" dt="2021-08-26T02:54:13.812" v="0" actId="1076"/>
      <pc:docMkLst>
        <pc:docMk/>
      </pc:docMkLst>
      <pc:sldChg chg="modSp">
        <pc:chgData name="Agudo, Floyd" userId="S::f.agudo@fujitsu.com::8b79c150-b9cf-4daf-b056-e8b8e8ce40a4" providerId="AD" clId="Web-{74042779-E31C-0B4C-2DD1-50C76BE29B3B}" dt="2021-08-26T02:54:13.812" v="0" actId="1076"/>
        <pc:sldMkLst>
          <pc:docMk/>
          <pc:sldMk cId="652354444" sldId="295"/>
        </pc:sldMkLst>
        <pc:graphicFrameChg chg="mod">
          <ac:chgData name="Agudo, Floyd" userId="S::f.agudo@fujitsu.com::8b79c150-b9cf-4daf-b056-e8b8e8ce40a4" providerId="AD" clId="Web-{74042779-E31C-0B4C-2DD1-50C76BE29B3B}" dt="2021-08-26T02:54:13.812" v="0" actId="1076"/>
          <ac:graphicFrameMkLst>
            <pc:docMk/>
            <pc:sldMk cId="652354444" sldId="295"/>
            <ac:graphicFrameMk id="7"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A5DAB784-3F7E-4F8F-9A33-88DCEB0AE09C}" type="datetimeFigureOut">
              <a:rPr kumimoji="1" lang="ja-JP" altLang="en-US" smtClean="0"/>
              <a:t>2022/3/29</a:t>
            </a:fld>
            <a:endParaRPr kumimoji="1" lang="ja-JP" altLang="en-US"/>
          </a:p>
        </p:txBody>
      </p:sp>
      <p:sp>
        <p:nvSpPr>
          <p:cNvPr id="4" name="フッター プレースホルダー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C596C93F-3DC3-4A6F-8987-09C726E568AC}" type="slidenum">
              <a:rPr kumimoji="1" lang="ja-JP" altLang="en-US" smtClean="0"/>
              <a:t>‹#›</a:t>
            </a:fld>
            <a:endParaRPr kumimoji="1" lang="ja-JP" altLang="en-US"/>
          </a:p>
        </p:txBody>
      </p:sp>
      <p:sp>
        <p:nvSpPr>
          <p:cNvPr id="7" name="テキスト ボックス 6"/>
          <p:cNvSpPr txBox="1"/>
          <p:nvPr/>
        </p:nvSpPr>
        <p:spPr bwMode="gray">
          <a:xfrm>
            <a:off x="53576" y="58670"/>
            <a:ext cx="2070523" cy="153888"/>
          </a:xfrm>
          <a:prstGeom prst="rect">
            <a:avLst/>
          </a:prstGeom>
          <a:noFill/>
        </p:spPr>
        <p:txBody>
          <a:bodyPr vert="horz" lIns="0" tIns="0" rIns="0" bIns="0" rtlCol="0">
            <a:spAutoFit/>
          </a:bodyPr>
          <a:lstStyle/>
          <a:p>
            <a:r>
              <a:rPr kumimoji="1" lang="en-US" altLang="ja-JP" sz="1000" b="1">
                <a:solidFill>
                  <a:srgbClr val="000000"/>
                </a:solidFill>
                <a:latin typeface="Arial"/>
                <a:sym typeface="Arial"/>
              </a:rPr>
              <a:t>FUJITSU CONFIDENTIAL</a:t>
            </a:r>
            <a:endParaRPr kumimoji="1" lang="ja-JP" altLang="en-US" sz="1000" b="1">
              <a:solidFill>
                <a:srgbClr val="000000"/>
              </a:solidFill>
              <a:latin typeface="Arial"/>
              <a:sym typeface="Arial"/>
            </a:endParaRPr>
          </a:p>
        </p:txBody>
      </p:sp>
    </p:spTree>
    <p:extLst>
      <p:ext uri="{BB962C8B-B14F-4D97-AF65-F5344CB8AC3E}">
        <p14:creationId xmlns:p14="http://schemas.microsoft.com/office/powerpoint/2010/main" val="20797215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ADBC46BE-E2C8-42A1-B44D-108095D1C55F}" type="datetimeFigureOut">
              <a:rPr kumimoji="1" lang="ja-JP" altLang="en-US" smtClean="0"/>
              <a:t>2022/3/29</a:t>
            </a:fld>
            <a:endParaRPr kumimoji="1" lang="ja-JP" altLang="en-US"/>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936F3B14-7420-4C52-AEA2-7518CC502E35}" type="slidenum">
              <a:rPr kumimoji="1" lang="ja-JP" altLang="en-US" smtClean="0"/>
              <a:t>‹#›</a:t>
            </a:fld>
            <a:endParaRPr kumimoji="1" lang="ja-JP" altLang="en-US"/>
          </a:p>
        </p:txBody>
      </p:sp>
      <p:sp>
        <p:nvSpPr>
          <p:cNvPr id="9" name="テキスト ボックス 8"/>
          <p:cNvSpPr txBox="1"/>
          <p:nvPr/>
        </p:nvSpPr>
        <p:spPr bwMode="gray">
          <a:xfrm>
            <a:off x="53576" y="58670"/>
            <a:ext cx="2070523" cy="153888"/>
          </a:xfrm>
          <a:prstGeom prst="rect">
            <a:avLst/>
          </a:prstGeom>
          <a:noFill/>
        </p:spPr>
        <p:txBody>
          <a:bodyPr vert="horz" lIns="0" tIns="0" rIns="0" bIns="0" rtlCol="0">
            <a:spAutoFit/>
          </a:bodyPr>
          <a:lstStyle/>
          <a:p>
            <a:pPr algn="l"/>
            <a:r>
              <a:rPr kumimoji="1" lang="en-US" altLang="ja-JP" sz="1000" b="1" i="0" u="none" baseline="0">
                <a:solidFill>
                  <a:srgbClr val="000000"/>
                </a:solidFill>
                <a:latin typeface="Arial"/>
                <a:sym typeface="Arial"/>
              </a:rPr>
              <a:t>FUJITSU CONFIDENTIAL</a:t>
            </a:r>
            <a:endParaRPr kumimoji="1" lang="ja-JP" altLang="en-US" sz="1000" b="1" i="0" u="none" baseline="0">
              <a:solidFill>
                <a:srgbClr val="000000"/>
              </a:solidFill>
              <a:latin typeface="Arial"/>
              <a:sym typeface="Arial"/>
            </a:endParaRPr>
          </a:p>
        </p:txBody>
      </p:sp>
    </p:spTree>
    <p:extLst>
      <p:ext uri="{BB962C8B-B14F-4D97-AF65-F5344CB8AC3E}">
        <p14:creationId xmlns:p14="http://schemas.microsoft.com/office/powerpoint/2010/main" val="47406392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a:t>Copyright 2013 FUJITSU LIMITED</a:t>
            </a:r>
            <a:endParaRPr lang="en-US" altLang="ja-JP" dirty="0"/>
          </a:p>
        </p:txBody>
      </p:sp>
      <p:sp>
        <p:nvSpPr>
          <p:cNvPr id="5" name="Slide Number Placeholder 4"/>
          <p:cNvSpPr>
            <a:spLocks noGrp="1"/>
          </p:cNvSpPr>
          <p:nvPr>
            <p:ph type="sldNum" sz="quarter" idx="11"/>
          </p:nvPr>
        </p:nvSpPr>
        <p:spPr/>
        <p:txBody>
          <a:bodyPr/>
          <a:lstStyle/>
          <a:p>
            <a:pPr>
              <a:defRPr/>
            </a:pPr>
            <a:fld id="{EE18CC1A-531B-4E9C-907D-80EBD31ADB95}" type="slidenum">
              <a:rPr lang="en-US" altLang="ja-JP" smtClean="0"/>
              <a:pPr>
                <a:defRPr/>
              </a:pPr>
              <a:t>6</a:t>
            </a:fld>
            <a:endParaRPr lang="en-US" altLang="ja-JP" dirty="0"/>
          </a:p>
        </p:txBody>
      </p:sp>
    </p:spTree>
    <p:extLst>
      <p:ext uri="{BB962C8B-B14F-4D97-AF65-F5344CB8AC3E}">
        <p14:creationId xmlns:p14="http://schemas.microsoft.com/office/powerpoint/2010/main" val="244291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a:t>Copyright 2013 FUJITSU LIMITED</a:t>
            </a:r>
            <a:endParaRPr lang="en-US" altLang="ja-JP" dirty="0"/>
          </a:p>
        </p:txBody>
      </p:sp>
      <p:sp>
        <p:nvSpPr>
          <p:cNvPr id="5" name="Slide Number Placeholder 4"/>
          <p:cNvSpPr>
            <a:spLocks noGrp="1"/>
          </p:cNvSpPr>
          <p:nvPr>
            <p:ph type="sldNum" sz="quarter" idx="11"/>
          </p:nvPr>
        </p:nvSpPr>
        <p:spPr/>
        <p:txBody>
          <a:bodyPr/>
          <a:lstStyle/>
          <a:p>
            <a:pPr>
              <a:defRPr/>
            </a:pPr>
            <a:fld id="{EE18CC1A-531B-4E9C-907D-80EBD31ADB95}" type="slidenum">
              <a:rPr lang="en-US" altLang="ja-JP" smtClean="0"/>
              <a:pPr>
                <a:defRPr/>
              </a:pPr>
              <a:t>11</a:t>
            </a:fld>
            <a:endParaRPr lang="en-US" altLang="ja-JP" dirty="0"/>
          </a:p>
        </p:txBody>
      </p:sp>
    </p:spTree>
    <p:extLst>
      <p:ext uri="{BB962C8B-B14F-4D97-AF65-F5344CB8AC3E}">
        <p14:creationId xmlns:p14="http://schemas.microsoft.com/office/powerpoint/2010/main" val="345741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a:t>Copyright 2013 FUJITSU LIMITED</a:t>
            </a:r>
            <a:endParaRPr lang="en-US" altLang="ja-JP" dirty="0"/>
          </a:p>
        </p:txBody>
      </p:sp>
      <p:sp>
        <p:nvSpPr>
          <p:cNvPr id="5" name="Slide Number Placeholder 4"/>
          <p:cNvSpPr>
            <a:spLocks noGrp="1"/>
          </p:cNvSpPr>
          <p:nvPr>
            <p:ph type="sldNum" sz="quarter" idx="11"/>
          </p:nvPr>
        </p:nvSpPr>
        <p:spPr/>
        <p:txBody>
          <a:bodyPr/>
          <a:lstStyle/>
          <a:p>
            <a:pPr>
              <a:defRPr/>
            </a:pPr>
            <a:fld id="{EE18CC1A-531B-4E9C-907D-80EBD31ADB95}" type="slidenum">
              <a:rPr lang="en-US" altLang="ja-JP" smtClean="0"/>
              <a:pPr>
                <a:defRPr/>
              </a:pPr>
              <a:t>12</a:t>
            </a:fld>
            <a:endParaRPr lang="en-US" altLang="ja-JP" dirty="0"/>
          </a:p>
        </p:txBody>
      </p:sp>
    </p:spTree>
    <p:extLst>
      <p:ext uri="{BB962C8B-B14F-4D97-AF65-F5344CB8AC3E}">
        <p14:creationId xmlns:p14="http://schemas.microsoft.com/office/powerpoint/2010/main" val="2652083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sz="2400"/>
            </a:lvl1pPr>
          </a:lstStyle>
          <a:p>
            <a:pPr lvl="0"/>
            <a:r>
              <a:rPr lang="ja-JP" altLang="en-US" noProof="0"/>
              <a:t>マスター サブタイトルの書式設定</a:t>
            </a:r>
            <a:endParaRPr lang="en-US" altLang="ja-JP" noProof="0"/>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a:p>
        </p:txBody>
      </p:sp>
      <p:sp>
        <p:nvSpPr>
          <p:cNvPr id="647211" name="Rectangle 43"/>
          <p:cNvSpPr>
            <a:spLocks noGrp="1" noChangeArrowheads="1"/>
          </p:cNvSpPr>
          <p:nvPr>
            <p:ph type="ftr" sz="quarter" idx="3"/>
          </p:nvPr>
        </p:nvSpPr>
        <p:spPr/>
        <p:txBody>
          <a:bodyPr/>
          <a:lstStyle>
            <a:lvl1pPr>
              <a:defRPr sz="800"/>
            </a:lvl1pPr>
          </a:lstStyle>
          <a:p>
            <a:endParaRPr kumimoji="1" lang="ja-JP" altLang="en-US"/>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dirty="0">
                <a:solidFill>
                  <a:srgbClr val="000000"/>
                </a:solidFill>
                <a:latin typeface="Arial"/>
                <a:sym typeface="Arial"/>
              </a:rPr>
              <a:t>FUJITSU CONFIDENTIAL</a:t>
            </a:r>
            <a:endParaRPr kumimoji="1" lang="ja-JP" altLang="en-US" sz="1000" b="1" i="0" u="none" baseline="0" dirty="0">
              <a:solidFill>
                <a:srgbClr val="000000"/>
              </a:solidFill>
              <a:latin typeface="Arial"/>
              <a:sym typeface="Arial"/>
            </a:endParaRPr>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314504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413582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5" name="Text Placeholder 12"/>
          <p:cNvSpPr>
            <a:spLocks noGrp="1"/>
          </p:cNvSpPr>
          <p:nvPr>
            <p:ph type="body" sz="quarter" idx="15"/>
          </p:nvPr>
        </p:nvSpPr>
        <p:spPr bwMode="gray">
          <a:xfrm>
            <a:off x="466730" y="1509186"/>
            <a:ext cx="4177159" cy="499321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Text Placeholder 12"/>
          <p:cNvSpPr>
            <a:spLocks noGrp="1"/>
          </p:cNvSpPr>
          <p:nvPr>
            <p:ph type="body" sz="quarter" idx="16"/>
          </p:nvPr>
        </p:nvSpPr>
        <p:spPr bwMode="gray">
          <a:xfrm>
            <a:off x="4644009" y="1509184"/>
            <a:ext cx="4249166" cy="49932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フッター プレースホルダー 4"/>
          <p:cNvSpPr>
            <a:spLocks noGrp="1"/>
          </p:cNvSpPr>
          <p:nvPr>
            <p:ph type="ftr" sz="quarter" idx="11"/>
          </p:nvPr>
        </p:nvSpPr>
        <p:spPr>
          <a:xfrm>
            <a:off x="4935539" y="6653215"/>
            <a:ext cx="4022725" cy="201612"/>
          </a:xfrm>
          <a:prstGeom prst="rect">
            <a:avLst/>
          </a:prstGeom>
        </p:spPr>
        <p:txBody>
          <a:bodyPr/>
          <a:lstStyle>
            <a:lvl1pPr algn="r">
              <a:defRPr sz="800"/>
            </a:lvl1pPr>
          </a:lstStyle>
          <a:p>
            <a:pPr fontAlgn="auto">
              <a:spcBef>
                <a:spcPts val="0"/>
              </a:spcBef>
              <a:spcAft>
                <a:spcPts val="0"/>
              </a:spcAft>
            </a:pPr>
            <a:r>
              <a:rPr kumimoji="0" lang="en-US" altLang="ja-JP" dirty="0">
                <a:latin typeface="Fujitsu Sans Light"/>
              </a:rPr>
              <a:t>Copyright 2016 FUJITSU</a:t>
            </a:r>
            <a:endParaRPr kumimoji="0" lang="ja-JP" altLang="en-US" dirty="0">
              <a:latin typeface="Fujitsu Sans Light"/>
            </a:endParaRPr>
          </a:p>
        </p:txBody>
      </p:sp>
      <p:sp>
        <p:nvSpPr>
          <p:cNvPr id="6" name="Slide Number Placeholder 4"/>
          <p:cNvSpPr>
            <a:spLocks noGrp="1"/>
          </p:cNvSpPr>
          <p:nvPr>
            <p:ph type="sldNum" sz="quarter" idx="10"/>
          </p:nvPr>
        </p:nvSpPr>
        <p:spPr>
          <a:xfrm>
            <a:off x="4300538" y="6653214"/>
            <a:ext cx="539750" cy="201612"/>
          </a:xfrm>
          <a:prstGeom prst="rect">
            <a:avLst/>
          </a:prstGeom>
        </p:spPr>
        <p:txBody>
          <a:bodyPr anchor="ctr"/>
          <a:lstStyle>
            <a:lvl1pPr>
              <a:defRPr sz="800" smtClean="0">
                <a:latin typeface="+mn-lt"/>
              </a:defRPr>
            </a:lvl1pPr>
          </a:lstStyle>
          <a:p>
            <a:pPr>
              <a:defRPr/>
            </a:pPr>
            <a:fld id="{DEB5768E-4488-470A-9E8A-B8892E3AF9CD}" type="slidenum">
              <a:rPr lang="de-DE" altLang="ja-JP"/>
              <a:pPr>
                <a:defRPr/>
              </a:pPr>
              <a:t>‹#›</a:t>
            </a:fld>
            <a:endParaRPr lang="de-DE" altLang="ja-JP"/>
          </a:p>
        </p:txBody>
      </p:sp>
    </p:spTree>
    <p:extLst>
      <p:ext uri="{BB962C8B-B14F-4D97-AF65-F5344CB8AC3E}">
        <p14:creationId xmlns:p14="http://schemas.microsoft.com/office/powerpoint/2010/main" val="26112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17796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303139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294153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101359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422892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215913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334149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t>‹#›</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Tree>
    <p:extLst>
      <p:ext uri="{BB962C8B-B14F-4D97-AF65-F5344CB8AC3E}">
        <p14:creationId xmlns:p14="http://schemas.microsoft.com/office/powerpoint/2010/main" val="385071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a:t>Headline Headline Headline Headline Headline Headline Headline Headline Headline Headline Headline Headline</a:t>
            </a:r>
          </a:p>
          <a:p>
            <a:pPr lvl="1"/>
            <a:r>
              <a:rPr lang="en-US" altLang="ja-JP"/>
              <a:t>1st subhead 1st subhead 1st subhead 1st subhead 1st subhead 1st subhead 1st subhead 1st subhead 1st subhead 1st subhead </a:t>
            </a:r>
          </a:p>
          <a:p>
            <a:pPr lvl="2"/>
            <a:r>
              <a:rPr lang="en-US" altLang="ja-JP"/>
              <a:t>2nd subhead 2nd subhead 2nd subhead 2nd subhead 2nd subhead 2nd subhead 2nd subhead 2nd subhead 2nd subhead 2nd subhead </a:t>
            </a:r>
          </a:p>
          <a:p>
            <a:pPr lvl="3"/>
            <a:r>
              <a:rPr lang="en-US" altLang="ja-JP"/>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D2D8002D-B5B0-4BAC-B1F6-782DDCCE6D9C}" type="slidenum">
              <a:rPr kumimoji="1" lang="ja-JP" altLang="en-US" smtClean="0"/>
              <a:pPr/>
              <a:t>‹#›</a:t>
            </a:fld>
            <a:endParaRPr kumimoji="1" lang="ja-JP" altLang="en-US"/>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endParaRPr kumimoji="1" lang="ja-JP" altLang="en-US"/>
          </a:p>
        </p:txBody>
      </p:sp>
      <p:sp>
        <p:nvSpPr>
          <p:cNvPr id="2" name="テキスト ボックス 1"/>
          <p:cNvSpPr txBox="1"/>
          <p:nvPr userDrawn="1"/>
        </p:nvSpPr>
        <p:spPr bwMode="gray">
          <a:xfrm>
            <a:off x="190500" y="6675438"/>
            <a:ext cx="2798763" cy="153888"/>
          </a:xfrm>
          <a:prstGeom prst="rect">
            <a:avLst/>
          </a:prstGeom>
          <a:noFill/>
        </p:spPr>
        <p:txBody>
          <a:bodyPr vert="horz" lIns="0" tIns="0" rIns="0" bIns="0" rtlCol="0">
            <a:spAutoFit/>
          </a:bodyPr>
          <a:lstStyle/>
          <a:p>
            <a:pPr algn="l"/>
            <a:r>
              <a:rPr kumimoji="1" lang="en-US" altLang="ja-JP" sz="1000" b="1" i="0" u="none" baseline="0">
                <a:solidFill>
                  <a:srgbClr val="000000"/>
                </a:solidFill>
                <a:latin typeface="Arial"/>
                <a:sym typeface="Arial"/>
              </a:rPr>
              <a:t>FUJITSU CONFIDENTIAL</a:t>
            </a:r>
            <a:endParaRPr kumimoji="1" lang="ja-JP" altLang="en-US" sz="1000" b="1" i="0" u="none" baseline="0">
              <a:solidFill>
                <a:srgbClr val="000000"/>
              </a:solidFill>
              <a:latin typeface="Arial"/>
              <a:sym typeface="Aria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z="3600" dirty="0"/>
              <a:t>JDU</a:t>
            </a:r>
          </a:p>
        </p:txBody>
      </p:sp>
      <p:sp>
        <p:nvSpPr>
          <p:cNvPr id="2" name="Title 1"/>
          <p:cNvSpPr>
            <a:spLocks noGrp="1"/>
          </p:cNvSpPr>
          <p:nvPr>
            <p:ph type="ctrTitle"/>
          </p:nvPr>
        </p:nvSpPr>
        <p:spPr/>
        <p:txBody>
          <a:bodyPr/>
          <a:lstStyle/>
          <a:p>
            <a:r>
              <a:rPr lang="en-US" dirty="0" err="1"/>
              <a:t>Git</a:t>
            </a:r>
            <a:endParaRPr lang="en-US" dirty="0"/>
          </a:p>
        </p:txBody>
      </p:sp>
      <p:sp>
        <p:nvSpPr>
          <p:cNvPr id="5" name="Footer Placeholder 4"/>
          <p:cNvSpPr>
            <a:spLocks noGrp="1"/>
          </p:cNvSpPr>
          <p:nvPr>
            <p:ph type="ftr" sz="quarter" idx="3"/>
          </p:nvPr>
        </p:nvSpPr>
        <p:spPr/>
        <p:txBody>
          <a:bodyPr/>
          <a:lstStyle/>
          <a:p>
            <a:endParaRPr kumimoji="1" lang="ja-JP" altLang="en-US"/>
          </a:p>
        </p:txBody>
      </p:sp>
      <p:sp>
        <p:nvSpPr>
          <p:cNvPr id="4" name="Slide Number Placeholder 3"/>
          <p:cNvSpPr>
            <a:spLocks noGrp="1"/>
          </p:cNvSpPr>
          <p:nvPr>
            <p:ph type="sldNum" sz="quarter" idx="4294967295"/>
          </p:nvPr>
        </p:nvSpPr>
        <p:spPr>
          <a:xfrm>
            <a:off x="0" y="6653213"/>
            <a:ext cx="539750" cy="201612"/>
          </a:xfrm>
        </p:spPr>
        <p:txBody>
          <a:bodyPr/>
          <a:lstStyle/>
          <a:p>
            <a:fld id="{D2D8002D-B5B0-4BAC-B1F6-782DDCCE6D9C}" type="slidenum">
              <a:rPr kumimoji="1" lang="ja-JP" altLang="en-US" smtClean="0"/>
              <a:t>0</a:t>
            </a:fld>
            <a:endParaRPr kumimoji="1" lang="ja-JP" altLang="en-US"/>
          </a:p>
        </p:txBody>
      </p:sp>
    </p:spTree>
    <p:extLst>
      <p:ext uri="{BB962C8B-B14F-4D97-AF65-F5344CB8AC3E}">
        <p14:creationId xmlns:p14="http://schemas.microsoft.com/office/powerpoint/2010/main" val="122775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Create a develop branch</a:t>
            </a:r>
          </a:p>
        </p:txBody>
      </p:sp>
      <p:sp>
        <p:nvSpPr>
          <p:cNvPr id="3" name="Text Placeholder 2"/>
          <p:cNvSpPr>
            <a:spLocks noGrp="1"/>
          </p:cNvSpPr>
          <p:nvPr>
            <p:ph type="body" sz="quarter" idx="15"/>
          </p:nvPr>
        </p:nvSpPr>
        <p:spPr>
          <a:xfrm>
            <a:off x="251520" y="1052736"/>
            <a:ext cx="8353742" cy="4993217"/>
          </a:xfrm>
        </p:spPr>
        <p:txBody>
          <a:bodyPr/>
          <a:lstStyle/>
          <a:p>
            <a:r>
              <a:rPr lang="en-US" dirty="0"/>
              <a:t>For the branches other than "master", create by development project and function unit.</a:t>
            </a:r>
          </a:p>
          <a:p>
            <a:r>
              <a:rPr lang="en-US" dirty="0"/>
              <a:t>The following naming conventions are written below to have unique numbering:</a:t>
            </a:r>
          </a:p>
          <a:p>
            <a:pPr lvl="1"/>
            <a:r>
              <a:rPr lang="en-PH" dirty="0"/>
              <a:t>"develop" Branch</a:t>
            </a:r>
          </a:p>
          <a:p>
            <a:pPr lvl="1"/>
            <a:r>
              <a:rPr lang="en-PH" dirty="0"/>
              <a:t>Development Project Management Branch</a:t>
            </a:r>
          </a:p>
          <a:p>
            <a:pPr lvl="1"/>
            <a:r>
              <a:rPr lang="en-US" dirty="0"/>
              <a:t>Format: "develop_" + {Development Project Name}</a:t>
            </a:r>
          </a:p>
          <a:p>
            <a:pPr lvl="2"/>
            <a:r>
              <a:rPr lang="en-US" dirty="0"/>
              <a:t>For the {Development project name}, use single-byte alpha-numeric characters.</a:t>
            </a:r>
          </a:p>
          <a:p>
            <a:pPr marL="657225" lvl="2" indent="0">
              <a:buNone/>
            </a:pPr>
            <a:endParaRPr lang="en-US" dirty="0"/>
          </a:p>
          <a:p>
            <a:pPr marL="657225" lvl="2" indent="0">
              <a:buNone/>
            </a:pPr>
            <a:r>
              <a:rPr lang="en-US" dirty="0"/>
              <a:t>Example:</a:t>
            </a:r>
          </a:p>
          <a:p>
            <a:pPr marL="657225" lvl="2" indent="0">
              <a:buNone/>
            </a:pPr>
            <a:r>
              <a:rPr lang="en-US" dirty="0"/>
              <a:t>If the development project name is "Dev-Project“  use – </a:t>
            </a:r>
          </a:p>
          <a:p>
            <a:pPr marL="657225" lvl="2" indent="0">
              <a:buNone/>
            </a:pPr>
            <a:r>
              <a:rPr lang="en-US" b="1" i="1" dirty="0" err="1"/>
              <a:t>develop_Dev</a:t>
            </a:r>
            <a:r>
              <a:rPr lang="en-US" b="1" i="1" dirty="0"/>
              <a:t>-Project</a:t>
            </a:r>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a:latin typeface="Fujitsu Sans Light"/>
              </a:rPr>
              <a:t>Copyright 2016 FUJITSU</a:t>
            </a:r>
            <a:endParaRPr kumimoji="0" lang="ja-JP" altLang="en-US" dirty="0">
              <a:latin typeface="Fujitsu Sans Light"/>
            </a:endParaRPr>
          </a:p>
        </p:txBody>
      </p:sp>
      <p:sp>
        <p:nvSpPr>
          <p:cNvPr id="6" name="Slide Number Placeholder 5"/>
          <p:cNvSpPr>
            <a:spLocks noGrp="1"/>
          </p:cNvSpPr>
          <p:nvPr>
            <p:ph type="sldNum" sz="quarter" idx="10"/>
          </p:nvPr>
        </p:nvSpPr>
        <p:spPr/>
        <p:txBody>
          <a:bodyPr/>
          <a:lstStyle/>
          <a:p>
            <a:pPr>
              <a:defRPr/>
            </a:pPr>
            <a:fld id="{DEB5768E-4488-470A-9E8A-B8892E3AF9CD}" type="slidenum">
              <a:rPr lang="de-DE" altLang="ja-JP" smtClean="0"/>
              <a:pPr>
                <a:defRPr/>
              </a:pPr>
              <a:t>9</a:t>
            </a:fld>
            <a:endParaRPr lang="de-DE" altLang="ja-JP"/>
          </a:p>
        </p:txBody>
      </p:sp>
    </p:spTree>
    <p:extLst>
      <p:ext uri="{BB962C8B-B14F-4D97-AF65-F5344CB8AC3E}">
        <p14:creationId xmlns:p14="http://schemas.microsoft.com/office/powerpoint/2010/main" val="165482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Protected Branches</a:t>
            </a:r>
            <a:endParaRPr lang="en-US" dirty="0"/>
          </a:p>
        </p:txBody>
      </p:sp>
      <p:pic>
        <p:nvPicPr>
          <p:cNvPr id="6" name="Content Placeholder 5"/>
          <p:cNvPicPr>
            <a:picLocks noGrp="1" noChangeAspect="1"/>
          </p:cNvPicPr>
          <p:nvPr>
            <p:ph idx="1"/>
          </p:nvPr>
        </p:nvPicPr>
        <p:blipFill>
          <a:blip r:embed="rId2"/>
          <a:stretch>
            <a:fillRect/>
          </a:stretch>
        </p:blipFill>
        <p:spPr>
          <a:xfrm>
            <a:off x="169863" y="1700808"/>
            <a:ext cx="8820472" cy="4392488"/>
          </a:xfrm>
          <a:prstGeom prst="rect">
            <a:avLst/>
          </a:prstGeom>
        </p:spPr>
      </p:pic>
      <p:sp>
        <p:nvSpPr>
          <p:cNvPr id="4" name="Slide Number Placeholder 3"/>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Rectangle 6"/>
          <p:cNvSpPr/>
          <p:nvPr/>
        </p:nvSpPr>
        <p:spPr>
          <a:xfrm>
            <a:off x="363538" y="1107700"/>
            <a:ext cx="8456934" cy="369332"/>
          </a:xfrm>
          <a:prstGeom prst="rect">
            <a:avLst/>
          </a:prstGeom>
        </p:spPr>
        <p:txBody>
          <a:bodyPr wrap="square">
            <a:spAutoFit/>
          </a:bodyPr>
          <a:lstStyle/>
          <a:p>
            <a:r>
              <a:rPr lang="en-US" dirty="0"/>
              <a:t>The branches that are protected are listed below:</a:t>
            </a:r>
          </a:p>
        </p:txBody>
      </p:sp>
      <p:sp>
        <p:nvSpPr>
          <p:cNvPr id="8" name="Rectangle 7"/>
          <p:cNvSpPr/>
          <p:nvPr/>
        </p:nvSpPr>
        <p:spPr bwMode="auto">
          <a:xfrm>
            <a:off x="181768" y="2348880"/>
            <a:ext cx="8820473" cy="1656184"/>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charset="-128"/>
              <a:ea typeface="ＭＳ Ｐゴシック" charset="-128"/>
            </a:endParaRPr>
          </a:p>
        </p:txBody>
      </p:sp>
      <p:sp>
        <p:nvSpPr>
          <p:cNvPr id="9" name="Rectangle 8"/>
          <p:cNvSpPr/>
          <p:nvPr/>
        </p:nvSpPr>
        <p:spPr bwMode="auto">
          <a:xfrm>
            <a:off x="134838" y="4725144"/>
            <a:ext cx="8820473" cy="86409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charset="-128"/>
              <a:ea typeface="ＭＳ Ｐゴシック" charset="-128"/>
            </a:endParaRPr>
          </a:p>
        </p:txBody>
      </p:sp>
    </p:spTree>
    <p:extLst>
      <p:ext uri="{BB962C8B-B14F-4D97-AF65-F5344CB8AC3E}">
        <p14:creationId xmlns:p14="http://schemas.microsoft.com/office/powerpoint/2010/main" val="227996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3" y="-1588"/>
            <a:ext cx="8827785" cy="693738"/>
          </a:xfrm>
        </p:spPr>
        <p:txBody>
          <a:bodyPr/>
          <a:lstStyle/>
          <a:p>
            <a:r>
              <a:rPr lang="en-US" altLang="ja-JP" sz="2400" dirty="0">
                <a:latin typeface="Arial" panose="020B0604020202020204" pitchFamily="34" charset="0"/>
                <a:ea typeface="Meiryo UI" panose="020B0604030504040204" pitchFamily="50" charset="-128"/>
                <a:cs typeface="Arial" panose="020B0604020202020204" pitchFamily="34" charset="0"/>
              </a:rPr>
              <a:t>Branch Operation (PG</a:t>
            </a:r>
            <a:r>
              <a:rPr lang="ja-JP" altLang="en-US" sz="2400" dirty="0">
                <a:latin typeface="Arial" panose="020B0604020202020204" pitchFamily="34" charset="0"/>
                <a:ea typeface="Meiryo UI" panose="020B0604030504040204" pitchFamily="50" charset="-128"/>
                <a:cs typeface="Arial" panose="020B0604020202020204" pitchFamily="34" charset="0"/>
              </a:rPr>
              <a:t>～</a:t>
            </a:r>
            <a:r>
              <a:rPr lang="en-US" altLang="ja-JP" sz="2400" dirty="0">
                <a:latin typeface="Arial" panose="020B0604020202020204" pitchFamily="34" charset="0"/>
                <a:ea typeface="Meiryo UI" panose="020B0604030504040204" pitchFamily="50" charset="-128"/>
                <a:cs typeface="Arial" panose="020B0604020202020204" pitchFamily="34" charset="0"/>
              </a:rPr>
              <a:t>PT Phase)</a:t>
            </a:r>
          </a:p>
        </p:txBody>
      </p:sp>
      <p:sp>
        <p:nvSpPr>
          <p:cNvPr id="7" name="スライド番号プレースホルダー 6"/>
          <p:cNvSpPr>
            <a:spLocks noGrp="1"/>
          </p:cNvSpPr>
          <p:nvPr>
            <p:ph type="sldNum" sz="quarter" idx="10"/>
          </p:nvPr>
        </p:nvSpPr>
        <p:spPr/>
        <p:txBody>
          <a:bodyPr/>
          <a:lstStyle/>
          <a:p>
            <a:fld id="{DE2B87E1-F9DF-4BEE-B07D-635D26011F4B}" type="slidenum">
              <a:rPr lang="de-DE" altLang="ja-JP" smtClean="0"/>
              <a:pPr/>
              <a:t>11</a:t>
            </a:fld>
            <a:endParaRPr lang="de-DE" altLang="ja-JP"/>
          </a:p>
        </p:txBody>
      </p:sp>
      <p:sp>
        <p:nvSpPr>
          <p:cNvPr id="4" name="フッター プレースホルダー 4"/>
          <p:cNvSpPr>
            <a:spLocks noGrp="1"/>
          </p:cNvSpPr>
          <p:nvPr>
            <p:ph type="ftr" sz="quarter" idx="11"/>
          </p:nvPr>
        </p:nvSpPr>
        <p:spPr>
          <a:xfrm>
            <a:off x="5038107" y="6640536"/>
            <a:ext cx="4022725" cy="201612"/>
          </a:xfrm>
          <a:prstGeom prst="rect">
            <a:avLst/>
          </a:prstGeom>
        </p:spPr>
        <p:txBody>
          <a:bodyPr/>
          <a:lstStyle/>
          <a:p>
            <a:r>
              <a:rPr lang="de-DE" altLang="ja-JP">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 2020 FUJITSU LIMITED</a:t>
            </a:r>
            <a:endParaRPr lang="de-DE" altLang="ja-JP"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3" name="表 2"/>
          <p:cNvGraphicFramePr>
            <a:graphicFrameLocks noGrp="1"/>
          </p:cNvGraphicFramePr>
          <p:nvPr/>
        </p:nvGraphicFramePr>
        <p:xfrm>
          <a:off x="107504" y="727679"/>
          <a:ext cx="8953328" cy="5787278"/>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20001"/>
                    </a:ext>
                  </a:extLst>
                </a:gridCol>
                <a:gridCol w="6865096">
                  <a:extLst>
                    <a:ext uri="{9D8B030D-6E8A-4147-A177-3AD203B41FA5}">
                      <a16:colId xmlns:a16="http://schemas.microsoft.com/office/drawing/2014/main" val="20002"/>
                    </a:ext>
                  </a:extLst>
                </a:gridCol>
              </a:tblGrid>
              <a:tr h="288578">
                <a:tc>
                  <a:txBody>
                    <a:bodyPr/>
                    <a:lstStyle/>
                    <a:p>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TL</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aseline="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Developer-in-Charge</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498700">
                <a:tc>
                  <a:txBody>
                    <a:bodyPr/>
                    <a:lstStyle/>
                    <a:p>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30" name="正方形/長方形 29"/>
          <p:cNvSpPr/>
          <p:nvPr/>
        </p:nvSpPr>
        <p:spPr bwMode="gray">
          <a:xfrm>
            <a:off x="180376" y="1079582"/>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Create the “master” branch</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カギ線コネクタ 12"/>
          <p:cNvCxnSpPr>
            <a:stCxn id="30" idx="2"/>
            <a:endCxn id="57" idx="0"/>
          </p:cNvCxnSpPr>
          <p:nvPr/>
        </p:nvCxnSpPr>
        <p:spPr bwMode="auto">
          <a:xfrm rot="5400000">
            <a:off x="941921" y="1595173"/>
            <a:ext cx="168046" cy="864"/>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6" name="正方形/長方形 45"/>
          <p:cNvSpPr/>
          <p:nvPr/>
        </p:nvSpPr>
        <p:spPr bwMode="gray">
          <a:xfrm>
            <a:off x="2341471" y="3601310"/>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Add/Modify the function at the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local repository,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then conduct PT.</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正方形/長方形 68"/>
          <p:cNvSpPr/>
          <p:nvPr/>
        </p:nvSpPr>
        <p:spPr bwMode="gray">
          <a:xfrm>
            <a:off x="2341471" y="1681758"/>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Acquire the common repository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from </a:t>
            </a: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Gitlab</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and create a local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正方形/長方形 38"/>
          <p:cNvSpPr/>
          <p:nvPr/>
        </p:nvSpPr>
        <p:spPr bwMode="gray">
          <a:xfrm>
            <a:off x="179512" y="1679628"/>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Create a "develop" branch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from the "master"</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カギ線コネクタ 12"/>
          <p:cNvCxnSpPr>
            <a:stCxn id="57" idx="3"/>
            <a:endCxn id="69" idx="1"/>
          </p:cNvCxnSpPr>
          <p:nvPr/>
        </p:nvCxnSpPr>
        <p:spPr bwMode="auto">
          <a:xfrm>
            <a:off x="1871512" y="1895628"/>
            <a:ext cx="469959" cy="2130"/>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5" name="正方形/長方形 68"/>
          <p:cNvSpPr/>
          <p:nvPr/>
        </p:nvSpPr>
        <p:spPr bwMode="gray">
          <a:xfrm>
            <a:off x="2341471" y="2305166"/>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Create a "feature" branch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from the "develop" branch. </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6" name="直線矢印コネクタ 61"/>
          <p:cNvCxnSpPr>
            <a:stCxn id="69" idx="2"/>
            <a:endCxn id="85" idx="0"/>
          </p:cNvCxnSpPr>
          <p:nvPr/>
        </p:nvCxnSpPr>
        <p:spPr bwMode="auto">
          <a:xfrm>
            <a:off x="3186592" y="2113758"/>
            <a:ext cx="0" cy="19140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8" name="正方形/長方形 46"/>
          <p:cNvSpPr/>
          <p:nvPr/>
        </p:nvSpPr>
        <p:spPr bwMode="gray">
          <a:xfrm>
            <a:off x="2339752" y="2953238"/>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Change the task branch of the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local repository</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 to "feature" branch. </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1" name="カギ線コネクタ 12"/>
          <p:cNvCxnSpPr>
            <a:stCxn id="85" idx="2"/>
            <a:endCxn id="88" idx="0"/>
          </p:cNvCxnSpPr>
          <p:nvPr/>
        </p:nvCxnSpPr>
        <p:spPr bwMode="auto">
          <a:xfrm rot="5400000">
            <a:off x="3077697" y="2844343"/>
            <a:ext cx="216072" cy="1719"/>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1" name="カギ線コネクタ 12"/>
          <p:cNvCxnSpPr>
            <a:stCxn id="88" idx="2"/>
            <a:endCxn id="46" idx="0"/>
          </p:cNvCxnSpPr>
          <p:nvPr/>
        </p:nvCxnSpPr>
        <p:spPr bwMode="auto">
          <a:xfrm rot="16200000" flipH="1">
            <a:off x="3077696" y="3492414"/>
            <a:ext cx="216072" cy="1719"/>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5" name="正方形/長方形 45"/>
          <p:cNvSpPr/>
          <p:nvPr/>
        </p:nvSpPr>
        <p:spPr bwMode="gray">
          <a:xfrm>
            <a:off x="4321918" y="1681758"/>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Add the modified in the index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of the local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正方形/長方形 45"/>
          <p:cNvSpPr/>
          <p:nvPr/>
        </p:nvSpPr>
        <p:spPr bwMode="gray">
          <a:xfrm>
            <a:off x="4321918" y="2305166"/>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Commit the modified file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to the local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正方形/長方形 45"/>
          <p:cNvSpPr/>
          <p:nvPr/>
        </p:nvSpPr>
        <p:spPr bwMode="gray">
          <a:xfrm>
            <a:off x="4321918" y="2953237"/>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Fetch to acquire the latest</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 state of the shared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正方形/長方形 45"/>
          <p:cNvSpPr/>
          <p:nvPr/>
        </p:nvSpPr>
        <p:spPr bwMode="gray">
          <a:xfrm>
            <a:off x="4321918" y="3601308"/>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Pull to acquire the reflected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modifications in the "develop"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branch of the shared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正方形/長方形 45"/>
          <p:cNvSpPr/>
          <p:nvPr/>
        </p:nvSpPr>
        <p:spPr bwMode="gray">
          <a:xfrm>
            <a:off x="6228184" y="2934186"/>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Merge from the develop branch</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Flowchart: Decision 79"/>
          <p:cNvSpPr/>
          <p:nvPr/>
        </p:nvSpPr>
        <p:spPr bwMode="auto">
          <a:xfrm>
            <a:off x="6618518" y="1497112"/>
            <a:ext cx="914400" cy="612648"/>
          </a:xfrm>
          <a:prstGeom prst="flowChartDecision">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rgbClr val="000000"/>
                </a:solidFill>
                <a:effectLst/>
                <a:latin typeface="ＭＳ Ｐゴシック" pitchFamily="50" charset="-128"/>
                <a:ea typeface="Meiryo UI" panose="020B0604030504040204"/>
              </a:rPr>
              <a:t>Conflict?</a:t>
            </a:r>
            <a:endParaRPr kumimoji="1" lang="ja-JP" altLang="en-US" sz="800" b="0" i="0" u="none" strike="noStrike" cap="none" normalizeH="0" baseline="0" dirty="0">
              <a:ln>
                <a:noFill/>
              </a:ln>
              <a:solidFill>
                <a:srgbClr val="000000"/>
              </a:solidFill>
              <a:effectLst/>
              <a:latin typeface="ＭＳ Ｐゴシック" pitchFamily="50" charset="-128"/>
              <a:ea typeface="Meiryo UI" panose="020B0604030504040204"/>
            </a:endParaRPr>
          </a:p>
        </p:txBody>
      </p:sp>
      <p:sp>
        <p:nvSpPr>
          <p:cNvPr id="106" name="正方形/長方形 45"/>
          <p:cNvSpPr/>
          <p:nvPr/>
        </p:nvSpPr>
        <p:spPr bwMode="gray">
          <a:xfrm>
            <a:off x="7311299" y="2143210"/>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Resolve the file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conflict in the</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 local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正方形/長方形 45"/>
          <p:cNvSpPr/>
          <p:nvPr/>
        </p:nvSpPr>
        <p:spPr bwMode="gray">
          <a:xfrm>
            <a:off x="6228184" y="3573014"/>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Push to the shared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正方形/長方形 45"/>
          <p:cNvSpPr/>
          <p:nvPr/>
        </p:nvSpPr>
        <p:spPr bwMode="gray">
          <a:xfrm>
            <a:off x="6228184" y="4235994"/>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700" dirty="0">
                <a:latin typeface="Meiryo UI" panose="020B0604030504040204" pitchFamily="50" charset="-128"/>
                <a:ea typeface="Meiryo UI" panose="020B0604030504040204" pitchFamily="50" charset="-128"/>
                <a:cs typeface="Meiryo UI" panose="020B0604030504040204" pitchFamily="50" charset="-128"/>
              </a:rPr>
              <a:t>Send a merge request to merge the </a:t>
            </a:r>
          </a:p>
          <a:p>
            <a:pPr algn="ctr" fontAlgn="ctr"/>
            <a:r>
              <a:rPr lang="en-US" altLang="ja-JP" sz="700" dirty="0">
                <a:latin typeface="Meiryo UI" panose="020B0604030504040204" pitchFamily="50" charset="-128"/>
                <a:ea typeface="Meiryo UI" panose="020B0604030504040204" pitchFamily="50" charset="-128"/>
                <a:cs typeface="Meiryo UI" panose="020B0604030504040204" pitchFamily="50" charset="-128"/>
              </a:rPr>
              <a:t>modifications made in the "feature" </a:t>
            </a:r>
          </a:p>
          <a:p>
            <a:pPr algn="ctr" fontAlgn="ctr"/>
            <a:r>
              <a:rPr lang="en-US" altLang="ja-JP" sz="700" dirty="0">
                <a:latin typeface="Meiryo UI" panose="020B0604030504040204" pitchFamily="50" charset="-128"/>
                <a:ea typeface="Meiryo UI" panose="020B0604030504040204" pitchFamily="50" charset="-128"/>
                <a:cs typeface="Meiryo UI" panose="020B0604030504040204" pitchFamily="50" charset="-128"/>
              </a:rPr>
              <a:t>branch to the "develop" branch</a:t>
            </a:r>
            <a:endParaRPr kumimoji="1" lang="ja-JP" altLang="en-US" sz="7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1" name="Flowchart: Decision 110"/>
          <p:cNvSpPr/>
          <p:nvPr/>
        </p:nvSpPr>
        <p:spPr bwMode="auto">
          <a:xfrm>
            <a:off x="542206" y="4640274"/>
            <a:ext cx="914400" cy="612648"/>
          </a:xfrm>
          <a:prstGeom prst="flowChartDecision">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rgbClr val="000000"/>
                </a:solidFill>
                <a:effectLst/>
                <a:latin typeface="ＭＳ Ｐゴシック" pitchFamily="50" charset="-128"/>
                <a:ea typeface="Meiryo UI" panose="020B0604030504040204"/>
              </a:rPr>
              <a:t>Problem?</a:t>
            </a:r>
            <a:endParaRPr kumimoji="1" lang="ja-JP" altLang="en-US" sz="800" b="0" i="0" u="none" strike="noStrike" cap="none" normalizeH="0" baseline="0" dirty="0">
              <a:ln>
                <a:noFill/>
              </a:ln>
              <a:solidFill>
                <a:srgbClr val="000000"/>
              </a:solidFill>
              <a:effectLst/>
              <a:latin typeface="ＭＳ Ｐゴシック" pitchFamily="50" charset="-128"/>
              <a:ea typeface="Meiryo UI" panose="020B0604030504040204"/>
            </a:endParaRPr>
          </a:p>
        </p:txBody>
      </p:sp>
      <p:sp>
        <p:nvSpPr>
          <p:cNvPr id="112" name="正方形/長方形 38"/>
          <p:cNvSpPr/>
          <p:nvPr/>
        </p:nvSpPr>
        <p:spPr bwMode="gray">
          <a:xfrm>
            <a:off x="155979" y="3947226"/>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Examine the contents of the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received merge request, and</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review the modification module</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3" name="正方形/長方形 38"/>
          <p:cNvSpPr/>
          <p:nvPr/>
        </p:nvSpPr>
        <p:spPr bwMode="gray">
          <a:xfrm>
            <a:off x="155979" y="5430032"/>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Approve the merge request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and merge it into the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development branch.</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正方形/長方形 38"/>
          <p:cNvSpPr/>
          <p:nvPr/>
        </p:nvSpPr>
        <p:spPr bwMode="gray">
          <a:xfrm>
            <a:off x="155979" y="6021336"/>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Delete feature branch</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カギ線コネクタ 12"/>
          <p:cNvCxnSpPr>
            <a:stCxn id="46" idx="3"/>
            <a:endCxn id="95" idx="1"/>
          </p:cNvCxnSpPr>
          <p:nvPr/>
        </p:nvCxnSpPr>
        <p:spPr bwMode="auto">
          <a:xfrm flipV="1">
            <a:off x="4031713" y="1897758"/>
            <a:ext cx="290205" cy="1919552"/>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7" name="直線矢印コネクタ 61"/>
          <p:cNvCxnSpPr>
            <a:stCxn id="95" idx="2"/>
            <a:endCxn id="96" idx="0"/>
          </p:cNvCxnSpPr>
          <p:nvPr/>
        </p:nvCxnSpPr>
        <p:spPr bwMode="auto">
          <a:xfrm>
            <a:off x="5167039" y="2113758"/>
            <a:ext cx="0" cy="19140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9" name="直線矢印コネクタ 61"/>
          <p:cNvCxnSpPr>
            <a:stCxn id="96" idx="2"/>
            <a:endCxn id="97" idx="0"/>
          </p:cNvCxnSpPr>
          <p:nvPr/>
        </p:nvCxnSpPr>
        <p:spPr bwMode="auto">
          <a:xfrm>
            <a:off x="5167039" y="2737166"/>
            <a:ext cx="0" cy="21607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2" name="直線矢印コネクタ 61"/>
          <p:cNvCxnSpPr>
            <a:stCxn id="97" idx="2"/>
            <a:endCxn id="99" idx="0"/>
          </p:cNvCxnSpPr>
          <p:nvPr/>
        </p:nvCxnSpPr>
        <p:spPr bwMode="auto">
          <a:xfrm>
            <a:off x="5167039" y="3385237"/>
            <a:ext cx="0" cy="21607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8" name="カギ線コネクタ 12"/>
          <p:cNvCxnSpPr>
            <a:stCxn id="99" idx="3"/>
            <a:endCxn id="80" idx="1"/>
          </p:cNvCxnSpPr>
          <p:nvPr/>
        </p:nvCxnSpPr>
        <p:spPr bwMode="auto">
          <a:xfrm flipV="1">
            <a:off x="6012160" y="1803436"/>
            <a:ext cx="606358" cy="2013872"/>
          </a:xfrm>
          <a:prstGeom prst="bentConnector3">
            <a:avLst>
              <a:gd name="adj1" fmla="val 21725"/>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2" name="直線矢印コネクタ 61"/>
          <p:cNvCxnSpPr>
            <a:stCxn id="100" idx="2"/>
            <a:endCxn id="107" idx="0"/>
          </p:cNvCxnSpPr>
          <p:nvPr/>
        </p:nvCxnSpPr>
        <p:spPr bwMode="auto">
          <a:xfrm>
            <a:off x="7073305" y="3366186"/>
            <a:ext cx="0" cy="20682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8" name="直線矢印コネクタ 61"/>
          <p:cNvCxnSpPr>
            <a:stCxn id="107" idx="2"/>
            <a:endCxn id="108" idx="0"/>
          </p:cNvCxnSpPr>
          <p:nvPr/>
        </p:nvCxnSpPr>
        <p:spPr bwMode="auto">
          <a:xfrm>
            <a:off x="7073305" y="4005014"/>
            <a:ext cx="0" cy="23098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0" name="直線矢印コネクタ 61"/>
          <p:cNvCxnSpPr>
            <a:stCxn id="80" idx="2"/>
            <a:endCxn id="100" idx="0"/>
          </p:cNvCxnSpPr>
          <p:nvPr/>
        </p:nvCxnSpPr>
        <p:spPr bwMode="auto">
          <a:xfrm flipH="1">
            <a:off x="7073305" y="2109760"/>
            <a:ext cx="2413" cy="82442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8" name="カギ線コネクタ 12"/>
          <p:cNvCxnSpPr>
            <a:stCxn id="106" idx="2"/>
          </p:cNvCxnSpPr>
          <p:nvPr/>
        </p:nvCxnSpPr>
        <p:spPr bwMode="auto">
          <a:xfrm rot="5400000">
            <a:off x="7539228" y="2109287"/>
            <a:ext cx="152148" cy="1083994"/>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1" name="カギ線コネクタ 12"/>
          <p:cNvCxnSpPr>
            <a:stCxn id="80" idx="3"/>
            <a:endCxn id="106" idx="0"/>
          </p:cNvCxnSpPr>
          <p:nvPr/>
        </p:nvCxnSpPr>
        <p:spPr bwMode="auto">
          <a:xfrm>
            <a:off x="7532918" y="1803436"/>
            <a:ext cx="624381" cy="339774"/>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4" name="カギ線コネクタ 12"/>
          <p:cNvCxnSpPr>
            <a:stCxn id="108" idx="1"/>
            <a:endCxn id="112" idx="3"/>
          </p:cNvCxnSpPr>
          <p:nvPr/>
        </p:nvCxnSpPr>
        <p:spPr bwMode="auto">
          <a:xfrm rot="10800000">
            <a:off x="1847980" y="4163226"/>
            <a:ext cx="4380205" cy="288768"/>
          </a:xfrm>
          <a:prstGeom prst="bentConnector3">
            <a:avLst>
              <a:gd name="adj1" fmla="val 90229"/>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72" name="直線矢印コネクタ 61"/>
          <p:cNvCxnSpPr>
            <a:stCxn id="113" idx="2"/>
            <a:endCxn id="115" idx="0"/>
          </p:cNvCxnSpPr>
          <p:nvPr/>
        </p:nvCxnSpPr>
        <p:spPr bwMode="auto">
          <a:xfrm>
            <a:off x="1001979" y="5862032"/>
            <a:ext cx="0" cy="15930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75" name="直線矢印コネクタ 61"/>
          <p:cNvCxnSpPr>
            <a:stCxn id="111" idx="2"/>
            <a:endCxn id="113" idx="0"/>
          </p:cNvCxnSpPr>
          <p:nvPr/>
        </p:nvCxnSpPr>
        <p:spPr bwMode="auto">
          <a:xfrm>
            <a:off x="999406" y="5252922"/>
            <a:ext cx="2573" cy="17711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6" name="TextBox 175"/>
          <p:cNvSpPr txBox="1"/>
          <p:nvPr/>
        </p:nvSpPr>
        <p:spPr>
          <a:xfrm>
            <a:off x="7532918" y="1622478"/>
            <a:ext cx="348294" cy="215444"/>
          </a:xfrm>
          <a:prstGeom prst="rect">
            <a:avLst/>
          </a:prstGeom>
          <a:noFill/>
        </p:spPr>
        <p:txBody>
          <a:bodyPr wrap="square" rtlCol="0">
            <a:spAutoFit/>
          </a:bodyPr>
          <a:lstStyle/>
          <a:p>
            <a:r>
              <a:rPr kumimoji="1" lang="en-US" altLang="ja-JP" sz="800" dirty="0">
                <a:ea typeface="Meiryo UI" panose="020B0604030504040204"/>
              </a:rPr>
              <a:t>Y</a:t>
            </a:r>
            <a:endParaRPr kumimoji="1" lang="ja-JP" altLang="en-US" sz="800" dirty="0">
              <a:ea typeface="Meiryo UI" panose="020B0604030504040204"/>
            </a:endParaRPr>
          </a:p>
        </p:txBody>
      </p:sp>
      <p:sp>
        <p:nvSpPr>
          <p:cNvPr id="179" name="TextBox 178"/>
          <p:cNvSpPr txBox="1"/>
          <p:nvPr/>
        </p:nvSpPr>
        <p:spPr>
          <a:xfrm>
            <a:off x="7057931" y="2076310"/>
            <a:ext cx="348294" cy="215444"/>
          </a:xfrm>
          <a:prstGeom prst="rect">
            <a:avLst/>
          </a:prstGeom>
          <a:noFill/>
        </p:spPr>
        <p:txBody>
          <a:bodyPr wrap="square" rtlCol="0">
            <a:spAutoFit/>
          </a:bodyPr>
          <a:lstStyle/>
          <a:p>
            <a:r>
              <a:rPr lang="en-US" altLang="ja-JP" sz="800" dirty="0">
                <a:ea typeface="Meiryo UI" panose="020B0604030504040204"/>
              </a:rPr>
              <a:t>N</a:t>
            </a:r>
            <a:endParaRPr kumimoji="1" lang="ja-JP" altLang="en-US" sz="800" dirty="0">
              <a:ea typeface="Meiryo UI" panose="020B0604030504040204"/>
            </a:endParaRPr>
          </a:p>
        </p:txBody>
      </p:sp>
      <p:sp>
        <p:nvSpPr>
          <p:cNvPr id="180" name="TextBox 179"/>
          <p:cNvSpPr txBox="1"/>
          <p:nvPr/>
        </p:nvSpPr>
        <p:spPr>
          <a:xfrm>
            <a:off x="1367820" y="4719688"/>
            <a:ext cx="348294" cy="215444"/>
          </a:xfrm>
          <a:prstGeom prst="rect">
            <a:avLst/>
          </a:prstGeom>
          <a:noFill/>
        </p:spPr>
        <p:txBody>
          <a:bodyPr wrap="square" rtlCol="0">
            <a:spAutoFit/>
          </a:bodyPr>
          <a:lstStyle/>
          <a:p>
            <a:r>
              <a:rPr kumimoji="1" lang="en-US" altLang="ja-JP" sz="800" dirty="0">
                <a:ea typeface="Meiryo UI" panose="020B0604030504040204"/>
              </a:rPr>
              <a:t>Y</a:t>
            </a:r>
            <a:endParaRPr kumimoji="1" lang="ja-JP" altLang="en-US" sz="800" dirty="0">
              <a:ea typeface="Meiryo UI" panose="020B0604030504040204"/>
            </a:endParaRPr>
          </a:p>
        </p:txBody>
      </p:sp>
      <p:sp>
        <p:nvSpPr>
          <p:cNvPr id="181" name="TextBox 180"/>
          <p:cNvSpPr txBox="1"/>
          <p:nvPr/>
        </p:nvSpPr>
        <p:spPr>
          <a:xfrm>
            <a:off x="988666" y="5182155"/>
            <a:ext cx="348294" cy="215444"/>
          </a:xfrm>
          <a:prstGeom prst="rect">
            <a:avLst/>
          </a:prstGeom>
          <a:noFill/>
        </p:spPr>
        <p:txBody>
          <a:bodyPr wrap="square" rtlCol="0">
            <a:spAutoFit/>
          </a:bodyPr>
          <a:lstStyle/>
          <a:p>
            <a:r>
              <a:rPr lang="en-US" altLang="ja-JP" sz="800" dirty="0">
                <a:ea typeface="Meiryo UI" panose="020B0604030504040204"/>
              </a:rPr>
              <a:t>N</a:t>
            </a:r>
            <a:endParaRPr kumimoji="1" lang="ja-JP" altLang="en-US" sz="800" dirty="0">
              <a:ea typeface="Meiryo UI" panose="020B0604030504040204"/>
            </a:endParaRPr>
          </a:p>
        </p:txBody>
      </p:sp>
      <p:sp>
        <p:nvSpPr>
          <p:cNvPr id="178" name="Flowchart: Connector 177"/>
          <p:cNvSpPr/>
          <p:nvPr/>
        </p:nvSpPr>
        <p:spPr bwMode="auto">
          <a:xfrm>
            <a:off x="1858151" y="4876796"/>
            <a:ext cx="144000" cy="144000"/>
          </a:xfrm>
          <a:prstGeom prst="flowChartConnector">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rgbClr val="000000"/>
                </a:solidFill>
                <a:effectLst/>
                <a:latin typeface="ＭＳ Ｐゴシック" pitchFamily="50" charset="-128"/>
                <a:ea typeface="Meiryo UI" panose="020B0604030504040204"/>
              </a:rPr>
              <a:t>A</a:t>
            </a:r>
            <a:endParaRPr kumimoji="1" lang="ja-JP" altLang="en-US" sz="800" b="0" i="0" u="none" strike="noStrike" cap="none" normalizeH="0" baseline="0" dirty="0">
              <a:ln>
                <a:noFill/>
              </a:ln>
              <a:solidFill>
                <a:srgbClr val="000000"/>
              </a:solidFill>
              <a:effectLst/>
              <a:latin typeface="ＭＳ Ｐゴシック" pitchFamily="50" charset="-128"/>
              <a:ea typeface="Meiryo UI" panose="020B0604030504040204"/>
            </a:endParaRPr>
          </a:p>
        </p:txBody>
      </p:sp>
      <p:sp>
        <p:nvSpPr>
          <p:cNvPr id="186" name="Flowchart: Connector 185"/>
          <p:cNvSpPr/>
          <p:nvPr/>
        </p:nvSpPr>
        <p:spPr bwMode="auto">
          <a:xfrm>
            <a:off x="2512585" y="2761894"/>
            <a:ext cx="144000" cy="144000"/>
          </a:xfrm>
          <a:prstGeom prst="flowChartConnector">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rgbClr val="000000"/>
                </a:solidFill>
                <a:effectLst/>
                <a:latin typeface="ＭＳ Ｐゴシック" pitchFamily="50" charset="-128"/>
                <a:ea typeface="Meiryo UI" panose="020B0604030504040204"/>
              </a:rPr>
              <a:t>A</a:t>
            </a:r>
            <a:endParaRPr kumimoji="1" lang="ja-JP" altLang="en-US" sz="800" b="0" i="0" u="none" strike="noStrike" cap="none" normalizeH="0" baseline="0" dirty="0">
              <a:ln>
                <a:noFill/>
              </a:ln>
              <a:solidFill>
                <a:srgbClr val="000000"/>
              </a:solidFill>
              <a:effectLst/>
              <a:latin typeface="ＭＳ Ｐゴシック" pitchFamily="50" charset="-128"/>
              <a:ea typeface="Meiryo UI" panose="020B0604030504040204"/>
            </a:endParaRPr>
          </a:p>
        </p:txBody>
      </p:sp>
      <p:cxnSp>
        <p:nvCxnSpPr>
          <p:cNvPr id="187" name="直線矢印コネクタ 61"/>
          <p:cNvCxnSpPr>
            <a:stCxn id="111" idx="3"/>
            <a:endCxn id="178" idx="2"/>
          </p:cNvCxnSpPr>
          <p:nvPr/>
        </p:nvCxnSpPr>
        <p:spPr bwMode="auto">
          <a:xfrm>
            <a:off x="1456606" y="4946598"/>
            <a:ext cx="401545" cy="219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0" name="直線矢印コネクタ 61"/>
          <p:cNvCxnSpPr>
            <a:stCxn id="186" idx="6"/>
          </p:cNvCxnSpPr>
          <p:nvPr/>
        </p:nvCxnSpPr>
        <p:spPr bwMode="auto">
          <a:xfrm>
            <a:off x="2656585" y="2833894"/>
            <a:ext cx="528287" cy="561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8" name="直線矢印コネクタ 61"/>
          <p:cNvCxnSpPr>
            <a:stCxn id="112" idx="2"/>
            <a:endCxn id="111" idx="0"/>
          </p:cNvCxnSpPr>
          <p:nvPr/>
        </p:nvCxnSpPr>
        <p:spPr bwMode="auto">
          <a:xfrm flipH="1">
            <a:off x="999406" y="4379226"/>
            <a:ext cx="2573" cy="26104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2" name="Rectangle 51"/>
          <p:cNvSpPr/>
          <p:nvPr/>
        </p:nvSpPr>
        <p:spPr bwMode="auto">
          <a:xfrm>
            <a:off x="2083560" y="1470138"/>
            <a:ext cx="6977272" cy="355065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charset="-128"/>
              <a:ea typeface="ＭＳ Ｐゴシック" charset="-128"/>
            </a:endParaRPr>
          </a:p>
        </p:txBody>
      </p:sp>
    </p:spTree>
    <p:extLst>
      <p:ext uri="{BB962C8B-B14F-4D97-AF65-F5344CB8AC3E}">
        <p14:creationId xmlns:p14="http://schemas.microsoft.com/office/powerpoint/2010/main" val="2506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3" y="-1588"/>
            <a:ext cx="8827785" cy="693738"/>
          </a:xfrm>
        </p:spPr>
        <p:txBody>
          <a:bodyPr/>
          <a:lstStyle/>
          <a:p>
            <a:r>
              <a:rPr lang="en-US" altLang="ja-JP" sz="2400" dirty="0">
                <a:latin typeface="Arial" panose="020B0604020202020204" pitchFamily="34" charset="0"/>
                <a:ea typeface="Meiryo UI" panose="020B0604030504040204" pitchFamily="50" charset="-128"/>
                <a:cs typeface="Arial" panose="020B0604020202020204" pitchFamily="34" charset="0"/>
              </a:rPr>
              <a:t>Branch Operation (PG</a:t>
            </a:r>
            <a:r>
              <a:rPr lang="ja-JP" altLang="en-US" sz="2400" dirty="0">
                <a:latin typeface="Arial" panose="020B0604020202020204" pitchFamily="34" charset="0"/>
                <a:ea typeface="Meiryo UI" panose="020B0604030504040204" pitchFamily="50" charset="-128"/>
                <a:cs typeface="Arial" panose="020B0604020202020204" pitchFamily="34" charset="0"/>
              </a:rPr>
              <a:t>～</a:t>
            </a:r>
            <a:r>
              <a:rPr lang="en-US" altLang="ja-JP" sz="2400" dirty="0">
                <a:latin typeface="Arial" panose="020B0604020202020204" pitchFamily="34" charset="0"/>
                <a:ea typeface="Meiryo UI" panose="020B0604030504040204" pitchFamily="50" charset="-128"/>
                <a:cs typeface="Arial" panose="020B0604020202020204" pitchFamily="34" charset="0"/>
              </a:rPr>
              <a:t>PT Phase)</a:t>
            </a:r>
          </a:p>
        </p:txBody>
      </p:sp>
      <p:sp>
        <p:nvSpPr>
          <p:cNvPr id="5" name="Rectangle 4"/>
          <p:cNvSpPr/>
          <p:nvPr/>
        </p:nvSpPr>
        <p:spPr>
          <a:xfrm>
            <a:off x="169863" y="5805264"/>
            <a:ext cx="8590681" cy="369332"/>
          </a:xfrm>
          <a:prstGeom prst="rect">
            <a:avLst/>
          </a:prstGeom>
        </p:spPr>
        <p:txBody>
          <a:bodyPr wrap="square">
            <a:spAutoFit/>
          </a:bodyPr>
          <a:lstStyle/>
          <a:p>
            <a:r>
              <a:rPr lang="ja-JP" altLang="en-US" dirty="0"/>
              <a:t>https://nvie.com/posts/a-successful-git-branching-model/</a:t>
            </a:r>
          </a:p>
        </p:txBody>
      </p:sp>
      <p:pic>
        <p:nvPicPr>
          <p:cNvPr id="3074" name="Picture 2" descr="https://nvie.com/img/fb@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6712"/>
            <a:ext cx="253365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18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a:t>Git</a:t>
            </a:r>
            <a:r>
              <a:rPr lang="en-US" altLang="ja-JP" dirty="0"/>
              <a:t> Commands</a:t>
            </a:r>
            <a:endParaRPr kumimoji="1" lang="ja-JP" altLang="en-US" dirty="0"/>
          </a:p>
        </p:txBody>
      </p:sp>
      <p:sp>
        <p:nvSpPr>
          <p:cNvPr id="3" name="Slide Number Placeholder 2"/>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graphicFrame>
        <p:nvGraphicFramePr>
          <p:cNvPr id="5" name="Table 4"/>
          <p:cNvGraphicFramePr>
            <a:graphicFrameLocks noGrp="1"/>
          </p:cNvGraphicFramePr>
          <p:nvPr>
            <p:extLst>
              <p:ext uri="{D42A27DB-BD31-4B8C-83A1-F6EECF244321}">
                <p14:modId xmlns:p14="http://schemas.microsoft.com/office/powerpoint/2010/main" val="2152959720"/>
              </p:ext>
            </p:extLst>
          </p:nvPr>
        </p:nvGraphicFramePr>
        <p:xfrm>
          <a:off x="721643" y="1124744"/>
          <a:ext cx="7697540" cy="3505200"/>
        </p:xfrm>
        <a:graphic>
          <a:graphicData uri="http://schemas.openxmlformats.org/drawingml/2006/table">
            <a:tbl>
              <a:tblPr firstRow="1" bandRow="1">
                <a:tableStyleId>{21E4AEA4-8DFA-4A89-87EB-49C32662AFE0}</a:tableStyleId>
              </a:tblPr>
              <a:tblGrid>
                <a:gridCol w="2554213">
                  <a:extLst>
                    <a:ext uri="{9D8B030D-6E8A-4147-A177-3AD203B41FA5}">
                      <a16:colId xmlns:a16="http://schemas.microsoft.com/office/drawing/2014/main" val="3280096407"/>
                    </a:ext>
                  </a:extLst>
                </a:gridCol>
                <a:gridCol w="5143327">
                  <a:extLst>
                    <a:ext uri="{9D8B030D-6E8A-4147-A177-3AD203B41FA5}">
                      <a16:colId xmlns:a16="http://schemas.microsoft.com/office/drawing/2014/main" val="2688880613"/>
                    </a:ext>
                  </a:extLst>
                </a:gridCol>
              </a:tblGrid>
              <a:tr h="370840">
                <a:tc>
                  <a:txBody>
                    <a:bodyPr/>
                    <a:lstStyle/>
                    <a:p>
                      <a:r>
                        <a:rPr kumimoji="1" lang="en-US" altLang="ja-JP" dirty="0"/>
                        <a:t>Commands</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658193009"/>
                  </a:ext>
                </a:extLst>
              </a:tr>
              <a:tr h="370840">
                <a:tc>
                  <a:txBody>
                    <a:bodyPr/>
                    <a:lstStyle/>
                    <a:p>
                      <a:r>
                        <a:rPr kumimoji="1" lang="en-US" altLang="ja-JP" dirty="0" err="1"/>
                        <a:t>git</a:t>
                      </a:r>
                      <a:r>
                        <a:rPr kumimoji="1" lang="en-US" altLang="ja-JP" dirty="0"/>
                        <a:t>-clone</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Clone a repository into a new directory</a:t>
                      </a:r>
                      <a:endParaRPr kumimoji="1" lang="ja-JP" altLang="en-US" dirty="0"/>
                    </a:p>
                  </a:txBody>
                  <a:tcPr/>
                </a:tc>
                <a:extLst>
                  <a:ext uri="{0D108BD9-81ED-4DB2-BD59-A6C34878D82A}">
                    <a16:rowId xmlns:a16="http://schemas.microsoft.com/office/drawing/2014/main" val="2247163803"/>
                  </a:ext>
                </a:extLst>
              </a:tr>
              <a:tr h="370840">
                <a:tc>
                  <a:txBody>
                    <a:bodyPr/>
                    <a:lstStyle/>
                    <a:p>
                      <a:r>
                        <a:rPr kumimoji="1" lang="en-US" altLang="ja-JP" sz="1800" b="0" i="0" kern="1200" dirty="0" err="1">
                          <a:solidFill>
                            <a:schemeClr val="dk1"/>
                          </a:solidFill>
                          <a:effectLst/>
                          <a:latin typeface="+mn-lt"/>
                          <a:ea typeface="+mn-ea"/>
                          <a:cs typeface="+mn-cs"/>
                        </a:rPr>
                        <a:t>git</a:t>
                      </a:r>
                      <a:r>
                        <a:rPr kumimoji="1" lang="en-US" altLang="ja-JP" sz="1800" b="0" i="0" kern="1200" dirty="0">
                          <a:solidFill>
                            <a:schemeClr val="dk1"/>
                          </a:solidFill>
                          <a:effectLst/>
                          <a:latin typeface="+mn-lt"/>
                          <a:ea typeface="+mn-ea"/>
                          <a:cs typeface="+mn-cs"/>
                        </a:rPr>
                        <a:t>-branch</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List, create, or delete branches</a:t>
                      </a:r>
                      <a:endParaRPr kumimoji="1" lang="ja-JP" altLang="en-US" dirty="0"/>
                    </a:p>
                  </a:txBody>
                  <a:tcPr/>
                </a:tc>
                <a:extLst>
                  <a:ext uri="{0D108BD9-81ED-4DB2-BD59-A6C34878D82A}">
                    <a16:rowId xmlns:a16="http://schemas.microsoft.com/office/drawing/2014/main" val="3532038627"/>
                  </a:ext>
                </a:extLst>
              </a:tr>
              <a:tr h="370840">
                <a:tc>
                  <a:txBody>
                    <a:bodyPr/>
                    <a:lstStyle/>
                    <a:p>
                      <a:r>
                        <a:rPr kumimoji="1" lang="en-US" altLang="ja-JP" sz="1800" b="0" i="0" kern="1200" dirty="0" err="1">
                          <a:solidFill>
                            <a:schemeClr val="dk1"/>
                          </a:solidFill>
                          <a:effectLst/>
                          <a:latin typeface="+mn-lt"/>
                          <a:ea typeface="+mn-ea"/>
                          <a:cs typeface="+mn-cs"/>
                        </a:rPr>
                        <a:t>git</a:t>
                      </a:r>
                      <a:r>
                        <a:rPr kumimoji="1" lang="en-US" altLang="ja-JP" sz="1800" b="0" i="0" kern="1200" dirty="0">
                          <a:solidFill>
                            <a:schemeClr val="dk1"/>
                          </a:solidFill>
                          <a:effectLst/>
                          <a:latin typeface="+mn-lt"/>
                          <a:ea typeface="+mn-ea"/>
                          <a:cs typeface="+mn-cs"/>
                        </a:rPr>
                        <a:t>-commit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Record changes to the repository</a:t>
                      </a:r>
                      <a:endParaRPr kumimoji="1" lang="ja-JP" altLang="en-US" dirty="0"/>
                    </a:p>
                  </a:txBody>
                  <a:tcPr/>
                </a:tc>
                <a:extLst>
                  <a:ext uri="{0D108BD9-81ED-4DB2-BD59-A6C34878D82A}">
                    <a16:rowId xmlns:a16="http://schemas.microsoft.com/office/drawing/2014/main" val="3568288217"/>
                  </a:ext>
                </a:extLst>
              </a:tr>
              <a:tr h="370840">
                <a:tc>
                  <a:txBody>
                    <a:bodyPr/>
                    <a:lstStyle/>
                    <a:p>
                      <a:r>
                        <a:rPr kumimoji="1" lang="en-US" altLang="ja-JP" sz="1800" b="0" i="0" kern="1200" dirty="0" err="1">
                          <a:solidFill>
                            <a:schemeClr val="dk1"/>
                          </a:solidFill>
                          <a:effectLst/>
                          <a:latin typeface="+mn-lt"/>
                          <a:ea typeface="+mn-ea"/>
                          <a:cs typeface="+mn-cs"/>
                        </a:rPr>
                        <a:t>git</a:t>
                      </a:r>
                      <a:r>
                        <a:rPr kumimoji="1" lang="en-US" altLang="ja-JP" sz="1800" b="0" i="0" kern="1200" dirty="0">
                          <a:solidFill>
                            <a:schemeClr val="dk1"/>
                          </a:solidFill>
                          <a:effectLst/>
                          <a:latin typeface="+mn-lt"/>
                          <a:ea typeface="+mn-ea"/>
                          <a:cs typeface="+mn-cs"/>
                        </a:rPr>
                        <a:t>-push</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Update remote refs along with associated objects</a:t>
                      </a:r>
                      <a:endParaRPr kumimoji="1" lang="ja-JP" altLang="en-US" dirty="0"/>
                    </a:p>
                  </a:txBody>
                  <a:tcPr/>
                </a:tc>
                <a:extLst>
                  <a:ext uri="{0D108BD9-81ED-4DB2-BD59-A6C34878D82A}">
                    <a16:rowId xmlns:a16="http://schemas.microsoft.com/office/drawing/2014/main" val="524649027"/>
                  </a:ext>
                </a:extLst>
              </a:tr>
              <a:tr h="370840">
                <a:tc>
                  <a:txBody>
                    <a:bodyPr/>
                    <a:lstStyle/>
                    <a:p>
                      <a:r>
                        <a:rPr kumimoji="1" lang="en-US" altLang="ja-JP" sz="1800" b="0" i="0" kern="1200" dirty="0" err="1">
                          <a:solidFill>
                            <a:schemeClr val="dk1"/>
                          </a:solidFill>
                          <a:effectLst/>
                          <a:latin typeface="+mn-lt"/>
                          <a:ea typeface="+mn-ea"/>
                          <a:cs typeface="+mn-cs"/>
                        </a:rPr>
                        <a:t>git</a:t>
                      </a:r>
                      <a:r>
                        <a:rPr kumimoji="1" lang="en-US" altLang="ja-JP" sz="1800" b="0" i="0" kern="1200" dirty="0">
                          <a:solidFill>
                            <a:schemeClr val="dk1"/>
                          </a:solidFill>
                          <a:effectLst/>
                          <a:latin typeface="+mn-lt"/>
                          <a:ea typeface="+mn-ea"/>
                          <a:cs typeface="+mn-cs"/>
                        </a:rPr>
                        <a:t>-pull</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Fetch from and integrate with another repository or a local branch</a:t>
                      </a:r>
                      <a:endParaRPr kumimoji="1" lang="ja-JP" altLang="en-US" dirty="0"/>
                    </a:p>
                  </a:txBody>
                  <a:tcPr/>
                </a:tc>
                <a:extLst>
                  <a:ext uri="{0D108BD9-81ED-4DB2-BD59-A6C34878D82A}">
                    <a16:rowId xmlns:a16="http://schemas.microsoft.com/office/drawing/2014/main" val="2362239841"/>
                  </a:ext>
                </a:extLst>
              </a:tr>
              <a:tr h="370840">
                <a:tc>
                  <a:txBody>
                    <a:bodyPr/>
                    <a:lstStyle/>
                    <a:p>
                      <a:r>
                        <a:rPr kumimoji="1" lang="en-US" altLang="ja-JP" sz="1800" b="0" i="0" kern="1200" dirty="0" err="1">
                          <a:solidFill>
                            <a:schemeClr val="dk1"/>
                          </a:solidFill>
                          <a:effectLst/>
                          <a:latin typeface="+mn-lt"/>
                          <a:ea typeface="+mn-ea"/>
                          <a:cs typeface="+mn-cs"/>
                        </a:rPr>
                        <a:t>git</a:t>
                      </a:r>
                      <a:r>
                        <a:rPr kumimoji="1" lang="en-US" altLang="ja-JP" sz="1800" b="0" i="0" kern="1200" dirty="0">
                          <a:solidFill>
                            <a:schemeClr val="dk1"/>
                          </a:solidFill>
                          <a:effectLst/>
                          <a:latin typeface="+mn-lt"/>
                          <a:ea typeface="+mn-ea"/>
                          <a:cs typeface="+mn-cs"/>
                        </a:rPr>
                        <a:t>-merge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Join two or more development histories together</a:t>
                      </a:r>
                      <a:endParaRPr kumimoji="1" lang="ja-JP" altLang="en-US" dirty="0"/>
                    </a:p>
                  </a:txBody>
                  <a:tcPr/>
                </a:tc>
                <a:extLst>
                  <a:ext uri="{0D108BD9-81ED-4DB2-BD59-A6C34878D82A}">
                    <a16:rowId xmlns:a16="http://schemas.microsoft.com/office/drawing/2014/main" val="1235599799"/>
                  </a:ext>
                </a:extLst>
              </a:tr>
              <a:tr h="370840">
                <a:tc>
                  <a:txBody>
                    <a:bodyPr/>
                    <a:lstStyle/>
                    <a:p>
                      <a:r>
                        <a:rPr kumimoji="1" lang="en-US" altLang="ja-JP" dirty="0" err="1"/>
                        <a:t>git</a:t>
                      </a:r>
                      <a:r>
                        <a:rPr kumimoji="1" lang="en-US" altLang="ja-JP" dirty="0"/>
                        <a:t>-reset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Reset current HEAD to the specified state</a:t>
                      </a:r>
                      <a:endParaRPr kumimoji="1" lang="ja-JP" altLang="en-US" dirty="0"/>
                    </a:p>
                  </a:txBody>
                  <a:tcPr/>
                </a:tc>
                <a:extLst>
                  <a:ext uri="{0D108BD9-81ED-4DB2-BD59-A6C34878D82A}">
                    <a16:rowId xmlns:a16="http://schemas.microsoft.com/office/drawing/2014/main" val="1389262278"/>
                  </a:ext>
                </a:extLst>
              </a:tr>
            </a:tbl>
          </a:graphicData>
        </a:graphic>
      </p:graphicFrame>
    </p:spTree>
    <p:extLst>
      <p:ext uri="{BB962C8B-B14F-4D97-AF65-F5344CB8AC3E}">
        <p14:creationId xmlns:p14="http://schemas.microsoft.com/office/powerpoint/2010/main" val="387143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Branch Naming Convention</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a:latin typeface="Fujitsu Sans Light"/>
              </a:rPr>
              <a:t>Copyright 2016 FUJITSU</a:t>
            </a:r>
            <a:endParaRPr kumimoji="0" lang="ja-JP" altLang="en-US" dirty="0">
              <a:latin typeface="Fujitsu Sans Light"/>
            </a:endParaRPr>
          </a:p>
        </p:txBody>
      </p:sp>
      <p:sp>
        <p:nvSpPr>
          <p:cNvPr id="6" name="Slide Number Placeholder 5"/>
          <p:cNvSpPr>
            <a:spLocks noGrp="1"/>
          </p:cNvSpPr>
          <p:nvPr>
            <p:ph type="sldNum" sz="quarter" idx="10"/>
          </p:nvPr>
        </p:nvSpPr>
        <p:spPr/>
        <p:txBody>
          <a:bodyPr/>
          <a:lstStyle/>
          <a:p>
            <a:pPr>
              <a:defRPr/>
            </a:pPr>
            <a:fld id="{DEB5768E-4488-470A-9E8A-B8892E3AF9CD}" type="slidenum">
              <a:rPr lang="de-DE" altLang="ja-JP" smtClean="0"/>
              <a:pPr>
                <a:defRPr/>
              </a:pPr>
              <a:t>14</a:t>
            </a:fld>
            <a:endParaRPr lang="de-DE" altLang="ja-JP"/>
          </a:p>
        </p:txBody>
      </p:sp>
      <p:sp>
        <p:nvSpPr>
          <p:cNvPr id="4" name="Text Placeholder 3"/>
          <p:cNvSpPr>
            <a:spLocks noGrp="1"/>
          </p:cNvSpPr>
          <p:nvPr>
            <p:ph type="body" sz="quarter" idx="15"/>
          </p:nvPr>
        </p:nvSpPr>
        <p:spPr>
          <a:xfrm>
            <a:off x="169863" y="836712"/>
            <a:ext cx="8362577" cy="5665691"/>
          </a:xfrm>
        </p:spPr>
        <p:txBody>
          <a:bodyPr/>
          <a:lstStyle/>
          <a:p>
            <a:pPr lvl="1"/>
            <a:r>
              <a:rPr lang="en-US" dirty="0"/>
              <a:t>feature Branch</a:t>
            </a:r>
          </a:p>
          <a:p>
            <a:pPr lvl="1"/>
            <a:r>
              <a:rPr lang="en-US" dirty="0"/>
              <a:t>Development Function For Management Branch</a:t>
            </a:r>
          </a:p>
          <a:p>
            <a:pPr lvl="1"/>
            <a:r>
              <a:rPr lang="en-US" dirty="0"/>
              <a:t>Format: "feature_" + {Development Project Name} + "_</a:t>
            </a:r>
            <a:r>
              <a:rPr lang="en-US" dirty="0" err="1"/>
              <a:t>func</a:t>
            </a:r>
            <a:r>
              <a:rPr lang="en-US" dirty="0"/>
              <a:t>#" + {Ticket Number}</a:t>
            </a:r>
          </a:p>
          <a:p>
            <a:pPr lvl="2"/>
            <a:r>
              <a:rPr lang="en-US" dirty="0"/>
              <a:t>For the {Development project name}, use single-byte alphanumeric characters. </a:t>
            </a:r>
          </a:p>
          <a:p>
            <a:pPr lvl="2"/>
            <a:r>
              <a:rPr lang="en-US" dirty="0"/>
              <a:t>For the {Ticket Number}, use the ticket number for the development function which is managed in </a:t>
            </a:r>
            <a:r>
              <a:rPr lang="en-US" dirty="0" err="1"/>
              <a:t>Redmine</a:t>
            </a:r>
            <a:r>
              <a:rPr lang="en-US" dirty="0"/>
              <a:t>.</a:t>
            </a:r>
          </a:p>
          <a:p>
            <a:pPr marL="657225" lvl="2" indent="0">
              <a:buNone/>
            </a:pPr>
            <a:r>
              <a:rPr lang="en-US" dirty="0"/>
              <a:t>Example:</a:t>
            </a:r>
          </a:p>
          <a:p>
            <a:pPr marL="657225" lvl="2" indent="0">
              <a:buNone/>
            </a:pPr>
            <a:endParaRPr lang="en-US" dirty="0"/>
          </a:p>
          <a:p>
            <a:pPr marL="657225" lvl="2" indent="0">
              <a:buNone/>
            </a:pPr>
            <a:r>
              <a:rPr lang="en-US" dirty="0"/>
              <a:t>In case of creating the ticket number "1234" in the development project name "Dev-Project“, use</a:t>
            </a:r>
          </a:p>
          <a:p>
            <a:pPr marL="657225" lvl="2" indent="0">
              <a:buNone/>
            </a:pPr>
            <a:r>
              <a:rPr lang="en-US" b="1" i="1" dirty="0"/>
              <a:t>feature_Dev-Project_func#1234</a:t>
            </a:r>
          </a:p>
        </p:txBody>
      </p:sp>
    </p:spTree>
    <p:extLst>
      <p:ext uri="{BB962C8B-B14F-4D97-AF65-F5344CB8AC3E}">
        <p14:creationId xmlns:p14="http://schemas.microsoft.com/office/powerpoint/2010/main" val="34714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Merging</a:t>
            </a:r>
          </a:p>
        </p:txBody>
      </p:sp>
      <p:graphicFrame>
        <p:nvGraphicFramePr>
          <p:cNvPr id="6" name="Content Placeholder 5"/>
          <p:cNvGraphicFramePr>
            <a:graphicFrameLocks noGrp="1"/>
          </p:cNvGraphicFramePr>
          <p:nvPr>
            <p:ph idx="1"/>
          </p:nvPr>
        </p:nvGraphicFramePr>
        <p:xfrm>
          <a:off x="168275" y="1491799"/>
          <a:ext cx="8786813" cy="4339805"/>
        </p:xfrm>
        <a:graphic>
          <a:graphicData uri="http://schemas.openxmlformats.org/drawingml/2006/table">
            <a:tbl>
              <a:tblPr>
                <a:tableStyleId>{5C22544A-7EE6-4342-B048-85BDC9FD1C3A}</a:tableStyleId>
              </a:tblPr>
              <a:tblGrid>
                <a:gridCol w="254690">
                  <a:extLst>
                    <a:ext uri="{9D8B030D-6E8A-4147-A177-3AD203B41FA5}">
                      <a16:colId xmlns:a16="http://schemas.microsoft.com/office/drawing/2014/main" val="20000"/>
                    </a:ext>
                  </a:extLst>
                </a:gridCol>
                <a:gridCol w="1018761">
                  <a:extLst>
                    <a:ext uri="{9D8B030D-6E8A-4147-A177-3AD203B41FA5}">
                      <a16:colId xmlns:a16="http://schemas.microsoft.com/office/drawing/2014/main" val="20001"/>
                    </a:ext>
                  </a:extLst>
                </a:gridCol>
                <a:gridCol w="1018761">
                  <a:extLst>
                    <a:ext uri="{9D8B030D-6E8A-4147-A177-3AD203B41FA5}">
                      <a16:colId xmlns:a16="http://schemas.microsoft.com/office/drawing/2014/main" val="20002"/>
                    </a:ext>
                  </a:extLst>
                </a:gridCol>
                <a:gridCol w="6494601">
                  <a:extLst>
                    <a:ext uri="{9D8B030D-6E8A-4147-A177-3AD203B41FA5}">
                      <a16:colId xmlns:a16="http://schemas.microsoft.com/office/drawing/2014/main" val="20003"/>
                    </a:ext>
                  </a:extLst>
                </a:gridCol>
              </a:tblGrid>
              <a:tr h="367027">
                <a:tc>
                  <a:txBody>
                    <a:bodyPr/>
                    <a:lstStyle/>
                    <a:p>
                      <a:pPr algn="ctr" fontAlgn="ctr"/>
                      <a:r>
                        <a:rPr lang="en-US" sz="800" u="none" strike="noStrike">
                          <a:effectLst/>
                        </a:rPr>
                        <a:t>No.</a:t>
                      </a:r>
                      <a:endParaRPr lang="en-US" sz="800" b="1"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nchor="ctr"/>
                </a:tc>
                <a:tc>
                  <a:txBody>
                    <a:bodyPr/>
                    <a:lstStyle/>
                    <a:p>
                      <a:pPr algn="ctr" fontAlgn="ctr"/>
                      <a:r>
                        <a:rPr lang="ja-JP" altLang="en-US" sz="800" u="none" strike="noStrike">
                          <a:effectLst/>
                        </a:rPr>
                        <a:t>ブランチ名</a:t>
                      </a:r>
                      <a:br>
                        <a:rPr lang="ja-JP" altLang="en-US" sz="800" u="none" strike="noStrike">
                          <a:effectLst/>
                        </a:rPr>
                      </a:br>
                      <a:r>
                        <a:rPr lang="en-US" altLang="ja-JP" sz="800" u="none" strike="noStrike">
                          <a:effectLst/>
                        </a:rPr>
                        <a:t>/</a:t>
                      </a:r>
                      <a:r>
                        <a:rPr lang="en-US" sz="800" u="none" strike="noStrike">
                          <a:effectLst/>
                        </a:rPr>
                        <a:t>Branch Name</a:t>
                      </a:r>
                      <a:endParaRPr lang="en-US" sz="800" b="1"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nchor="ctr"/>
                </a:tc>
                <a:tc>
                  <a:txBody>
                    <a:bodyPr/>
                    <a:lstStyle/>
                    <a:p>
                      <a:pPr algn="ctr" fontAlgn="ctr"/>
                      <a:r>
                        <a:rPr lang="ja-JP" altLang="en-US" sz="800" u="none" strike="noStrike">
                          <a:effectLst/>
                        </a:rPr>
                        <a:t>マージ先ブランチ</a:t>
                      </a:r>
                      <a:br>
                        <a:rPr lang="ja-JP" altLang="en-US" sz="800" u="none" strike="noStrike">
                          <a:effectLst/>
                        </a:rPr>
                      </a:br>
                      <a:r>
                        <a:rPr lang="en-US" altLang="ja-JP" sz="800" u="none" strike="noStrike">
                          <a:effectLst/>
                        </a:rPr>
                        <a:t>/</a:t>
                      </a:r>
                      <a:r>
                        <a:rPr lang="en-US" sz="800" u="none" strike="noStrike">
                          <a:effectLst/>
                        </a:rPr>
                        <a:t>Merge Destination Branch</a:t>
                      </a:r>
                      <a:endParaRPr lang="en-US" sz="800" b="1"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nchor="ctr"/>
                </a:tc>
                <a:tc>
                  <a:txBody>
                    <a:bodyPr/>
                    <a:lstStyle/>
                    <a:p>
                      <a:pPr algn="ctr" fontAlgn="ctr"/>
                      <a:r>
                        <a:rPr lang="ja-JP" altLang="en-US" sz="800" u="none" strike="noStrike">
                          <a:effectLst/>
                        </a:rPr>
                        <a:t>説明</a:t>
                      </a:r>
                      <a:br>
                        <a:rPr lang="ja-JP" altLang="en-US" sz="800" u="none" strike="noStrike">
                          <a:effectLst/>
                        </a:rPr>
                      </a:br>
                      <a:r>
                        <a:rPr lang="en-US" altLang="ja-JP" sz="800" u="none" strike="noStrike">
                          <a:effectLst/>
                        </a:rPr>
                        <a:t>/</a:t>
                      </a:r>
                      <a:r>
                        <a:rPr lang="en-US" sz="800" u="none" strike="noStrike">
                          <a:effectLst/>
                        </a:rPr>
                        <a:t>Explanation</a:t>
                      </a:r>
                      <a:endParaRPr lang="en-US" sz="800" b="1"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nchor="ctr"/>
                </a:tc>
                <a:extLst>
                  <a:ext uri="{0D108BD9-81ED-4DB2-BD59-A6C34878D82A}">
                    <a16:rowId xmlns:a16="http://schemas.microsoft.com/office/drawing/2014/main" val="10000"/>
                  </a:ext>
                </a:extLst>
              </a:tr>
              <a:tr h="367027">
                <a:tc>
                  <a:txBody>
                    <a:bodyPr/>
                    <a:lstStyle/>
                    <a:p>
                      <a:pPr algn="ctr" fontAlgn="ctr"/>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ctr"/>
                      <a:r>
                        <a:rPr lang="en-US" sz="800" u="none" strike="noStrike">
                          <a:effectLst/>
                        </a:rPr>
                        <a:t>master</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ja-JP" altLang="en-US" sz="800" u="none" strike="noStrike">
                          <a:effectLst/>
                        </a:rPr>
                        <a:t>本番環境にリリースされているバージョンのため、他ブランチへのマージは発生しない。</a:t>
                      </a:r>
                      <a:br>
                        <a:rPr lang="ja-JP" altLang="en-US" sz="800" u="none" strike="noStrike">
                          <a:effectLst/>
                        </a:rPr>
                      </a:br>
                      <a:r>
                        <a:rPr lang="en-US" altLang="ja-JP" sz="800" u="none" strike="noStrike">
                          <a:effectLst/>
                        </a:rPr>
                        <a:t>/</a:t>
                      </a:r>
                      <a:r>
                        <a:rPr lang="en-US" sz="800" u="none" strike="noStrike">
                          <a:effectLst/>
                        </a:rPr>
                        <a:t>Since this is the version released in the production/actual environment, merging into other branches does not occur.</a:t>
                      </a:r>
                      <a:br>
                        <a:rPr lang="en-US" sz="800" u="none" strike="noStrike">
                          <a:effectLst/>
                        </a:rPr>
                      </a:b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01"/>
                  </a:ext>
                </a:extLst>
              </a:tr>
              <a:tr h="246959">
                <a:tc rowSpan="2">
                  <a:txBody>
                    <a:bodyPr/>
                    <a:lstStyle/>
                    <a:p>
                      <a:pPr algn="ctr" fontAlgn="ctr"/>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6822" marR="6822" marT="6822" marB="0" anchor="ctr"/>
                </a:tc>
                <a:tc rowSpan="2">
                  <a:txBody>
                    <a:bodyPr/>
                    <a:lstStyle/>
                    <a:p>
                      <a:pPr algn="l" fontAlgn="ctr"/>
                      <a:r>
                        <a:rPr lang="en-US" sz="800" u="none" strike="noStrike">
                          <a:effectLst/>
                        </a:rPr>
                        <a:t>develop</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ctr"/>
                      <a:r>
                        <a:rPr lang="en-US" sz="800" u="none" strike="noStrike">
                          <a:effectLst/>
                        </a:rPr>
                        <a:t>release</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en-US" sz="800" u="none" strike="noStrike">
                          <a:effectLst/>
                        </a:rPr>
                        <a:t>hotfix</a:t>
                      </a:r>
                      <a:r>
                        <a:rPr lang="ja-JP" altLang="en-US" sz="800" u="none" strike="noStrike">
                          <a:effectLst/>
                        </a:rPr>
                        <a:t>での修正は</a:t>
                      </a:r>
                      <a:r>
                        <a:rPr lang="en-US" sz="800" u="none" strike="noStrike">
                          <a:effectLst/>
                        </a:rPr>
                        <a:t>develop</a:t>
                      </a:r>
                      <a:r>
                        <a:rPr lang="ja-JP" altLang="en-US" sz="800" u="none" strike="noStrike">
                          <a:effectLst/>
                        </a:rPr>
                        <a:t>に対してマージを行うため、リリース準備中の場合、</a:t>
                      </a:r>
                      <a:r>
                        <a:rPr lang="en-US" sz="800" u="none" strike="noStrike">
                          <a:effectLst/>
                        </a:rPr>
                        <a:t>release</a:t>
                      </a:r>
                      <a:r>
                        <a:rPr lang="ja-JP" altLang="en-US" sz="800" u="none" strike="noStrike">
                          <a:effectLst/>
                        </a:rPr>
                        <a:t>に対してマージする。</a:t>
                      </a:r>
                      <a:br>
                        <a:rPr lang="ja-JP" altLang="en-US" sz="800" u="none" strike="noStrike">
                          <a:effectLst/>
                        </a:rPr>
                      </a:br>
                      <a:r>
                        <a:rPr lang="en-US" altLang="ja-JP" sz="800" u="none" strike="noStrike">
                          <a:effectLst/>
                        </a:rPr>
                        <a:t>/</a:t>
                      </a:r>
                      <a:r>
                        <a:rPr lang="en-US" sz="800" u="none" strike="noStrike">
                          <a:effectLst/>
                        </a:rPr>
                        <a:t>Modification/Correction with hotfix will merge for each develop, in case of release preparation, merge for each release.</a:t>
                      </a: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02"/>
                  </a:ext>
                </a:extLst>
              </a:tr>
              <a:tr h="607163">
                <a:tc vMerge="1">
                  <a:txBody>
                    <a:bodyPr/>
                    <a:lstStyle/>
                    <a:p>
                      <a:endParaRPr lang="en-US"/>
                    </a:p>
                  </a:txBody>
                  <a:tcPr/>
                </a:tc>
                <a:tc vMerge="1">
                  <a:txBody>
                    <a:bodyPr/>
                    <a:lstStyle/>
                    <a:p>
                      <a:endParaRPr lang="en-US"/>
                    </a:p>
                  </a:txBody>
                  <a:tcPr/>
                </a:tc>
                <a:tc>
                  <a:txBody>
                    <a:bodyPr/>
                    <a:lstStyle/>
                    <a:p>
                      <a:pPr algn="l" fontAlgn="ctr"/>
                      <a:r>
                        <a:rPr lang="en-US" sz="800" u="none" strike="noStrike">
                          <a:effectLst/>
                        </a:rPr>
                        <a:t>develop</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ja-JP" altLang="en-US" sz="800" u="none" strike="noStrike">
                          <a:effectLst/>
                        </a:rPr>
                        <a:t>開発が並行して進む場合、先行してリリースする開発の修正内容を後発の開発で取込む必要があるため、後発の</a:t>
                      </a:r>
                      <a:r>
                        <a:rPr lang="en-US" sz="800" u="none" strike="noStrike">
                          <a:effectLst/>
                        </a:rPr>
                        <a:t>develop</a:t>
                      </a:r>
                      <a:r>
                        <a:rPr lang="ja-JP" altLang="en-US" sz="800" u="none" strike="noStrike">
                          <a:effectLst/>
                        </a:rPr>
                        <a:t>に対してマージが発生する。</a:t>
                      </a:r>
                      <a:br>
                        <a:rPr lang="ja-JP" altLang="en-US" sz="800" u="none" strike="noStrike">
                          <a:effectLst/>
                        </a:rPr>
                      </a:br>
                      <a:r>
                        <a:rPr lang="en-US" altLang="ja-JP" sz="800" u="none" strike="noStrike">
                          <a:effectLst/>
                        </a:rPr>
                        <a:t>/</a:t>
                      </a:r>
                      <a:r>
                        <a:rPr lang="en-US" sz="800" u="none" strike="noStrike">
                          <a:effectLst/>
                        </a:rPr>
                        <a:t>In case of developments which are progressing in parallel, it is necessary to incorporate the modification contents of the preceding development to be released in the succeeding development, a merge will occur in the succeeding "develop".</a:t>
                      </a:r>
                      <a:br>
                        <a:rPr lang="en-US" sz="800" u="none" strike="noStrike">
                          <a:effectLst/>
                        </a:rPr>
                      </a:b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03"/>
                  </a:ext>
                </a:extLst>
              </a:tr>
              <a:tr h="246959">
                <a:tc>
                  <a:txBody>
                    <a:bodyPr/>
                    <a:lstStyle/>
                    <a:p>
                      <a:pPr algn="ctr" fontAlgn="ctr"/>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ctr"/>
                      <a:r>
                        <a:rPr lang="en-US" sz="800" u="none" strike="noStrike">
                          <a:effectLst/>
                        </a:rPr>
                        <a:t>analysis</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ctr"/>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en-US" sz="800" u="none" strike="noStrike">
                          <a:effectLst/>
                        </a:rPr>
                        <a:t>CI</a:t>
                      </a:r>
                      <a:r>
                        <a:rPr lang="ja-JP" altLang="en-US" sz="800" u="none" strike="noStrike">
                          <a:effectLst/>
                        </a:rPr>
                        <a:t>監視用に作成するため、他ブランチへのマージは発生しない。</a:t>
                      </a:r>
                      <a:br>
                        <a:rPr lang="ja-JP" altLang="en-US" sz="800" u="none" strike="noStrike">
                          <a:effectLst/>
                        </a:rPr>
                      </a:br>
                      <a:r>
                        <a:rPr lang="en-US" altLang="ja-JP" sz="800" u="none" strike="noStrike">
                          <a:effectLst/>
                        </a:rPr>
                        <a:t>/</a:t>
                      </a:r>
                      <a:r>
                        <a:rPr lang="en-US" sz="800" u="none" strike="noStrike">
                          <a:effectLst/>
                        </a:rPr>
                        <a:t>Since this is created for CI monitoring use, merging into other branches will not occur.</a:t>
                      </a: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04"/>
                  </a:ext>
                </a:extLst>
              </a:tr>
              <a:tr h="246959">
                <a:tc rowSpan="2">
                  <a:txBody>
                    <a:bodyPr/>
                    <a:lstStyle/>
                    <a:p>
                      <a:pPr algn="ctr" fontAlgn="ctr"/>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6822" marR="6822" marT="6822" marB="0" anchor="ctr"/>
                </a:tc>
                <a:tc rowSpan="2">
                  <a:txBody>
                    <a:bodyPr/>
                    <a:lstStyle/>
                    <a:p>
                      <a:pPr algn="l" fontAlgn="ctr"/>
                      <a:r>
                        <a:rPr lang="en-US" sz="800" u="none" strike="noStrike">
                          <a:effectLst/>
                        </a:rPr>
                        <a:t>release</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ctr"/>
                      <a:r>
                        <a:rPr lang="en-US" sz="800" u="none" strike="noStrike">
                          <a:effectLst/>
                        </a:rPr>
                        <a:t>master</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ja-JP" altLang="en-US" sz="800" u="none" strike="noStrike">
                          <a:effectLst/>
                        </a:rPr>
                        <a:t>リリース準備作業が完了し、本番環境へリリースするモジュールをマージする。</a:t>
                      </a:r>
                      <a:br>
                        <a:rPr lang="ja-JP" altLang="en-US" sz="800" u="none" strike="noStrike">
                          <a:effectLst/>
                        </a:rPr>
                      </a:br>
                      <a:r>
                        <a:rPr lang="en-US" altLang="ja-JP" sz="800" u="none" strike="noStrike">
                          <a:effectLst/>
                        </a:rPr>
                        <a:t>/</a:t>
                      </a:r>
                      <a:r>
                        <a:rPr lang="en-US" sz="800" u="none" strike="noStrike">
                          <a:effectLst/>
                        </a:rPr>
                        <a:t>Merge for the module to be released to the production/actual environment, and the release preparation work is completed.</a:t>
                      </a: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05"/>
                  </a:ext>
                </a:extLst>
              </a:tr>
              <a:tr h="487095">
                <a:tc vMerge="1">
                  <a:txBody>
                    <a:bodyPr/>
                    <a:lstStyle/>
                    <a:p>
                      <a:endParaRPr lang="en-US"/>
                    </a:p>
                  </a:txBody>
                  <a:tcPr/>
                </a:tc>
                <a:tc vMerge="1">
                  <a:txBody>
                    <a:bodyPr/>
                    <a:lstStyle/>
                    <a:p>
                      <a:endParaRPr lang="en-US"/>
                    </a:p>
                  </a:txBody>
                  <a:tcPr/>
                </a:tc>
                <a:tc>
                  <a:txBody>
                    <a:bodyPr/>
                    <a:lstStyle/>
                    <a:p>
                      <a:pPr algn="l" fontAlgn="ctr"/>
                      <a:r>
                        <a:rPr lang="en-US" sz="800" u="none" strike="noStrike">
                          <a:effectLst/>
                        </a:rPr>
                        <a:t>develop</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ja-JP" altLang="en-US" sz="800" u="none" strike="noStrike">
                          <a:effectLst/>
                        </a:rPr>
                        <a:t>リリース準備作業中に発生した修正を</a:t>
                      </a:r>
                      <a:r>
                        <a:rPr lang="en-US" sz="800" u="none" strike="noStrike">
                          <a:effectLst/>
                        </a:rPr>
                        <a:t>develop</a:t>
                      </a:r>
                      <a:r>
                        <a:rPr lang="ja-JP" altLang="en-US" sz="800" u="none" strike="noStrike">
                          <a:effectLst/>
                        </a:rPr>
                        <a:t>にフィードバックする必要があるため、</a:t>
                      </a:r>
                      <a:r>
                        <a:rPr lang="en-US" sz="800" u="none" strike="noStrike">
                          <a:effectLst/>
                        </a:rPr>
                        <a:t>develop</a:t>
                      </a:r>
                      <a:r>
                        <a:rPr lang="ja-JP" altLang="en-US" sz="800" u="none" strike="noStrike">
                          <a:effectLst/>
                        </a:rPr>
                        <a:t>にマージする。</a:t>
                      </a:r>
                      <a:br>
                        <a:rPr lang="ja-JP" altLang="en-US" sz="800" u="none" strike="noStrike">
                          <a:effectLst/>
                        </a:rPr>
                      </a:br>
                      <a:r>
                        <a:rPr lang="en-US" altLang="ja-JP" sz="800" u="none" strike="noStrike">
                          <a:effectLst/>
                        </a:rPr>
                        <a:t>/</a:t>
                      </a:r>
                      <a:r>
                        <a:rPr lang="en-US" sz="800" u="none" strike="noStrike">
                          <a:effectLst/>
                        </a:rPr>
                        <a:t>Since it is necessary to feedback the modifications that occurred during the release preparation task, merge it to develop.</a:t>
                      </a:r>
                      <a:br>
                        <a:rPr lang="en-US" sz="800" u="none" strike="noStrike">
                          <a:effectLst/>
                        </a:rPr>
                      </a:br>
                      <a:br>
                        <a:rPr lang="en-US" sz="800" u="none" strike="noStrike">
                          <a:effectLst/>
                        </a:rPr>
                      </a:b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06"/>
                  </a:ext>
                </a:extLst>
              </a:tr>
              <a:tr h="487095">
                <a:tc rowSpan="2">
                  <a:txBody>
                    <a:bodyPr/>
                    <a:lstStyle/>
                    <a:p>
                      <a:pPr algn="ctr" fontAlgn="ctr"/>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6822" marR="6822" marT="6822" marB="0" anchor="ctr"/>
                </a:tc>
                <a:tc rowSpan="2">
                  <a:txBody>
                    <a:bodyPr/>
                    <a:lstStyle/>
                    <a:p>
                      <a:pPr algn="l" fontAlgn="ctr"/>
                      <a:r>
                        <a:rPr lang="en-US" sz="800" u="none" strike="noStrike">
                          <a:effectLst/>
                        </a:rPr>
                        <a:t>feature</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ctr"/>
                      <a:r>
                        <a:rPr lang="en-US" sz="800" u="none" strike="noStrike">
                          <a:effectLst/>
                        </a:rPr>
                        <a:t>develop</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ja-JP" altLang="en-US" sz="800" u="none" strike="noStrike">
                          <a:effectLst/>
                        </a:rPr>
                        <a:t>開発機能単位でモジュールの開発を行い、</a:t>
                      </a:r>
                      <a:r>
                        <a:rPr lang="en-US" sz="800" u="none" strike="noStrike">
                          <a:effectLst/>
                        </a:rPr>
                        <a:t>develop</a:t>
                      </a:r>
                      <a:r>
                        <a:rPr lang="ja-JP" altLang="en-US" sz="800" u="none" strike="noStrike">
                          <a:effectLst/>
                        </a:rPr>
                        <a:t>へ</a:t>
                      </a:r>
                      <a:r>
                        <a:rPr lang="en-US" sz="800" u="none" strike="noStrike">
                          <a:effectLst/>
                        </a:rPr>
                        <a:t>merge request</a:t>
                      </a:r>
                      <a:r>
                        <a:rPr lang="ja-JP" altLang="en-US" sz="800" u="none" strike="noStrike">
                          <a:effectLst/>
                        </a:rPr>
                        <a:t>を行う。</a:t>
                      </a:r>
                      <a:br>
                        <a:rPr lang="ja-JP" altLang="en-US" sz="800" u="none" strike="noStrike">
                          <a:effectLst/>
                        </a:rPr>
                      </a:br>
                      <a:r>
                        <a:rPr lang="en-US" sz="800" u="none" strike="noStrike">
                          <a:effectLst/>
                        </a:rPr>
                        <a:t>merge request</a:t>
                      </a:r>
                      <a:r>
                        <a:rPr lang="ja-JP" altLang="en-US" sz="800" u="none" strike="noStrike">
                          <a:effectLst/>
                        </a:rPr>
                        <a:t>を行うことで、レビューを実施した変更内容のみマージする。</a:t>
                      </a:r>
                      <a:br>
                        <a:rPr lang="ja-JP" altLang="en-US" sz="800" u="none" strike="noStrike">
                          <a:effectLst/>
                        </a:rPr>
                      </a:br>
                      <a:r>
                        <a:rPr lang="en-US" altLang="ja-JP" sz="800" u="none" strike="noStrike">
                          <a:effectLst/>
                        </a:rPr>
                        <a:t>/</a:t>
                      </a:r>
                      <a:r>
                        <a:rPr lang="en-US" sz="800" u="none" strike="noStrike">
                          <a:effectLst/>
                        </a:rPr>
                        <a:t>Perform the development of modules by units of development functions, and make merge requests to 'develop'.</a:t>
                      </a:r>
                      <a:br>
                        <a:rPr lang="en-US" sz="800" u="none" strike="noStrike">
                          <a:effectLst/>
                        </a:rPr>
                      </a:br>
                      <a:r>
                        <a:rPr lang="en-US" sz="800" u="none" strike="noStrike">
                          <a:effectLst/>
                        </a:rPr>
                        <a:t>Through merge request, only the changes made brought about by the review are merged.</a:t>
                      </a: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07"/>
                  </a:ext>
                </a:extLst>
              </a:tr>
              <a:tr h="246959">
                <a:tc vMerge="1">
                  <a:txBody>
                    <a:bodyPr/>
                    <a:lstStyle/>
                    <a:p>
                      <a:endParaRPr lang="en-US"/>
                    </a:p>
                  </a:txBody>
                  <a:tcPr/>
                </a:tc>
                <a:tc vMerge="1">
                  <a:txBody>
                    <a:bodyPr/>
                    <a:lstStyle/>
                    <a:p>
                      <a:endParaRPr lang="en-US"/>
                    </a:p>
                  </a:txBody>
                  <a:tcPr/>
                </a:tc>
                <a:tc>
                  <a:txBody>
                    <a:bodyPr/>
                    <a:lstStyle/>
                    <a:p>
                      <a:pPr algn="l" fontAlgn="ctr"/>
                      <a:r>
                        <a:rPr lang="en-US" sz="800" u="none" strike="noStrike">
                          <a:effectLst/>
                        </a:rPr>
                        <a:t>release</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ja-JP" altLang="en-US" sz="800" u="none" strike="noStrike">
                          <a:effectLst/>
                        </a:rPr>
                        <a:t>リリース準備作業での変更をマージする。</a:t>
                      </a:r>
                      <a:br>
                        <a:rPr lang="ja-JP" altLang="en-US" sz="800" u="none" strike="noStrike">
                          <a:effectLst/>
                        </a:rPr>
                      </a:br>
                      <a:r>
                        <a:rPr lang="en-US" altLang="ja-JP" sz="800" u="none" strike="noStrike">
                          <a:effectLst/>
                        </a:rPr>
                        <a:t>/</a:t>
                      </a:r>
                      <a:r>
                        <a:rPr lang="en-US" sz="800" u="none" strike="noStrike">
                          <a:effectLst/>
                        </a:rPr>
                        <a:t>Merge changes in the release preparation work.</a:t>
                      </a: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08"/>
                  </a:ext>
                </a:extLst>
              </a:tr>
              <a:tr h="246959">
                <a:tc rowSpan="3">
                  <a:txBody>
                    <a:bodyPr/>
                    <a:lstStyle/>
                    <a:p>
                      <a:pPr algn="ctr" fontAlgn="ctr"/>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6822" marR="6822" marT="6822" marB="0" anchor="ctr"/>
                </a:tc>
                <a:tc rowSpan="3">
                  <a:txBody>
                    <a:bodyPr/>
                    <a:lstStyle/>
                    <a:p>
                      <a:pPr algn="l" fontAlgn="ctr"/>
                      <a:r>
                        <a:rPr lang="en-US" sz="800" u="none" strike="noStrike">
                          <a:effectLst/>
                        </a:rPr>
                        <a:t>hotfix</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ctr"/>
                      <a:r>
                        <a:rPr lang="en-US" sz="800" u="none" strike="noStrike">
                          <a:effectLst/>
                        </a:rPr>
                        <a:t>master</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ja-JP" altLang="en-US" sz="800" u="none" strike="noStrike">
                          <a:effectLst/>
                        </a:rPr>
                        <a:t>現行のプロダクトへの変更のため</a:t>
                      </a:r>
                      <a:r>
                        <a:rPr lang="en-US" sz="800" u="none" strike="noStrike">
                          <a:effectLst/>
                        </a:rPr>
                        <a:t>master</a:t>
                      </a:r>
                      <a:r>
                        <a:rPr lang="ja-JP" altLang="en-US" sz="800" u="none" strike="noStrike">
                          <a:effectLst/>
                        </a:rPr>
                        <a:t>に対してマージを行う。</a:t>
                      </a:r>
                      <a:br>
                        <a:rPr lang="ja-JP" altLang="en-US" sz="800" u="none" strike="noStrike">
                          <a:effectLst/>
                        </a:rPr>
                      </a:br>
                      <a:r>
                        <a:rPr lang="en-US" altLang="ja-JP" sz="800" u="none" strike="noStrike">
                          <a:effectLst/>
                        </a:rPr>
                        <a:t>/</a:t>
                      </a:r>
                      <a:r>
                        <a:rPr lang="en-US" sz="800" u="none" strike="noStrike">
                          <a:effectLst/>
                        </a:rPr>
                        <a:t>Perform the merge to the master for the changes to the current product.</a:t>
                      </a: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09"/>
                  </a:ext>
                </a:extLst>
              </a:tr>
              <a:tr h="246959">
                <a:tc vMerge="1">
                  <a:txBody>
                    <a:bodyPr/>
                    <a:lstStyle/>
                    <a:p>
                      <a:endParaRPr lang="en-US"/>
                    </a:p>
                  </a:txBody>
                  <a:tcPr/>
                </a:tc>
                <a:tc vMerge="1">
                  <a:txBody>
                    <a:bodyPr/>
                    <a:lstStyle/>
                    <a:p>
                      <a:endParaRPr lang="en-US"/>
                    </a:p>
                  </a:txBody>
                  <a:tcPr/>
                </a:tc>
                <a:tc>
                  <a:txBody>
                    <a:bodyPr/>
                    <a:lstStyle/>
                    <a:p>
                      <a:pPr algn="l" fontAlgn="ctr"/>
                      <a:r>
                        <a:rPr lang="en-US" sz="800" u="none" strike="noStrike">
                          <a:effectLst/>
                        </a:rPr>
                        <a:t>develop</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en-US" sz="800" u="none" strike="noStrike">
                          <a:effectLst/>
                        </a:rPr>
                        <a:t>develop</a:t>
                      </a:r>
                      <a:r>
                        <a:rPr lang="ja-JP" altLang="en-US" sz="800" u="none" strike="noStrike">
                          <a:effectLst/>
                        </a:rPr>
                        <a:t>に対してマージすることでデグレードを予防する。</a:t>
                      </a:r>
                      <a:br>
                        <a:rPr lang="ja-JP" altLang="en-US" sz="800" u="none" strike="noStrike">
                          <a:effectLst/>
                        </a:rPr>
                      </a:br>
                      <a:r>
                        <a:rPr lang="en-US" altLang="ja-JP" sz="800" u="none" strike="noStrike">
                          <a:effectLst/>
                        </a:rPr>
                        <a:t>/</a:t>
                      </a:r>
                      <a:r>
                        <a:rPr lang="en-US" sz="800" u="none" strike="noStrike">
                          <a:effectLst/>
                        </a:rPr>
                        <a:t>Prevent degradation by merging for each "develop".</a:t>
                      </a:r>
                      <a:endParaRPr lang="en-US" sz="8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10"/>
                  </a:ext>
                </a:extLst>
              </a:tr>
              <a:tr h="487095">
                <a:tc vMerge="1">
                  <a:txBody>
                    <a:bodyPr/>
                    <a:lstStyle/>
                    <a:p>
                      <a:endParaRPr lang="en-US"/>
                    </a:p>
                  </a:txBody>
                  <a:tcPr/>
                </a:tc>
                <a:tc vMerge="1">
                  <a:txBody>
                    <a:bodyPr/>
                    <a:lstStyle/>
                    <a:p>
                      <a:endParaRPr lang="en-US"/>
                    </a:p>
                  </a:txBody>
                  <a:tcPr/>
                </a:tc>
                <a:tc>
                  <a:txBody>
                    <a:bodyPr/>
                    <a:lstStyle/>
                    <a:p>
                      <a:pPr algn="l" fontAlgn="ctr"/>
                      <a:r>
                        <a:rPr lang="en-US" sz="800" u="none" strike="noStrike">
                          <a:effectLst/>
                        </a:rPr>
                        <a:t>hotfix</a:t>
                      </a:r>
                      <a:endParaRPr lang="en-US" sz="800" b="0" i="0" u="none" strike="noStrike">
                        <a:solidFill>
                          <a:srgbClr val="000000"/>
                        </a:solidFill>
                        <a:effectLst/>
                        <a:latin typeface="Calibri" panose="020F0502020204030204" pitchFamily="34" charset="0"/>
                      </a:endParaRPr>
                    </a:p>
                  </a:txBody>
                  <a:tcPr marL="6822" marR="6822" marT="6822" marB="0" anchor="ctr"/>
                </a:tc>
                <a:tc>
                  <a:txBody>
                    <a:bodyPr/>
                    <a:lstStyle/>
                    <a:p>
                      <a:pPr algn="l" fontAlgn="t"/>
                      <a:r>
                        <a:rPr lang="ja-JP" altLang="en-US" sz="800" u="none" strike="noStrike" dirty="0">
                          <a:effectLst/>
                        </a:rPr>
                        <a:t>本番メンテナンスが並行して進む場合、先行してリリースする修正内容を後発の本番メンテナンスで取込む必要があるため、後発の</a:t>
                      </a:r>
                      <a:r>
                        <a:rPr lang="en-US" sz="800" u="none" strike="noStrike" dirty="0">
                          <a:effectLst/>
                        </a:rPr>
                        <a:t>hotfix</a:t>
                      </a:r>
                      <a:r>
                        <a:rPr lang="ja-JP" altLang="en-US" sz="800" u="none" strike="noStrike" dirty="0">
                          <a:effectLst/>
                        </a:rPr>
                        <a:t>に対してマージが発生する。</a:t>
                      </a:r>
                      <a:br>
                        <a:rPr lang="ja-JP" altLang="en-US" sz="800" u="none" strike="noStrike" dirty="0">
                          <a:effectLst/>
                        </a:rPr>
                      </a:br>
                      <a:r>
                        <a:rPr lang="en-US" sz="800" u="none" strike="noStrike" dirty="0">
                          <a:effectLst/>
                        </a:rPr>
                        <a:t>When the main maintenance progresses in parallel, it is necessary to incorporate the modification contents of the preceding development to b released to the succeeding production maintenance, so a merge occurs for the succeeding hotfix.</a:t>
                      </a:r>
                      <a:endParaRPr lang="en-US" sz="8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6822" marR="6822" marT="6822" marB="0"/>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Rectangle 6"/>
          <p:cNvSpPr/>
          <p:nvPr/>
        </p:nvSpPr>
        <p:spPr>
          <a:xfrm>
            <a:off x="164392" y="908720"/>
            <a:ext cx="3467616" cy="369332"/>
          </a:xfrm>
          <a:prstGeom prst="rect">
            <a:avLst/>
          </a:prstGeom>
        </p:spPr>
        <p:txBody>
          <a:bodyPr wrap="none">
            <a:spAutoFit/>
          </a:bodyPr>
          <a:lstStyle/>
          <a:p>
            <a:r>
              <a:rPr lang="en-US" dirty="0"/>
              <a:t>Depending on the branch usage</a:t>
            </a:r>
          </a:p>
        </p:txBody>
      </p:sp>
    </p:spTree>
    <p:extLst>
      <p:ext uri="{BB962C8B-B14F-4D97-AF65-F5344CB8AC3E}">
        <p14:creationId xmlns:p14="http://schemas.microsoft.com/office/powerpoint/2010/main" val="271910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0"/>
            <a:ext cx="7858125" cy="652867"/>
          </a:xfrm>
        </p:spPr>
        <p:txBody>
          <a:bodyPr/>
          <a:lstStyle/>
          <a:p>
            <a:r>
              <a:rPr lang="en-US" dirty="0"/>
              <a:t>Commit Message Conventions *</a:t>
            </a:r>
          </a:p>
        </p:txBody>
      </p:sp>
      <p:sp>
        <p:nvSpPr>
          <p:cNvPr id="3" name="Text Placeholder 2"/>
          <p:cNvSpPr>
            <a:spLocks noGrp="1"/>
          </p:cNvSpPr>
          <p:nvPr>
            <p:ph type="body" sz="quarter" idx="15"/>
          </p:nvPr>
        </p:nvSpPr>
        <p:spPr>
          <a:xfrm>
            <a:off x="169863" y="836712"/>
            <a:ext cx="8788401" cy="5665691"/>
          </a:xfrm>
        </p:spPr>
        <p:txBody>
          <a:bodyPr/>
          <a:lstStyle/>
          <a:p>
            <a:r>
              <a:rPr lang="en-US" dirty="0"/>
              <a:t>This defines the commit message rules to be set when committing the modification contents in the task branch.</a:t>
            </a:r>
          </a:p>
          <a:p>
            <a:endParaRPr lang="en-US" dirty="0"/>
          </a:p>
          <a:p>
            <a:r>
              <a:rPr lang="en-US" dirty="0"/>
              <a:t>Objective</a:t>
            </a:r>
          </a:p>
          <a:p>
            <a:pPr lvl="1"/>
            <a:r>
              <a:rPr lang="en-US" dirty="0"/>
              <a:t>By properly writing the description of the modification, it will be easy to understand the content of the modification even when viewed by other people who are not in-charge of the modification.</a:t>
            </a:r>
          </a:p>
          <a:p>
            <a:pPr lvl="1"/>
            <a:r>
              <a:rPr lang="en-US" dirty="0"/>
              <a:t>In the commit message, do not just write that you did a modification, write what you modified and the reason why that modification was necessary.</a:t>
            </a:r>
          </a:p>
          <a:p>
            <a:pPr lvl="1"/>
            <a:r>
              <a:rPr lang="en-US" dirty="0"/>
              <a:t>The purpose is to be able to easily know the modification contents from the change history of the </a:t>
            </a:r>
            <a:r>
              <a:rPr lang="en-US" dirty="0" err="1"/>
              <a:t>Git</a:t>
            </a:r>
            <a:r>
              <a:rPr lang="en-US" dirty="0"/>
              <a:t> repository.</a:t>
            </a:r>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a:latin typeface="Fujitsu Sans Light"/>
              </a:rPr>
              <a:t>Copyright 2016 FUJITSU</a:t>
            </a:r>
            <a:endParaRPr kumimoji="0" lang="ja-JP" altLang="en-US" dirty="0">
              <a:latin typeface="Fujitsu Sans Light"/>
            </a:endParaRPr>
          </a:p>
        </p:txBody>
      </p:sp>
      <p:sp>
        <p:nvSpPr>
          <p:cNvPr id="6" name="Slide Number Placeholder 5"/>
          <p:cNvSpPr>
            <a:spLocks noGrp="1"/>
          </p:cNvSpPr>
          <p:nvPr>
            <p:ph type="sldNum" sz="quarter" idx="10"/>
          </p:nvPr>
        </p:nvSpPr>
        <p:spPr/>
        <p:txBody>
          <a:bodyPr/>
          <a:lstStyle/>
          <a:p>
            <a:pPr>
              <a:defRPr/>
            </a:pPr>
            <a:fld id="{DEB5768E-4488-470A-9E8A-B8892E3AF9CD}" type="slidenum">
              <a:rPr lang="de-DE" altLang="ja-JP" smtClean="0"/>
              <a:pPr>
                <a:defRPr/>
              </a:pPr>
              <a:t>16</a:t>
            </a:fld>
            <a:endParaRPr lang="de-DE" altLang="ja-JP"/>
          </a:p>
        </p:txBody>
      </p:sp>
    </p:spTree>
    <p:extLst>
      <p:ext uri="{BB962C8B-B14F-4D97-AF65-F5344CB8AC3E}">
        <p14:creationId xmlns:p14="http://schemas.microsoft.com/office/powerpoint/2010/main" val="321735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Message Conventions</a:t>
            </a:r>
          </a:p>
        </p:txBody>
      </p:sp>
      <p:sp>
        <p:nvSpPr>
          <p:cNvPr id="3" name="Text Placeholder 2"/>
          <p:cNvSpPr>
            <a:spLocks noGrp="1"/>
          </p:cNvSpPr>
          <p:nvPr>
            <p:ph type="body" sz="quarter" idx="15"/>
          </p:nvPr>
        </p:nvSpPr>
        <p:spPr>
          <a:xfrm>
            <a:off x="323528" y="836712"/>
            <a:ext cx="8208912" cy="5665691"/>
          </a:xfrm>
        </p:spPr>
        <p:txBody>
          <a:bodyPr/>
          <a:lstStyle/>
          <a:p>
            <a:pPr marL="0" indent="0">
              <a:buNone/>
            </a:pPr>
            <a:r>
              <a:rPr lang="en-US" dirty="0"/>
              <a:t>For more details on the convention please refer to the attached file:</a:t>
            </a:r>
          </a:p>
          <a:p>
            <a:pPr marL="0" indent="0">
              <a:buNone/>
            </a:pPr>
            <a:endParaRPr lang="en-US" sz="2000" dirty="0"/>
          </a:p>
          <a:p>
            <a:pPr marL="0" indent="0">
              <a:buNone/>
            </a:pPr>
            <a:endParaRPr lang="en-US" sz="2000" dirty="0"/>
          </a:p>
          <a:p>
            <a:pPr marL="0" indent="0">
              <a:buNone/>
            </a:pP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a:latin typeface="Fujitsu Sans Light"/>
              </a:rPr>
              <a:t>Copyright 2016 FUJITSU</a:t>
            </a:r>
            <a:endParaRPr kumimoji="0" lang="ja-JP" altLang="en-US" dirty="0">
              <a:latin typeface="Fujitsu Sans Light"/>
            </a:endParaRPr>
          </a:p>
        </p:txBody>
      </p:sp>
      <p:sp>
        <p:nvSpPr>
          <p:cNvPr id="6" name="Slide Number Placeholder 5"/>
          <p:cNvSpPr>
            <a:spLocks noGrp="1"/>
          </p:cNvSpPr>
          <p:nvPr>
            <p:ph type="sldNum" sz="quarter" idx="10"/>
          </p:nvPr>
        </p:nvSpPr>
        <p:spPr/>
        <p:txBody>
          <a:bodyPr/>
          <a:lstStyle/>
          <a:p>
            <a:pPr>
              <a:defRPr/>
            </a:pPr>
            <a:fld id="{DEB5768E-4488-470A-9E8A-B8892E3AF9CD}" type="slidenum">
              <a:rPr lang="de-DE" altLang="ja-JP" smtClean="0"/>
              <a:pPr>
                <a:defRPr/>
              </a:pPr>
              <a:t>17</a:t>
            </a:fld>
            <a:endParaRPr lang="de-DE" altLang="ja-JP"/>
          </a:p>
        </p:txBody>
      </p:sp>
      <p:graphicFrame>
        <p:nvGraphicFramePr>
          <p:cNvPr id="7" name="Object 6"/>
          <p:cNvGraphicFramePr>
            <a:graphicFrameLocks noChangeAspect="1"/>
          </p:cNvGraphicFramePr>
          <p:nvPr>
            <p:extLst>
              <p:ext uri="{D42A27DB-BD31-4B8C-83A1-F6EECF244321}">
                <p14:modId xmlns:p14="http://schemas.microsoft.com/office/powerpoint/2010/main" val="2610524410"/>
              </p:ext>
            </p:extLst>
          </p:nvPr>
        </p:nvGraphicFramePr>
        <p:xfrm>
          <a:off x="2290143" y="1494766"/>
          <a:ext cx="1808782" cy="1526160"/>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7" name="Object 6"/>
                      <p:cNvPicPr/>
                      <p:nvPr/>
                    </p:nvPicPr>
                    <p:blipFill>
                      <a:blip r:embed="rId3"/>
                      <a:stretch>
                        <a:fillRect/>
                      </a:stretch>
                    </p:blipFill>
                    <p:spPr>
                      <a:xfrm>
                        <a:off x="2290143" y="1494766"/>
                        <a:ext cx="1808782" cy="1526160"/>
                      </a:xfrm>
                      <a:prstGeom prst="rect">
                        <a:avLst/>
                      </a:prstGeom>
                    </p:spPr>
                  </p:pic>
                </p:oleObj>
              </mc:Fallback>
            </mc:AlternateContent>
          </a:graphicData>
        </a:graphic>
      </p:graphicFrame>
    </p:spTree>
    <p:extLst>
      <p:ext uri="{BB962C8B-B14F-4D97-AF65-F5344CB8AC3E}">
        <p14:creationId xmlns:p14="http://schemas.microsoft.com/office/powerpoint/2010/main" val="65235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Message Conventions</a:t>
            </a:r>
          </a:p>
        </p:txBody>
      </p:sp>
      <p:sp>
        <p:nvSpPr>
          <p:cNvPr id="4" name="Text Placeholder 3"/>
          <p:cNvSpPr>
            <a:spLocks noGrp="1"/>
          </p:cNvSpPr>
          <p:nvPr>
            <p:ph type="body" sz="quarter" idx="16"/>
          </p:nvPr>
        </p:nvSpPr>
        <p:spPr>
          <a:xfrm>
            <a:off x="169863" y="908720"/>
            <a:ext cx="8723312" cy="5593680"/>
          </a:xfrm>
        </p:spPr>
        <p:txBody>
          <a:bodyPr/>
          <a:lstStyle/>
          <a:p>
            <a:pPr marL="0" indent="0">
              <a:buNone/>
            </a:pPr>
            <a:r>
              <a:rPr lang="en-US" b="1" dirty="0"/>
              <a:t>The seven rules of a great </a:t>
            </a:r>
            <a:r>
              <a:rPr lang="en-US" b="1" dirty="0" err="1"/>
              <a:t>Git</a:t>
            </a:r>
            <a:r>
              <a:rPr lang="en-US" b="1" dirty="0"/>
              <a:t> commit message</a:t>
            </a:r>
            <a:endParaRPr lang="en-US" dirty="0"/>
          </a:p>
          <a:p>
            <a:r>
              <a:rPr lang="en-US" dirty="0"/>
              <a:t>Separate subject from body with a blank line.</a:t>
            </a:r>
          </a:p>
          <a:p>
            <a:r>
              <a:rPr lang="en-US" dirty="0"/>
              <a:t>Limit the subject line to 50 characters.</a:t>
            </a:r>
          </a:p>
          <a:p>
            <a:r>
              <a:rPr lang="en-US" dirty="0"/>
              <a:t>Capitalize the subject line.</a:t>
            </a:r>
          </a:p>
          <a:p>
            <a:r>
              <a:rPr lang="en-US" dirty="0"/>
              <a:t>Do not end the subject line with a period.</a:t>
            </a:r>
          </a:p>
          <a:p>
            <a:r>
              <a:rPr lang="en-US" dirty="0"/>
              <a:t>Use the imperative mood in the subject line.</a:t>
            </a:r>
          </a:p>
          <a:p>
            <a:r>
              <a:rPr lang="en-US" dirty="0"/>
              <a:t>Wrap the body at 72 characters.</a:t>
            </a:r>
          </a:p>
          <a:p>
            <a:r>
              <a:rPr lang="en-US" dirty="0"/>
              <a:t>Use the body to explain what and why vs. how.</a:t>
            </a:r>
          </a:p>
          <a:p>
            <a:pPr marL="0" indent="0">
              <a:buNone/>
            </a:pP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a:latin typeface="Fujitsu Sans Light"/>
              </a:rPr>
              <a:t>Copyright 2016 FUJITSU</a:t>
            </a:r>
            <a:endParaRPr kumimoji="0" lang="ja-JP" altLang="en-US" dirty="0">
              <a:latin typeface="Fujitsu Sans Light"/>
            </a:endParaRPr>
          </a:p>
        </p:txBody>
      </p:sp>
      <p:sp>
        <p:nvSpPr>
          <p:cNvPr id="6" name="Slide Number Placeholder 5"/>
          <p:cNvSpPr>
            <a:spLocks noGrp="1"/>
          </p:cNvSpPr>
          <p:nvPr>
            <p:ph type="sldNum" sz="quarter" idx="10"/>
          </p:nvPr>
        </p:nvSpPr>
        <p:spPr/>
        <p:txBody>
          <a:bodyPr/>
          <a:lstStyle/>
          <a:p>
            <a:pPr>
              <a:defRPr/>
            </a:pPr>
            <a:fld id="{DEB5768E-4488-470A-9E8A-B8892E3AF9CD}" type="slidenum">
              <a:rPr lang="de-DE" altLang="ja-JP" smtClean="0"/>
              <a:pPr>
                <a:defRPr/>
              </a:pPr>
              <a:t>18</a:t>
            </a:fld>
            <a:endParaRPr lang="de-DE" altLang="ja-JP"/>
          </a:p>
        </p:txBody>
      </p:sp>
    </p:spTree>
    <p:extLst>
      <p:ext uri="{BB962C8B-B14F-4D97-AF65-F5344CB8AC3E}">
        <p14:creationId xmlns:p14="http://schemas.microsoft.com/office/powerpoint/2010/main" val="28040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What is GIT</a:t>
            </a:r>
            <a:endParaRPr kumimoji="1" lang="ja-JP" altLang="en-US" dirty="0"/>
          </a:p>
        </p:txBody>
      </p:sp>
      <p:sp>
        <p:nvSpPr>
          <p:cNvPr id="3" name="Slide Number Placeholder 2"/>
          <p:cNvSpPr>
            <a:spLocks noGrp="1"/>
          </p:cNvSpPr>
          <p:nvPr>
            <p:ph type="sldNum" sz="quarter" idx="10"/>
          </p:nvPr>
        </p:nvSpPr>
        <p:spPr/>
        <p:txBody>
          <a:bodyPr/>
          <a:lstStyle/>
          <a:p>
            <a:fld id="{D2D8002D-B5B0-4BAC-B1F6-782DDCCE6D9C}" type="slidenum">
              <a:rPr kumimoji="1" lang="ja-JP" altLang="en-US" smtClean="0"/>
              <a:t>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6" name="TextBox 5"/>
          <p:cNvSpPr txBox="1"/>
          <p:nvPr/>
        </p:nvSpPr>
        <p:spPr>
          <a:xfrm>
            <a:off x="1908533" y="2924944"/>
            <a:ext cx="5038367" cy="584775"/>
          </a:xfrm>
          <a:prstGeom prst="rect">
            <a:avLst/>
          </a:prstGeom>
          <a:noFill/>
        </p:spPr>
        <p:txBody>
          <a:bodyPr wrap="none" rtlCol="0">
            <a:spAutoFit/>
          </a:bodyPr>
          <a:lstStyle/>
          <a:p>
            <a:r>
              <a:rPr lang="en-US" altLang="ja-JP" sz="3200" dirty="0"/>
              <a:t>A Revision Control System</a:t>
            </a:r>
            <a:endParaRPr kumimoji="1" lang="ja-JP" altLang="en-US" sz="3200" dirty="0"/>
          </a:p>
        </p:txBody>
      </p:sp>
    </p:spTree>
    <p:extLst>
      <p:ext uri="{BB962C8B-B14F-4D97-AF65-F5344CB8AC3E}">
        <p14:creationId xmlns:p14="http://schemas.microsoft.com/office/powerpoint/2010/main" val="95956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Merging</a:t>
            </a:r>
          </a:p>
        </p:txBody>
      </p:sp>
      <p:graphicFrame>
        <p:nvGraphicFramePr>
          <p:cNvPr id="6" name="Content Placeholder 5"/>
          <p:cNvGraphicFramePr>
            <a:graphicFrameLocks noGrp="1"/>
          </p:cNvGraphicFramePr>
          <p:nvPr>
            <p:ph idx="1"/>
          </p:nvPr>
        </p:nvGraphicFramePr>
        <p:xfrm>
          <a:off x="168272" y="1327726"/>
          <a:ext cx="8786819" cy="4677210"/>
        </p:xfrm>
        <a:graphic>
          <a:graphicData uri="http://schemas.openxmlformats.org/drawingml/2006/table">
            <a:tbl>
              <a:tblPr>
                <a:tableStyleId>{5C22544A-7EE6-4342-B048-85BDC9FD1C3A}</a:tableStyleId>
              </a:tblPr>
              <a:tblGrid>
                <a:gridCol w="127609">
                  <a:extLst>
                    <a:ext uri="{9D8B030D-6E8A-4147-A177-3AD203B41FA5}">
                      <a16:colId xmlns:a16="http://schemas.microsoft.com/office/drawing/2014/main" val="20000"/>
                    </a:ext>
                  </a:extLst>
                </a:gridCol>
                <a:gridCol w="127609">
                  <a:extLst>
                    <a:ext uri="{9D8B030D-6E8A-4147-A177-3AD203B41FA5}">
                      <a16:colId xmlns:a16="http://schemas.microsoft.com/office/drawing/2014/main" val="20001"/>
                    </a:ext>
                  </a:extLst>
                </a:gridCol>
                <a:gridCol w="127609">
                  <a:extLst>
                    <a:ext uri="{9D8B030D-6E8A-4147-A177-3AD203B41FA5}">
                      <a16:colId xmlns:a16="http://schemas.microsoft.com/office/drawing/2014/main" val="20002"/>
                    </a:ext>
                  </a:extLst>
                </a:gridCol>
                <a:gridCol w="127609">
                  <a:extLst>
                    <a:ext uri="{9D8B030D-6E8A-4147-A177-3AD203B41FA5}">
                      <a16:colId xmlns:a16="http://schemas.microsoft.com/office/drawing/2014/main" val="20003"/>
                    </a:ext>
                  </a:extLst>
                </a:gridCol>
                <a:gridCol w="127609">
                  <a:extLst>
                    <a:ext uri="{9D8B030D-6E8A-4147-A177-3AD203B41FA5}">
                      <a16:colId xmlns:a16="http://schemas.microsoft.com/office/drawing/2014/main" val="20004"/>
                    </a:ext>
                  </a:extLst>
                </a:gridCol>
                <a:gridCol w="127609">
                  <a:extLst>
                    <a:ext uri="{9D8B030D-6E8A-4147-A177-3AD203B41FA5}">
                      <a16:colId xmlns:a16="http://schemas.microsoft.com/office/drawing/2014/main" val="20005"/>
                    </a:ext>
                  </a:extLst>
                </a:gridCol>
                <a:gridCol w="127609">
                  <a:extLst>
                    <a:ext uri="{9D8B030D-6E8A-4147-A177-3AD203B41FA5}">
                      <a16:colId xmlns:a16="http://schemas.microsoft.com/office/drawing/2014/main" val="20006"/>
                    </a:ext>
                  </a:extLst>
                </a:gridCol>
                <a:gridCol w="127609">
                  <a:extLst>
                    <a:ext uri="{9D8B030D-6E8A-4147-A177-3AD203B41FA5}">
                      <a16:colId xmlns:a16="http://schemas.microsoft.com/office/drawing/2014/main" val="20007"/>
                    </a:ext>
                  </a:extLst>
                </a:gridCol>
                <a:gridCol w="127609">
                  <a:extLst>
                    <a:ext uri="{9D8B030D-6E8A-4147-A177-3AD203B41FA5}">
                      <a16:colId xmlns:a16="http://schemas.microsoft.com/office/drawing/2014/main" val="20008"/>
                    </a:ext>
                  </a:extLst>
                </a:gridCol>
                <a:gridCol w="127609">
                  <a:extLst>
                    <a:ext uri="{9D8B030D-6E8A-4147-A177-3AD203B41FA5}">
                      <a16:colId xmlns:a16="http://schemas.microsoft.com/office/drawing/2014/main" val="20009"/>
                    </a:ext>
                  </a:extLst>
                </a:gridCol>
                <a:gridCol w="123052">
                  <a:extLst>
                    <a:ext uri="{9D8B030D-6E8A-4147-A177-3AD203B41FA5}">
                      <a16:colId xmlns:a16="http://schemas.microsoft.com/office/drawing/2014/main" val="20010"/>
                    </a:ext>
                  </a:extLst>
                </a:gridCol>
                <a:gridCol w="123052">
                  <a:extLst>
                    <a:ext uri="{9D8B030D-6E8A-4147-A177-3AD203B41FA5}">
                      <a16:colId xmlns:a16="http://schemas.microsoft.com/office/drawing/2014/main" val="20011"/>
                    </a:ext>
                  </a:extLst>
                </a:gridCol>
                <a:gridCol w="123052">
                  <a:extLst>
                    <a:ext uri="{9D8B030D-6E8A-4147-A177-3AD203B41FA5}">
                      <a16:colId xmlns:a16="http://schemas.microsoft.com/office/drawing/2014/main" val="20012"/>
                    </a:ext>
                  </a:extLst>
                </a:gridCol>
                <a:gridCol w="123052">
                  <a:extLst>
                    <a:ext uri="{9D8B030D-6E8A-4147-A177-3AD203B41FA5}">
                      <a16:colId xmlns:a16="http://schemas.microsoft.com/office/drawing/2014/main" val="20013"/>
                    </a:ext>
                  </a:extLst>
                </a:gridCol>
                <a:gridCol w="123052">
                  <a:extLst>
                    <a:ext uri="{9D8B030D-6E8A-4147-A177-3AD203B41FA5}">
                      <a16:colId xmlns:a16="http://schemas.microsoft.com/office/drawing/2014/main" val="20014"/>
                    </a:ext>
                  </a:extLst>
                </a:gridCol>
                <a:gridCol w="123052">
                  <a:extLst>
                    <a:ext uri="{9D8B030D-6E8A-4147-A177-3AD203B41FA5}">
                      <a16:colId xmlns:a16="http://schemas.microsoft.com/office/drawing/2014/main" val="20015"/>
                    </a:ext>
                  </a:extLst>
                </a:gridCol>
                <a:gridCol w="123052">
                  <a:extLst>
                    <a:ext uri="{9D8B030D-6E8A-4147-A177-3AD203B41FA5}">
                      <a16:colId xmlns:a16="http://schemas.microsoft.com/office/drawing/2014/main" val="20016"/>
                    </a:ext>
                  </a:extLst>
                </a:gridCol>
                <a:gridCol w="123052">
                  <a:extLst>
                    <a:ext uri="{9D8B030D-6E8A-4147-A177-3AD203B41FA5}">
                      <a16:colId xmlns:a16="http://schemas.microsoft.com/office/drawing/2014/main" val="20017"/>
                    </a:ext>
                  </a:extLst>
                </a:gridCol>
                <a:gridCol w="123052">
                  <a:extLst>
                    <a:ext uri="{9D8B030D-6E8A-4147-A177-3AD203B41FA5}">
                      <a16:colId xmlns:a16="http://schemas.microsoft.com/office/drawing/2014/main" val="20018"/>
                    </a:ext>
                  </a:extLst>
                </a:gridCol>
                <a:gridCol w="123052">
                  <a:extLst>
                    <a:ext uri="{9D8B030D-6E8A-4147-A177-3AD203B41FA5}">
                      <a16:colId xmlns:a16="http://schemas.microsoft.com/office/drawing/2014/main" val="20019"/>
                    </a:ext>
                  </a:extLst>
                </a:gridCol>
                <a:gridCol w="123052">
                  <a:extLst>
                    <a:ext uri="{9D8B030D-6E8A-4147-A177-3AD203B41FA5}">
                      <a16:colId xmlns:a16="http://schemas.microsoft.com/office/drawing/2014/main" val="20020"/>
                    </a:ext>
                  </a:extLst>
                </a:gridCol>
                <a:gridCol w="123052">
                  <a:extLst>
                    <a:ext uri="{9D8B030D-6E8A-4147-A177-3AD203B41FA5}">
                      <a16:colId xmlns:a16="http://schemas.microsoft.com/office/drawing/2014/main" val="20021"/>
                    </a:ext>
                  </a:extLst>
                </a:gridCol>
                <a:gridCol w="123052">
                  <a:extLst>
                    <a:ext uri="{9D8B030D-6E8A-4147-A177-3AD203B41FA5}">
                      <a16:colId xmlns:a16="http://schemas.microsoft.com/office/drawing/2014/main" val="20022"/>
                    </a:ext>
                  </a:extLst>
                </a:gridCol>
                <a:gridCol w="123052">
                  <a:extLst>
                    <a:ext uri="{9D8B030D-6E8A-4147-A177-3AD203B41FA5}">
                      <a16:colId xmlns:a16="http://schemas.microsoft.com/office/drawing/2014/main" val="20023"/>
                    </a:ext>
                  </a:extLst>
                </a:gridCol>
                <a:gridCol w="123052">
                  <a:extLst>
                    <a:ext uri="{9D8B030D-6E8A-4147-A177-3AD203B41FA5}">
                      <a16:colId xmlns:a16="http://schemas.microsoft.com/office/drawing/2014/main" val="20024"/>
                    </a:ext>
                  </a:extLst>
                </a:gridCol>
                <a:gridCol w="123052">
                  <a:extLst>
                    <a:ext uri="{9D8B030D-6E8A-4147-A177-3AD203B41FA5}">
                      <a16:colId xmlns:a16="http://schemas.microsoft.com/office/drawing/2014/main" val="20025"/>
                    </a:ext>
                  </a:extLst>
                </a:gridCol>
                <a:gridCol w="123052">
                  <a:extLst>
                    <a:ext uri="{9D8B030D-6E8A-4147-A177-3AD203B41FA5}">
                      <a16:colId xmlns:a16="http://schemas.microsoft.com/office/drawing/2014/main" val="20026"/>
                    </a:ext>
                  </a:extLst>
                </a:gridCol>
                <a:gridCol w="123052">
                  <a:extLst>
                    <a:ext uri="{9D8B030D-6E8A-4147-A177-3AD203B41FA5}">
                      <a16:colId xmlns:a16="http://schemas.microsoft.com/office/drawing/2014/main" val="20027"/>
                    </a:ext>
                  </a:extLst>
                </a:gridCol>
                <a:gridCol w="123052">
                  <a:extLst>
                    <a:ext uri="{9D8B030D-6E8A-4147-A177-3AD203B41FA5}">
                      <a16:colId xmlns:a16="http://schemas.microsoft.com/office/drawing/2014/main" val="20028"/>
                    </a:ext>
                  </a:extLst>
                </a:gridCol>
                <a:gridCol w="123052">
                  <a:extLst>
                    <a:ext uri="{9D8B030D-6E8A-4147-A177-3AD203B41FA5}">
                      <a16:colId xmlns:a16="http://schemas.microsoft.com/office/drawing/2014/main" val="20029"/>
                    </a:ext>
                  </a:extLst>
                </a:gridCol>
                <a:gridCol w="123052">
                  <a:extLst>
                    <a:ext uri="{9D8B030D-6E8A-4147-A177-3AD203B41FA5}">
                      <a16:colId xmlns:a16="http://schemas.microsoft.com/office/drawing/2014/main" val="20030"/>
                    </a:ext>
                  </a:extLst>
                </a:gridCol>
                <a:gridCol w="123052">
                  <a:extLst>
                    <a:ext uri="{9D8B030D-6E8A-4147-A177-3AD203B41FA5}">
                      <a16:colId xmlns:a16="http://schemas.microsoft.com/office/drawing/2014/main" val="20031"/>
                    </a:ext>
                  </a:extLst>
                </a:gridCol>
                <a:gridCol w="123052">
                  <a:extLst>
                    <a:ext uri="{9D8B030D-6E8A-4147-A177-3AD203B41FA5}">
                      <a16:colId xmlns:a16="http://schemas.microsoft.com/office/drawing/2014/main" val="20032"/>
                    </a:ext>
                  </a:extLst>
                </a:gridCol>
                <a:gridCol w="123052">
                  <a:extLst>
                    <a:ext uri="{9D8B030D-6E8A-4147-A177-3AD203B41FA5}">
                      <a16:colId xmlns:a16="http://schemas.microsoft.com/office/drawing/2014/main" val="20033"/>
                    </a:ext>
                  </a:extLst>
                </a:gridCol>
                <a:gridCol w="123052">
                  <a:extLst>
                    <a:ext uri="{9D8B030D-6E8A-4147-A177-3AD203B41FA5}">
                      <a16:colId xmlns:a16="http://schemas.microsoft.com/office/drawing/2014/main" val="20034"/>
                    </a:ext>
                  </a:extLst>
                </a:gridCol>
                <a:gridCol w="123052">
                  <a:extLst>
                    <a:ext uri="{9D8B030D-6E8A-4147-A177-3AD203B41FA5}">
                      <a16:colId xmlns:a16="http://schemas.microsoft.com/office/drawing/2014/main" val="20035"/>
                    </a:ext>
                  </a:extLst>
                </a:gridCol>
                <a:gridCol w="123052">
                  <a:extLst>
                    <a:ext uri="{9D8B030D-6E8A-4147-A177-3AD203B41FA5}">
                      <a16:colId xmlns:a16="http://schemas.microsoft.com/office/drawing/2014/main" val="20036"/>
                    </a:ext>
                  </a:extLst>
                </a:gridCol>
                <a:gridCol w="123052">
                  <a:extLst>
                    <a:ext uri="{9D8B030D-6E8A-4147-A177-3AD203B41FA5}">
                      <a16:colId xmlns:a16="http://schemas.microsoft.com/office/drawing/2014/main" val="20037"/>
                    </a:ext>
                  </a:extLst>
                </a:gridCol>
                <a:gridCol w="123052">
                  <a:extLst>
                    <a:ext uri="{9D8B030D-6E8A-4147-A177-3AD203B41FA5}">
                      <a16:colId xmlns:a16="http://schemas.microsoft.com/office/drawing/2014/main" val="20038"/>
                    </a:ext>
                  </a:extLst>
                </a:gridCol>
                <a:gridCol w="123052">
                  <a:extLst>
                    <a:ext uri="{9D8B030D-6E8A-4147-A177-3AD203B41FA5}">
                      <a16:colId xmlns:a16="http://schemas.microsoft.com/office/drawing/2014/main" val="20039"/>
                    </a:ext>
                  </a:extLst>
                </a:gridCol>
                <a:gridCol w="123052">
                  <a:extLst>
                    <a:ext uri="{9D8B030D-6E8A-4147-A177-3AD203B41FA5}">
                      <a16:colId xmlns:a16="http://schemas.microsoft.com/office/drawing/2014/main" val="20040"/>
                    </a:ext>
                  </a:extLst>
                </a:gridCol>
                <a:gridCol w="123052">
                  <a:extLst>
                    <a:ext uri="{9D8B030D-6E8A-4147-A177-3AD203B41FA5}">
                      <a16:colId xmlns:a16="http://schemas.microsoft.com/office/drawing/2014/main" val="20041"/>
                    </a:ext>
                  </a:extLst>
                </a:gridCol>
                <a:gridCol w="123052">
                  <a:extLst>
                    <a:ext uri="{9D8B030D-6E8A-4147-A177-3AD203B41FA5}">
                      <a16:colId xmlns:a16="http://schemas.microsoft.com/office/drawing/2014/main" val="20042"/>
                    </a:ext>
                  </a:extLst>
                </a:gridCol>
                <a:gridCol w="123052">
                  <a:extLst>
                    <a:ext uri="{9D8B030D-6E8A-4147-A177-3AD203B41FA5}">
                      <a16:colId xmlns:a16="http://schemas.microsoft.com/office/drawing/2014/main" val="20043"/>
                    </a:ext>
                  </a:extLst>
                </a:gridCol>
                <a:gridCol w="123052">
                  <a:extLst>
                    <a:ext uri="{9D8B030D-6E8A-4147-A177-3AD203B41FA5}">
                      <a16:colId xmlns:a16="http://schemas.microsoft.com/office/drawing/2014/main" val="20044"/>
                    </a:ext>
                  </a:extLst>
                </a:gridCol>
                <a:gridCol w="123052">
                  <a:extLst>
                    <a:ext uri="{9D8B030D-6E8A-4147-A177-3AD203B41FA5}">
                      <a16:colId xmlns:a16="http://schemas.microsoft.com/office/drawing/2014/main" val="20045"/>
                    </a:ext>
                  </a:extLst>
                </a:gridCol>
                <a:gridCol w="123052">
                  <a:extLst>
                    <a:ext uri="{9D8B030D-6E8A-4147-A177-3AD203B41FA5}">
                      <a16:colId xmlns:a16="http://schemas.microsoft.com/office/drawing/2014/main" val="20046"/>
                    </a:ext>
                  </a:extLst>
                </a:gridCol>
                <a:gridCol w="123052">
                  <a:extLst>
                    <a:ext uri="{9D8B030D-6E8A-4147-A177-3AD203B41FA5}">
                      <a16:colId xmlns:a16="http://schemas.microsoft.com/office/drawing/2014/main" val="20047"/>
                    </a:ext>
                  </a:extLst>
                </a:gridCol>
                <a:gridCol w="123052">
                  <a:extLst>
                    <a:ext uri="{9D8B030D-6E8A-4147-A177-3AD203B41FA5}">
                      <a16:colId xmlns:a16="http://schemas.microsoft.com/office/drawing/2014/main" val="20048"/>
                    </a:ext>
                  </a:extLst>
                </a:gridCol>
                <a:gridCol w="123052">
                  <a:extLst>
                    <a:ext uri="{9D8B030D-6E8A-4147-A177-3AD203B41FA5}">
                      <a16:colId xmlns:a16="http://schemas.microsoft.com/office/drawing/2014/main" val="20049"/>
                    </a:ext>
                  </a:extLst>
                </a:gridCol>
                <a:gridCol w="123052">
                  <a:extLst>
                    <a:ext uri="{9D8B030D-6E8A-4147-A177-3AD203B41FA5}">
                      <a16:colId xmlns:a16="http://schemas.microsoft.com/office/drawing/2014/main" val="20050"/>
                    </a:ext>
                  </a:extLst>
                </a:gridCol>
                <a:gridCol w="123052">
                  <a:extLst>
                    <a:ext uri="{9D8B030D-6E8A-4147-A177-3AD203B41FA5}">
                      <a16:colId xmlns:a16="http://schemas.microsoft.com/office/drawing/2014/main" val="20051"/>
                    </a:ext>
                  </a:extLst>
                </a:gridCol>
                <a:gridCol w="123052">
                  <a:extLst>
                    <a:ext uri="{9D8B030D-6E8A-4147-A177-3AD203B41FA5}">
                      <a16:colId xmlns:a16="http://schemas.microsoft.com/office/drawing/2014/main" val="20052"/>
                    </a:ext>
                  </a:extLst>
                </a:gridCol>
                <a:gridCol w="123052">
                  <a:extLst>
                    <a:ext uri="{9D8B030D-6E8A-4147-A177-3AD203B41FA5}">
                      <a16:colId xmlns:a16="http://schemas.microsoft.com/office/drawing/2014/main" val="20053"/>
                    </a:ext>
                  </a:extLst>
                </a:gridCol>
                <a:gridCol w="123052">
                  <a:extLst>
                    <a:ext uri="{9D8B030D-6E8A-4147-A177-3AD203B41FA5}">
                      <a16:colId xmlns:a16="http://schemas.microsoft.com/office/drawing/2014/main" val="20054"/>
                    </a:ext>
                  </a:extLst>
                </a:gridCol>
                <a:gridCol w="123052">
                  <a:extLst>
                    <a:ext uri="{9D8B030D-6E8A-4147-A177-3AD203B41FA5}">
                      <a16:colId xmlns:a16="http://schemas.microsoft.com/office/drawing/2014/main" val="20055"/>
                    </a:ext>
                  </a:extLst>
                </a:gridCol>
                <a:gridCol w="123052">
                  <a:extLst>
                    <a:ext uri="{9D8B030D-6E8A-4147-A177-3AD203B41FA5}">
                      <a16:colId xmlns:a16="http://schemas.microsoft.com/office/drawing/2014/main" val="20056"/>
                    </a:ext>
                  </a:extLst>
                </a:gridCol>
                <a:gridCol w="123052">
                  <a:extLst>
                    <a:ext uri="{9D8B030D-6E8A-4147-A177-3AD203B41FA5}">
                      <a16:colId xmlns:a16="http://schemas.microsoft.com/office/drawing/2014/main" val="20057"/>
                    </a:ext>
                  </a:extLst>
                </a:gridCol>
                <a:gridCol w="123052">
                  <a:extLst>
                    <a:ext uri="{9D8B030D-6E8A-4147-A177-3AD203B41FA5}">
                      <a16:colId xmlns:a16="http://schemas.microsoft.com/office/drawing/2014/main" val="20058"/>
                    </a:ext>
                  </a:extLst>
                </a:gridCol>
                <a:gridCol w="123052">
                  <a:extLst>
                    <a:ext uri="{9D8B030D-6E8A-4147-A177-3AD203B41FA5}">
                      <a16:colId xmlns:a16="http://schemas.microsoft.com/office/drawing/2014/main" val="20059"/>
                    </a:ext>
                  </a:extLst>
                </a:gridCol>
                <a:gridCol w="123052">
                  <a:extLst>
                    <a:ext uri="{9D8B030D-6E8A-4147-A177-3AD203B41FA5}">
                      <a16:colId xmlns:a16="http://schemas.microsoft.com/office/drawing/2014/main" val="20060"/>
                    </a:ext>
                  </a:extLst>
                </a:gridCol>
                <a:gridCol w="123052">
                  <a:extLst>
                    <a:ext uri="{9D8B030D-6E8A-4147-A177-3AD203B41FA5}">
                      <a16:colId xmlns:a16="http://schemas.microsoft.com/office/drawing/2014/main" val="20061"/>
                    </a:ext>
                  </a:extLst>
                </a:gridCol>
                <a:gridCol w="123052">
                  <a:extLst>
                    <a:ext uri="{9D8B030D-6E8A-4147-A177-3AD203B41FA5}">
                      <a16:colId xmlns:a16="http://schemas.microsoft.com/office/drawing/2014/main" val="20062"/>
                    </a:ext>
                  </a:extLst>
                </a:gridCol>
                <a:gridCol w="123052">
                  <a:extLst>
                    <a:ext uri="{9D8B030D-6E8A-4147-A177-3AD203B41FA5}">
                      <a16:colId xmlns:a16="http://schemas.microsoft.com/office/drawing/2014/main" val="20063"/>
                    </a:ext>
                  </a:extLst>
                </a:gridCol>
                <a:gridCol w="123052">
                  <a:extLst>
                    <a:ext uri="{9D8B030D-6E8A-4147-A177-3AD203B41FA5}">
                      <a16:colId xmlns:a16="http://schemas.microsoft.com/office/drawing/2014/main" val="20064"/>
                    </a:ext>
                  </a:extLst>
                </a:gridCol>
                <a:gridCol w="123052">
                  <a:extLst>
                    <a:ext uri="{9D8B030D-6E8A-4147-A177-3AD203B41FA5}">
                      <a16:colId xmlns:a16="http://schemas.microsoft.com/office/drawing/2014/main" val="20065"/>
                    </a:ext>
                  </a:extLst>
                </a:gridCol>
                <a:gridCol w="123052">
                  <a:extLst>
                    <a:ext uri="{9D8B030D-6E8A-4147-A177-3AD203B41FA5}">
                      <a16:colId xmlns:a16="http://schemas.microsoft.com/office/drawing/2014/main" val="20066"/>
                    </a:ext>
                  </a:extLst>
                </a:gridCol>
                <a:gridCol w="123052">
                  <a:extLst>
                    <a:ext uri="{9D8B030D-6E8A-4147-A177-3AD203B41FA5}">
                      <a16:colId xmlns:a16="http://schemas.microsoft.com/office/drawing/2014/main" val="20067"/>
                    </a:ext>
                  </a:extLst>
                </a:gridCol>
                <a:gridCol w="123052">
                  <a:extLst>
                    <a:ext uri="{9D8B030D-6E8A-4147-A177-3AD203B41FA5}">
                      <a16:colId xmlns:a16="http://schemas.microsoft.com/office/drawing/2014/main" val="20068"/>
                    </a:ext>
                  </a:extLst>
                </a:gridCol>
                <a:gridCol w="123052">
                  <a:extLst>
                    <a:ext uri="{9D8B030D-6E8A-4147-A177-3AD203B41FA5}">
                      <a16:colId xmlns:a16="http://schemas.microsoft.com/office/drawing/2014/main" val="20069"/>
                    </a:ext>
                  </a:extLst>
                </a:gridCol>
                <a:gridCol w="127609">
                  <a:extLst>
                    <a:ext uri="{9D8B030D-6E8A-4147-A177-3AD203B41FA5}">
                      <a16:colId xmlns:a16="http://schemas.microsoft.com/office/drawing/2014/main" val="20070"/>
                    </a:ext>
                  </a:extLst>
                </a:gridCol>
              </a:tblGrid>
              <a:tr h="132598">
                <a:tc>
                  <a:txBody>
                    <a:bodyPr/>
                    <a:lstStyle/>
                    <a:p>
                      <a:pPr algn="l" fontAlgn="ctr"/>
                      <a:endParaRPr lang="en-US" sz="800" b="0" i="0" u="none" strike="noStrike" dirty="0">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rowSpan="2" gridSpan="60">
                  <a:txBody>
                    <a:bodyPr/>
                    <a:lstStyle/>
                    <a:p>
                      <a:pPr algn="ctr" fontAlgn="ctr"/>
                      <a:r>
                        <a:rPr lang="ja-JP" altLang="en-US" sz="800" u="none" strike="noStrike">
                          <a:effectLst/>
                        </a:rPr>
                        <a:t>マージ元となるブランチ（先発プロジェクト）</a:t>
                      </a:r>
                      <a:br>
                        <a:rPr lang="ja-JP" altLang="en-US" sz="800" u="none" strike="noStrike">
                          <a:effectLst/>
                        </a:rPr>
                      </a:br>
                      <a:r>
                        <a:rPr lang="en-US" sz="800" u="none" strike="noStrike">
                          <a:effectLst/>
                        </a:rPr>
                        <a:t>Branches to be merged (Preceding development project)</a:t>
                      </a:r>
                      <a:endParaRPr lang="en-US" sz="800" b="0" i="0" u="none" strike="noStrike">
                        <a:solidFill>
                          <a:srgbClr val="000000"/>
                        </a:solidFill>
                        <a:effectLst/>
                        <a:latin typeface="ＭＳ 明朝"/>
                      </a:endParaRPr>
                    </a:p>
                  </a:txBody>
                  <a:tcPr marL="6630" marR="6630" marT="663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0"/>
                  </a:ext>
                </a:extLst>
              </a:tr>
              <a:tr h="132598">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dirty="0">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gridSpan="60"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1"/>
                  </a:ext>
                </a:extLst>
              </a:tr>
              <a:tr h="132598">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rowSpan="2" gridSpan="15">
                  <a:txBody>
                    <a:bodyPr/>
                    <a:lstStyle/>
                    <a:p>
                      <a:pPr algn="ctr" fontAlgn="ctr"/>
                      <a:r>
                        <a:rPr lang="en-US" sz="800" u="none" strike="noStrike">
                          <a:effectLst/>
                        </a:rPr>
                        <a:t>PG/PT工程</a:t>
                      </a:r>
                      <a:br>
                        <a:rPr lang="en-US" sz="800" u="none" strike="noStrike">
                          <a:effectLst/>
                        </a:rPr>
                      </a:br>
                      <a:r>
                        <a:rPr lang="en-US" sz="800" u="none" strike="noStrike">
                          <a:effectLst/>
                        </a:rPr>
                        <a:t>PG/PT Phase</a:t>
                      </a:r>
                      <a:br>
                        <a:rPr lang="en-US" sz="800" u="none" strike="noStrike">
                          <a:effectLst/>
                        </a:rPr>
                      </a:br>
                      <a:r>
                        <a:rPr lang="en-US" sz="800" u="none" strike="noStrike">
                          <a:effectLst/>
                        </a:rPr>
                        <a:t>(develop)</a:t>
                      </a:r>
                      <a:endParaRPr lang="en-US" sz="800" b="0" i="0" u="none" strike="noStrike">
                        <a:solidFill>
                          <a:srgbClr val="000000"/>
                        </a:solidFill>
                        <a:effectLst/>
                        <a:latin typeface="ＭＳ 明朝"/>
                      </a:endParaRPr>
                    </a:p>
                  </a:txBody>
                  <a:tcPr marL="6630" marR="6630" marT="663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gridSpan="15">
                  <a:txBody>
                    <a:bodyPr/>
                    <a:lstStyle/>
                    <a:p>
                      <a:pPr algn="ctr" fontAlgn="ctr"/>
                      <a:r>
                        <a:rPr lang="en-US" sz="800" u="none" strike="noStrike">
                          <a:effectLst/>
                        </a:rPr>
                        <a:t>IT/ST/OT工程</a:t>
                      </a:r>
                      <a:br>
                        <a:rPr lang="en-US" sz="800" u="none" strike="noStrike">
                          <a:effectLst/>
                        </a:rPr>
                      </a:br>
                      <a:r>
                        <a:rPr lang="en-US" sz="800" u="none" strike="noStrike">
                          <a:effectLst/>
                        </a:rPr>
                        <a:t>IT/ST/OT Phase</a:t>
                      </a:r>
                      <a:br>
                        <a:rPr lang="en-US" sz="800" u="none" strike="noStrike">
                          <a:effectLst/>
                        </a:rPr>
                      </a:br>
                      <a:r>
                        <a:rPr lang="en-US" sz="800" u="none" strike="noStrike">
                          <a:effectLst/>
                        </a:rPr>
                        <a:t>(develop)</a:t>
                      </a:r>
                      <a:endParaRPr lang="en-US" sz="800" b="0" i="0" u="none" strike="noStrike">
                        <a:solidFill>
                          <a:srgbClr val="000000"/>
                        </a:solidFill>
                        <a:effectLst/>
                        <a:latin typeface="ＭＳ 明朝"/>
                      </a:endParaRPr>
                    </a:p>
                  </a:txBody>
                  <a:tcPr marL="6630" marR="6630" marT="663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gridSpan="15">
                  <a:txBody>
                    <a:bodyPr/>
                    <a:lstStyle/>
                    <a:p>
                      <a:pPr algn="ctr" fontAlgn="ctr"/>
                      <a:r>
                        <a:rPr lang="ja-JP" altLang="en-US" sz="800" u="none" strike="noStrike">
                          <a:effectLst/>
                        </a:rPr>
                        <a:t>リリース準備</a:t>
                      </a:r>
                      <a:br>
                        <a:rPr lang="ja-JP" altLang="en-US" sz="800" u="none" strike="noStrike">
                          <a:effectLst/>
                        </a:rPr>
                      </a:br>
                      <a:r>
                        <a:rPr lang="en-US" altLang="ja-JP" sz="800" u="none" strike="noStrike">
                          <a:effectLst/>
                        </a:rPr>
                        <a:t>/</a:t>
                      </a:r>
                      <a:r>
                        <a:rPr lang="en-US" sz="800" u="none" strike="noStrike">
                          <a:effectLst/>
                        </a:rPr>
                        <a:t>Release Preparation</a:t>
                      </a:r>
                      <a:br>
                        <a:rPr lang="en-US" sz="800" u="none" strike="noStrike">
                          <a:effectLst/>
                        </a:rPr>
                      </a:br>
                      <a:r>
                        <a:rPr lang="en-US" sz="800" u="none" strike="noStrike">
                          <a:effectLst/>
                        </a:rPr>
                        <a:t>(release)</a:t>
                      </a:r>
                      <a:endParaRPr lang="en-US" sz="800" b="0" i="0" u="none" strike="noStrike">
                        <a:solidFill>
                          <a:srgbClr val="000000"/>
                        </a:solidFill>
                        <a:effectLst/>
                        <a:latin typeface="ＭＳ 明朝"/>
                      </a:endParaRPr>
                    </a:p>
                  </a:txBody>
                  <a:tcPr marL="6630" marR="6630" marT="663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gridSpan="15">
                  <a:txBody>
                    <a:bodyPr/>
                    <a:lstStyle/>
                    <a:p>
                      <a:pPr algn="ctr" fontAlgn="ctr"/>
                      <a:r>
                        <a:rPr lang="ja-JP" altLang="en-US" sz="800" u="none" strike="noStrike">
                          <a:effectLst/>
                        </a:rPr>
                        <a:t>本番メンテナンス</a:t>
                      </a:r>
                      <a:br>
                        <a:rPr lang="ja-JP" altLang="en-US" sz="800" u="none" strike="noStrike">
                          <a:effectLst/>
                        </a:rPr>
                      </a:br>
                      <a:r>
                        <a:rPr lang="en-US" altLang="ja-JP" sz="800" u="none" strike="noStrike">
                          <a:effectLst/>
                        </a:rPr>
                        <a:t>/</a:t>
                      </a:r>
                      <a:r>
                        <a:rPr lang="en-US" sz="800" u="none" strike="noStrike">
                          <a:effectLst/>
                        </a:rPr>
                        <a:t>Production Maintenance</a:t>
                      </a:r>
                      <a:br>
                        <a:rPr lang="en-US" sz="800" u="none" strike="noStrike">
                          <a:effectLst/>
                        </a:rPr>
                      </a:br>
                      <a:r>
                        <a:rPr lang="en-US" sz="800" u="none" strike="noStrike">
                          <a:effectLst/>
                        </a:rPr>
                        <a:t>(hotfix)</a:t>
                      </a:r>
                      <a:endParaRPr lang="en-US" sz="800" b="0" i="0" u="none" strike="noStrike">
                        <a:solidFill>
                          <a:srgbClr val="000000"/>
                        </a:solidFill>
                        <a:effectLst/>
                        <a:latin typeface="ＭＳ 明朝"/>
                      </a:endParaRPr>
                    </a:p>
                  </a:txBody>
                  <a:tcPr marL="6630" marR="6630" marT="663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2"/>
                  </a:ext>
                </a:extLst>
              </a:tr>
              <a:tr h="224090">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3"/>
                  </a:ext>
                </a:extLst>
              </a:tr>
              <a:tr h="132598">
                <a:tc rowSpan="16" gridSpan="3">
                  <a:txBody>
                    <a:bodyPr/>
                    <a:lstStyle/>
                    <a:p>
                      <a:pPr algn="ctr" fontAlgn="ctr"/>
                      <a:r>
                        <a:rPr lang="ja-JP" altLang="en-US" sz="700" u="none" strike="noStrike">
                          <a:effectLst/>
                        </a:rPr>
                        <a:t>作業ブランチ</a:t>
                      </a:r>
                      <a:r>
                        <a:rPr lang="en-US" altLang="ja-JP" sz="700" u="none" strike="noStrike">
                          <a:effectLst/>
                        </a:rPr>
                        <a:t>/</a:t>
                      </a:r>
                      <a:r>
                        <a:rPr lang="en-US" sz="700" u="none" strike="noStrike">
                          <a:effectLst/>
                        </a:rPr>
                        <a:t>Task Branch</a:t>
                      </a:r>
                      <a:br>
                        <a:rPr lang="en-US" sz="700" u="none" strike="noStrike">
                          <a:effectLst/>
                        </a:rPr>
                      </a:br>
                      <a:r>
                        <a:rPr lang="en-US" sz="700" u="none" strike="noStrike">
                          <a:effectLst/>
                        </a:rPr>
                        <a:t>（</a:t>
                      </a:r>
                      <a:r>
                        <a:rPr lang="ja-JP" altLang="en-US" sz="700" u="none" strike="noStrike">
                          <a:effectLst/>
                        </a:rPr>
                        <a:t>後発プロジェクト）</a:t>
                      </a:r>
                      <a:r>
                        <a:rPr lang="en-US" altLang="ja-JP" sz="700" u="none" strike="noStrike">
                          <a:effectLst/>
                        </a:rPr>
                        <a:t>/</a:t>
                      </a:r>
                      <a:r>
                        <a:rPr lang="en-US" sz="700" u="none" strike="noStrike">
                          <a:effectLst/>
                        </a:rPr>
                        <a:t>Subsequent Development Project</a:t>
                      </a:r>
                      <a:endParaRPr lang="en-US" sz="700" b="0" i="0" u="none" strike="noStrike">
                        <a:solidFill>
                          <a:srgbClr val="000000"/>
                        </a:solidFill>
                        <a:effectLst/>
                        <a:latin typeface="ＭＳ 明朝"/>
                      </a:endParaRPr>
                    </a:p>
                  </a:txBody>
                  <a:tcPr marL="6630" marR="6630" marT="6630" marB="0" vert="wordArtVert" anchor="ctr"/>
                </a:tc>
                <a:tc rowSpan="16" hMerge="1">
                  <a:txBody>
                    <a:bodyPr/>
                    <a:lstStyle/>
                    <a:p>
                      <a:endParaRPr lang="en-US"/>
                    </a:p>
                  </a:txBody>
                  <a:tcPr/>
                </a:tc>
                <a:tc rowSpan="16" hMerge="1">
                  <a:txBody>
                    <a:bodyPr/>
                    <a:lstStyle/>
                    <a:p>
                      <a:endParaRPr lang="en-US"/>
                    </a:p>
                  </a:txBody>
                  <a:tcPr/>
                </a:tc>
                <a:tc rowSpan="4" gridSpan="7">
                  <a:txBody>
                    <a:bodyPr/>
                    <a:lstStyle/>
                    <a:p>
                      <a:pPr algn="ctr" fontAlgn="ctr"/>
                      <a:r>
                        <a:rPr lang="en-US" sz="800" u="none" strike="noStrike">
                          <a:effectLst/>
                        </a:rPr>
                        <a:t>PG/PT工程</a:t>
                      </a:r>
                      <a:br>
                        <a:rPr lang="en-US" sz="800" u="none" strike="noStrike">
                          <a:effectLst/>
                        </a:rPr>
                      </a:br>
                      <a:r>
                        <a:rPr lang="en-US" sz="800" u="none" strike="noStrike">
                          <a:effectLst/>
                        </a:rPr>
                        <a:t>/PG/PT Phase</a:t>
                      </a:r>
                      <a:br>
                        <a:rPr lang="en-US" sz="800" u="none" strike="noStrike">
                          <a:effectLst/>
                        </a:rPr>
                      </a:br>
                      <a:r>
                        <a:rPr lang="en-US" sz="800" u="none" strike="noStrike">
                          <a:effectLst/>
                        </a:rPr>
                        <a:t>(develop)</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ブランチ運用手順（</a:t>
                      </a:r>
                      <a:r>
                        <a:rPr lang="en-US" sz="800" u="none" strike="noStrike">
                          <a:effectLst/>
                        </a:rPr>
                        <a:t>PG-PT</a:t>
                      </a:r>
                      <a:r>
                        <a:rPr lang="ja-JP" altLang="en-US" sz="800" u="none" strike="noStrike">
                          <a:effectLst/>
                        </a:rPr>
                        <a:t>工程）</a:t>
                      </a:r>
                      <a:br>
                        <a:rPr lang="ja-JP" altLang="en-US" sz="800" u="none" strike="noStrike">
                          <a:effectLst/>
                        </a:rPr>
                      </a:br>
                      <a:r>
                        <a:rPr lang="ja-JP" altLang="en-US" sz="800" u="none" strike="noStrike">
                          <a:effectLst/>
                        </a:rPr>
                        <a:t>「開発プロジェクトが並走した場合のマージ」</a:t>
                      </a:r>
                      <a:br>
                        <a:rPr lang="ja-JP" altLang="en-US" sz="800" u="none" strike="noStrike">
                          <a:effectLst/>
                        </a:rPr>
                      </a:br>
                      <a:r>
                        <a:rPr lang="en-US" altLang="ja-JP" sz="800" u="none" strike="noStrike">
                          <a:effectLst/>
                        </a:rPr>
                        <a:t>/</a:t>
                      </a:r>
                      <a:r>
                        <a:rPr lang="en-US" sz="800" u="none" strike="noStrike">
                          <a:effectLst/>
                        </a:rPr>
                        <a:t>Branch operation procedure (PG - PT Phase)</a:t>
                      </a:r>
                      <a:br>
                        <a:rPr lang="en-US" sz="800" u="none" strike="noStrike">
                          <a:effectLst/>
                        </a:rPr>
                      </a:br>
                      <a:r>
                        <a:rPr lang="en-US" sz="800" u="none" strike="noStrike">
                          <a:effectLst/>
                        </a:rPr>
                        <a:t>"Merge when development projects run in parallel"</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ブランチ運用手順（</a:t>
                      </a:r>
                      <a:r>
                        <a:rPr lang="en-US" sz="800" u="none" strike="noStrike">
                          <a:effectLst/>
                        </a:rPr>
                        <a:t>PG-PT</a:t>
                      </a:r>
                      <a:r>
                        <a:rPr lang="ja-JP" altLang="en-US" sz="800" u="none" strike="noStrike">
                          <a:effectLst/>
                        </a:rPr>
                        <a:t>工程）</a:t>
                      </a:r>
                      <a:br>
                        <a:rPr lang="ja-JP" altLang="en-US" sz="800" u="none" strike="noStrike">
                          <a:effectLst/>
                        </a:rPr>
                      </a:br>
                      <a:r>
                        <a:rPr lang="ja-JP" altLang="en-US" sz="800" u="none" strike="noStrike">
                          <a:effectLst/>
                        </a:rPr>
                        <a:t>「開発プロジェクトが並走した場合のマージ」</a:t>
                      </a:r>
                      <a:br>
                        <a:rPr lang="ja-JP" altLang="en-US" sz="800" u="none" strike="noStrike">
                          <a:effectLst/>
                        </a:rPr>
                      </a:br>
                      <a:r>
                        <a:rPr lang="en-US" altLang="ja-JP" sz="800" u="none" strike="noStrike">
                          <a:effectLst/>
                        </a:rPr>
                        <a:t>/</a:t>
                      </a:r>
                      <a:r>
                        <a:rPr lang="en-US" sz="800" u="none" strike="noStrike">
                          <a:effectLst/>
                        </a:rPr>
                        <a:t>Branch Operation Procedure (PG-PT Phase)</a:t>
                      </a:r>
                      <a:br>
                        <a:rPr lang="en-US" sz="800" u="none" strike="noStrike">
                          <a:effectLst/>
                        </a:rPr>
                      </a:br>
                      <a:r>
                        <a:rPr lang="en-US" sz="800" u="none" strike="noStrike">
                          <a:effectLst/>
                        </a:rPr>
                        <a:t>"Merge when development projects run in parallel"</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ブランチ運用手順（</a:t>
                      </a:r>
                      <a:r>
                        <a:rPr lang="en-US" sz="800" u="none" strike="noStrike">
                          <a:effectLst/>
                        </a:rPr>
                        <a:t>PG-PT</a:t>
                      </a:r>
                      <a:r>
                        <a:rPr lang="ja-JP" altLang="en-US" sz="800" u="none" strike="noStrike">
                          <a:effectLst/>
                        </a:rPr>
                        <a:t>工程）</a:t>
                      </a:r>
                      <a:br>
                        <a:rPr lang="ja-JP" altLang="en-US" sz="800" u="none" strike="noStrike">
                          <a:effectLst/>
                        </a:rPr>
                      </a:br>
                      <a:r>
                        <a:rPr lang="ja-JP" altLang="en-US" sz="800" u="none" strike="noStrike">
                          <a:effectLst/>
                        </a:rPr>
                        <a:t>「先行プロジェクトのリリース準備内容を反映するためのマージ</a:t>
                      </a:r>
                      <a:br>
                        <a:rPr lang="ja-JP" altLang="en-US" sz="800" u="none" strike="noStrike">
                          <a:effectLst/>
                        </a:rPr>
                      </a:br>
                      <a:r>
                        <a:rPr lang="en-US" altLang="ja-JP" sz="800" u="none" strike="noStrike">
                          <a:effectLst/>
                        </a:rPr>
                        <a:t>/</a:t>
                      </a:r>
                      <a:r>
                        <a:rPr lang="en-US" sz="800" u="none" strike="noStrike">
                          <a:effectLst/>
                        </a:rPr>
                        <a:t>Branch Operation Procedure (PG-PT Phase)</a:t>
                      </a:r>
                      <a:br>
                        <a:rPr lang="en-US" sz="800" u="none" strike="noStrike">
                          <a:effectLst/>
                        </a:rPr>
                      </a:br>
                      <a:r>
                        <a:rPr lang="en-US" sz="800" u="none" strike="noStrike">
                          <a:effectLst/>
                        </a:rPr>
                        <a:t>"Merge to reflect release preparation contents of the preceding project"</a:t>
                      </a:r>
                      <a:br>
                        <a:rPr lang="en-US" sz="800" u="none" strike="noStrike">
                          <a:effectLst/>
                        </a:rPr>
                      </a:br>
                      <a:br>
                        <a:rPr lang="en-US" sz="800" u="none" strike="noStrike">
                          <a:effectLst/>
                        </a:rPr>
                      </a:b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ブランチ運用手順（</a:t>
                      </a:r>
                      <a:r>
                        <a:rPr lang="en-US" sz="800" u="none" strike="noStrike">
                          <a:effectLst/>
                        </a:rPr>
                        <a:t>PG-PT</a:t>
                      </a:r>
                      <a:r>
                        <a:rPr lang="ja-JP" altLang="en-US" sz="800" u="none" strike="noStrike">
                          <a:effectLst/>
                        </a:rPr>
                        <a:t>工程）</a:t>
                      </a:r>
                      <a:br>
                        <a:rPr lang="ja-JP" altLang="en-US" sz="800" u="none" strike="noStrike">
                          <a:effectLst/>
                        </a:rPr>
                      </a:br>
                      <a:r>
                        <a:rPr lang="ja-JP" altLang="en-US" sz="800" u="none" strike="noStrike">
                          <a:effectLst/>
                        </a:rPr>
                        <a:t>「</a:t>
                      </a:r>
                      <a:r>
                        <a:rPr lang="en-US" sz="800" u="none" strike="noStrike">
                          <a:effectLst/>
                        </a:rPr>
                        <a:t>master</a:t>
                      </a:r>
                      <a:r>
                        <a:rPr lang="ja-JP" altLang="en-US" sz="800" u="none" strike="noStrike">
                          <a:effectLst/>
                        </a:rPr>
                        <a:t>ブランチでの修正が発生した場合のマージ」</a:t>
                      </a:r>
                      <a:br>
                        <a:rPr lang="ja-JP" altLang="en-US" sz="800" u="none" strike="noStrike">
                          <a:effectLst/>
                        </a:rPr>
                      </a:br>
                      <a:r>
                        <a:rPr lang="en-US" altLang="ja-JP" sz="800" u="none" strike="noStrike">
                          <a:effectLst/>
                        </a:rPr>
                        <a:t>/</a:t>
                      </a:r>
                      <a:r>
                        <a:rPr lang="en-US" sz="800" u="none" strike="noStrike">
                          <a:effectLst/>
                        </a:rPr>
                        <a:t>Branch Operation Manual (PG-PT Phase)</a:t>
                      </a:r>
                      <a:br>
                        <a:rPr lang="en-US" sz="800" u="none" strike="noStrike">
                          <a:effectLst/>
                        </a:rPr>
                      </a:br>
                      <a:r>
                        <a:rPr lang="en-US" sz="800" u="none" strike="noStrike">
                          <a:effectLst/>
                        </a:rPr>
                        <a:t>"Merge when modifications occurred in the master branch"</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4"/>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5"/>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6"/>
                  </a:ext>
                </a:extLst>
              </a:tr>
              <a:tr h="689507">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7"/>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4" gridSpan="7">
                  <a:txBody>
                    <a:bodyPr/>
                    <a:lstStyle/>
                    <a:p>
                      <a:pPr algn="ctr" fontAlgn="ctr"/>
                      <a:r>
                        <a:rPr lang="en-US" sz="800" u="none" strike="noStrike">
                          <a:effectLst/>
                        </a:rPr>
                        <a:t>IT/ST/OT工程</a:t>
                      </a:r>
                      <a:br>
                        <a:rPr lang="en-US" sz="800" u="none" strike="noStrike">
                          <a:effectLst/>
                        </a:rPr>
                      </a:br>
                      <a:r>
                        <a:rPr lang="en-US" sz="800" u="none" strike="noStrike">
                          <a:effectLst/>
                        </a:rPr>
                        <a:t>/IT/ST/OT Phase</a:t>
                      </a:r>
                      <a:br>
                        <a:rPr lang="en-US" sz="800" u="none" strike="noStrike">
                          <a:effectLst/>
                        </a:rPr>
                      </a:br>
                      <a:r>
                        <a:rPr lang="en-US" sz="800" u="none" strike="noStrike">
                          <a:effectLst/>
                        </a:rPr>
                        <a:t>(develop)</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en-US" altLang="ja-JP" sz="800" u="none" strike="noStrike" dirty="0">
                          <a:effectLst/>
                        </a:rPr>
                        <a:t>※</a:t>
                      </a:r>
                      <a:r>
                        <a:rPr lang="ja-JP" altLang="en-US" sz="800" u="none" strike="noStrike" dirty="0">
                          <a:effectLst/>
                        </a:rPr>
                        <a:t>ブランチ運用手順（</a:t>
                      </a:r>
                      <a:r>
                        <a:rPr lang="en-US" sz="800" u="none" strike="noStrike" dirty="0">
                          <a:effectLst/>
                        </a:rPr>
                        <a:t>PG-PT</a:t>
                      </a:r>
                      <a:r>
                        <a:rPr lang="ja-JP" altLang="en-US" sz="800" u="none" strike="noStrike" dirty="0">
                          <a:effectLst/>
                        </a:rPr>
                        <a:t>工程）</a:t>
                      </a:r>
                      <a:br>
                        <a:rPr lang="ja-JP" altLang="en-US" sz="800" u="none" strike="noStrike" dirty="0">
                          <a:effectLst/>
                        </a:rPr>
                      </a:br>
                      <a:r>
                        <a:rPr lang="ja-JP" altLang="en-US" sz="800" u="none" strike="noStrike" dirty="0">
                          <a:effectLst/>
                        </a:rPr>
                        <a:t>「開発プロジェクトが並走した場合のマージ」</a:t>
                      </a:r>
                      <a:br>
                        <a:rPr lang="ja-JP" altLang="en-US" sz="800" u="none" strike="noStrike" dirty="0">
                          <a:effectLst/>
                        </a:rPr>
                      </a:br>
                      <a:r>
                        <a:rPr lang="en-US" altLang="ja-JP" sz="800" u="none" strike="noStrike" dirty="0">
                          <a:effectLst/>
                        </a:rPr>
                        <a:t>/*</a:t>
                      </a:r>
                      <a:r>
                        <a:rPr lang="en-US" sz="800" u="none" strike="noStrike" dirty="0">
                          <a:effectLst/>
                        </a:rPr>
                        <a:t>Branch Operation Procedure (PG-PT Phase)</a:t>
                      </a:r>
                      <a:br>
                        <a:rPr lang="en-US" sz="800" u="none" strike="noStrike" dirty="0">
                          <a:effectLst/>
                        </a:rPr>
                      </a:br>
                      <a:r>
                        <a:rPr lang="en-US" sz="800" u="none" strike="noStrike" dirty="0">
                          <a:effectLst/>
                        </a:rPr>
                        <a:t>"Merge when development projects run in parallel"</a:t>
                      </a:r>
                      <a:endParaRPr lang="en-US" sz="800" b="0" i="0" u="none" strike="noStrike" dirty="0">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en-US" altLang="ja-JP" sz="800" u="none" strike="noStrike">
                          <a:effectLst/>
                        </a:rPr>
                        <a:t>※</a:t>
                      </a:r>
                      <a:r>
                        <a:rPr lang="ja-JP" altLang="en-US" sz="800" u="none" strike="noStrike">
                          <a:effectLst/>
                        </a:rPr>
                        <a:t>ブランチ運用手順（</a:t>
                      </a:r>
                      <a:r>
                        <a:rPr lang="en-US" sz="800" u="none" strike="noStrike">
                          <a:effectLst/>
                        </a:rPr>
                        <a:t>PG-PT</a:t>
                      </a:r>
                      <a:r>
                        <a:rPr lang="ja-JP" altLang="en-US" sz="800" u="none" strike="noStrike">
                          <a:effectLst/>
                        </a:rPr>
                        <a:t>工程）</a:t>
                      </a:r>
                      <a:br>
                        <a:rPr lang="ja-JP" altLang="en-US" sz="800" u="none" strike="noStrike">
                          <a:effectLst/>
                        </a:rPr>
                      </a:br>
                      <a:r>
                        <a:rPr lang="ja-JP" altLang="en-US" sz="800" u="none" strike="noStrike">
                          <a:effectLst/>
                        </a:rPr>
                        <a:t>「開発プロジェクトが並走した場合のマージ」</a:t>
                      </a:r>
                      <a:br>
                        <a:rPr lang="ja-JP" altLang="en-US" sz="800" u="none" strike="noStrike">
                          <a:effectLst/>
                        </a:rPr>
                      </a:br>
                      <a:r>
                        <a:rPr lang="en-US" altLang="ja-JP" sz="800" u="none" strike="noStrike">
                          <a:effectLst/>
                        </a:rPr>
                        <a:t>/*</a:t>
                      </a:r>
                      <a:r>
                        <a:rPr lang="en-US" sz="800" u="none" strike="noStrike">
                          <a:effectLst/>
                        </a:rPr>
                        <a:t>Branch Operation Procedure (PG-PT Phase)</a:t>
                      </a:r>
                      <a:br>
                        <a:rPr lang="en-US" sz="800" u="none" strike="noStrike">
                          <a:effectLst/>
                        </a:rPr>
                      </a:br>
                      <a:r>
                        <a:rPr lang="en-US" sz="800" u="none" strike="noStrike">
                          <a:effectLst/>
                        </a:rPr>
                        <a:t>"Merge when development projets run in parallel"</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en-US" altLang="ja-JP" sz="800" u="none" strike="noStrike">
                          <a:effectLst/>
                        </a:rPr>
                        <a:t>※</a:t>
                      </a:r>
                      <a:r>
                        <a:rPr lang="ja-JP" altLang="en-US" sz="800" u="none" strike="noStrike">
                          <a:effectLst/>
                        </a:rPr>
                        <a:t>ブランチ運用手順（</a:t>
                      </a:r>
                      <a:r>
                        <a:rPr lang="en-US" sz="800" u="none" strike="noStrike">
                          <a:effectLst/>
                        </a:rPr>
                        <a:t>PG-PT</a:t>
                      </a:r>
                      <a:r>
                        <a:rPr lang="ja-JP" altLang="en-US" sz="800" u="none" strike="noStrike">
                          <a:effectLst/>
                        </a:rPr>
                        <a:t>工程）</a:t>
                      </a:r>
                      <a:br>
                        <a:rPr lang="ja-JP" altLang="en-US" sz="800" u="none" strike="noStrike">
                          <a:effectLst/>
                        </a:rPr>
                      </a:br>
                      <a:r>
                        <a:rPr lang="ja-JP" altLang="en-US" sz="800" u="none" strike="noStrike">
                          <a:effectLst/>
                        </a:rPr>
                        <a:t>「先行プロジェクトのリリース準備内容を反映するためのマージ」</a:t>
                      </a:r>
                      <a:br>
                        <a:rPr lang="ja-JP" altLang="en-US" sz="800" u="none" strike="noStrike">
                          <a:effectLst/>
                        </a:rPr>
                      </a:br>
                      <a:r>
                        <a:rPr lang="en-US" altLang="ja-JP" sz="800" u="none" strike="noStrike">
                          <a:effectLst/>
                        </a:rPr>
                        <a:t>/*</a:t>
                      </a:r>
                      <a:r>
                        <a:rPr lang="en-US" sz="800" u="none" strike="noStrike">
                          <a:effectLst/>
                        </a:rPr>
                        <a:t>Branch Operation Proceure (PG-PT Phase)</a:t>
                      </a:r>
                      <a:br>
                        <a:rPr lang="en-US" sz="800" u="none" strike="noStrike">
                          <a:effectLst/>
                        </a:rPr>
                      </a:br>
                      <a:r>
                        <a:rPr lang="en-US" sz="800" u="none" strike="noStrike">
                          <a:effectLst/>
                        </a:rPr>
                        <a:t>"Merge to reflect release preparation contents of the preceding project"</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en-US" altLang="ja-JP" sz="800" u="none" strike="noStrike">
                          <a:effectLst/>
                        </a:rPr>
                        <a:t>※</a:t>
                      </a:r>
                      <a:r>
                        <a:rPr lang="ja-JP" altLang="en-US" sz="800" u="none" strike="noStrike">
                          <a:effectLst/>
                        </a:rPr>
                        <a:t>ブランチ運用手順（</a:t>
                      </a:r>
                      <a:r>
                        <a:rPr lang="en-US" sz="800" u="none" strike="noStrike">
                          <a:effectLst/>
                        </a:rPr>
                        <a:t>PG-PT</a:t>
                      </a:r>
                      <a:r>
                        <a:rPr lang="ja-JP" altLang="en-US" sz="800" u="none" strike="noStrike">
                          <a:effectLst/>
                        </a:rPr>
                        <a:t>工程）</a:t>
                      </a:r>
                      <a:br>
                        <a:rPr lang="ja-JP" altLang="en-US" sz="800" u="none" strike="noStrike">
                          <a:effectLst/>
                        </a:rPr>
                      </a:br>
                      <a:r>
                        <a:rPr lang="ja-JP" altLang="en-US" sz="800" u="none" strike="noStrike">
                          <a:effectLst/>
                        </a:rPr>
                        <a:t>「</a:t>
                      </a:r>
                      <a:r>
                        <a:rPr lang="en-US" sz="800" u="none" strike="noStrike">
                          <a:effectLst/>
                        </a:rPr>
                        <a:t>master</a:t>
                      </a:r>
                      <a:r>
                        <a:rPr lang="ja-JP" altLang="en-US" sz="800" u="none" strike="noStrike">
                          <a:effectLst/>
                        </a:rPr>
                        <a:t>ブランチでの修正が発生した場合のマージ」</a:t>
                      </a:r>
                      <a:br>
                        <a:rPr lang="ja-JP" altLang="en-US" sz="800" u="none" strike="noStrike">
                          <a:effectLst/>
                        </a:rPr>
                      </a:br>
                      <a:r>
                        <a:rPr lang="en-US" altLang="ja-JP" sz="800" u="none" strike="noStrike">
                          <a:effectLst/>
                        </a:rPr>
                        <a:t>/</a:t>
                      </a:r>
                      <a:r>
                        <a:rPr lang="en-US" sz="800" u="none" strike="noStrike">
                          <a:effectLst/>
                        </a:rPr>
                        <a:t>Branch operation procedure (PG-PT Phase)</a:t>
                      </a:r>
                      <a:br>
                        <a:rPr lang="en-US" sz="800" u="none" strike="noStrike">
                          <a:effectLst/>
                        </a:rPr>
                      </a:br>
                      <a:r>
                        <a:rPr lang="en-US" sz="800" u="none" strike="noStrike">
                          <a:effectLst/>
                        </a:rPr>
                        <a:t>"Merge when modifications occurred in the master branch"</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8"/>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09"/>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0"/>
                  </a:ext>
                </a:extLst>
              </a:tr>
              <a:tr h="583429">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1"/>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4" gridSpan="7">
                  <a:txBody>
                    <a:bodyPr/>
                    <a:lstStyle/>
                    <a:p>
                      <a:pPr algn="ctr" fontAlgn="ctr"/>
                      <a:r>
                        <a:rPr lang="ja-JP" altLang="en-US" sz="800" u="none" strike="noStrike">
                          <a:effectLst/>
                        </a:rPr>
                        <a:t>リリース準備</a:t>
                      </a:r>
                      <a:br>
                        <a:rPr lang="ja-JP" altLang="en-US" sz="800" u="none" strike="noStrike">
                          <a:effectLst/>
                        </a:rPr>
                      </a:br>
                      <a:r>
                        <a:rPr lang="en-US" altLang="ja-JP" sz="800" u="none" strike="noStrike">
                          <a:effectLst/>
                        </a:rPr>
                        <a:t>/</a:t>
                      </a:r>
                      <a:r>
                        <a:rPr lang="en-US" sz="800" u="none" strike="noStrike">
                          <a:effectLst/>
                        </a:rPr>
                        <a:t>Release Preparation</a:t>
                      </a:r>
                      <a:br>
                        <a:rPr lang="en-US" sz="800" u="none" strike="noStrike">
                          <a:effectLst/>
                        </a:rPr>
                      </a:br>
                      <a:r>
                        <a:rPr lang="en-US" sz="800" u="none" strike="noStrike">
                          <a:effectLst/>
                        </a:rPr>
                        <a:t>(release)</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後発プロジェクトのマージは不要</a:t>
                      </a:r>
                      <a:br>
                        <a:rPr lang="ja-JP" altLang="en-US" sz="800" u="none" strike="noStrike">
                          <a:effectLst/>
                        </a:rPr>
                      </a:br>
                      <a:r>
                        <a:rPr lang="en-US" altLang="ja-JP" sz="800" u="none" strike="noStrike">
                          <a:effectLst/>
                        </a:rPr>
                        <a:t>/</a:t>
                      </a:r>
                      <a:r>
                        <a:rPr lang="en-US" sz="800" u="none" strike="noStrike">
                          <a:effectLst/>
                        </a:rPr>
                        <a:t>Merging of subsequent development projects is not necessary </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後発プロジェクトのマージは不要</a:t>
                      </a:r>
                      <a:br>
                        <a:rPr lang="ja-JP" altLang="en-US" sz="800" u="none" strike="noStrike">
                          <a:effectLst/>
                        </a:rPr>
                      </a:br>
                      <a:r>
                        <a:rPr lang="en-US" altLang="ja-JP" sz="800" u="none" strike="noStrike">
                          <a:effectLst/>
                        </a:rPr>
                        <a:t>/</a:t>
                      </a:r>
                      <a:r>
                        <a:rPr lang="en-US" sz="800" u="none" strike="noStrike">
                          <a:effectLst/>
                        </a:rPr>
                        <a:t>Merging of subsequent development projects is not necessary</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リリース準備を並行して実施しない</a:t>
                      </a:r>
                      <a:br>
                        <a:rPr lang="ja-JP" altLang="en-US" sz="800" u="none" strike="noStrike">
                          <a:effectLst/>
                        </a:rPr>
                      </a:br>
                      <a:r>
                        <a:rPr lang="en-US" altLang="ja-JP" sz="800" u="none" strike="noStrike">
                          <a:effectLst/>
                        </a:rPr>
                        <a:t>/</a:t>
                      </a:r>
                      <a:r>
                        <a:rPr lang="en-US" sz="800" u="none" strike="noStrike">
                          <a:effectLst/>
                        </a:rPr>
                        <a:t>Do not implement release preparations in parallel</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ブランチ運用手順（リリース作業）</a:t>
                      </a:r>
                      <a:br>
                        <a:rPr lang="ja-JP" altLang="en-US" sz="800" u="none" strike="noStrike">
                          <a:effectLst/>
                        </a:rPr>
                      </a:br>
                      <a:r>
                        <a:rPr lang="ja-JP" altLang="en-US" sz="800" u="none" strike="noStrike">
                          <a:effectLst/>
                        </a:rPr>
                        <a:t>「</a:t>
                      </a:r>
                      <a:r>
                        <a:rPr lang="en-US" sz="800" u="none" strike="noStrike">
                          <a:effectLst/>
                        </a:rPr>
                        <a:t>master</a:t>
                      </a:r>
                      <a:r>
                        <a:rPr lang="ja-JP" altLang="en-US" sz="800" u="none" strike="noStrike">
                          <a:effectLst/>
                        </a:rPr>
                        <a:t>ブランチでの修正が発生した場合のマージ」</a:t>
                      </a:r>
                      <a:br>
                        <a:rPr lang="ja-JP" altLang="en-US" sz="800" u="none" strike="noStrike">
                          <a:effectLst/>
                        </a:rPr>
                      </a:br>
                      <a:r>
                        <a:rPr lang="en-US" altLang="ja-JP" sz="800" u="none" strike="noStrike">
                          <a:effectLst/>
                        </a:rPr>
                        <a:t>/</a:t>
                      </a:r>
                      <a:r>
                        <a:rPr lang="en-US" sz="800" u="none" strike="noStrike">
                          <a:effectLst/>
                        </a:rPr>
                        <a:t>Branch Operation Procedure (Release Task)</a:t>
                      </a:r>
                      <a:br>
                        <a:rPr lang="en-US" sz="800" u="none" strike="noStrike">
                          <a:effectLst/>
                        </a:rPr>
                      </a:br>
                      <a:r>
                        <a:rPr lang="en-US" sz="800" u="none" strike="noStrike">
                          <a:effectLst/>
                        </a:rPr>
                        <a:t>"Merge when modifications occurred in the master branch"</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2"/>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3"/>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4"/>
                  </a:ext>
                </a:extLst>
              </a:tr>
              <a:tr h="641772">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5"/>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4" gridSpan="7">
                  <a:txBody>
                    <a:bodyPr/>
                    <a:lstStyle/>
                    <a:p>
                      <a:pPr algn="ctr" fontAlgn="ctr"/>
                      <a:r>
                        <a:rPr lang="ja-JP" altLang="en-US" sz="800" u="none" strike="noStrike">
                          <a:effectLst/>
                        </a:rPr>
                        <a:t>本番メンテナンス</a:t>
                      </a:r>
                      <a:br>
                        <a:rPr lang="ja-JP" altLang="en-US" sz="800" u="none" strike="noStrike">
                          <a:effectLst/>
                        </a:rPr>
                      </a:br>
                      <a:r>
                        <a:rPr lang="en-US" altLang="ja-JP" sz="800" u="none" strike="noStrike">
                          <a:effectLst/>
                        </a:rPr>
                        <a:t>/</a:t>
                      </a:r>
                      <a:r>
                        <a:rPr lang="en-US" sz="800" u="none" strike="noStrike">
                          <a:effectLst/>
                        </a:rPr>
                        <a:t>Production Maintenance</a:t>
                      </a:r>
                      <a:br>
                        <a:rPr lang="en-US" sz="800" u="none" strike="noStrike">
                          <a:effectLst/>
                        </a:rPr>
                      </a:br>
                      <a:r>
                        <a:rPr lang="en-US" sz="800" u="none" strike="noStrike">
                          <a:effectLst/>
                        </a:rPr>
                        <a:t>(hotfix)</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開発中資源はマージは不要</a:t>
                      </a:r>
                      <a:br>
                        <a:rPr lang="ja-JP" altLang="en-US" sz="800" u="none" strike="noStrike">
                          <a:effectLst/>
                        </a:rPr>
                      </a:br>
                      <a:r>
                        <a:rPr lang="en-US" altLang="ja-JP" sz="800" u="none" strike="noStrike">
                          <a:effectLst/>
                        </a:rPr>
                        <a:t>/</a:t>
                      </a:r>
                      <a:r>
                        <a:rPr lang="en-US" sz="800" u="none" strike="noStrike">
                          <a:effectLst/>
                        </a:rPr>
                        <a:t>Merging for resources which are still under development is not necessary</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開発中資源はマージは不要</a:t>
                      </a:r>
                      <a:br>
                        <a:rPr lang="ja-JP" altLang="en-US" sz="800" u="none" strike="noStrike">
                          <a:effectLst/>
                        </a:rPr>
                      </a:br>
                      <a:r>
                        <a:rPr lang="en-US" altLang="ja-JP" sz="800" u="none" strike="noStrike">
                          <a:effectLst/>
                        </a:rPr>
                        <a:t>/</a:t>
                      </a:r>
                      <a:r>
                        <a:rPr lang="en-US" sz="800" u="none" strike="noStrike">
                          <a:effectLst/>
                        </a:rPr>
                        <a:t>Merging for resources which are still under development is not necessary</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開発中資源はマージは不要</a:t>
                      </a:r>
                      <a:br>
                        <a:rPr lang="ja-JP" altLang="en-US" sz="800" u="none" strike="noStrike">
                          <a:effectLst/>
                        </a:rPr>
                      </a:br>
                      <a:r>
                        <a:rPr lang="en-US" altLang="ja-JP" sz="800" u="none" strike="noStrike">
                          <a:effectLst/>
                        </a:rPr>
                        <a:t>/</a:t>
                      </a:r>
                      <a:r>
                        <a:rPr lang="en-US" sz="800" u="none" strike="noStrike">
                          <a:effectLst/>
                        </a:rPr>
                        <a:t>Merging for resources which are still under development is not necessary</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gridSpan="15">
                  <a:txBody>
                    <a:bodyPr/>
                    <a:lstStyle/>
                    <a:p>
                      <a:pPr algn="ctr" fontAlgn="ctr"/>
                      <a:r>
                        <a:rPr lang="ja-JP" altLang="en-US" sz="800" u="none" strike="noStrike">
                          <a:effectLst/>
                        </a:rPr>
                        <a:t>ブランチ運用手順（本番メンテナンス）</a:t>
                      </a:r>
                      <a:br>
                        <a:rPr lang="ja-JP" altLang="en-US" sz="800" u="none" strike="noStrike">
                          <a:effectLst/>
                        </a:rPr>
                      </a:br>
                      <a:r>
                        <a:rPr lang="ja-JP" altLang="en-US" sz="800" u="none" strike="noStrike">
                          <a:effectLst/>
                        </a:rPr>
                        <a:t>「並行対応中の</a:t>
                      </a:r>
                      <a:r>
                        <a:rPr lang="en-US" sz="800" u="none" strike="noStrike">
                          <a:effectLst/>
                        </a:rPr>
                        <a:t>hotfix</a:t>
                      </a:r>
                      <a:r>
                        <a:rPr lang="ja-JP" altLang="en-US" sz="800" u="none" strike="noStrike">
                          <a:effectLst/>
                        </a:rPr>
                        <a:t>ブランチへのマージ」</a:t>
                      </a:r>
                      <a:br>
                        <a:rPr lang="ja-JP" altLang="en-US" sz="800" u="none" strike="noStrike">
                          <a:effectLst/>
                        </a:rPr>
                      </a:br>
                      <a:r>
                        <a:rPr lang="en-US" altLang="ja-JP" sz="800" u="none" strike="noStrike">
                          <a:effectLst/>
                        </a:rPr>
                        <a:t>/</a:t>
                      </a:r>
                      <a:r>
                        <a:rPr lang="en-US" sz="800" u="none" strike="noStrike">
                          <a:effectLst/>
                        </a:rPr>
                        <a:t>Branch Operation Procedure (Production Maintenance)</a:t>
                      </a:r>
                      <a:br>
                        <a:rPr lang="en-US" sz="800" u="none" strike="noStrike">
                          <a:effectLst/>
                        </a:rPr>
                      </a:br>
                      <a:r>
                        <a:rPr lang="en-US" sz="800" u="none" strike="noStrike">
                          <a:effectLst/>
                        </a:rPr>
                        <a:t>"Merge to parallel hot-fix branches"</a:t>
                      </a:r>
                      <a:endParaRPr lang="en-US" sz="800" b="0" i="0" u="none" strike="noStrike">
                        <a:solidFill>
                          <a:srgbClr val="000000"/>
                        </a:solidFill>
                        <a:effectLst/>
                        <a:latin typeface="ＭＳ 明朝"/>
                      </a:endParaRPr>
                    </a:p>
                  </a:txBody>
                  <a:tcPr marL="6630" marR="6630" marT="6630" marB="0" anchor="ct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6"/>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7"/>
                  </a:ext>
                </a:extLst>
              </a:tr>
              <a:tr h="132598">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8"/>
                  </a:ext>
                </a:extLst>
              </a:tr>
              <a:tr h="384533">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1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ctr"/>
                      <a:endParaRPr lang="en-US" sz="800" b="0" i="0" u="none" strike="noStrike">
                        <a:solidFill>
                          <a:srgbClr val="000000"/>
                        </a:solidFill>
                        <a:effectLst/>
                        <a:latin typeface="ＭＳ 明朝"/>
                      </a:endParaRPr>
                    </a:p>
                  </a:txBody>
                  <a:tcPr marL="6630" marR="6630" marT="6630" marB="0" anchor="ctr"/>
                </a:tc>
                <a:extLst>
                  <a:ext uri="{0D108BD9-81ED-4DB2-BD59-A6C34878D82A}">
                    <a16:rowId xmlns:a16="http://schemas.microsoft.com/office/drawing/2014/main" val="10019"/>
                  </a:ext>
                </a:extLst>
              </a:tr>
              <a:tr h="132598">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a:solidFill>
                          <a:srgbClr val="000000"/>
                        </a:solidFill>
                        <a:effectLst/>
                        <a:latin typeface="ＭＳ 明朝"/>
                      </a:endParaRPr>
                    </a:p>
                  </a:txBody>
                  <a:tcPr marL="6630" marR="6630" marT="6630" marB="0" anchor="ctr"/>
                </a:tc>
                <a:tc>
                  <a:txBody>
                    <a:bodyPr/>
                    <a:lstStyle/>
                    <a:p>
                      <a:pPr algn="l" fontAlgn="ctr"/>
                      <a:endParaRPr lang="en-US" sz="800" b="0" i="0" u="none" strike="noStrike" dirty="0">
                        <a:solidFill>
                          <a:srgbClr val="000000"/>
                        </a:solidFill>
                        <a:effectLst/>
                        <a:latin typeface="ＭＳ 明朝"/>
                      </a:endParaRPr>
                    </a:p>
                  </a:txBody>
                  <a:tcPr marL="6630" marR="6630" marT="6630" marB="0" anchor="ctr"/>
                </a:tc>
                <a:extLst>
                  <a:ext uri="{0D108BD9-81ED-4DB2-BD59-A6C34878D82A}">
                    <a16:rowId xmlns:a16="http://schemas.microsoft.com/office/drawing/2014/main" val="10020"/>
                  </a:ext>
                </a:extLst>
              </a:tr>
            </a:tbl>
          </a:graphicData>
        </a:graphic>
      </p:graphicFrame>
      <p:sp>
        <p:nvSpPr>
          <p:cNvPr id="4" name="Slide Number Placeholder 3"/>
          <p:cNvSpPr>
            <a:spLocks noGrp="1"/>
          </p:cNvSpPr>
          <p:nvPr>
            <p:ph type="sldNum" sz="quarter" idx="10"/>
          </p:nvPr>
        </p:nvSpPr>
        <p:spPr/>
        <p:txBody>
          <a:bodyPr/>
          <a:lstStyle/>
          <a:p>
            <a:fld id="{D2D8002D-B5B0-4BAC-B1F6-782DDCCE6D9C}" type="slidenum">
              <a:rPr kumimoji="1" lang="ja-JP" altLang="en-US" smtClean="0"/>
              <a:t>19</a:t>
            </a:fld>
            <a:endParaRPr kumimoji="1" lang="ja-JP" altLang="en-US"/>
          </a:p>
        </p:txBody>
      </p:sp>
      <p:sp>
        <p:nvSpPr>
          <p:cNvPr id="5" name="Footer Placeholder 4"/>
          <p:cNvSpPr>
            <a:spLocks noGrp="1"/>
          </p:cNvSpPr>
          <p:nvPr>
            <p:ph type="ftr" sz="quarter" idx="11"/>
          </p:nvPr>
        </p:nvSpPr>
        <p:spPr/>
        <p:txBody>
          <a:bodyPr/>
          <a:lstStyle/>
          <a:p>
            <a:endParaRPr kumimoji="1" lang="ja-JP" altLang="en-US" dirty="0"/>
          </a:p>
        </p:txBody>
      </p:sp>
    </p:spTree>
    <p:extLst>
      <p:ext uri="{BB962C8B-B14F-4D97-AF65-F5344CB8AC3E}">
        <p14:creationId xmlns:p14="http://schemas.microsoft.com/office/powerpoint/2010/main" val="91815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What is GIT</a:t>
            </a:r>
            <a:endParaRPr kumimoji="1" lang="ja-JP" altLang="en-US" dirty="0"/>
          </a:p>
        </p:txBody>
      </p:sp>
      <p:sp>
        <p:nvSpPr>
          <p:cNvPr id="3" name="Slide Number Placeholder 2"/>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6" name="TextBox 5"/>
          <p:cNvSpPr txBox="1"/>
          <p:nvPr/>
        </p:nvSpPr>
        <p:spPr>
          <a:xfrm>
            <a:off x="1014888" y="2924944"/>
            <a:ext cx="7111049" cy="584775"/>
          </a:xfrm>
          <a:prstGeom prst="rect">
            <a:avLst/>
          </a:prstGeom>
          <a:noFill/>
        </p:spPr>
        <p:txBody>
          <a:bodyPr wrap="none" rtlCol="0">
            <a:spAutoFit/>
          </a:bodyPr>
          <a:lstStyle/>
          <a:p>
            <a:r>
              <a:rPr lang="en-US" altLang="ja-JP" sz="3200" dirty="0"/>
              <a:t>A </a:t>
            </a:r>
            <a:r>
              <a:rPr lang="en-US" altLang="ja-JP" sz="3200" dirty="0">
                <a:solidFill>
                  <a:srgbClr val="FF0000"/>
                </a:solidFill>
              </a:rPr>
              <a:t>Distributed</a:t>
            </a:r>
            <a:r>
              <a:rPr lang="en-US" altLang="ja-JP" sz="3200" dirty="0"/>
              <a:t> Revision Control System</a:t>
            </a:r>
            <a:endParaRPr kumimoji="1" lang="ja-JP" altLang="en-US" sz="3200" dirty="0"/>
          </a:p>
        </p:txBody>
      </p:sp>
    </p:spTree>
    <p:extLst>
      <p:ext uri="{BB962C8B-B14F-4D97-AF65-F5344CB8AC3E}">
        <p14:creationId xmlns:p14="http://schemas.microsoft.com/office/powerpoint/2010/main" val="338094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Our Workflow</a:t>
            </a:r>
            <a:endParaRPr kumimoji="1" lang="ja-JP" altLang="en-US" dirty="0"/>
          </a:p>
        </p:txBody>
      </p:sp>
      <p:sp>
        <p:nvSpPr>
          <p:cNvPr id="3" name="Slide Number Placeholder 2"/>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Rectangle 4"/>
          <p:cNvSpPr/>
          <p:nvPr/>
        </p:nvSpPr>
        <p:spPr bwMode="auto">
          <a:xfrm>
            <a:off x="3061196" y="1628800"/>
            <a:ext cx="3024336" cy="91440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rgbClr val="000000"/>
                </a:solidFill>
                <a:effectLst/>
                <a:latin typeface="ＭＳ Ｐゴシック" charset="-128"/>
                <a:ea typeface="ＭＳ Ｐゴシック" charset="-128"/>
              </a:rPr>
              <a:t>Shared Repository</a:t>
            </a:r>
            <a:endParaRPr kumimoji="1" lang="ja-JP" altLang="en-US" sz="1800" b="0" i="0" u="none" strike="noStrike" cap="none" normalizeH="0" baseline="0" dirty="0">
              <a:ln>
                <a:noFill/>
              </a:ln>
              <a:solidFill>
                <a:srgbClr val="000000"/>
              </a:solidFill>
              <a:effectLst/>
              <a:latin typeface="ＭＳ Ｐゴシック" charset="-128"/>
              <a:ea typeface="ＭＳ Ｐゴシック" charset="-128"/>
            </a:endParaRPr>
          </a:p>
        </p:txBody>
      </p:sp>
      <p:sp>
        <p:nvSpPr>
          <p:cNvPr id="7" name="Rectangle 6"/>
          <p:cNvSpPr/>
          <p:nvPr/>
        </p:nvSpPr>
        <p:spPr bwMode="auto">
          <a:xfrm>
            <a:off x="612924" y="4098776"/>
            <a:ext cx="1728192" cy="91440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a:solidFill>
                  <a:srgbClr val="000000"/>
                </a:solidFill>
                <a:latin typeface="ＭＳ Ｐゴシック" charset="-128"/>
                <a:ea typeface="ＭＳ Ｐゴシック" charset="-128"/>
              </a:rPr>
              <a:t>Developer</a:t>
            </a:r>
            <a:endParaRPr kumimoji="1" lang="ja-JP" altLang="en-US" sz="1800" b="0" i="0" u="none" strike="noStrike" cap="none" normalizeH="0" baseline="0" dirty="0">
              <a:ln>
                <a:noFill/>
              </a:ln>
              <a:solidFill>
                <a:srgbClr val="000000"/>
              </a:solidFill>
              <a:effectLst/>
              <a:latin typeface="ＭＳ Ｐゴシック" charset="-128"/>
              <a:ea typeface="ＭＳ Ｐゴシック" charset="-128"/>
            </a:endParaRPr>
          </a:p>
        </p:txBody>
      </p:sp>
      <p:sp>
        <p:nvSpPr>
          <p:cNvPr id="9" name="Rectangle 8"/>
          <p:cNvSpPr/>
          <p:nvPr/>
        </p:nvSpPr>
        <p:spPr bwMode="auto">
          <a:xfrm>
            <a:off x="3709268" y="4098776"/>
            <a:ext cx="1728192" cy="91440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a:solidFill>
                  <a:srgbClr val="000000"/>
                </a:solidFill>
                <a:latin typeface="ＭＳ Ｐゴシック" charset="-128"/>
                <a:ea typeface="ＭＳ Ｐゴシック" charset="-128"/>
              </a:rPr>
              <a:t>Developer</a:t>
            </a:r>
            <a:endParaRPr kumimoji="1" lang="ja-JP" altLang="en-US" sz="1800" b="0" i="0" u="none" strike="noStrike" cap="none" normalizeH="0" baseline="0" dirty="0">
              <a:ln>
                <a:noFill/>
              </a:ln>
              <a:solidFill>
                <a:srgbClr val="000000"/>
              </a:solidFill>
              <a:effectLst/>
              <a:latin typeface="ＭＳ Ｐゴシック" charset="-128"/>
              <a:ea typeface="ＭＳ Ｐゴシック" charset="-128"/>
            </a:endParaRPr>
          </a:p>
        </p:txBody>
      </p:sp>
      <p:sp>
        <p:nvSpPr>
          <p:cNvPr id="10" name="Rectangle 9"/>
          <p:cNvSpPr/>
          <p:nvPr/>
        </p:nvSpPr>
        <p:spPr bwMode="auto">
          <a:xfrm>
            <a:off x="6804248" y="4098776"/>
            <a:ext cx="1728192" cy="91440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a:solidFill>
                  <a:srgbClr val="000000"/>
                </a:solidFill>
                <a:latin typeface="ＭＳ Ｐゴシック" charset="-128"/>
                <a:ea typeface="ＭＳ Ｐゴシック" charset="-128"/>
              </a:rPr>
              <a:t>Developer</a:t>
            </a:r>
            <a:endParaRPr kumimoji="1" lang="ja-JP" altLang="en-US" sz="1800" b="0" i="0" u="none" strike="noStrike" cap="none" normalizeH="0" baseline="0" dirty="0">
              <a:ln>
                <a:noFill/>
              </a:ln>
              <a:solidFill>
                <a:srgbClr val="000000"/>
              </a:solidFill>
              <a:effectLst/>
              <a:latin typeface="ＭＳ Ｐゴシック" charset="-128"/>
              <a:ea typeface="ＭＳ Ｐゴシック" charset="-128"/>
            </a:endParaRPr>
          </a:p>
        </p:txBody>
      </p:sp>
      <p:cxnSp>
        <p:nvCxnSpPr>
          <p:cNvPr id="12" name="Straight Arrow Connector 11"/>
          <p:cNvCxnSpPr>
            <a:stCxn id="7" idx="0"/>
            <a:endCxn id="5" idx="2"/>
          </p:cNvCxnSpPr>
          <p:nvPr/>
        </p:nvCxnSpPr>
        <p:spPr bwMode="auto">
          <a:xfrm flipV="1">
            <a:off x="1477020" y="2543200"/>
            <a:ext cx="3096344" cy="155557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 name="Straight Arrow Connector 12"/>
          <p:cNvCxnSpPr>
            <a:stCxn id="9" idx="0"/>
            <a:endCxn id="5" idx="2"/>
          </p:cNvCxnSpPr>
          <p:nvPr/>
        </p:nvCxnSpPr>
        <p:spPr bwMode="auto">
          <a:xfrm flipV="1">
            <a:off x="4573364" y="2543200"/>
            <a:ext cx="0" cy="155557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 name="Straight Arrow Connector 15"/>
          <p:cNvCxnSpPr>
            <a:stCxn id="10" idx="0"/>
            <a:endCxn id="5" idx="2"/>
          </p:cNvCxnSpPr>
          <p:nvPr/>
        </p:nvCxnSpPr>
        <p:spPr bwMode="auto">
          <a:xfrm flipH="1" flipV="1">
            <a:off x="4573364" y="2543200"/>
            <a:ext cx="3094980" cy="155557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72858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Repository Manager</a:t>
            </a:r>
            <a:endParaRPr kumimoji="1" lang="ja-JP" altLang="en-US" dirty="0"/>
          </a:p>
        </p:txBody>
      </p:sp>
      <p:sp>
        <p:nvSpPr>
          <p:cNvPr id="3" name="Slide Number Placeholder 2"/>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pic>
        <p:nvPicPr>
          <p:cNvPr id="5" name="Picture 4"/>
          <p:cNvPicPr>
            <a:picLocks noChangeAspect="1"/>
          </p:cNvPicPr>
          <p:nvPr/>
        </p:nvPicPr>
        <p:blipFill>
          <a:blip r:embed="rId2"/>
          <a:stretch>
            <a:fillRect/>
          </a:stretch>
        </p:blipFill>
        <p:spPr>
          <a:xfrm>
            <a:off x="611560" y="2060848"/>
            <a:ext cx="7840314" cy="2900179"/>
          </a:xfrm>
          <a:prstGeom prst="rect">
            <a:avLst/>
          </a:prstGeom>
        </p:spPr>
      </p:pic>
    </p:spTree>
    <p:extLst>
      <p:ext uri="{BB962C8B-B14F-4D97-AF65-F5344CB8AC3E}">
        <p14:creationId xmlns:p14="http://schemas.microsoft.com/office/powerpoint/2010/main" val="175476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a:t>Git</a:t>
            </a:r>
            <a:r>
              <a:rPr lang="en-US" altLang="ja-JP" dirty="0"/>
              <a:t> Client</a:t>
            </a:r>
            <a:endParaRPr kumimoji="1" lang="ja-JP" altLang="en-US" dirty="0"/>
          </a:p>
        </p:txBody>
      </p:sp>
      <p:sp>
        <p:nvSpPr>
          <p:cNvPr id="3" name="Slide Number Placeholder 2"/>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33" y="2642701"/>
            <a:ext cx="2854371" cy="158417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199" y="2420888"/>
            <a:ext cx="2088232" cy="208823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580" y="2426677"/>
            <a:ext cx="2157143" cy="2016224"/>
          </a:xfrm>
          <a:prstGeom prst="rect">
            <a:avLst/>
          </a:prstGeom>
        </p:spPr>
      </p:pic>
    </p:spTree>
    <p:extLst>
      <p:ext uri="{BB962C8B-B14F-4D97-AF65-F5344CB8AC3E}">
        <p14:creationId xmlns:p14="http://schemas.microsoft.com/office/powerpoint/2010/main" val="143021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3" y="-1588"/>
            <a:ext cx="8827785" cy="693738"/>
          </a:xfrm>
        </p:spPr>
        <p:txBody>
          <a:bodyPr/>
          <a:lstStyle/>
          <a:p>
            <a:r>
              <a:rPr lang="en-US" altLang="ja-JP" sz="2400" dirty="0">
                <a:latin typeface="Arial" panose="020B0604020202020204" pitchFamily="34" charset="0"/>
                <a:ea typeface="Meiryo UI" panose="020B0604030504040204" pitchFamily="50" charset="-128"/>
                <a:cs typeface="Arial" panose="020B0604020202020204" pitchFamily="34" charset="0"/>
              </a:rPr>
              <a:t>Branch Operation (PG</a:t>
            </a:r>
            <a:r>
              <a:rPr lang="ja-JP" altLang="en-US" sz="2400" dirty="0">
                <a:latin typeface="Arial" panose="020B0604020202020204" pitchFamily="34" charset="0"/>
                <a:ea typeface="Meiryo UI" panose="020B0604030504040204" pitchFamily="50" charset="-128"/>
                <a:cs typeface="Arial" panose="020B0604020202020204" pitchFamily="34" charset="0"/>
              </a:rPr>
              <a:t>～</a:t>
            </a:r>
            <a:r>
              <a:rPr lang="en-US" altLang="ja-JP" sz="2400" dirty="0">
                <a:latin typeface="Arial" panose="020B0604020202020204" pitchFamily="34" charset="0"/>
                <a:ea typeface="Meiryo UI" panose="020B0604030504040204" pitchFamily="50" charset="-128"/>
                <a:cs typeface="Arial" panose="020B0604020202020204" pitchFamily="34" charset="0"/>
              </a:rPr>
              <a:t>PT Phase)</a:t>
            </a:r>
          </a:p>
        </p:txBody>
      </p:sp>
      <p:sp>
        <p:nvSpPr>
          <p:cNvPr id="7" name="スライド番号プレースホルダー 6"/>
          <p:cNvSpPr>
            <a:spLocks noGrp="1"/>
          </p:cNvSpPr>
          <p:nvPr>
            <p:ph type="sldNum" sz="quarter" idx="10"/>
          </p:nvPr>
        </p:nvSpPr>
        <p:spPr/>
        <p:txBody>
          <a:bodyPr/>
          <a:lstStyle/>
          <a:p>
            <a:fld id="{DE2B87E1-F9DF-4BEE-B07D-635D26011F4B}" type="slidenum">
              <a:rPr lang="de-DE" altLang="ja-JP" smtClean="0"/>
              <a:pPr/>
              <a:t>6</a:t>
            </a:fld>
            <a:endParaRPr lang="de-DE" altLang="ja-JP"/>
          </a:p>
        </p:txBody>
      </p:sp>
      <p:sp>
        <p:nvSpPr>
          <p:cNvPr id="4" name="フッター プレースホルダー 4"/>
          <p:cNvSpPr>
            <a:spLocks noGrp="1"/>
          </p:cNvSpPr>
          <p:nvPr>
            <p:ph type="ftr" sz="quarter" idx="11"/>
          </p:nvPr>
        </p:nvSpPr>
        <p:spPr>
          <a:xfrm>
            <a:off x="5038107" y="6640536"/>
            <a:ext cx="4022725" cy="201612"/>
          </a:xfrm>
          <a:prstGeom prst="rect">
            <a:avLst/>
          </a:prstGeom>
        </p:spPr>
        <p:txBody>
          <a:bodyPr/>
          <a:lstStyle/>
          <a:p>
            <a:r>
              <a:rPr lang="de-DE" altLang="ja-JP">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 2020 FUJITSU LIMITED</a:t>
            </a:r>
            <a:endParaRPr lang="de-DE" altLang="ja-JP"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3" name="表 2"/>
          <p:cNvGraphicFramePr>
            <a:graphicFrameLocks noGrp="1"/>
          </p:cNvGraphicFramePr>
          <p:nvPr/>
        </p:nvGraphicFramePr>
        <p:xfrm>
          <a:off x="107504" y="727679"/>
          <a:ext cx="8953328" cy="5787278"/>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20001"/>
                    </a:ext>
                  </a:extLst>
                </a:gridCol>
                <a:gridCol w="6865096">
                  <a:extLst>
                    <a:ext uri="{9D8B030D-6E8A-4147-A177-3AD203B41FA5}">
                      <a16:colId xmlns:a16="http://schemas.microsoft.com/office/drawing/2014/main" val="20002"/>
                    </a:ext>
                  </a:extLst>
                </a:gridCol>
              </a:tblGrid>
              <a:tr h="288578">
                <a:tc>
                  <a:txBody>
                    <a:bodyPr/>
                    <a:lstStyle/>
                    <a:p>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TL</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100" baseline="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Developer-in-Charge</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498700">
                <a:tc>
                  <a:txBody>
                    <a:bodyPr/>
                    <a:lstStyle/>
                    <a:p>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30" name="正方形/長方形 29"/>
          <p:cNvSpPr/>
          <p:nvPr/>
        </p:nvSpPr>
        <p:spPr bwMode="gray">
          <a:xfrm>
            <a:off x="180376" y="1079582"/>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Create the “master” branch</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カギ線コネクタ 12"/>
          <p:cNvCxnSpPr>
            <a:stCxn id="30" idx="2"/>
            <a:endCxn id="57" idx="0"/>
          </p:cNvCxnSpPr>
          <p:nvPr/>
        </p:nvCxnSpPr>
        <p:spPr bwMode="auto">
          <a:xfrm rot="5400000">
            <a:off x="941921" y="1595173"/>
            <a:ext cx="168046" cy="864"/>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6" name="正方形/長方形 45"/>
          <p:cNvSpPr/>
          <p:nvPr/>
        </p:nvSpPr>
        <p:spPr bwMode="gray">
          <a:xfrm>
            <a:off x="2341471" y="3601310"/>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Add/Modify the function at the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local repository,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then conduct PT.</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正方形/長方形 68"/>
          <p:cNvSpPr/>
          <p:nvPr/>
        </p:nvSpPr>
        <p:spPr bwMode="gray">
          <a:xfrm>
            <a:off x="2341471" y="1681758"/>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Acquire the common repository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from </a:t>
            </a:r>
            <a:r>
              <a:rPr lang="en-US" altLang="ja-JP" sz="800" dirty="0" err="1">
                <a:latin typeface="Meiryo UI" panose="020B0604030504040204" pitchFamily="50" charset="-128"/>
                <a:ea typeface="Meiryo UI" panose="020B0604030504040204" pitchFamily="50" charset="-128"/>
                <a:cs typeface="Meiryo UI" panose="020B0604030504040204" pitchFamily="50" charset="-128"/>
              </a:rPr>
              <a:t>Gitlab</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and create a local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正方形/長方形 38"/>
          <p:cNvSpPr/>
          <p:nvPr/>
        </p:nvSpPr>
        <p:spPr bwMode="gray">
          <a:xfrm>
            <a:off x="179512" y="1679628"/>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Create a "develop" branch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from the "master"</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カギ線コネクタ 12"/>
          <p:cNvCxnSpPr>
            <a:stCxn id="57" idx="3"/>
            <a:endCxn id="69" idx="1"/>
          </p:cNvCxnSpPr>
          <p:nvPr/>
        </p:nvCxnSpPr>
        <p:spPr bwMode="auto">
          <a:xfrm>
            <a:off x="1871512" y="1895628"/>
            <a:ext cx="469959" cy="2130"/>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5" name="正方形/長方形 68"/>
          <p:cNvSpPr/>
          <p:nvPr/>
        </p:nvSpPr>
        <p:spPr bwMode="gray">
          <a:xfrm>
            <a:off x="2341471" y="2305166"/>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Create a "feature" branch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from the "develop" branch. </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6" name="直線矢印コネクタ 61"/>
          <p:cNvCxnSpPr>
            <a:stCxn id="69" idx="2"/>
            <a:endCxn id="85" idx="0"/>
          </p:cNvCxnSpPr>
          <p:nvPr/>
        </p:nvCxnSpPr>
        <p:spPr bwMode="auto">
          <a:xfrm>
            <a:off x="3186592" y="2113758"/>
            <a:ext cx="0" cy="19140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8" name="正方形/長方形 46"/>
          <p:cNvSpPr/>
          <p:nvPr/>
        </p:nvSpPr>
        <p:spPr bwMode="gray">
          <a:xfrm>
            <a:off x="2339752" y="2953238"/>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Change the task branch of the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local repository</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 to "feature" branch. </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1" name="カギ線コネクタ 12"/>
          <p:cNvCxnSpPr>
            <a:stCxn id="85" idx="2"/>
            <a:endCxn id="88" idx="0"/>
          </p:cNvCxnSpPr>
          <p:nvPr/>
        </p:nvCxnSpPr>
        <p:spPr bwMode="auto">
          <a:xfrm rot="5400000">
            <a:off x="3077697" y="2844343"/>
            <a:ext cx="216072" cy="1719"/>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1" name="カギ線コネクタ 12"/>
          <p:cNvCxnSpPr>
            <a:stCxn id="88" idx="2"/>
            <a:endCxn id="46" idx="0"/>
          </p:cNvCxnSpPr>
          <p:nvPr/>
        </p:nvCxnSpPr>
        <p:spPr bwMode="auto">
          <a:xfrm rot="16200000" flipH="1">
            <a:off x="3077696" y="3492414"/>
            <a:ext cx="216072" cy="1719"/>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5" name="正方形/長方形 45"/>
          <p:cNvSpPr/>
          <p:nvPr/>
        </p:nvSpPr>
        <p:spPr bwMode="gray">
          <a:xfrm>
            <a:off x="4321918" y="1681758"/>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Add the modified in the index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of the local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正方形/長方形 45"/>
          <p:cNvSpPr/>
          <p:nvPr/>
        </p:nvSpPr>
        <p:spPr bwMode="gray">
          <a:xfrm>
            <a:off x="4321918" y="2305166"/>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Commit the modified file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to the local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正方形/長方形 45"/>
          <p:cNvSpPr/>
          <p:nvPr/>
        </p:nvSpPr>
        <p:spPr bwMode="gray">
          <a:xfrm>
            <a:off x="4321918" y="2953237"/>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Fetch to acquire the latest</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 state of the shared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正方形/長方形 45"/>
          <p:cNvSpPr/>
          <p:nvPr/>
        </p:nvSpPr>
        <p:spPr bwMode="gray">
          <a:xfrm>
            <a:off x="4321918" y="3601308"/>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Pull to acquire the reflected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modifications in the "develop"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branch of the shared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正方形/長方形 45"/>
          <p:cNvSpPr/>
          <p:nvPr/>
        </p:nvSpPr>
        <p:spPr bwMode="gray">
          <a:xfrm>
            <a:off x="6228184" y="2934186"/>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Merge from the develop branch</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Flowchart: Decision 79"/>
          <p:cNvSpPr/>
          <p:nvPr/>
        </p:nvSpPr>
        <p:spPr bwMode="auto">
          <a:xfrm>
            <a:off x="6618518" y="1497112"/>
            <a:ext cx="914400" cy="612648"/>
          </a:xfrm>
          <a:prstGeom prst="flowChartDecision">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rgbClr val="000000"/>
                </a:solidFill>
                <a:effectLst/>
                <a:latin typeface="ＭＳ Ｐゴシック" pitchFamily="50" charset="-128"/>
                <a:ea typeface="Meiryo UI" panose="020B0604030504040204"/>
              </a:rPr>
              <a:t>Conflict?</a:t>
            </a:r>
            <a:endParaRPr kumimoji="1" lang="ja-JP" altLang="en-US" sz="800" b="0" i="0" u="none" strike="noStrike" cap="none" normalizeH="0" baseline="0" dirty="0">
              <a:ln>
                <a:noFill/>
              </a:ln>
              <a:solidFill>
                <a:srgbClr val="000000"/>
              </a:solidFill>
              <a:effectLst/>
              <a:latin typeface="ＭＳ Ｐゴシック" pitchFamily="50" charset="-128"/>
              <a:ea typeface="Meiryo UI" panose="020B0604030504040204"/>
            </a:endParaRPr>
          </a:p>
        </p:txBody>
      </p:sp>
      <p:sp>
        <p:nvSpPr>
          <p:cNvPr id="106" name="正方形/長方形 45"/>
          <p:cNvSpPr/>
          <p:nvPr/>
        </p:nvSpPr>
        <p:spPr bwMode="gray">
          <a:xfrm>
            <a:off x="7311299" y="2143210"/>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Resolve the file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conflict in the</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 local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正方形/長方形 45"/>
          <p:cNvSpPr/>
          <p:nvPr/>
        </p:nvSpPr>
        <p:spPr bwMode="gray">
          <a:xfrm>
            <a:off x="6228184" y="3573014"/>
            <a:ext cx="1690242"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Push to the shared repository</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正方形/長方形 45"/>
          <p:cNvSpPr/>
          <p:nvPr/>
        </p:nvSpPr>
        <p:spPr bwMode="gray">
          <a:xfrm>
            <a:off x="6228183" y="4235994"/>
            <a:ext cx="1692001" cy="483694"/>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ctr"/>
            <a:r>
              <a:rPr lang="en-US" altLang="ja-JP" sz="700" dirty="0">
                <a:latin typeface="Meiryo UI" panose="020B0604030504040204" pitchFamily="50" charset="-128"/>
                <a:ea typeface="Meiryo UI" panose="020B0604030504040204" pitchFamily="50" charset="-128"/>
                <a:cs typeface="Meiryo UI" panose="020B0604030504040204" pitchFamily="50" charset="-128"/>
              </a:rPr>
              <a:t>Send a merge request to merge the </a:t>
            </a:r>
          </a:p>
          <a:p>
            <a:pPr fontAlgn="ctr"/>
            <a:r>
              <a:rPr lang="en-US" altLang="ja-JP" sz="700" dirty="0">
                <a:latin typeface="Meiryo UI" panose="020B0604030504040204" pitchFamily="50" charset="-128"/>
                <a:ea typeface="Meiryo UI" panose="020B0604030504040204" pitchFamily="50" charset="-128"/>
                <a:cs typeface="Meiryo UI" panose="020B0604030504040204" pitchFamily="50" charset="-128"/>
              </a:rPr>
              <a:t>modifications made in the "feature" </a:t>
            </a:r>
          </a:p>
          <a:p>
            <a:pPr fontAlgn="ctr"/>
            <a:r>
              <a:rPr lang="en-US" altLang="ja-JP" sz="700" dirty="0">
                <a:latin typeface="Meiryo UI" panose="020B0604030504040204" pitchFamily="50" charset="-128"/>
                <a:ea typeface="Meiryo UI" panose="020B0604030504040204" pitchFamily="50" charset="-128"/>
                <a:cs typeface="Meiryo UI" panose="020B0604030504040204" pitchFamily="50" charset="-128"/>
              </a:rPr>
              <a:t>branch to the "develop" branch</a:t>
            </a:r>
            <a:endParaRPr kumimoji="1" lang="ja-JP" altLang="en-US" sz="7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1" name="Flowchart: Decision 110"/>
          <p:cNvSpPr/>
          <p:nvPr/>
        </p:nvSpPr>
        <p:spPr bwMode="auto">
          <a:xfrm>
            <a:off x="542206" y="4640274"/>
            <a:ext cx="914400" cy="612648"/>
          </a:xfrm>
          <a:prstGeom prst="flowChartDecision">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rgbClr val="000000"/>
                </a:solidFill>
                <a:effectLst/>
                <a:latin typeface="ＭＳ Ｐゴシック" pitchFamily="50" charset="-128"/>
                <a:ea typeface="Meiryo UI" panose="020B0604030504040204"/>
              </a:rPr>
              <a:t>Problem?</a:t>
            </a:r>
            <a:endParaRPr kumimoji="1" lang="ja-JP" altLang="en-US" sz="800" b="0" i="0" u="none" strike="noStrike" cap="none" normalizeH="0" baseline="0" dirty="0">
              <a:ln>
                <a:noFill/>
              </a:ln>
              <a:solidFill>
                <a:srgbClr val="000000"/>
              </a:solidFill>
              <a:effectLst/>
              <a:latin typeface="ＭＳ Ｐゴシック" pitchFamily="50" charset="-128"/>
              <a:ea typeface="Meiryo UI" panose="020B0604030504040204"/>
            </a:endParaRPr>
          </a:p>
        </p:txBody>
      </p:sp>
      <p:sp>
        <p:nvSpPr>
          <p:cNvPr id="112" name="正方形/長方形 38"/>
          <p:cNvSpPr/>
          <p:nvPr/>
        </p:nvSpPr>
        <p:spPr bwMode="gray">
          <a:xfrm>
            <a:off x="155979" y="3947226"/>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Examine the contents of the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received merge request, and</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review the modification module</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3" name="正方形/長方形 38"/>
          <p:cNvSpPr/>
          <p:nvPr/>
        </p:nvSpPr>
        <p:spPr bwMode="gray">
          <a:xfrm>
            <a:off x="155979" y="5430032"/>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Approve the merge request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and merge it into the </a:t>
            </a:r>
          </a:p>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development branch.</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正方形/長方形 38"/>
          <p:cNvSpPr/>
          <p:nvPr/>
        </p:nvSpPr>
        <p:spPr bwMode="gray">
          <a:xfrm>
            <a:off x="155979" y="6021336"/>
            <a:ext cx="1692000" cy="43200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ctr"/>
            <a:r>
              <a:rPr lang="en-US" altLang="ja-JP" sz="800" dirty="0">
                <a:latin typeface="Meiryo UI" panose="020B0604030504040204" pitchFamily="50" charset="-128"/>
                <a:ea typeface="Meiryo UI" panose="020B0604030504040204" pitchFamily="50" charset="-128"/>
                <a:cs typeface="Meiryo UI" panose="020B0604030504040204" pitchFamily="50" charset="-128"/>
              </a:rPr>
              <a:t>Delete feature branch</a:t>
            </a:r>
            <a:endParaRPr kumimoji="1" lang="ja-JP" altLang="en-US" sz="800" b="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カギ線コネクタ 12"/>
          <p:cNvCxnSpPr>
            <a:stCxn id="46" idx="3"/>
            <a:endCxn id="95" idx="1"/>
          </p:cNvCxnSpPr>
          <p:nvPr/>
        </p:nvCxnSpPr>
        <p:spPr bwMode="auto">
          <a:xfrm flipV="1">
            <a:off x="4031713" y="1897758"/>
            <a:ext cx="290205" cy="1919552"/>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7" name="直線矢印コネクタ 61"/>
          <p:cNvCxnSpPr>
            <a:stCxn id="95" idx="2"/>
            <a:endCxn id="96" idx="0"/>
          </p:cNvCxnSpPr>
          <p:nvPr/>
        </p:nvCxnSpPr>
        <p:spPr bwMode="auto">
          <a:xfrm>
            <a:off x="5167039" y="2113758"/>
            <a:ext cx="0" cy="19140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9" name="直線矢印コネクタ 61"/>
          <p:cNvCxnSpPr>
            <a:stCxn id="96" idx="2"/>
            <a:endCxn id="97" idx="0"/>
          </p:cNvCxnSpPr>
          <p:nvPr/>
        </p:nvCxnSpPr>
        <p:spPr bwMode="auto">
          <a:xfrm>
            <a:off x="5167039" y="2737166"/>
            <a:ext cx="0" cy="21607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2" name="直線矢印コネクタ 61"/>
          <p:cNvCxnSpPr>
            <a:stCxn id="97" idx="2"/>
            <a:endCxn id="99" idx="0"/>
          </p:cNvCxnSpPr>
          <p:nvPr/>
        </p:nvCxnSpPr>
        <p:spPr bwMode="auto">
          <a:xfrm>
            <a:off x="5167039" y="3385237"/>
            <a:ext cx="0" cy="21607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8" name="カギ線コネクタ 12"/>
          <p:cNvCxnSpPr>
            <a:stCxn id="99" idx="3"/>
            <a:endCxn id="80" idx="1"/>
          </p:cNvCxnSpPr>
          <p:nvPr/>
        </p:nvCxnSpPr>
        <p:spPr bwMode="auto">
          <a:xfrm flipV="1">
            <a:off x="6012160" y="1803436"/>
            <a:ext cx="606358" cy="2013872"/>
          </a:xfrm>
          <a:prstGeom prst="bentConnector3">
            <a:avLst>
              <a:gd name="adj1" fmla="val 21725"/>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2" name="直線矢印コネクタ 61"/>
          <p:cNvCxnSpPr>
            <a:stCxn id="100" idx="2"/>
            <a:endCxn id="107" idx="0"/>
          </p:cNvCxnSpPr>
          <p:nvPr/>
        </p:nvCxnSpPr>
        <p:spPr bwMode="auto">
          <a:xfrm>
            <a:off x="7073305" y="3366186"/>
            <a:ext cx="0" cy="20682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8" name="直線矢印コネクタ 61"/>
          <p:cNvCxnSpPr>
            <a:cxnSpLocks/>
            <a:stCxn id="107" idx="2"/>
            <a:endCxn id="108" idx="0"/>
          </p:cNvCxnSpPr>
          <p:nvPr/>
        </p:nvCxnSpPr>
        <p:spPr bwMode="auto">
          <a:xfrm>
            <a:off x="7073305" y="4005014"/>
            <a:ext cx="879" cy="23098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0" name="直線矢印コネクタ 61"/>
          <p:cNvCxnSpPr>
            <a:stCxn id="80" idx="2"/>
            <a:endCxn id="100" idx="0"/>
          </p:cNvCxnSpPr>
          <p:nvPr/>
        </p:nvCxnSpPr>
        <p:spPr bwMode="auto">
          <a:xfrm flipH="1">
            <a:off x="7073305" y="2109760"/>
            <a:ext cx="2413" cy="82442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8" name="カギ線コネクタ 12"/>
          <p:cNvCxnSpPr>
            <a:stCxn id="106" idx="2"/>
          </p:cNvCxnSpPr>
          <p:nvPr/>
        </p:nvCxnSpPr>
        <p:spPr bwMode="auto">
          <a:xfrm rot="5400000">
            <a:off x="7539228" y="2109287"/>
            <a:ext cx="152148" cy="1083994"/>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1" name="カギ線コネクタ 12"/>
          <p:cNvCxnSpPr>
            <a:stCxn id="80" idx="3"/>
            <a:endCxn id="106" idx="0"/>
          </p:cNvCxnSpPr>
          <p:nvPr/>
        </p:nvCxnSpPr>
        <p:spPr bwMode="auto">
          <a:xfrm>
            <a:off x="7532918" y="1803436"/>
            <a:ext cx="624381" cy="339774"/>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4" name="カギ線コネクタ 12"/>
          <p:cNvCxnSpPr>
            <a:cxnSpLocks/>
            <a:stCxn id="108" idx="1"/>
            <a:endCxn id="112" idx="3"/>
          </p:cNvCxnSpPr>
          <p:nvPr/>
        </p:nvCxnSpPr>
        <p:spPr bwMode="auto">
          <a:xfrm rot="10800000">
            <a:off x="1847979" y="4163227"/>
            <a:ext cx="4380204" cy="314615"/>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72" name="直線矢印コネクタ 61"/>
          <p:cNvCxnSpPr>
            <a:stCxn id="113" idx="2"/>
            <a:endCxn id="115" idx="0"/>
          </p:cNvCxnSpPr>
          <p:nvPr/>
        </p:nvCxnSpPr>
        <p:spPr bwMode="auto">
          <a:xfrm>
            <a:off x="1001979" y="5862032"/>
            <a:ext cx="0" cy="15930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75" name="直線矢印コネクタ 61"/>
          <p:cNvCxnSpPr>
            <a:stCxn id="111" idx="2"/>
            <a:endCxn id="113" idx="0"/>
          </p:cNvCxnSpPr>
          <p:nvPr/>
        </p:nvCxnSpPr>
        <p:spPr bwMode="auto">
          <a:xfrm>
            <a:off x="999406" y="5252922"/>
            <a:ext cx="2573" cy="17711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6" name="TextBox 175"/>
          <p:cNvSpPr txBox="1"/>
          <p:nvPr/>
        </p:nvSpPr>
        <p:spPr>
          <a:xfrm>
            <a:off x="7532918" y="1622478"/>
            <a:ext cx="348294" cy="215444"/>
          </a:xfrm>
          <a:prstGeom prst="rect">
            <a:avLst/>
          </a:prstGeom>
          <a:noFill/>
        </p:spPr>
        <p:txBody>
          <a:bodyPr wrap="square" rtlCol="0">
            <a:spAutoFit/>
          </a:bodyPr>
          <a:lstStyle/>
          <a:p>
            <a:r>
              <a:rPr kumimoji="1" lang="en-US" altLang="ja-JP" sz="800" dirty="0">
                <a:ea typeface="Meiryo UI" panose="020B0604030504040204"/>
              </a:rPr>
              <a:t>Y</a:t>
            </a:r>
            <a:endParaRPr kumimoji="1" lang="ja-JP" altLang="en-US" sz="800" dirty="0">
              <a:ea typeface="Meiryo UI" panose="020B0604030504040204"/>
            </a:endParaRPr>
          </a:p>
        </p:txBody>
      </p:sp>
      <p:sp>
        <p:nvSpPr>
          <p:cNvPr id="179" name="TextBox 178"/>
          <p:cNvSpPr txBox="1"/>
          <p:nvPr/>
        </p:nvSpPr>
        <p:spPr>
          <a:xfrm>
            <a:off x="7057931" y="2076310"/>
            <a:ext cx="348294" cy="215444"/>
          </a:xfrm>
          <a:prstGeom prst="rect">
            <a:avLst/>
          </a:prstGeom>
          <a:noFill/>
        </p:spPr>
        <p:txBody>
          <a:bodyPr wrap="square" rtlCol="0">
            <a:spAutoFit/>
          </a:bodyPr>
          <a:lstStyle/>
          <a:p>
            <a:r>
              <a:rPr lang="en-US" altLang="ja-JP" sz="800" dirty="0">
                <a:ea typeface="Meiryo UI" panose="020B0604030504040204"/>
              </a:rPr>
              <a:t>N</a:t>
            </a:r>
            <a:endParaRPr kumimoji="1" lang="ja-JP" altLang="en-US" sz="800" dirty="0">
              <a:ea typeface="Meiryo UI" panose="020B0604030504040204"/>
            </a:endParaRPr>
          </a:p>
        </p:txBody>
      </p:sp>
      <p:sp>
        <p:nvSpPr>
          <p:cNvPr id="180" name="TextBox 179"/>
          <p:cNvSpPr txBox="1"/>
          <p:nvPr/>
        </p:nvSpPr>
        <p:spPr>
          <a:xfrm>
            <a:off x="1367820" y="4719688"/>
            <a:ext cx="348294" cy="215444"/>
          </a:xfrm>
          <a:prstGeom prst="rect">
            <a:avLst/>
          </a:prstGeom>
          <a:noFill/>
        </p:spPr>
        <p:txBody>
          <a:bodyPr wrap="square" rtlCol="0">
            <a:spAutoFit/>
          </a:bodyPr>
          <a:lstStyle/>
          <a:p>
            <a:r>
              <a:rPr kumimoji="1" lang="en-US" altLang="ja-JP" sz="800" dirty="0">
                <a:ea typeface="Meiryo UI" panose="020B0604030504040204"/>
              </a:rPr>
              <a:t>Y</a:t>
            </a:r>
            <a:endParaRPr kumimoji="1" lang="ja-JP" altLang="en-US" sz="800" dirty="0">
              <a:ea typeface="Meiryo UI" panose="020B0604030504040204"/>
            </a:endParaRPr>
          </a:p>
        </p:txBody>
      </p:sp>
      <p:sp>
        <p:nvSpPr>
          <p:cNvPr id="181" name="TextBox 180"/>
          <p:cNvSpPr txBox="1"/>
          <p:nvPr/>
        </p:nvSpPr>
        <p:spPr>
          <a:xfrm>
            <a:off x="988666" y="5182155"/>
            <a:ext cx="348294" cy="215444"/>
          </a:xfrm>
          <a:prstGeom prst="rect">
            <a:avLst/>
          </a:prstGeom>
          <a:noFill/>
        </p:spPr>
        <p:txBody>
          <a:bodyPr wrap="square" rtlCol="0">
            <a:spAutoFit/>
          </a:bodyPr>
          <a:lstStyle/>
          <a:p>
            <a:r>
              <a:rPr lang="en-US" altLang="ja-JP" sz="800" dirty="0">
                <a:ea typeface="Meiryo UI" panose="020B0604030504040204"/>
              </a:rPr>
              <a:t>N</a:t>
            </a:r>
            <a:endParaRPr kumimoji="1" lang="ja-JP" altLang="en-US" sz="800" dirty="0">
              <a:ea typeface="Meiryo UI" panose="020B0604030504040204"/>
            </a:endParaRPr>
          </a:p>
        </p:txBody>
      </p:sp>
      <p:sp>
        <p:nvSpPr>
          <p:cNvPr id="178" name="Flowchart: Connector 177"/>
          <p:cNvSpPr/>
          <p:nvPr/>
        </p:nvSpPr>
        <p:spPr bwMode="auto">
          <a:xfrm>
            <a:off x="1858151" y="4876796"/>
            <a:ext cx="144000" cy="144000"/>
          </a:xfrm>
          <a:prstGeom prst="flowChartConnector">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rgbClr val="000000"/>
                </a:solidFill>
                <a:effectLst/>
                <a:latin typeface="ＭＳ Ｐゴシック" pitchFamily="50" charset="-128"/>
                <a:ea typeface="Meiryo UI" panose="020B0604030504040204"/>
              </a:rPr>
              <a:t>A</a:t>
            </a:r>
            <a:endParaRPr kumimoji="1" lang="ja-JP" altLang="en-US" sz="800" b="0" i="0" u="none" strike="noStrike" cap="none" normalizeH="0" baseline="0" dirty="0">
              <a:ln>
                <a:noFill/>
              </a:ln>
              <a:solidFill>
                <a:srgbClr val="000000"/>
              </a:solidFill>
              <a:effectLst/>
              <a:latin typeface="ＭＳ Ｐゴシック" pitchFamily="50" charset="-128"/>
              <a:ea typeface="Meiryo UI" panose="020B0604030504040204"/>
            </a:endParaRPr>
          </a:p>
        </p:txBody>
      </p:sp>
      <p:sp>
        <p:nvSpPr>
          <p:cNvPr id="186" name="Flowchart: Connector 185"/>
          <p:cNvSpPr/>
          <p:nvPr/>
        </p:nvSpPr>
        <p:spPr bwMode="auto">
          <a:xfrm>
            <a:off x="2512585" y="2761894"/>
            <a:ext cx="144000" cy="144000"/>
          </a:xfrm>
          <a:prstGeom prst="flowChartConnector">
            <a:avLst/>
          </a:prstGeom>
          <a:ln w="31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800" b="0" i="0" u="none" strike="noStrike" cap="none" normalizeH="0" baseline="0" dirty="0">
                <a:ln>
                  <a:noFill/>
                </a:ln>
                <a:solidFill>
                  <a:srgbClr val="000000"/>
                </a:solidFill>
                <a:effectLst/>
                <a:latin typeface="ＭＳ Ｐゴシック" pitchFamily="50" charset="-128"/>
                <a:ea typeface="Meiryo UI" panose="020B0604030504040204"/>
              </a:rPr>
              <a:t>A</a:t>
            </a:r>
            <a:endParaRPr kumimoji="1" lang="ja-JP" altLang="en-US" sz="800" b="0" i="0" u="none" strike="noStrike" cap="none" normalizeH="0" baseline="0" dirty="0">
              <a:ln>
                <a:noFill/>
              </a:ln>
              <a:solidFill>
                <a:srgbClr val="000000"/>
              </a:solidFill>
              <a:effectLst/>
              <a:latin typeface="ＭＳ Ｐゴシック" pitchFamily="50" charset="-128"/>
              <a:ea typeface="Meiryo UI" panose="020B0604030504040204"/>
            </a:endParaRPr>
          </a:p>
        </p:txBody>
      </p:sp>
      <p:cxnSp>
        <p:nvCxnSpPr>
          <p:cNvPr id="187" name="直線矢印コネクタ 61"/>
          <p:cNvCxnSpPr>
            <a:stCxn id="111" idx="3"/>
            <a:endCxn id="178" idx="2"/>
          </p:cNvCxnSpPr>
          <p:nvPr/>
        </p:nvCxnSpPr>
        <p:spPr bwMode="auto">
          <a:xfrm>
            <a:off x="1456606" y="4946598"/>
            <a:ext cx="401545" cy="219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0" name="直線矢印コネクタ 61"/>
          <p:cNvCxnSpPr>
            <a:stCxn id="186" idx="6"/>
          </p:cNvCxnSpPr>
          <p:nvPr/>
        </p:nvCxnSpPr>
        <p:spPr bwMode="auto">
          <a:xfrm>
            <a:off x="2656585" y="2833894"/>
            <a:ext cx="528287" cy="561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8" name="直線矢印コネクタ 61"/>
          <p:cNvCxnSpPr>
            <a:stCxn id="112" idx="2"/>
            <a:endCxn id="111" idx="0"/>
          </p:cNvCxnSpPr>
          <p:nvPr/>
        </p:nvCxnSpPr>
        <p:spPr bwMode="auto">
          <a:xfrm flipH="1">
            <a:off x="999406" y="4379226"/>
            <a:ext cx="2573" cy="26104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stealth"/>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144232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Branch Configuration Design</a:t>
            </a:r>
            <a:endParaRPr lang="en-US" dirty="0"/>
          </a:p>
        </p:txBody>
      </p:sp>
      <p:pic>
        <p:nvPicPr>
          <p:cNvPr id="6" name="Content Placeholder 5"/>
          <p:cNvPicPr>
            <a:picLocks noGrp="1" noChangeAspect="1"/>
          </p:cNvPicPr>
          <p:nvPr>
            <p:ph idx="1"/>
          </p:nvPr>
        </p:nvPicPr>
        <p:blipFill>
          <a:blip r:embed="rId2"/>
          <a:stretch>
            <a:fillRect/>
          </a:stretch>
        </p:blipFill>
        <p:spPr>
          <a:xfrm>
            <a:off x="169863" y="1772815"/>
            <a:ext cx="8820472" cy="4095515"/>
          </a:xfrm>
          <a:prstGeom prst="rect">
            <a:avLst/>
          </a:prstGeom>
        </p:spPr>
      </p:pic>
      <p:sp>
        <p:nvSpPr>
          <p:cNvPr id="4" name="Slide Number Placeholder 3"/>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Rectangle 6"/>
          <p:cNvSpPr/>
          <p:nvPr/>
        </p:nvSpPr>
        <p:spPr>
          <a:xfrm>
            <a:off x="363538" y="1107700"/>
            <a:ext cx="8456934" cy="369332"/>
          </a:xfrm>
          <a:prstGeom prst="rect">
            <a:avLst/>
          </a:prstGeom>
        </p:spPr>
        <p:txBody>
          <a:bodyPr wrap="square">
            <a:spAutoFit/>
          </a:bodyPr>
          <a:lstStyle/>
          <a:p>
            <a:r>
              <a:rPr lang="en-US" dirty="0"/>
              <a:t>In JDU, the branches to be used are listed below :</a:t>
            </a:r>
          </a:p>
        </p:txBody>
      </p:sp>
      <p:sp>
        <p:nvSpPr>
          <p:cNvPr id="3" name="Rectangle 2"/>
          <p:cNvSpPr/>
          <p:nvPr/>
        </p:nvSpPr>
        <p:spPr bwMode="auto">
          <a:xfrm>
            <a:off x="169862" y="2276872"/>
            <a:ext cx="8820473" cy="1656184"/>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charset="-128"/>
              <a:ea typeface="ＭＳ Ｐゴシック" charset="-128"/>
            </a:endParaRPr>
          </a:p>
        </p:txBody>
      </p:sp>
      <p:sp>
        <p:nvSpPr>
          <p:cNvPr id="8" name="Rectangle 7"/>
          <p:cNvSpPr/>
          <p:nvPr/>
        </p:nvSpPr>
        <p:spPr bwMode="auto">
          <a:xfrm>
            <a:off x="181768" y="4581129"/>
            <a:ext cx="8820473" cy="86409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charset="-128"/>
              <a:ea typeface="ＭＳ Ｐゴシック" charset="-128"/>
            </a:endParaRPr>
          </a:p>
        </p:txBody>
      </p:sp>
    </p:spTree>
    <p:extLst>
      <p:ext uri="{BB962C8B-B14F-4D97-AF65-F5344CB8AC3E}">
        <p14:creationId xmlns:p14="http://schemas.microsoft.com/office/powerpoint/2010/main" val="190815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Create the master branch</a:t>
            </a:r>
            <a:endParaRPr kumimoji="1" lang="ja-JP" altLang="en-US" dirty="0"/>
          </a:p>
        </p:txBody>
      </p:sp>
      <p:sp>
        <p:nvSpPr>
          <p:cNvPr id="3" name="Slide Number Placeholder 2"/>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Content Placeholder 5"/>
          <p:cNvSpPr txBox="1">
            <a:spLocks/>
          </p:cNvSpPr>
          <p:nvPr/>
        </p:nvSpPr>
        <p:spPr>
          <a:xfrm>
            <a:off x="169863" y="836712"/>
            <a:ext cx="8788400" cy="5816500"/>
          </a:xfrm>
          <a:prstGeom prst="rect">
            <a:avLst/>
          </a:prstGeom>
        </p:spPr>
        <p:txBody>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endParaRPr lang="en-US" altLang="ja-JP" sz="3200" kern="0" dirty="0"/>
          </a:p>
          <a:p>
            <a:r>
              <a:rPr lang="en-US" altLang="ja-JP" sz="3200" kern="0" dirty="0"/>
              <a:t>Create a group</a:t>
            </a:r>
          </a:p>
          <a:p>
            <a:pPr marL="0" indent="0">
              <a:buFont typeface="Wingdings" pitchFamily="2" charset="2"/>
              <a:buNone/>
            </a:pPr>
            <a:endParaRPr lang="en-US" altLang="ja-JP" sz="3200" kern="0" dirty="0"/>
          </a:p>
          <a:p>
            <a:r>
              <a:rPr lang="en-US" altLang="ja-JP" sz="3200" kern="0" dirty="0"/>
              <a:t>Create the project inside the group</a:t>
            </a:r>
          </a:p>
          <a:p>
            <a:endParaRPr lang="en-US" altLang="ja-JP" sz="3200" kern="0" dirty="0"/>
          </a:p>
        </p:txBody>
      </p:sp>
    </p:spTree>
    <p:extLst>
      <p:ext uri="{BB962C8B-B14F-4D97-AF65-F5344CB8AC3E}">
        <p14:creationId xmlns:p14="http://schemas.microsoft.com/office/powerpoint/2010/main" val="4051084357"/>
      </p:ext>
    </p:extLst>
  </p:cSld>
  <p:clrMapOvr>
    <a:masterClrMapping/>
  </p:clrMapOvr>
</p:sld>
</file>

<file path=ppt/theme/theme1.xml><?xml version="1.0" encoding="utf-8"?>
<a:theme xmlns:a="http://schemas.openxmlformats.org/drawingml/2006/main" name="1_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C8D66161FFE24583725803D66B5AA1" ma:contentTypeVersion="19" ma:contentTypeDescription="Create a new document." ma:contentTypeScope="" ma:versionID="d875398892a4df8d17d8afadcfe1989c">
  <xsd:schema xmlns:xsd="http://www.w3.org/2001/XMLSchema" xmlns:xs="http://www.w3.org/2001/XMLSchema" xmlns:p="http://schemas.microsoft.com/office/2006/metadata/properties" xmlns:ns2="3e47745e-6841-4518-8a34-bbee99c0e025" xmlns:ns3="3b0a02bf-1fa3-4f7c-86e6-cc709d9615df" targetNamespace="http://schemas.microsoft.com/office/2006/metadata/properties" ma:root="true" ma:fieldsID="05408ee5453b1e61f8a8b6ebb56cf810" ns2:_="" ns3:_="">
    <xsd:import namespace="3e47745e-6841-4518-8a34-bbee99c0e025"/>
    <xsd:import namespace="3b0a02bf-1fa3-4f7c-86e6-cc709d9615d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Folder_x0020_Info" minOccurs="0"/>
                <xsd:element ref="ns3:MediaServiceDateTaken" minOccurs="0"/>
                <xsd:element ref="ns3:AccessDetails" minOccurs="0"/>
                <xsd:element ref="ns3:MediaLengthInSeconds" minOccurs="0"/>
                <xsd:element ref="ns3:MediaServiceLocation" minOccurs="0"/>
                <xsd:element ref="ns3:lcf76f155ced4ddcb4097134ff3c332f" minOccurs="0"/>
                <xsd:element ref="ns2:TaxCatchAll" minOccurs="0"/>
                <xsd:element ref="ns3: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47745e-6841-4518-8a34-bbee99c0e0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9f389b37-145d-4f33-a38c-82d4311b3be8}" ma:internalName="TaxCatchAll" ma:showField="CatchAllData" ma:web="3e47745e-6841-4518-8a34-bbee99c0e02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b0a02bf-1fa3-4f7c-86e6-cc709d9615d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Folder_x0020_Info" ma:index="18" nillable="true" ma:displayName="Folder Info" ma:format="Dropdown" ma:internalName="Folder_x0020_Info">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AccessDetails" ma:index="20" nillable="true" ma:displayName="Access Details" ma:format="Dropdown" ma:internalName="AccessDetails">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bc4fd492-276b-4614-b3af-3a4c63b563f8" ma:termSetId="09814cd3-568e-fe90-9814-8d621ff8fb84" ma:anchorId="fba54fb3-c3e1-fe81-a776-ca4b69148c4d" ma:open="true" ma:isKeyword="false">
      <xsd:complexType>
        <xsd:sequence>
          <xsd:element ref="pc:Terms" minOccurs="0" maxOccurs="1"/>
        </xsd:sequence>
      </xsd:complexType>
    </xsd:element>
    <xsd:element name="_Flow_SignoffStatus" ma:index="26" nillable="true" ma:displayName="Sign-off status" ma:internalName="Sign_x002d_off_x0020_statu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cessDetails xmlns="3b0a02bf-1fa3-4f7c-86e6-cc709d9615df" xsi:nil="true"/>
    <Folder_x0020_Info xmlns="3b0a02bf-1fa3-4f7c-86e6-cc709d9615df" xsi:nil="true"/>
    <lcf76f155ced4ddcb4097134ff3c332f xmlns="3b0a02bf-1fa3-4f7c-86e6-cc709d9615df">
      <Terms xmlns="http://schemas.microsoft.com/office/infopath/2007/PartnerControls"/>
    </lcf76f155ced4ddcb4097134ff3c332f>
    <TaxCatchAll xmlns="3e47745e-6841-4518-8a34-bbee99c0e025" xsi:nil="true"/>
    <_Flow_SignoffStatus xmlns="3b0a02bf-1fa3-4f7c-86e6-cc709d9615df" xsi:nil="true"/>
  </documentManagement>
</p:properties>
</file>

<file path=customXml/itemProps1.xml><?xml version="1.0" encoding="utf-8"?>
<ds:datastoreItem xmlns:ds="http://schemas.openxmlformats.org/officeDocument/2006/customXml" ds:itemID="{EBF30B93-50F3-4291-8A81-C8D4C25FF891}"/>
</file>

<file path=customXml/itemProps2.xml><?xml version="1.0" encoding="utf-8"?>
<ds:datastoreItem xmlns:ds="http://schemas.openxmlformats.org/officeDocument/2006/customXml" ds:itemID="{ABBF1FE0-F916-46AD-BF10-251458617DEA}">
  <ds:schemaRefs>
    <ds:schemaRef ds:uri="http://schemas.microsoft.com/sharepoint/v3/contenttype/forms"/>
  </ds:schemaRefs>
</ds:datastoreItem>
</file>

<file path=customXml/itemProps3.xml><?xml version="1.0" encoding="utf-8"?>
<ds:datastoreItem xmlns:ds="http://schemas.openxmlformats.org/officeDocument/2006/customXml" ds:itemID="{C4957587-BAA4-4437-AE6B-6BC90436388C}">
  <ds:schemaRefs>
    <ds:schemaRef ds:uri="http://schemas.microsoft.com/office/2006/metadata/properties"/>
    <ds:schemaRef ds:uri="http://purl.org/dc/dcmityp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3b0a02bf-1fa3-4f7c-86e6-cc709d9615df"/>
    <ds:schemaRef ds:uri="3e47745e-6841-4518-8a34-bbee99c0e02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presentation_r</Template>
  <TotalTime>11238</TotalTime>
  <Words>2730</Words>
  <Application>Microsoft Office PowerPoint</Application>
  <PresentationFormat>On-screen Show (4:3)</PresentationFormat>
  <Paragraphs>278</Paragraphs>
  <Slides>20</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Meiryo UI</vt:lpstr>
      <vt:lpstr>ＭＳ Ｐゴシック</vt:lpstr>
      <vt:lpstr>ＭＳ ゴシック</vt:lpstr>
      <vt:lpstr>ＭＳ 明朝</vt:lpstr>
      <vt:lpstr>Arial</vt:lpstr>
      <vt:lpstr>Calibri</vt:lpstr>
      <vt:lpstr>Fujitsu Sans Light</vt:lpstr>
      <vt:lpstr>Wingdings</vt:lpstr>
      <vt:lpstr>1_F_Tool_2_EN_R</vt:lpstr>
      <vt:lpstr>Worksheet</vt:lpstr>
      <vt:lpstr>Git</vt:lpstr>
      <vt:lpstr>What is GIT</vt:lpstr>
      <vt:lpstr>What is GIT</vt:lpstr>
      <vt:lpstr>Our Workflow</vt:lpstr>
      <vt:lpstr>Repository Manager</vt:lpstr>
      <vt:lpstr>Git Client</vt:lpstr>
      <vt:lpstr>Branch Operation (PG～PT Phase)</vt:lpstr>
      <vt:lpstr>Branch Configuration Design</vt:lpstr>
      <vt:lpstr>Create the master branch</vt:lpstr>
      <vt:lpstr>Create a develop branch</vt:lpstr>
      <vt:lpstr>Protected Branches</vt:lpstr>
      <vt:lpstr>Branch Operation (PG～PT Phase)</vt:lpstr>
      <vt:lpstr>Branch Operation (PG～PT Phase)</vt:lpstr>
      <vt:lpstr>Git Commands</vt:lpstr>
      <vt:lpstr>Branch Naming Convention</vt:lpstr>
      <vt:lpstr>Branch Merging</vt:lpstr>
      <vt:lpstr>Commit Message Conventions *</vt:lpstr>
      <vt:lpstr>Commit Message Conventions</vt:lpstr>
      <vt:lpstr>Commit Message Conventions</vt:lpstr>
      <vt:lpstr>Branch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Suzaka, Yuki/須坂 由紀</dc:creator>
  <cp:lastModifiedBy>De Leon, Rhea Mae</cp:lastModifiedBy>
  <cp:revision>390</cp:revision>
  <cp:lastPrinted>2018-10-15T01:38:33Z</cp:lastPrinted>
  <dcterms:created xsi:type="dcterms:W3CDTF">2018-05-31T09:53:14Z</dcterms:created>
  <dcterms:modified xsi:type="dcterms:W3CDTF">2022-03-29T05:50:12Z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0x01010028C8D66161FFE24583725803D66B5AA1</vt:lpwstr>
  </property>
  <property fmtid="{D5CDD505-2E9C-101B-9397-08002B2CF9AE}" pid="3" name="MSIP_Label_a7295cc1-d279-42ac-ab4d-3b0f4fece050_Enabled">
    <vt:lpwstr>true</vt:lpwstr>
  </property>
  <property fmtid="{D5CDD505-2E9C-101B-9397-08002B2CF9AE}" pid="4" name="MSIP_Label_a7295cc1-d279-42ac-ab4d-3b0f4fece050_SetDate">
    <vt:lpwstr>2022-03-22T09:29:14Z</vt:lpwstr>
  </property>
  <property fmtid="{D5CDD505-2E9C-101B-9397-08002B2CF9AE}" pid="5" name="MSIP_Label_a7295cc1-d279-42ac-ab4d-3b0f4fece050_Method">
    <vt:lpwstr>Standard</vt:lpwstr>
  </property>
  <property fmtid="{D5CDD505-2E9C-101B-9397-08002B2CF9AE}" pid="6" name="MSIP_Label_a7295cc1-d279-42ac-ab4d-3b0f4fece050_Name">
    <vt:lpwstr>FUJITSU-RESTRICTED​</vt:lpwstr>
  </property>
  <property fmtid="{D5CDD505-2E9C-101B-9397-08002B2CF9AE}" pid="7" name="MSIP_Label_a7295cc1-d279-42ac-ab4d-3b0f4fece050_SiteId">
    <vt:lpwstr>a19f121d-81e1-4858-a9d8-736e267fd4c7</vt:lpwstr>
  </property>
  <property fmtid="{D5CDD505-2E9C-101B-9397-08002B2CF9AE}" pid="8" name="MSIP_Label_a7295cc1-d279-42ac-ab4d-3b0f4fece050_ActionId">
    <vt:lpwstr>022b9a64-0f16-4fd1-b72c-bac047ecf31f</vt:lpwstr>
  </property>
  <property fmtid="{D5CDD505-2E9C-101B-9397-08002B2CF9AE}" pid="9" name="MSIP_Label_a7295cc1-d279-42ac-ab4d-3b0f4fece050_ContentBits">
    <vt:lpwstr>0</vt:lpwstr>
  </property>
</Properties>
</file>