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0" r:id="rId8"/>
    <p:sldId id="261" r:id="rId9"/>
    <p:sldId id="263" r:id="rId10"/>
    <p:sldId id="264" r:id="rId11"/>
    <p:sldId id="266" r:id="rId12"/>
    <p:sldId id="267" r:id="rId13"/>
    <p:sldId id="268" r:id="rId14"/>
    <p:sldId id="269" r:id="rId15"/>
    <p:sldId id="265"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48C2-3630-4FFB-9C8D-CDB3434E617E}"/>
              </a:ext>
            </a:extLst>
          </p:cNvPr>
          <p:cNvSpPr>
            <a:spLocks noGrp="1"/>
          </p:cNvSpPr>
          <p:nvPr>
            <p:ph type="ctrTitle"/>
          </p:nvPr>
        </p:nvSpPr>
        <p:spPr/>
        <p:txBody>
          <a:bodyPr/>
          <a:lstStyle/>
          <a:p>
            <a:r>
              <a:rPr lang="en-US" b="1" dirty="0"/>
              <a:t>Python</a:t>
            </a:r>
          </a:p>
        </p:txBody>
      </p:sp>
      <p:sp>
        <p:nvSpPr>
          <p:cNvPr id="3" name="Subtitle 2">
            <a:extLst>
              <a:ext uri="{FF2B5EF4-FFF2-40B4-BE49-F238E27FC236}">
                <a16:creationId xmlns:a16="http://schemas.microsoft.com/office/drawing/2014/main" id="{947DC077-3461-4DB4-9E10-6ABE3C92DD4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56C85CE-7052-4348-8747-93147ECBE7A5}"/>
              </a:ext>
            </a:extLst>
          </p:cNvPr>
          <p:cNvPicPr>
            <a:picLocks noChangeAspect="1"/>
          </p:cNvPicPr>
          <p:nvPr/>
        </p:nvPicPr>
        <p:blipFill>
          <a:blip r:embed="rId2"/>
          <a:stretch>
            <a:fillRect/>
          </a:stretch>
        </p:blipFill>
        <p:spPr>
          <a:xfrm>
            <a:off x="7463665" y="2966921"/>
            <a:ext cx="1322527" cy="1221827"/>
          </a:xfrm>
          <a:prstGeom prst="rect">
            <a:avLst/>
          </a:prstGeom>
        </p:spPr>
      </p:pic>
    </p:spTree>
    <p:extLst>
      <p:ext uri="{BB962C8B-B14F-4D97-AF65-F5344CB8AC3E}">
        <p14:creationId xmlns:p14="http://schemas.microsoft.com/office/powerpoint/2010/main" val="304291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Operators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Python provides many basic operators that we can use in our codes.</a:t>
            </a:r>
          </a:p>
          <a:p>
            <a:r>
              <a:rPr lang="en-US" sz="1600" dirty="0">
                <a:latin typeface="Calibri" panose="020F0502020204030204" pitchFamily="34" charset="0"/>
                <a:cs typeface="Calibri" panose="020F0502020204030204" pitchFamily="34" charset="0"/>
              </a:rPr>
              <a:t>Arithmetic Operators: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Comparison Operators:</a:t>
            </a:r>
          </a:p>
        </p:txBody>
      </p:sp>
      <p:pic>
        <p:nvPicPr>
          <p:cNvPr id="4" name="Picture 3">
            <a:extLst>
              <a:ext uri="{FF2B5EF4-FFF2-40B4-BE49-F238E27FC236}">
                <a16:creationId xmlns:a16="http://schemas.microsoft.com/office/drawing/2014/main" id="{A06520A7-B199-4850-AB18-54A47BD9DA58}"/>
              </a:ext>
            </a:extLst>
          </p:cNvPr>
          <p:cNvPicPr>
            <a:picLocks noChangeAspect="1"/>
          </p:cNvPicPr>
          <p:nvPr/>
        </p:nvPicPr>
        <p:blipFill>
          <a:blip r:embed="rId2"/>
          <a:stretch>
            <a:fillRect/>
          </a:stretch>
        </p:blipFill>
        <p:spPr>
          <a:xfrm>
            <a:off x="1878288" y="1842052"/>
            <a:ext cx="1438275" cy="2114550"/>
          </a:xfrm>
          <a:prstGeom prst="rect">
            <a:avLst/>
          </a:prstGeom>
        </p:spPr>
      </p:pic>
      <p:pic>
        <p:nvPicPr>
          <p:cNvPr id="5" name="Picture 4">
            <a:extLst>
              <a:ext uri="{FF2B5EF4-FFF2-40B4-BE49-F238E27FC236}">
                <a16:creationId xmlns:a16="http://schemas.microsoft.com/office/drawing/2014/main" id="{E580D87B-3610-4079-A705-B7A24B593397}"/>
              </a:ext>
            </a:extLst>
          </p:cNvPr>
          <p:cNvPicPr>
            <a:picLocks noChangeAspect="1"/>
          </p:cNvPicPr>
          <p:nvPr/>
        </p:nvPicPr>
        <p:blipFill>
          <a:blip r:embed="rId3"/>
          <a:stretch>
            <a:fillRect/>
          </a:stretch>
        </p:blipFill>
        <p:spPr>
          <a:xfrm>
            <a:off x="3549719" y="1842052"/>
            <a:ext cx="2042698" cy="2114550"/>
          </a:xfrm>
          <a:prstGeom prst="rect">
            <a:avLst/>
          </a:prstGeom>
        </p:spPr>
      </p:pic>
      <p:pic>
        <p:nvPicPr>
          <p:cNvPr id="6" name="Picture 5">
            <a:extLst>
              <a:ext uri="{FF2B5EF4-FFF2-40B4-BE49-F238E27FC236}">
                <a16:creationId xmlns:a16="http://schemas.microsoft.com/office/drawing/2014/main" id="{02C7B681-C48E-4398-B170-ECFA1A0068F3}"/>
              </a:ext>
            </a:extLst>
          </p:cNvPr>
          <p:cNvPicPr>
            <a:picLocks noChangeAspect="1"/>
          </p:cNvPicPr>
          <p:nvPr/>
        </p:nvPicPr>
        <p:blipFill>
          <a:blip r:embed="rId4"/>
          <a:stretch>
            <a:fillRect/>
          </a:stretch>
        </p:blipFill>
        <p:spPr>
          <a:xfrm>
            <a:off x="1878287" y="4367627"/>
            <a:ext cx="1858589" cy="1913904"/>
          </a:xfrm>
          <a:prstGeom prst="rect">
            <a:avLst/>
          </a:prstGeom>
        </p:spPr>
      </p:pic>
      <p:pic>
        <p:nvPicPr>
          <p:cNvPr id="7" name="Picture 6">
            <a:extLst>
              <a:ext uri="{FF2B5EF4-FFF2-40B4-BE49-F238E27FC236}">
                <a16:creationId xmlns:a16="http://schemas.microsoft.com/office/drawing/2014/main" id="{BA5CA94A-5001-4671-B78D-A0D409439D4F}"/>
              </a:ext>
            </a:extLst>
          </p:cNvPr>
          <p:cNvPicPr>
            <a:picLocks noChangeAspect="1"/>
          </p:cNvPicPr>
          <p:nvPr/>
        </p:nvPicPr>
        <p:blipFill>
          <a:blip r:embed="rId5"/>
          <a:stretch>
            <a:fillRect/>
          </a:stretch>
        </p:blipFill>
        <p:spPr>
          <a:xfrm>
            <a:off x="3923368" y="4367627"/>
            <a:ext cx="1942470" cy="1913904"/>
          </a:xfrm>
          <a:prstGeom prst="rect">
            <a:avLst/>
          </a:prstGeom>
        </p:spPr>
      </p:pic>
    </p:spTree>
    <p:extLst>
      <p:ext uri="{BB962C8B-B14F-4D97-AF65-F5344CB8AC3E}">
        <p14:creationId xmlns:p14="http://schemas.microsoft.com/office/powerpoint/2010/main" val="416683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Operators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Logical Operators: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Membership Operators: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Identity Operators:</a:t>
            </a:r>
          </a:p>
        </p:txBody>
      </p:sp>
      <p:pic>
        <p:nvPicPr>
          <p:cNvPr id="8" name="Picture 7">
            <a:extLst>
              <a:ext uri="{FF2B5EF4-FFF2-40B4-BE49-F238E27FC236}">
                <a16:creationId xmlns:a16="http://schemas.microsoft.com/office/drawing/2014/main" id="{488A5E1B-6AF4-400D-9E9D-F9B23B59DF7C}"/>
              </a:ext>
            </a:extLst>
          </p:cNvPr>
          <p:cNvPicPr>
            <a:picLocks noChangeAspect="1"/>
          </p:cNvPicPr>
          <p:nvPr/>
        </p:nvPicPr>
        <p:blipFill>
          <a:blip r:embed="rId2"/>
          <a:stretch>
            <a:fillRect/>
          </a:stretch>
        </p:blipFill>
        <p:spPr>
          <a:xfrm>
            <a:off x="1864001" y="1459602"/>
            <a:ext cx="1466850" cy="1076325"/>
          </a:xfrm>
          <a:prstGeom prst="rect">
            <a:avLst/>
          </a:prstGeom>
        </p:spPr>
      </p:pic>
      <p:pic>
        <p:nvPicPr>
          <p:cNvPr id="9" name="Picture 8">
            <a:extLst>
              <a:ext uri="{FF2B5EF4-FFF2-40B4-BE49-F238E27FC236}">
                <a16:creationId xmlns:a16="http://schemas.microsoft.com/office/drawing/2014/main" id="{C37F3FB8-8921-4E84-9211-DBF2331D0B22}"/>
              </a:ext>
            </a:extLst>
          </p:cNvPr>
          <p:cNvPicPr>
            <a:picLocks noChangeAspect="1"/>
          </p:cNvPicPr>
          <p:nvPr/>
        </p:nvPicPr>
        <p:blipFill>
          <a:blip r:embed="rId3"/>
          <a:stretch>
            <a:fillRect/>
          </a:stretch>
        </p:blipFill>
        <p:spPr>
          <a:xfrm>
            <a:off x="3514725" y="1459602"/>
            <a:ext cx="1424994" cy="1076325"/>
          </a:xfrm>
          <a:prstGeom prst="rect">
            <a:avLst/>
          </a:prstGeom>
        </p:spPr>
      </p:pic>
      <p:pic>
        <p:nvPicPr>
          <p:cNvPr id="10" name="Picture 9">
            <a:extLst>
              <a:ext uri="{FF2B5EF4-FFF2-40B4-BE49-F238E27FC236}">
                <a16:creationId xmlns:a16="http://schemas.microsoft.com/office/drawing/2014/main" id="{474FC05F-B41A-4975-BB77-0A3E9F13E03F}"/>
              </a:ext>
            </a:extLst>
          </p:cNvPr>
          <p:cNvPicPr>
            <a:picLocks noChangeAspect="1"/>
          </p:cNvPicPr>
          <p:nvPr/>
        </p:nvPicPr>
        <p:blipFill>
          <a:blip r:embed="rId4"/>
          <a:stretch>
            <a:fillRect/>
          </a:stretch>
        </p:blipFill>
        <p:spPr>
          <a:xfrm>
            <a:off x="1864001" y="2918789"/>
            <a:ext cx="2600325" cy="1076325"/>
          </a:xfrm>
          <a:prstGeom prst="rect">
            <a:avLst/>
          </a:prstGeom>
        </p:spPr>
      </p:pic>
      <p:pic>
        <p:nvPicPr>
          <p:cNvPr id="11" name="Picture 10">
            <a:extLst>
              <a:ext uri="{FF2B5EF4-FFF2-40B4-BE49-F238E27FC236}">
                <a16:creationId xmlns:a16="http://schemas.microsoft.com/office/drawing/2014/main" id="{1459519D-9798-4B1D-8075-6B2D1BA2325F}"/>
              </a:ext>
            </a:extLst>
          </p:cNvPr>
          <p:cNvPicPr>
            <a:picLocks noChangeAspect="1"/>
          </p:cNvPicPr>
          <p:nvPr/>
        </p:nvPicPr>
        <p:blipFill>
          <a:blip r:embed="rId5"/>
          <a:stretch>
            <a:fillRect/>
          </a:stretch>
        </p:blipFill>
        <p:spPr>
          <a:xfrm>
            <a:off x="4683815" y="2918788"/>
            <a:ext cx="1934560" cy="1076325"/>
          </a:xfrm>
          <a:prstGeom prst="rect">
            <a:avLst/>
          </a:prstGeom>
        </p:spPr>
      </p:pic>
      <p:pic>
        <p:nvPicPr>
          <p:cNvPr id="12" name="Picture 11">
            <a:extLst>
              <a:ext uri="{FF2B5EF4-FFF2-40B4-BE49-F238E27FC236}">
                <a16:creationId xmlns:a16="http://schemas.microsoft.com/office/drawing/2014/main" id="{83BE932C-642F-4299-B6A6-A395D63D72A4}"/>
              </a:ext>
            </a:extLst>
          </p:cNvPr>
          <p:cNvPicPr>
            <a:picLocks noChangeAspect="1"/>
          </p:cNvPicPr>
          <p:nvPr/>
        </p:nvPicPr>
        <p:blipFill>
          <a:blip r:embed="rId6"/>
          <a:stretch>
            <a:fillRect/>
          </a:stretch>
        </p:blipFill>
        <p:spPr>
          <a:xfrm>
            <a:off x="1864001" y="4377975"/>
            <a:ext cx="2323686" cy="1307073"/>
          </a:xfrm>
          <a:prstGeom prst="rect">
            <a:avLst/>
          </a:prstGeom>
        </p:spPr>
      </p:pic>
      <p:pic>
        <p:nvPicPr>
          <p:cNvPr id="13" name="Picture 12">
            <a:extLst>
              <a:ext uri="{FF2B5EF4-FFF2-40B4-BE49-F238E27FC236}">
                <a16:creationId xmlns:a16="http://schemas.microsoft.com/office/drawing/2014/main" id="{6C187640-E435-4739-9710-BF02783C2207}"/>
              </a:ext>
            </a:extLst>
          </p:cNvPr>
          <p:cNvPicPr>
            <a:picLocks noChangeAspect="1"/>
          </p:cNvPicPr>
          <p:nvPr/>
        </p:nvPicPr>
        <p:blipFill>
          <a:blip r:embed="rId7"/>
          <a:stretch>
            <a:fillRect/>
          </a:stretch>
        </p:blipFill>
        <p:spPr>
          <a:xfrm>
            <a:off x="4352119" y="4377973"/>
            <a:ext cx="1934560" cy="1307073"/>
          </a:xfrm>
          <a:prstGeom prst="rect">
            <a:avLst/>
          </a:prstGeom>
        </p:spPr>
      </p:pic>
    </p:spTree>
    <p:extLst>
      <p:ext uri="{BB962C8B-B14F-4D97-AF65-F5344CB8AC3E}">
        <p14:creationId xmlns:p14="http://schemas.microsoft.com/office/powerpoint/2010/main" val="225765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Working with Strings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We can create string by simply enclosing characters in quotes, it may be in a single, double or triple quotes depending on what text we will be having.</a:t>
            </a:r>
          </a:p>
          <a:p>
            <a:pPr marL="0"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As you can see, we used a variable to hold our string for us to manipulate or process the string.</a:t>
            </a:r>
          </a:p>
          <a:p>
            <a:r>
              <a:rPr lang="en-US" sz="1600" dirty="0">
                <a:latin typeface="Calibri" panose="020F0502020204030204" pitchFamily="34" charset="0"/>
                <a:cs typeface="Calibri" panose="020F0502020204030204" pitchFamily="34" charset="0"/>
              </a:rPr>
              <a:t>We can think of string as an individual string of characters and we can access these characters individually or multiple characters at a time.</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accomplish this by using one of the special operators of string which is the </a:t>
            </a:r>
            <a:r>
              <a:rPr lang="en-US" sz="1600" i="1" dirty="0">
                <a:latin typeface="Calibri" panose="020F0502020204030204" pitchFamily="34" charset="0"/>
                <a:cs typeface="Calibri" panose="020F0502020204030204" pitchFamily="34" charset="0"/>
              </a:rPr>
              <a:t>Slice</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Slice</a:t>
            </a:r>
            <a:r>
              <a:rPr lang="en-US" sz="1600" dirty="0">
                <a:latin typeface="Calibri" panose="020F0502020204030204" pitchFamily="34" charset="0"/>
                <a:cs typeface="Calibri" panose="020F0502020204030204" pitchFamily="34" charset="0"/>
              </a:rPr>
              <a:t> gives the character from the given index by using square brackets.</a:t>
            </a: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Another special operator is </a:t>
            </a:r>
            <a:r>
              <a:rPr lang="en-US" sz="1600" i="1" dirty="0">
                <a:latin typeface="Calibri" panose="020F0502020204030204" pitchFamily="34" charset="0"/>
                <a:cs typeface="Calibri" panose="020F0502020204030204" pitchFamily="34" charset="0"/>
              </a:rPr>
              <a:t>Range slice </a:t>
            </a:r>
            <a:r>
              <a:rPr lang="en-US" sz="1600" dirty="0">
                <a:latin typeface="Calibri" panose="020F0502020204030204" pitchFamily="34" charset="0"/>
                <a:cs typeface="Calibri" panose="020F0502020204030204" pitchFamily="34" charset="0"/>
              </a:rPr>
              <a:t>where it will give the characters from the given range.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Using the Range slice, if we don’t put anything in the starting range, it will automatically starts from the beginning, while if we don’t put anything in the end of the range, it will end at the very last character.</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29CE4AB-B2CE-4C63-BC46-421287A0C8C7}"/>
              </a:ext>
            </a:extLst>
          </p:cNvPr>
          <p:cNvPicPr>
            <a:picLocks noChangeAspect="1"/>
          </p:cNvPicPr>
          <p:nvPr/>
        </p:nvPicPr>
        <p:blipFill>
          <a:blip r:embed="rId2"/>
          <a:stretch>
            <a:fillRect/>
          </a:stretch>
        </p:blipFill>
        <p:spPr>
          <a:xfrm>
            <a:off x="1879324" y="1680127"/>
            <a:ext cx="2019300" cy="323850"/>
          </a:xfrm>
          <a:prstGeom prst="rect">
            <a:avLst/>
          </a:prstGeom>
        </p:spPr>
      </p:pic>
      <p:pic>
        <p:nvPicPr>
          <p:cNvPr id="6" name="Picture 5">
            <a:extLst>
              <a:ext uri="{FF2B5EF4-FFF2-40B4-BE49-F238E27FC236}">
                <a16:creationId xmlns:a16="http://schemas.microsoft.com/office/drawing/2014/main" id="{0FC1125E-335B-4810-B7AE-116AB9F2959A}"/>
              </a:ext>
            </a:extLst>
          </p:cNvPr>
          <p:cNvPicPr>
            <a:picLocks noChangeAspect="1"/>
          </p:cNvPicPr>
          <p:nvPr/>
        </p:nvPicPr>
        <p:blipFill>
          <a:blip r:embed="rId3"/>
          <a:stretch>
            <a:fillRect/>
          </a:stretch>
        </p:blipFill>
        <p:spPr>
          <a:xfrm>
            <a:off x="2410341" y="3637514"/>
            <a:ext cx="3248025" cy="723900"/>
          </a:xfrm>
          <a:prstGeom prst="rect">
            <a:avLst/>
          </a:prstGeom>
        </p:spPr>
      </p:pic>
      <p:pic>
        <p:nvPicPr>
          <p:cNvPr id="7" name="Picture 6">
            <a:extLst>
              <a:ext uri="{FF2B5EF4-FFF2-40B4-BE49-F238E27FC236}">
                <a16:creationId xmlns:a16="http://schemas.microsoft.com/office/drawing/2014/main" id="{D9AAA656-E380-4BC6-9F04-6B5621CB44DE}"/>
              </a:ext>
            </a:extLst>
          </p:cNvPr>
          <p:cNvPicPr>
            <a:picLocks noChangeAspect="1"/>
          </p:cNvPicPr>
          <p:nvPr/>
        </p:nvPicPr>
        <p:blipFill>
          <a:blip r:embed="rId4"/>
          <a:stretch>
            <a:fillRect/>
          </a:stretch>
        </p:blipFill>
        <p:spPr>
          <a:xfrm>
            <a:off x="5837100" y="3637514"/>
            <a:ext cx="2216020" cy="723900"/>
          </a:xfrm>
          <a:prstGeom prst="rect">
            <a:avLst/>
          </a:prstGeom>
        </p:spPr>
      </p:pic>
      <p:pic>
        <p:nvPicPr>
          <p:cNvPr id="8" name="Picture 7">
            <a:extLst>
              <a:ext uri="{FF2B5EF4-FFF2-40B4-BE49-F238E27FC236}">
                <a16:creationId xmlns:a16="http://schemas.microsoft.com/office/drawing/2014/main" id="{B4C34424-5BBA-408C-A296-7F78CF19F35C}"/>
              </a:ext>
            </a:extLst>
          </p:cNvPr>
          <p:cNvPicPr>
            <a:picLocks noChangeAspect="1"/>
          </p:cNvPicPr>
          <p:nvPr/>
        </p:nvPicPr>
        <p:blipFill>
          <a:blip r:embed="rId5"/>
          <a:stretch>
            <a:fillRect/>
          </a:stretch>
        </p:blipFill>
        <p:spPr>
          <a:xfrm>
            <a:off x="2410341" y="4747381"/>
            <a:ext cx="3324225" cy="685800"/>
          </a:xfrm>
          <a:prstGeom prst="rect">
            <a:avLst/>
          </a:prstGeom>
        </p:spPr>
      </p:pic>
      <p:pic>
        <p:nvPicPr>
          <p:cNvPr id="9" name="Picture 8">
            <a:extLst>
              <a:ext uri="{FF2B5EF4-FFF2-40B4-BE49-F238E27FC236}">
                <a16:creationId xmlns:a16="http://schemas.microsoft.com/office/drawing/2014/main" id="{2CB8852C-B2E2-442A-A8C5-68396524315A}"/>
              </a:ext>
            </a:extLst>
          </p:cNvPr>
          <p:cNvPicPr>
            <a:picLocks noChangeAspect="1"/>
          </p:cNvPicPr>
          <p:nvPr/>
        </p:nvPicPr>
        <p:blipFill>
          <a:blip r:embed="rId6"/>
          <a:stretch>
            <a:fillRect/>
          </a:stretch>
        </p:blipFill>
        <p:spPr>
          <a:xfrm>
            <a:off x="5930555" y="4747382"/>
            <a:ext cx="1728785" cy="685799"/>
          </a:xfrm>
          <a:prstGeom prst="rect">
            <a:avLst/>
          </a:prstGeom>
        </p:spPr>
      </p:pic>
      <p:pic>
        <p:nvPicPr>
          <p:cNvPr id="10" name="Picture 9">
            <a:extLst>
              <a:ext uri="{FF2B5EF4-FFF2-40B4-BE49-F238E27FC236}">
                <a16:creationId xmlns:a16="http://schemas.microsoft.com/office/drawing/2014/main" id="{4B9820BD-0123-4E9B-AFFF-97EE493149BF}"/>
              </a:ext>
            </a:extLst>
          </p:cNvPr>
          <p:cNvPicPr>
            <a:picLocks noChangeAspect="1"/>
          </p:cNvPicPr>
          <p:nvPr/>
        </p:nvPicPr>
        <p:blipFill>
          <a:blip r:embed="rId7"/>
          <a:stretch>
            <a:fillRect/>
          </a:stretch>
        </p:blipFill>
        <p:spPr>
          <a:xfrm>
            <a:off x="2410341" y="6067837"/>
            <a:ext cx="3132276" cy="620895"/>
          </a:xfrm>
          <a:prstGeom prst="rect">
            <a:avLst/>
          </a:prstGeom>
        </p:spPr>
      </p:pic>
      <p:pic>
        <p:nvPicPr>
          <p:cNvPr id="11" name="Picture 10">
            <a:extLst>
              <a:ext uri="{FF2B5EF4-FFF2-40B4-BE49-F238E27FC236}">
                <a16:creationId xmlns:a16="http://schemas.microsoft.com/office/drawing/2014/main" id="{29797D78-E41C-46AD-9942-48A727D98FE6}"/>
              </a:ext>
            </a:extLst>
          </p:cNvPr>
          <p:cNvPicPr>
            <a:picLocks noChangeAspect="1"/>
          </p:cNvPicPr>
          <p:nvPr/>
        </p:nvPicPr>
        <p:blipFill>
          <a:blip r:embed="rId8"/>
          <a:stretch>
            <a:fillRect/>
          </a:stretch>
        </p:blipFill>
        <p:spPr>
          <a:xfrm>
            <a:off x="5684765" y="6067837"/>
            <a:ext cx="2105641" cy="620894"/>
          </a:xfrm>
          <a:prstGeom prst="rect">
            <a:avLst/>
          </a:prstGeom>
        </p:spPr>
      </p:pic>
    </p:spTree>
    <p:extLst>
      <p:ext uri="{BB962C8B-B14F-4D97-AF65-F5344CB8AC3E}">
        <p14:creationId xmlns:p14="http://schemas.microsoft.com/office/powerpoint/2010/main" val="93525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Working with Strings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Other Special operators:</a:t>
            </a:r>
          </a:p>
          <a:p>
            <a:pPr lvl="1">
              <a:buFont typeface="Courier New" panose="02070309020205020404" pitchFamily="49" charset="0"/>
              <a:buChar char="o"/>
            </a:pPr>
            <a:r>
              <a:rPr lang="en-US" sz="1600" i="1" dirty="0">
                <a:latin typeface="Calibri" panose="020F0502020204030204" pitchFamily="34" charset="0"/>
                <a:cs typeface="Calibri" panose="020F0502020204030204" pitchFamily="34" charset="0"/>
              </a:rPr>
              <a:t>Concatenation – </a:t>
            </a:r>
            <a:r>
              <a:rPr lang="en-US" sz="1600" dirty="0">
                <a:latin typeface="Calibri" panose="020F0502020204030204" pitchFamily="34" charset="0"/>
                <a:cs typeface="Calibri" panose="020F0502020204030204" pitchFamily="34" charset="0"/>
              </a:rPr>
              <a:t>where  we add two or more strings.</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Repetition – where we use multiplication to create copies of the string.</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Membership – where it returns true or false if a certain character exist in the given string.</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String Formatting:</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There are many kinds of format symbol but most of the time we may be using </a:t>
            </a:r>
            <a:r>
              <a:rPr lang="en-US" sz="1600" i="1" dirty="0">
                <a:latin typeface="Calibri" panose="020F0502020204030204" pitchFamily="34" charset="0"/>
                <a:cs typeface="Calibri" panose="020F0502020204030204" pitchFamily="34" charset="0"/>
              </a:rPr>
              <a:t>%c</a:t>
            </a:r>
            <a:r>
              <a:rPr lang="en-US" sz="1600" dirty="0">
                <a:latin typeface="Calibri" panose="020F0502020204030204" pitchFamily="34" charset="0"/>
                <a:cs typeface="Calibri" panose="020F0502020204030204" pitchFamily="34" charset="0"/>
              </a:rPr>
              <a:t> for character, </a:t>
            </a:r>
            <a:r>
              <a:rPr lang="en-US" sz="1600" i="1" dirty="0">
                <a:latin typeface="Calibri" panose="020F0502020204030204" pitchFamily="34" charset="0"/>
                <a:cs typeface="Calibri" panose="020F0502020204030204" pitchFamily="34" charset="0"/>
              </a:rPr>
              <a:t>%s</a:t>
            </a:r>
            <a:r>
              <a:rPr lang="en-US" sz="1600" dirty="0">
                <a:latin typeface="Calibri" panose="020F0502020204030204" pitchFamily="34" charset="0"/>
                <a:cs typeface="Calibri" panose="020F0502020204030204" pitchFamily="34" charset="0"/>
              </a:rPr>
              <a:t> for string, and </a:t>
            </a:r>
            <a:r>
              <a:rPr lang="en-US" sz="1600" i="1" dirty="0">
                <a:latin typeface="Calibri" panose="020F0502020204030204" pitchFamily="34" charset="0"/>
                <a:cs typeface="Calibri" panose="020F0502020204030204" pitchFamily="34" charset="0"/>
              </a:rPr>
              <a:t>%d</a:t>
            </a:r>
            <a:r>
              <a:rPr lang="en-US" sz="1600" dirty="0">
                <a:latin typeface="Calibri" panose="020F0502020204030204" pitchFamily="34" charset="0"/>
                <a:cs typeface="Calibri" panose="020F0502020204030204" pitchFamily="34" charset="0"/>
              </a:rPr>
              <a:t> for integer.</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Much simpler string format is by the use of placeholder.</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E67208D-4005-4580-A27F-84683D9087EF}"/>
              </a:ext>
            </a:extLst>
          </p:cNvPr>
          <p:cNvPicPr>
            <a:picLocks noChangeAspect="1"/>
          </p:cNvPicPr>
          <p:nvPr/>
        </p:nvPicPr>
        <p:blipFill>
          <a:blip r:embed="rId2"/>
          <a:stretch>
            <a:fillRect/>
          </a:stretch>
        </p:blipFill>
        <p:spPr>
          <a:xfrm>
            <a:off x="2303808" y="1772478"/>
            <a:ext cx="2208109" cy="421395"/>
          </a:xfrm>
          <a:prstGeom prst="rect">
            <a:avLst/>
          </a:prstGeom>
        </p:spPr>
      </p:pic>
      <p:pic>
        <p:nvPicPr>
          <p:cNvPr id="10" name="Picture 9">
            <a:extLst>
              <a:ext uri="{FF2B5EF4-FFF2-40B4-BE49-F238E27FC236}">
                <a16:creationId xmlns:a16="http://schemas.microsoft.com/office/drawing/2014/main" id="{D6BE6BFD-192D-4C1C-B0F5-18991562C31E}"/>
              </a:ext>
            </a:extLst>
          </p:cNvPr>
          <p:cNvPicPr>
            <a:picLocks noChangeAspect="1"/>
          </p:cNvPicPr>
          <p:nvPr/>
        </p:nvPicPr>
        <p:blipFill>
          <a:blip r:embed="rId3"/>
          <a:stretch>
            <a:fillRect/>
          </a:stretch>
        </p:blipFill>
        <p:spPr>
          <a:xfrm>
            <a:off x="4677538" y="1772478"/>
            <a:ext cx="1617245" cy="421395"/>
          </a:xfrm>
          <a:prstGeom prst="rect">
            <a:avLst/>
          </a:prstGeom>
        </p:spPr>
      </p:pic>
      <p:pic>
        <p:nvPicPr>
          <p:cNvPr id="12" name="Picture 11">
            <a:extLst>
              <a:ext uri="{FF2B5EF4-FFF2-40B4-BE49-F238E27FC236}">
                <a16:creationId xmlns:a16="http://schemas.microsoft.com/office/drawing/2014/main" id="{5183497B-8FDA-4A2D-8A36-448799E831AC}"/>
              </a:ext>
            </a:extLst>
          </p:cNvPr>
          <p:cNvPicPr>
            <a:picLocks noChangeAspect="1"/>
          </p:cNvPicPr>
          <p:nvPr/>
        </p:nvPicPr>
        <p:blipFill>
          <a:blip r:embed="rId4"/>
          <a:stretch>
            <a:fillRect/>
          </a:stretch>
        </p:blipFill>
        <p:spPr>
          <a:xfrm>
            <a:off x="2303808" y="2524748"/>
            <a:ext cx="1854708" cy="459344"/>
          </a:xfrm>
          <a:prstGeom prst="rect">
            <a:avLst/>
          </a:prstGeom>
        </p:spPr>
      </p:pic>
      <p:pic>
        <p:nvPicPr>
          <p:cNvPr id="13" name="Picture 12">
            <a:extLst>
              <a:ext uri="{FF2B5EF4-FFF2-40B4-BE49-F238E27FC236}">
                <a16:creationId xmlns:a16="http://schemas.microsoft.com/office/drawing/2014/main" id="{70FDD801-D876-44C6-9463-44752117CA8C}"/>
              </a:ext>
            </a:extLst>
          </p:cNvPr>
          <p:cNvPicPr>
            <a:picLocks noChangeAspect="1"/>
          </p:cNvPicPr>
          <p:nvPr/>
        </p:nvPicPr>
        <p:blipFill>
          <a:blip r:embed="rId5"/>
          <a:stretch>
            <a:fillRect/>
          </a:stretch>
        </p:blipFill>
        <p:spPr>
          <a:xfrm>
            <a:off x="4289356" y="2524748"/>
            <a:ext cx="2005427" cy="459344"/>
          </a:xfrm>
          <a:prstGeom prst="rect">
            <a:avLst/>
          </a:prstGeom>
        </p:spPr>
      </p:pic>
      <p:pic>
        <p:nvPicPr>
          <p:cNvPr id="14" name="Picture 13">
            <a:extLst>
              <a:ext uri="{FF2B5EF4-FFF2-40B4-BE49-F238E27FC236}">
                <a16:creationId xmlns:a16="http://schemas.microsoft.com/office/drawing/2014/main" id="{4F71EF93-AFD9-4738-A1BA-61288847CC00}"/>
              </a:ext>
            </a:extLst>
          </p:cNvPr>
          <p:cNvPicPr>
            <a:picLocks noChangeAspect="1"/>
          </p:cNvPicPr>
          <p:nvPr/>
        </p:nvPicPr>
        <p:blipFill>
          <a:blip r:embed="rId6"/>
          <a:stretch>
            <a:fillRect/>
          </a:stretch>
        </p:blipFill>
        <p:spPr>
          <a:xfrm>
            <a:off x="2303809" y="3298402"/>
            <a:ext cx="2799598" cy="793469"/>
          </a:xfrm>
          <a:prstGeom prst="rect">
            <a:avLst/>
          </a:prstGeom>
        </p:spPr>
      </p:pic>
      <p:pic>
        <p:nvPicPr>
          <p:cNvPr id="15" name="Picture 14">
            <a:extLst>
              <a:ext uri="{FF2B5EF4-FFF2-40B4-BE49-F238E27FC236}">
                <a16:creationId xmlns:a16="http://schemas.microsoft.com/office/drawing/2014/main" id="{583A9F37-B82E-4D00-8D4B-2A171F8B2DA9}"/>
              </a:ext>
            </a:extLst>
          </p:cNvPr>
          <p:cNvPicPr>
            <a:picLocks noChangeAspect="1"/>
          </p:cNvPicPr>
          <p:nvPr/>
        </p:nvPicPr>
        <p:blipFill>
          <a:blip r:embed="rId7"/>
          <a:stretch>
            <a:fillRect/>
          </a:stretch>
        </p:blipFill>
        <p:spPr>
          <a:xfrm>
            <a:off x="5289535" y="3292531"/>
            <a:ext cx="2497958" cy="793469"/>
          </a:xfrm>
          <a:prstGeom prst="rect">
            <a:avLst/>
          </a:prstGeom>
        </p:spPr>
      </p:pic>
      <p:pic>
        <p:nvPicPr>
          <p:cNvPr id="16" name="Picture 15">
            <a:extLst>
              <a:ext uri="{FF2B5EF4-FFF2-40B4-BE49-F238E27FC236}">
                <a16:creationId xmlns:a16="http://schemas.microsoft.com/office/drawing/2014/main" id="{57E31E6D-C575-4B10-9CF3-D7CD5F175391}"/>
              </a:ext>
            </a:extLst>
          </p:cNvPr>
          <p:cNvPicPr>
            <a:picLocks noChangeAspect="1"/>
          </p:cNvPicPr>
          <p:nvPr/>
        </p:nvPicPr>
        <p:blipFill>
          <a:blip r:embed="rId8"/>
          <a:stretch>
            <a:fillRect/>
          </a:stretch>
        </p:blipFill>
        <p:spPr>
          <a:xfrm>
            <a:off x="2308156" y="4981159"/>
            <a:ext cx="4425374" cy="468069"/>
          </a:xfrm>
          <a:prstGeom prst="rect">
            <a:avLst/>
          </a:prstGeom>
        </p:spPr>
      </p:pic>
      <p:pic>
        <p:nvPicPr>
          <p:cNvPr id="17" name="Picture 16">
            <a:extLst>
              <a:ext uri="{FF2B5EF4-FFF2-40B4-BE49-F238E27FC236}">
                <a16:creationId xmlns:a16="http://schemas.microsoft.com/office/drawing/2014/main" id="{FE1DC25C-4574-417F-9B27-08B5BD67322F}"/>
              </a:ext>
            </a:extLst>
          </p:cNvPr>
          <p:cNvPicPr>
            <a:picLocks noChangeAspect="1"/>
          </p:cNvPicPr>
          <p:nvPr/>
        </p:nvPicPr>
        <p:blipFill>
          <a:blip r:embed="rId9"/>
          <a:stretch>
            <a:fillRect/>
          </a:stretch>
        </p:blipFill>
        <p:spPr>
          <a:xfrm>
            <a:off x="6900579" y="4981159"/>
            <a:ext cx="2728498" cy="468069"/>
          </a:xfrm>
          <a:prstGeom prst="rect">
            <a:avLst/>
          </a:prstGeom>
        </p:spPr>
      </p:pic>
      <p:pic>
        <p:nvPicPr>
          <p:cNvPr id="18" name="Picture 17">
            <a:extLst>
              <a:ext uri="{FF2B5EF4-FFF2-40B4-BE49-F238E27FC236}">
                <a16:creationId xmlns:a16="http://schemas.microsoft.com/office/drawing/2014/main" id="{9F735C1F-0136-4F0C-A6BE-FEC48CA15A10}"/>
              </a:ext>
            </a:extLst>
          </p:cNvPr>
          <p:cNvPicPr>
            <a:picLocks noChangeAspect="1"/>
          </p:cNvPicPr>
          <p:nvPr/>
        </p:nvPicPr>
        <p:blipFill>
          <a:blip r:embed="rId10"/>
          <a:stretch>
            <a:fillRect/>
          </a:stretch>
        </p:blipFill>
        <p:spPr>
          <a:xfrm>
            <a:off x="2303808" y="5720897"/>
            <a:ext cx="4362450" cy="457200"/>
          </a:xfrm>
          <a:prstGeom prst="rect">
            <a:avLst/>
          </a:prstGeom>
        </p:spPr>
      </p:pic>
      <p:pic>
        <p:nvPicPr>
          <p:cNvPr id="19" name="Picture 18">
            <a:extLst>
              <a:ext uri="{FF2B5EF4-FFF2-40B4-BE49-F238E27FC236}">
                <a16:creationId xmlns:a16="http://schemas.microsoft.com/office/drawing/2014/main" id="{34B6D8CE-D8E2-4179-B942-E034134B29D1}"/>
              </a:ext>
            </a:extLst>
          </p:cNvPr>
          <p:cNvPicPr>
            <a:picLocks noChangeAspect="1"/>
          </p:cNvPicPr>
          <p:nvPr/>
        </p:nvPicPr>
        <p:blipFill>
          <a:blip r:embed="rId11"/>
          <a:stretch>
            <a:fillRect/>
          </a:stretch>
        </p:blipFill>
        <p:spPr>
          <a:xfrm>
            <a:off x="6900579" y="5718254"/>
            <a:ext cx="3348681" cy="457200"/>
          </a:xfrm>
          <a:prstGeom prst="rect">
            <a:avLst/>
          </a:prstGeom>
        </p:spPr>
      </p:pic>
    </p:spTree>
    <p:extLst>
      <p:ext uri="{BB962C8B-B14F-4D97-AF65-F5344CB8AC3E}">
        <p14:creationId xmlns:p14="http://schemas.microsoft.com/office/powerpoint/2010/main" val="227798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Working with Strings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Built-in String Methods: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There are a lot of string methods available in python, for now think of methods as something that do a certain action.</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Some of these built-in methods are: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Explore more of these built-in methods</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C1B0FD3-E4BE-4899-BB99-41699DA62BB1}"/>
              </a:ext>
            </a:extLst>
          </p:cNvPr>
          <p:cNvPicPr>
            <a:picLocks noChangeAspect="1"/>
          </p:cNvPicPr>
          <p:nvPr/>
        </p:nvPicPr>
        <p:blipFill>
          <a:blip r:embed="rId2"/>
          <a:stretch>
            <a:fillRect/>
          </a:stretch>
        </p:blipFill>
        <p:spPr>
          <a:xfrm>
            <a:off x="2299251" y="2406512"/>
            <a:ext cx="4336527" cy="1396862"/>
          </a:xfrm>
          <a:prstGeom prst="rect">
            <a:avLst/>
          </a:prstGeom>
        </p:spPr>
      </p:pic>
      <p:pic>
        <p:nvPicPr>
          <p:cNvPr id="6" name="Picture 5">
            <a:extLst>
              <a:ext uri="{FF2B5EF4-FFF2-40B4-BE49-F238E27FC236}">
                <a16:creationId xmlns:a16="http://schemas.microsoft.com/office/drawing/2014/main" id="{53623FFF-3E57-40E1-9022-0C1A4BD82FA3}"/>
              </a:ext>
            </a:extLst>
          </p:cNvPr>
          <p:cNvPicPr>
            <a:picLocks noChangeAspect="1"/>
          </p:cNvPicPr>
          <p:nvPr/>
        </p:nvPicPr>
        <p:blipFill>
          <a:blip r:embed="rId3"/>
          <a:stretch>
            <a:fillRect/>
          </a:stretch>
        </p:blipFill>
        <p:spPr>
          <a:xfrm>
            <a:off x="6811718" y="2406512"/>
            <a:ext cx="3507338" cy="1396862"/>
          </a:xfrm>
          <a:prstGeom prst="rect">
            <a:avLst/>
          </a:prstGeom>
        </p:spPr>
      </p:pic>
    </p:spTree>
    <p:extLst>
      <p:ext uri="{BB962C8B-B14F-4D97-AF65-F5344CB8AC3E}">
        <p14:creationId xmlns:p14="http://schemas.microsoft.com/office/powerpoint/2010/main" val="322778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848138"/>
          </a:xfrm>
        </p:spPr>
        <p:txBody>
          <a:bodyPr>
            <a:normAutofit/>
          </a:bodyPr>
          <a:lstStyle/>
          <a:p>
            <a:pPr algn="l"/>
            <a:r>
              <a:rPr lang="en-US" b="1" dirty="0"/>
              <a:t>Introduction</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338471"/>
            <a:ext cx="10018713" cy="4664764"/>
          </a:xfrm>
        </p:spPr>
        <p:txBody>
          <a:bodyPr anchor="t">
            <a:normAutofit/>
          </a:bodyPr>
          <a:lstStyle/>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Python is one of the fastest growing language in terms of the number of developers using it and the number of libraries it has.</a:t>
            </a:r>
          </a:p>
          <a:p>
            <a:r>
              <a:rPr lang="en-US" sz="1600" dirty="0">
                <a:latin typeface="Calibri" panose="020F0502020204030204" pitchFamily="34" charset="0"/>
                <a:cs typeface="Calibri" panose="020F0502020204030204" pitchFamily="34" charset="0"/>
              </a:rPr>
              <a:t>Python is a general purpose language because it has many uses, some of this are in machine learning, GUI, software development, and also in website development.</a:t>
            </a:r>
          </a:p>
          <a:p>
            <a:r>
              <a:rPr lang="en-US" sz="1600" dirty="0">
                <a:latin typeface="Calibri" panose="020F0502020204030204" pitchFamily="34" charset="0"/>
                <a:cs typeface="Calibri" panose="020F0502020204030204" pitchFamily="34" charset="0"/>
              </a:rPr>
              <a:t>Why learn Python?</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is a high-level, interpreted, object-oriented programming language.</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is one of the easiest language to learn available in the market because it is much simpler than other programming languages.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uses English keywords, simple structure and clear defined syntax thus making it easy to understand.</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has a huge library that is compatible to different platforms such as UNIX, Windows, and Macintosh and it also provides interfaces to all major databases.</a:t>
            </a:r>
          </a:p>
        </p:txBody>
      </p:sp>
    </p:spTree>
    <p:extLst>
      <p:ext uri="{BB962C8B-B14F-4D97-AF65-F5344CB8AC3E}">
        <p14:creationId xmlns:p14="http://schemas.microsoft.com/office/powerpoint/2010/main" val="117255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848138"/>
          </a:xfrm>
        </p:spPr>
        <p:txBody>
          <a:bodyPr>
            <a:normAutofit/>
          </a:bodyPr>
          <a:lstStyle/>
          <a:p>
            <a:pPr algn="l"/>
            <a:r>
              <a:rPr lang="en-US" b="1" dirty="0"/>
              <a:t>Development Environment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338471"/>
            <a:ext cx="10018713" cy="4664764"/>
          </a:xfrm>
        </p:spPr>
        <p:txBody>
          <a:bodyPr anchor="t">
            <a:normAutofit/>
          </a:bodyPr>
          <a:lstStyle/>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What do we need to get started?</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Interpreter ( This tutorial will be on version 3.X ) – since python is an interpreted programming language, we need to install python interpreter in our local machine which will convert our code into a binary code. Take note that version 3.X has some difference with version 2.X</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Integrated Development Environment (IDE) – some of these IDEs are </a:t>
            </a:r>
            <a:r>
              <a:rPr lang="en-US" sz="1600" i="1" dirty="0">
                <a:latin typeface="Calibri" panose="020F0502020204030204" pitchFamily="34" charset="0"/>
                <a:cs typeface="Calibri" panose="020F0502020204030204" pitchFamily="34" charset="0"/>
              </a:rPr>
              <a:t>Pycharm,  Sublime, Atom, Thonny, </a:t>
            </a:r>
            <a:r>
              <a:rPr lang="en-US" sz="1600" dirty="0">
                <a:latin typeface="Calibri" panose="020F0502020204030204" pitchFamily="34" charset="0"/>
                <a:cs typeface="Calibri" panose="020F0502020204030204" pitchFamily="34" charset="0"/>
              </a:rPr>
              <a:t>etc. (This tutorial will be using </a:t>
            </a:r>
            <a:r>
              <a:rPr lang="en-US" sz="1600" i="1" dirty="0">
                <a:latin typeface="Calibri" panose="020F0502020204030204" pitchFamily="34" charset="0"/>
                <a:cs typeface="Calibri" panose="020F0502020204030204" pitchFamily="34" charset="0"/>
              </a:rPr>
              <a:t>Pycharm</a:t>
            </a:r>
            <a:r>
              <a:rPr lang="en-US" sz="1600" dirty="0">
                <a:latin typeface="Calibri" panose="020F0502020204030204" pitchFamily="34" charset="0"/>
                <a:cs typeface="Calibri" panose="020F0502020204030204" pitchFamily="34" charset="0"/>
              </a:rPr>
              <a:t>). This is where we write , run , and debug our codes.</a:t>
            </a:r>
          </a:p>
        </p:txBody>
      </p:sp>
    </p:spTree>
    <p:extLst>
      <p:ext uri="{BB962C8B-B14F-4D97-AF65-F5344CB8AC3E}">
        <p14:creationId xmlns:p14="http://schemas.microsoft.com/office/powerpoint/2010/main" val="6089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848138"/>
          </a:xfrm>
        </p:spPr>
        <p:txBody>
          <a:bodyPr>
            <a:normAutofit/>
          </a:bodyPr>
          <a:lstStyle/>
          <a:p>
            <a:pPr algn="l"/>
            <a:r>
              <a:rPr lang="en-US" b="1" dirty="0"/>
              <a:t>Getting Started</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4"/>
            <a:ext cx="10018713" cy="5360502"/>
          </a:xfrm>
        </p:spPr>
        <p:txBody>
          <a:bodyPr anchor="t">
            <a:normAutofit/>
          </a:bodyPr>
          <a:lstStyle/>
          <a:p>
            <a:r>
              <a:rPr lang="en-US" sz="1600" dirty="0">
                <a:latin typeface="Calibri" panose="020F0502020204030204" pitchFamily="34" charset="0"/>
                <a:cs typeface="Calibri" panose="020F0502020204030204" pitchFamily="34" charset="0"/>
              </a:rPr>
              <a:t>Python language has similarities to Ruby and Perl in terms of how the code is constructed because it is easy to learn and understand.</a:t>
            </a:r>
          </a:p>
          <a:p>
            <a:r>
              <a:rPr lang="en-US" sz="1600" dirty="0">
                <a:latin typeface="Calibri" panose="020F0502020204030204" pitchFamily="34" charset="0"/>
                <a:cs typeface="Calibri" panose="020F0502020204030204" pitchFamily="34" charset="0"/>
              </a:rPr>
              <a:t>To start, open IDE and let us execute our first program.</a:t>
            </a: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As we can see in our code, python doesn’t need a semicolon in the end of every code we make.</a:t>
            </a:r>
          </a:p>
          <a:p>
            <a:r>
              <a:rPr lang="en-US" sz="1600" dirty="0">
                <a:latin typeface="Calibri" panose="020F0502020204030204" pitchFamily="34" charset="0"/>
                <a:cs typeface="Calibri" panose="020F0502020204030204" pitchFamily="34" charset="0"/>
              </a:rPr>
              <a:t>Python also doesn’t need braces to indicate blocks of codes, it simply use indentations so all of the codes indented with the same number of spaces would form a block.</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Quotations: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Getting back on the printing of string, we use double quotations but python also accepts single quotation.</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use the double quotation to display a string with single quotation.</a:t>
            </a:r>
          </a:p>
          <a:p>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7D23127-3E8A-4F4C-BB9D-84F35869EFE4}"/>
              </a:ext>
            </a:extLst>
          </p:cNvPr>
          <p:cNvPicPr>
            <a:picLocks noChangeAspect="1"/>
          </p:cNvPicPr>
          <p:nvPr/>
        </p:nvPicPr>
        <p:blipFill>
          <a:blip r:embed="rId2"/>
          <a:stretch>
            <a:fillRect/>
          </a:stretch>
        </p:blipFill>
        <p:spPr>
          <a:xfrm>
            <a:off x="1873112" y="2043113"/>
            <a:ext cx="2887440" cy="439393"/>
          </a:xfrm>
          <a:prstGeom prst="rect">
            <a:avLst/>
          </a:prstGeom>
        </p:spPr>
      </p:pic>
      <p:pic>
        <p:nvPicPr>
          <p:cNvPr id="5" name="Picture 4">
            <a:extLst>
              <a:ext uri="{FF2B5EF4-FFF2-40B4-BE49-F238E27FC236}">
                <a16:creationId xmlns:a16="http://schemas.microsoft.com/office/drawing/2014/main" id="{51099608-E391-4690-B002-28790B14CCD9}"/>
              </a:ext>
            </a:extLst>
          </p:cNvPr>
          <p:cNvPicPr>
            <a:picLocks noChangeAspect="1"/>
          </p:cNvPicPr>
          <p:nvPr/>
        </p:nvPicPr>
        <p:blipFill>
          <a:blip r:embed="rId3"/>
          <a:stretch>
            <a:fillRect/>
          </a:stretch>
        </p:blipFill>
        <p:spPr>
          <a:xfrm>
            <a:off x="4017072" y="5249404"/>
            <a:ext cx="1767253" cy="342900"/>
          </a:xfrm>
          <a:prstGeom prst="rect">
            <a:avLst/>
          </a:prstGeom>
        </p:spPr>
      </p:pic>
      <p:pic>
        <p:nvPicPr>
          <p:cNvPr id="6" name="Picture 5">
            <a:extLst>
              <a:ext uri="{FF2B5EF4-FFF2-40B4-BE49-F238E27FC236}">
                <a16:creationId xmlns:a16="http://schemas.microsoft.com/office/drawing/2014/main" id="{9444F24C-292A-493C-AA47-F5C02858D5EB}"/>
              </a:ext>
            </a:extLst>
          </p:cNvPr>
          <p:cNvPicPr>
            <a:picLocks noChangeAspect="1"/>
          </p:cNvPicPr>
          <p:nvPr/>
        </p:nvPicPr>
        <p:blipFill>
          <a:blip r:embed="rId4"/>
          <a:stretch>
            <a:fillRect/>
          </a:stretch>
        </p:blipFill>
        <p:spPr>
          <a:xfrm>
            <a:off x="1873112" y="3395683"/>
            <a:ext cx="3276242" cy="1005467"/>
          </a:xfrm>
          <a:prstGeom prst="rect">
            <a:avLst/>
          </a:prstGeom>
        </p:spPr>
      </p:pic>
      <p:pic>
        <p:nvPicPr>
          <p:cNvPr id="7" name="Picture 6">
            <a:extLst>
              <a:ext uri="{FF2B5EF4-FFF2-40B4-BE49-F238E27FC236}">
                <a16:creationId xmlns:a16="http://schemas.microsoft.com/office/drawing/2014/main" id="{E52E230C-7F35-4FDC-A086-78130BB4EB17}"/>
              </a:ext>
            </a:extLst>
          </p:cNvPr>
          <p:cNvPicPr>
            <a:picLocks noChangeAspect="1"/>
          </p:cNvPicPr>
          <p:nvPr/>
        </p:nvPicPr>
        <p:blipFill>
          <a:blip r:embed="rId5"/>
          <a:stretch>
            <a:fillRect/>
          </a:stretch>
        </p:blipFill>
        <p:spPr>
          <a:xfrm>
            <a:off x="2322650" y="5249403"/>
            <a:ext cx="1609725" cy="342900"/>
          </a:xfrm>
          <a:prstGeom prst="rect">
            <a:avLst/>
          </a:prstGeom>
        </p:spPr>
      </p:pic>
      <p:pic>
        <p:nvPicPr>
          <p:cNvPr id="8" name="Picture 7">
            <a:extLst>
              <a:ext uri="{FF2B5EF4-FFF2-40B4-BE49-F238E27FC236}">
                <a16:creationId xmlns:a16="http://schemas.microsoft.com/office/drawing/2014/main" id="{D247AA24-0398-44D6-9A1D-C743A9F9D509}"/>
              </a:ext>
            </a:extLst>
          </p:cNvPr>
          <p:cNvPicPr>
            <a:picLocks noChangeAspect="1"/>
          </p:cNvPicPr>
          <p:nvPr/>
        </p:nvPicPr>
        <p:blipFill>
          <a:blip r:embed="rId6"/>
          <a:stretch>
            <a:fillRect/>
          </a:stretch>
        </p:blipFill>
        <p:spPr>
          <a:xfrm>
            <a:off x="2322650" y="5987798"/>
            <a:ext cx="1762125" cy="333375"/>
          </a:xfrm>
          <a:prstGeom prst="rect">
            <a:avLst/>
          </a:prstGeom>
        </p:spPr>
      </p:pic>
      <p:pic>
        <p:nvPicPr>
          <p:cNvPr id="9" name="Picture 8">
            <a:extLst>
              <a:ext uri="{FF2B5EF4-FFF2-40B4-BE49-F238E27FC236}">
                <a16:creationId xmlns:a16="http://schemas.microsoft.com/office/drawing/2014/main" id="{5D65F7D7-7D24-49B9-9921-1513F59FE614}"/>
              </a:ext>
            </a:extLst>
          </p:cNvPr>
          <p:cNvPicPr>
            <a:picLocks noChangeAspect="1"/>
          </p:cNvPicPr>
          <p:nvPr/>
        </p:nvPicPr>
        <p:blipFill>
          <a:blip r:embed="rId7"/>
          <a:stretch>
            <a:fillRect/>
          </a:stretch>
        </p:blipFill>
        <p:spPr>
          <a:xfrm>
            <a:off x="4160476" y="5990924"/>
            <a:ext cx="1664455" cy="330249"/>
          </a:xfrm>
          <a:prstGeom prst="rect">
            <a:avLst/>
          </a:prstGeom>
        </p:spPr>
      </p:pic>
    </p:spTree>
    <p:extLst>
      <p:ext uri="{BB962C8B-B14F-4D97-AF65-F5344CB8AC3E}">
        <p14:creationId xmlns:p14="http://schemas.microsoft.com/office/powerpoint/2010/main" val="107914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848138"/>
          </a:xfrm>
        </p:spPr>
        <p:txBody>
          <a:bodyPr>
            <a:normAutofit/>
          </a:bodyPr>
          <a:lstStyle/>
          <a:p>
            <a:pPr algn="l"/>
            <a:r>
              <a:rPr lang="en-US" b="1" dirty="0"/>
              <a:t>Getting Started</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also use the single quotation to display a string with double quotation.</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There is also the triple quotation that is use to span the string across multiple lines</a:t>
            </a:r>
          </a:p>
          <a:p>
            <a:pPr lvl="1"/>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Comments: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also provide a way to comment both single and multiple lines</a:t>
            </a:r>
          </a:p>
          <a:p>
            <a:r>
              <a:rPr lang="en-US" sz="1600" dirty="0">
                <a:latin typeface="Calibri" panose="020F0502020204030204" pitchFamily="34" charset="0"/>
                <a:cs typeface="Calibri" panose="020F0502020204030204" pitchFamily="34" charset="0"/>
              </a:rPr>
              <a:t>Identifiers: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identifiers 	is a string or name used to identify variable, function, class, module or any other objects.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identifier starts with a letter or an underscore (_).</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Unlike other languages, python identifier does not allow punctuation characters such as @, $, and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is a case sensitive language so “var1” is different from “Var1”. </a:t>
            </a:r>
          </a:p>
          <a:p>
            <a:endParaRPr lang="en-US" sz="16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9051CB1-55DC-44EB-AD7C-226E213F54D7}"/>
              </a:ext>
            </a:extLst>
          </p:cNvPr>
          <p:cNvPicPr>
            <a:picLocks noChangeAspect="1"/>
          </p:cNvPicPr>
          <p:nvPr/>
        </p:nvPicPr>
        <p:blipFill>
          <a:blip r:embed="rId2"/>
          <a:stretch>
            <a:fillRect/>
          </a:stretch>
        </p:blipFill>
        <p:spPr>
          <a:xfrm>
            <a:off x="2348948" y="1405973"/>
            <a:ext cx="1981200" cy="361950"/>
          </a:xfrm>
          <a:prstGeom prst="rect">
            <a:avLst/>
          </a:prstGeom>
        </p:spPr>
      </p:pic>
      <p:pic>
        <p:nvPicPr>
          <p:cNvPr id="11" name="Picture 10">
            <a:extLst>
              <a:ext uri="{FF2B5EF4-FFF2-40B4-BE49-F238E27FC236}">
                <a16:creationId xmlns:a16="http://schemas.microsoft.com/office/drawing/2014/main" id="{C9F4EA95-A136-4081-9B4D-21308015BF6C}"/>
              </a:ext>
            </a:extLst>
          </p:cNvPr>
          <p:cNvPicPr>
            <a:picLocks noChangeAspect="1"/>
          </p:cNvPicPr>
          <p:nvPr/>
        </p:nvPicPr>
        <p:blipFill>
          <a:blip r:embed="rId3"/>
          <a:stretch>
            <a:fillRect/>
          </a:stretch>
        </p:blipFill>
        <p:spPr>
          <a:xfrm>
            <a:off x="4427261" y="1405973"/>
            <a:ext cx="1809750" cy="361950"/>
          </a:xfrm>
          <a:prstGeom prst="rect">
            <a:avLst/>
          </a:prstGeom>
        </p:spPr>
      </p:pic>
      <p:pic>
        <p:nvPicPr>
          <p:cNvPr id="13" name="Picture 12">
            <a:extLst>
              <a:ext uri="{FF2B5EF4-FFF2-40B4-BE49-F238E27FC236}">
                <a16:creationId xmlns:a16="http://schemas.microsoft.com/office/drawing/2014/main" id="{FA6E2E29-F48B-46E4-946C-E5597525F635}"/>
              </a:ext>
            </a:extLst>
          </p:cNvPr>
          <p:cNvPicPr>
            <a:picLocks noChangeAspect="1"/>
          </p:cNvPicPr>
          <p:nvPr/>
        </p:nvPicPr>
        <p:blipFill>
          <a:blip r:embed="rId4"/>
          <a:stretch>
            <a:fillRect/>
          </a:stretch>
        </p:blipFill>
        <p:spPr>
          <a:xfrm>
            <a:off x="2348948" y="2220568"/>
            <a:ext cx="2276475" cy="552450"/>
          </a:xfrm>
          <a:prstGeom prst="rect">
            <a:avLst/>
          </a:prstGeom>
        </p:spPr>
      </p:pic>
      <p:pic>
        <p:nvPicPr>
          <p:cNvPr id="14" name="Picture 13">
            <a:extLst>
              <a:ext uri="{FF2B5EF4-FFF2-40B4-BE49-F238E27FC236}">
                <a16:creationId xmlns:a16="http://schemas.microsoft.com/office/drawing/2014/main" id="{68B79690-B788-4D14-9B80-A6DF507FA2A1}"/>
              </a:ext>
            </a:extLst>
          </p:cNvPr>
          <p:cNvPicPr>
            <a:picLocks noChangeAspect="1"/>
          </p:cNvPicPr>
          <p:nvPr/>
        </p:nvPicPr>
        <p:blipFill>
          <a:blip r:embed="rId5"/>
          <a:stretch>
            <a:fillRect/>
          </a:stretch>
        </p:blipFill>
        <p:spPr>
          <a:xfrm>
            <a:off x="4777615" y="2220568"/>
            <a:ext cx="2697256" cy="552450"/>
          </a:xfrm>
          <a:prstGeom prst="rect">
            <a:avLst/>
          </a:prstGeom>
        </p:spPr>
      </p:pic>
      <p:pic>
        <p:nvPicPr>
          <p:cNvPr id="15" name="Picture 14">
            <a:extLst>
              <a:ext uri="{FF2B5EF4-FFF2-40B4-BE49-F238E27FC236}">
                <a16:creationId xmlns:a16="http://schemas.microsoft.com/office/drawing/2014/main" id="{A88FD403-FCD9-4547-94E5-8EEF3B6B90CD}"/>
              </a:ext>
            </a:extLst>
          </p:cNvPr>
          <p:cNvPicPr>
            <a:picLocks noChangeAspect="1"/>
          </p:cNvPicPr>
          <p:nvPr/>
        </p:nvPicPr>
        <p:blipFill>
          <a:blip r:embed="rId6"/>
          <a:stretch>
            <a:fillRect/>
          </a:stretch>
        </p:blipFill>
        <p:spPr>
          <a:xfrm>
            <a:off x="1844123" y="3300619"/>
            <a:ext cx="2990850" cy="1104900"/>
          </a:xfrm>
          <a:prstGeom prst="rect">
            <a:avLst/>
          </a:prstGeom>
        </p:spPr>
      </p:pic>
    </p:spTree>
    <p:extLst>
      <p:ext uri="{BB962C8B-B14F-4D97-AF65-F5344CB8AC3E}">
        <p14:creationId xmlns:p14="http://schemas.microsoft.com/office/powerpoint/2010/main" val="169234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Getting Started</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Naming Conventions for Python Identifiers.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Class name starts with a uppercase letters while al other identifiers starts with a lowercase letter.</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Identifier that starts with a single underscore is a private identifier.</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Identifier that starts with a two underscore is a strongly private identifier.</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Identifier that starts and end another two underscore is a language defined special name.</a:t>
            </a:r>
          </a:p>
          <a:p>
            <a:r>
              <a:rPr lang="en-US" sz="1600" dirty="0">
                <a:latin typeface="Calibri" panose="020F0502020204030204" pitchFamily="34" charset="0"/>
                <a:cs typeface="Calibri" panose="020F0502020204030204" pitchFamily="34" charset="0"/>
              </a:rPr>
              <a:t>Reserved words: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These words are Python keywords and we cannot use them as constant, variable, or any other identifier names. </a:t>
            </a:r>
          </a:p>
        </p:txBody>
      </p:sp>
      <p:pic>
        <p:nvPicPr>
          <p:cNvPr id="18" name="Content Placeholder 3">
            <a:extLst>
              <a:ext uri="{FF2B5EF4-FFF2-40B4-BE49-F238E27FC236}">
                <a16:creationId xmlns:a16="http://schemas.microsoft.com/office/drawing/2014/main" id="{58C552CC-110F-4B95-983C-34EE98892DE3}"/>
              </a:ext>
            </a:extLst>
          </p:cNvPr>
          <p:cNvPicPr>
            <a:picLocks noChangeAspect="1"/>
          </p:cNvPicPr>
          <p:nvPr/>
        </p:nvPicPr>
        <p:blipFill>
          <a:blip r:embed="rId2"/>
          <a:stretch>
            <a:fillRect/>
          </a:stretch>
        </p:blipFill>
        <p:spPr>
          <a:xfrm>
            <a:off x="1836409" y="3267317"/>
            <a:ext cx="4458374" cy="2663100"/>
          </a:xfrm>
          <a:prstGeom prst="rect">
            <a:avLst/>
          </a:prstGeom>
        </p:spPr>
      </p:pic>
    </p:spTree>
    <p:extLst>
      <p:ext uri="{BB962C8B-B14F-4D97-AF65-F5344CB8AC3E}">
        <p14:creationId xmlns:p14="http://schemas.microsoft.com/office/powerpoint/2010/main" val="393150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Variables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Variables are basically a container that has a variable name and a value.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have a variable name equal to a value, so in the example we are assigning “12” and “Hello World” to </a:t>
            </a:r>
            <a:r>
              <a:rPr lang="en-US" sz="1600" i="1" dirty="0">
                <a:latin typeface="Calibri" panose="020F0502020204030204" pitchFamily="34" charset="0"/>
                <a:cs typeface="Calibri" panose="020F0502020204030204" pitchFamily="34" charset="0"/>
              </a:rPr>
              <a:t>num</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str1</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In Python we don’t need to define the type of the variable because it automatically detects what type of variable it is.</a:t>
            </a:r>
          </a:p>
          <a:p>
            <a:r>
              <a:rPr lang="en-US" sz="1600" dirty="0">
                <a:latin typeface="Calibri" panose="020F0502020204030204" pitchFamily="34" charset="0"/>
                <a:cs typeface="Calibri" panose="020F0502020204030204" pitchFamily="34" charset="0"/>
              </a:rPr>
              <a:t>Unlike other programming language, Python supports multiple assignment of variables.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Pythons allows assigning single value to multiple variables.</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Python allows assigning multiple objects to multiple variables.</a:t>
            </a:r>
          </a:p>
        </p:txBody>
      </p:sp>
      <p:pic>
        <p:nvPicPr>
          <p:cNvPr id="4" name="Picture 3">
            <a:extLst>
              <a:ext uri="{FF2B5EF4-FFF2-40B4-BE49-F238E27FC236}">
                <a16:creationId xmlns:a16="http://schemas.microsoft.com/office/drawing/2014/main" id="{C514C766-3498-4C67-8B69-1DB240904AB7}"/>
              </a:ext>
            </a:extLst>
          </p:cNvPr>
          <p:cNvPicPr>
            <a:picLocks noChangeAspect="1"/>
          </p:cNvPicPr>
          <p:nvPr/>
        </p:nvPicPr>
        <p:blipFill>
          <a:blip r:embed="rId2"/>
          <a:stretch>
            <a:fillRect/>
          </a:stretch>
        </p:blipFill>
        <p:spPr>
          <a:xfrm>
            <a:off x="1879324" y="1423158"/>
            <a:ext cx="3854794" cy="736946"/>
          </a:xfrm>
          <a:prstGeom prst="rect">
            <a:avLst/>
          </a:prstGeom>
        </p:spPr>
      </p:pic>
      <p:pic>
        <p:nvPicPr>
          <p:cNvPr id="5" name="Picture 4">
            <a:extLst>
              <a:ext uri="{FF2B5EF4-FFF2-40B4-BE49-F238E27FC236}">
                <a16:creationId xmlns:a16="http://schemas.microsoft.com/office/drawing/2014/main" id="{4F1871F9-7D1C-47D5-AC63-2BFCE46C2F47}"/>
              </a:ext>
            </a:extLst>
          </p:cNvPr>
          <p:cNvPicPr>
            <a:picLocks noChangeAspect="1"/>
          </p:cNvPicPr>
          <p:nvPr/>
        </p:nvPicPr>
        <p:blipFill>
          <a:blip r:embed="rId3"/>
          <a:stretch>
            <a:fillRect/>
          </a:stretch>
        </p:blipFill>
        <p:spPr>
          <a:xfrm>
            <a:off x="2316645" y="4160976"/>
            <a:ext cx="3145692" cy="533400"/>
          </a:xfrm>
          <a:prstGeom prst="rect">
            <a:avLst/>
          </a:prstGeom>
        </p:spPr>
      </p:pic>
      <p:pic>
        <p:nvPicPr>
          <p:cNvPr id="6" name="Picture 5">
            <a:extLst>
              <a:ext uri="{FF2B5EF4-FFF2-40B4-BE49-F238E27FC236}">
                <a16:creationId xmlns:a16="http://schemas.microsoft.com/office/drawing/2014/main" id="{9D8ABE4D-B5F2-4E94-B0C4-2E27B867E3A0}"/>
              </a:ext>
            </a:extLst>
          </p:cNvPr>
          <p:cNvPicPr>
            <a:picLocks noChangeAspect="1"/>
          </p:cNvPicPr>
          <p:nvPr/>
        </p:nvPicPr>
        <p:blipFill>
          <a:blip r:embed="rId4"/>
          <a:stretch>
            <a:fillRect/>
          </a:stretch>
        </p:blipFill>
        <p:spPr>
          <a:xfrm>
            <a:off x="2316645" y="5247862"/>
            <a:ext cx="3819525" cy="533400"/>
          </a:xfrm>
          <a:prstGeom prst="rect">
            <a:avLst/>
          </a:prstGeom>
        </p:spPr>
      </p:pic>
    </p:spTree>
    <p:extLst>
      <p:ext uri="{BB962C8B-B14F-4D97-AF65-F5344CB8AC3E}">
        <p14:creationId xmlns:p14="http://schemas.microsoft.com/office/powerpoint/2010/main" val="303628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Data Types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When we work on a project, it is important what type of data we are working with so that we can process the data in that format because if we are processing it in a wrong data type we may experience errors or bugs in our codes.</a:t>
            </a:r>
          </a:p>
          <a:p>
            <a:r>
              <a:rPr lang="en-US" sz="1600" dirty="0">
                <a:latin typeface="Calibri" panose="020F0502020204030204" pitchFamily="34" charset="0"/>
                <a:cs typeface="Calibri" panose="020F0502020204030204" pitchFamily="34" charset="0"/>
              </a:rPr>
              <a:t>Python data types: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None – this is when we have a variable but doesn’t contain any values, its type is </a:t>
            </a:r>
            <a:r>
              <a:rPr lang="en-US" sz="1600" i="1" dirty="0">
                <a:latin typeface="Calibri" panose="020F0502020204030204" pitchFamily="34" charset="0"/>
                <a:cs typeface="Calibri" panose="020F0502020204030204" pitchFamily="34" charset="0"/>
              </a:rPr>
              <a:t>None</a:t>
            </a:r>
            <a:r>
              <a:rPr lang="en-US" sz="1600" dirty="0">
                <a:latin typeface="Calibri" panose="020F0502020204030204" pitchFamily="34" charset="0"/>
                <a:cs typeface="Calibri" panose="020F0502020204030204" pitchFamily="34" charset="0"/>
              </a:rPr>
              <a:t>, in other programming language it is called </a:t>
            </a:r>
            <a:r>
              <a:rPr lang="en-US" sz="1600" i="1" dirty="0">
                <a:latin typeface="Calibri" panose="020F0502020204030204" pitchFamily="34" charset="0"/>
                <a:cs typeface="Calibri" panose="020F0502020204030204" pitchFamily="34" charset="0"/>
              </a:rPr>
              <a:t>null</a:t>
            </a:r>
            <a:r>
              <a:rPr lang="en-US" sz="1600" dirty="0">
                <a:latin typeface="Calibri" panose="020F0502020204030204" pitchFamily="34" charset="0"/>
                <a:cs typeface="Calibri" panose="020F0502020204030204" pitchFamily="34" charset="0"/>
              </a:rPr>
              <a:t>. </a:t>
            </a: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Numeric – in a </a:t>
            </a:r>
            <a:r>
              <a:rPr lang="en-US" sz="1600" i="1" dirty="0">
                <a:latin typeface="Calibri" panose="020F0502020204030204" pitchFamily="34" charset="0"/>
                <a:cs typeface="Calibri" panose="020F0502020204030204" pitchFamily="34" charset="0"/>
              </a:rPr>
              <a:t>Numeric</a:t>
            </a:r>
            <a:r>
              <a:rPr lang="en-US" sz="1600" dirty="0">
                <a:latin typeface="Calibri" panose="020F0502020204030204" pitchFamily="34" charset="0"/>
                <a:cs typeface="Calibri" panose="020F0502020204030204" pitchFamily="34" charset="0"/>
              </a:rPr>
              <a:t>, it has multiple types; </a:t>
            </a:r>
            <a:r>
              <a:rPr lang="en-US" sz="1600" i="1" dirty="0">
                <a:latin typeface="Calibri" panose="020F0502020204030204" pitchFamily="34" charset="0"/>
                <a:cs typeface="Calibri" panose="020F0502020204030204" pitchFamily="34" charset="0"/>
              </a:rPr>
              <a:t>int</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float</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complex</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bool</a:t>
            </a:r>
            <a:r>
              <a:rPr lang="en-US" sz="1600" dirty="0">
                <a:latin typeface="Calibri" panose="020F0502020204030204" pitchFamily="34" charset="0"/>
                <a:cs typeface="Calibri" panose="020F0502020204030204" pitchFamily="34" charset="0"/>
              </a:rPr>
              <a:t>.</a:t>
            </a:r>
          </a:p>
          <a:p>
            <a:pPr lvl="2">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Int</a:t>
            </a:r>
            <a:r>
              <a:rPr lang="en-US" sz="1600" dirty="0">
                <a:latin typeface="Calibri" panose="020F0502020204030204" pitchFamily="34" charset="0"/>
                <a:cs typeface="Calibri" panose="020F0502020204030204" pitchFamily="34" charset="0"/>
              </a:rPr>
              <a:t> are for whole numbers.</a:t>
            </a:r>
          </a:p>
          <a:p>
            <a:pPr lvl="2">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lvl="2">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Float</a:t>
            </a:r>
            <a:r>
              <a:rPr lang="en-US" sz="1600" dirty="0">
                <a:latin typeface="Calibri" panose="020F0502020204030204" pitchFamily="34" charset="0"/>
                <a:cs typeface="Calibri" panose="020F0502020204030204" pitchFamily="34" charset="0"/>
              </a:rPr>
              <a:t> are for numbers with decimals.</a:t>
            </a:r>
          </a:p>
          <a:p>
            <a:pPr lvl="2">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lvl="2">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Complex</a:t>
            </a:r>
            <a:r>
              <a:rPr lang="en-US" sz="1600" dirty="0">
                <a:latin typeface="Calibri" panose="020F0502020204030204" pitchFamily="34" charset="0"/>
                <a:cs typeface="Calibri" panose="020F0502020204030204" pitchFamily="34" charset="0"/>
              </a:rPr>
              <a:t> are for numbers plus or minus an imaginary number.</a:t>
            </a:r>
          </a:p>
          <a:p>
            <a:pPr lvl="2">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lvl="2">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Bool</a:t>
            </a:r>
            <a:r>
              <a:rPr lang="en-US" sz="1600" dirty="0">
                <a:latin typeface="Calibri" panose="020F0502020204030204" pitchFamily="34" charset="0"/>
                <a:cs typeface="Calibri" panose="020F0502020204030204" pitchFamily="34" charset="0"/>
              </a:rPr>
              <a:t> is for true or false. In Python we also use 1 and 0 as true or false.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9CC9D17-765B-449E-9C90-35396BE024C3}"/>
              </a:ext>
            </a:extLst>
          </p:cNvPr>
          <p:cNvPicPr>
            <a:picLocks noChangeAspect="1"/>
          </p:cNvPicPr>
          <p:nvPr/>
        </p:nvPicPr>
        <p:blipFill>
          <a:blip r:embed="rId2"/>
          <a:stretch>
            <a:fillRect/>
          </a:stretch>
        </p:blipFill>
        <p:spPr>
          <a:xfrm>
            <a:off x="2782785" y="3756992"/>
            <a:ext cx="2457450" cy="457200"/>
          </a:xfrm>
          <a:prstGeom prst="rect">
            <a:avLst/>
          </a:prstGeom>
        </p:spPr>
      </p:pic>
      <p:pic>
        <p:nvPicPr>
          <p:cNvPr id="8" name="Picture 7">
            <a:extLst>
              <a:ext uri="{FF2B5EF4-FFF2-40B4-BE49-F238E27FC236}">
                <a16:creationId xmlns:a16="http://schemas.microsoft.com/office/drawing/2014/main" id="{63D32580-E7D8-4E11-9E55-B37B3A2A1BEA}"/>
              </a:ext>
            </a:extLst>
          </p:cNvPr>
          <p:cNvPicPr>
            <a:picLocks noChangeAspect="1"/>
          </p:cNvPicPr>
          <p:nvPr/>
        </p:nvPicPr>
        <p:blipFill>
          <a:blip r:embed="rId3"/>
          <a:stretch>
            <a:fillRect/>
          </a:stretch>
        </p:blipFill>
        <p:spPr>
          <a:xfrm>
            <a:off x="5394912" y="3756992"/>
            <a:ext cx="2312126" cy="457200"/>
          </a:xfrm>
          <a:prstGeom prst="rect">
            <a:avLst/>
          </a:prstGeom>
        </p:spPr>
      </p:pic>
      <p:pic>
        <p:nvPicPr>
          <p:cNvPr id="9" name="Picture 8">
            <a:extLst>
              <a:ext uri="{FF2B5EF4-FFF2-40B4-BE49-F238E27FC236}">
                <a16:creationId xmlns:a16="http://schemas.microsoft.com/office/drawing/2014/main" id="{66A74E37-FAE7-4180-B9D3-3BBA986241D4}"/>
              </a:ext>
            </a:extLst>
          </p:cNvPr>
          <p:cNvPicPr>
            <a:picLocks noChangeAspect="1"/>
          </p:cNvPicPr>
          <p:nvPr/>
        </p:nvPicPr>
        <p:blipFill>
          <a:blip r:embed="rId4"/>
          <a:stretch>
            <a:fillRect/>
          </a:stretch>
        </p:blipFill>
        <p:spPr>
          <a:xfrm>
            <a:off x="2291384" y="2615234"/>
            <a:ext cx="2457450" cy="445310"/>
          </a:xfrm>
          <a:prstGeom prst="rect">
            <a:avLst/>
          </a:prstGeom>
        </p:spPr>
      </p:pic>
      <p:pic>
        <p:nvPicPr>
          <p:cNvPr id="10" name="Picture 9">
            <a:extLst>
              <a:ext uri="{FF2B5EF4-FFF2-40B4-BE49-F238E27FC236}">
                <a16:creationId xmlns:a16="http://schemas.microsoft.com/office/drawing/2014/main" id="{9E4D57F9-D17B-4DF3-A137-B8C1BF593CB7}"/>
              </a:ext>
            </a:extLst>
          </p:cNvPr>
          <p:cNvPicPr>
            <a:picLocks noChangeAspect="1"/>
          </p:cNvPicPr>
          <p:nvPr/>
        </p:nvPicPr>
        <p:blipFill>
          <a:blip r:embed="rId5"/>
          <a:stretch>
            <a:fillRect/>
          </a:stretch>
        </p:blipFill>
        <p:spPr>
          <a:xfrm>
            <a:off x="4827121" y="2615233"/>
            <a:ext cx="2504863" cy="445309"/>
          </a:xfrm>
          <a:prstGeom prst="rect">
            <a:avLst/>
          </a:prstGeom>
        </p:spPr>
      </p:pic>
      <p:pic>
        <p:nvPicPr>
          <p:cNvPr id="11" name="Picture 10">
            <a:extLst>
              <a:ext uri="{FF2B5EF4-FFF2-40B4-BE49-F238E27FC236}">
                <a16:creationId xmlns:a16="http://schemas.microsoft.com/office/drawing/2014/main" id="{0A8A13C6-C377-47CB-9F76-F3FDB78DA9D3}"/>
              </a:ext>
            </a:extLst>
          </p:cNvPr>
          <p:cNvPicPr>
            <a:picLocks noChangeAspect="1"/>
          </p:cNvPicPr>
          <p:nvPr/>
        </p:nvPicPr>
        <p:blipFill>
          <a:blip r:embed="rId6"/>
          <a:stretch>
            <a:fillRect/>
          </a:stretch>
        </p:blipFill>
        <p:spPr>
          <a:xfrm>
            <a:off x="2782785" y="4461308"/>
            <a:ext cx="2209800" cy="485775"/>
          </a:xfrm>
          <a:prstGeom prst="rect">
            <a:avLst/>
          </a:prstGeom>
        </p:spPr>
      </p:pic>
      <p:pic>
        <p:nvPicPr>
          <p:cNvPr id="12" name="Picture 11">
            <a:extLst>
              <a:ext uri="{FF2B5EF4-FFF2-40B4-BE49-F238E27FC236}">
                <a16:creationId xmlns:a16="http://schemas.microsoft.com/office/drawing/2014/main" id="{BD8C503A-B074-4F3C-BBF7-58A219F58965}"/>
              </a:ext>
            </a:extLst>
          </p:cNvPr>
          <p:cNvPicPr>
            <a:picLocks noChangeAspect="1"/>
          </p:cNvPicPr>
          <p:nvPr/>
        </p:nvPicPr>
        <p:blipFill>
          <a:blip r:embed="rId7"/>
          <a:stretch>
            <a:fillRect/>
          </a:stretch>
        </p:blipFill>
        <p:spPr>
          <a:xfrm>
            <a:off x="5157839" y="4461308"/>
            <a:ext cx="2240910" cy="445309"/>
          </a:xfrm>
          <a:prstGeom prst="rect">
            <a:avLst/>
          </a:prstGeom>
        </p:spPr>
      </p:pic>
      <p:pic>
        <p:nvPicPr>
          <p:cNvPr id="13" name="Picture 12">
            <a:extLst>
              <a:ext uri="{FF2B5EF4-FFF2-40B4-BE49-F238E27FC236}">
                <a16:creationId xmlns:a16="http://schemas.microsoft.com/office/drawing/2014/main" id="{0174B764-BDD3-4F51-B3FF-4A4E0F7BD5CF}"/>
              </a:ext>
            </a:extLst>
          </p:cNvPr>
          <p:cNvPicPr>
            <a:picLocks noChangeAspect="1"/>
          </p:cNvPicPr>
          <p:nvPr/>
        </p:nvPicPr>
        <p:blipFill>
          <a:blip r:embed="rId8"/>
          <a:stretch>
            <a:fillRect/>
          </a:stretch>
        </p:blipFill>
        <p:spPr>
          <a:xfrm>
            <a:off x="2782786" y="5194199"/>
            <a:ext cx="2457450" cy="481853"/>
          </a:xfrm>
          <a:prstGeom prst="rect">
            <a:avLst/>
          </a:prstGeom>
        </p:spPr>
      </p:pic>
      <p:pic>
        <p:nvPicPr>
          <p:cNvPr id="14" name="Picture 13">
            <a:extLst>
              <a:ext uri="{FF2B5EF4-FFF2-40B4-BE49-F238E27FC236}">
                <a16:creationId xmlns:a16="http://schemas.microsoft.com/office/drawing/2014/main" id="{DAC2F879-ED95-4D9B-81EB-76D3081C9E9F}"/>
              </a:ext>
            </a:extLst>
          </p:cNvPr>
          <p:cNvPicPr>
            <a:picLocks noChangeAspect="1"/>
          </p:cNvPicPr>
          <p:nvPr/>
        </p:nvPicPr>
        <p:blipFill>
          <a:blip r:embed="rId9"/>
          <a:stretch>
            <a:fillRect/>
          </a:stretch>
        </p:blipFill>
        <p:spPr>
          <a:xfrm>
            <a:off x="5389843" y="5194199"/>
            <a:ext cx="2508959" cy="481853"/>
          </a:xfrm>
          <a:prstGeom prst="rect">
            <a:avLst/>
          </a:prstGeom>
        </p:spPr>
      </p:pic>
      <p:pic>
        <p:nvPicPr>
          <p:cNvPr id="15" name="Picture 14">
            <a:extLst>
              <a:ext uri="{FF2B5EF4-FFF2-40B4-BE49-F238E27FC236}">
                <a16:creationId xmlns:a16="http://schemas.microsoft.com/office/drawing/2014/main" id="{CD7815DA-6F7D-4304-BDFF-C2DE297CBB2C}"/>
              </a:ext>
            </a:extLst>
          </p:cNvPr>
          <p:cNvPicPr>
            <a:picLocks noChangeAspect="1"/>
          </p:cNvPicPr>
          <p:nvPr/>
        </p:nvPicPr>
        <p:blipFill>
          <a:blip r:embed="rId10"/>
          <a:stretch>
            <a:fillRect/>
          </a:stretch>
        </p:blipFill>
        <p:spPr>
          <a:xfrm>
            <a:off x="2782785" y="5949672"/>
            <a:ext cx="2581275" cy="495300"/>
          </a:xfrm>
          <a:prstGeom prst="rect">
            <a:avLst/>
          </a:prstGeom>
        </p:spPr>
      </p:pic>
      <p:pic>
        <p:nvPicPr>
          <p:cNvPr id="16" name="Picture 15">
            <a:extLst>
              <a:ext uri="{FF2B5EF4-FFF2-40B4-BE49-F238E27FC236}">
                <a16:creationId xmlns:a16="http://schemas.microsoft.com/office/drawing/2014/main" id="{71AB675E-1A82-4163-A4E0-431190512270}"/>
              </a:ext>
            </a:extLst>
          </p:cNvPr>
          <p:cNvPicPr>
            <a:picLocks noChangeAspect="1"/>
          </p:cNvPicPr>
          <p:nvPr/>
        </p:nvPicPr>
        <p:blipFill>
          <a:blip r:embed="rId11"/>
          <a:stretch>
            <a:fillRect/>
          </a:stretch>
        </p:blipFill>
        <p:spPr>
          <a:xfrm>
            <a:off x="5448299" y="5949672"/>
            <a:ext cx="2172929" cy="495300"/>
          </a:xfrm>
          <a:prstGeom prst="rect">
            <a:avLst/>
          </a:prstGeom>
        </p:spPr>
      </p:pic>
    </p:spTree>
    <p:extLst>
      <p:ext uri="{BB962C8B-B14F-4D97-AF65-F5344CB8AC3E}">
        <p14:creationId xmlns:p14="http://schemas.microsoft.com/office/powerpoint/2010/main" val="86090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Data Types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String </a:t>
            </a: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List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Tuple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Set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Range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Dictionary</a:t>
            </a: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 will be discussing more about </a:t>
            </a:r>
            <a:r>
              <a:rPr lang="en-US" sz="1600" i="1" dirty="0">
                <a:latin typeface="Calibri" panose="020F0502020204030204" pitchFamily="34" charset="0"/>
                <a:cs typeface="Calibri" panose="020F0502020204030204" pitchFamily="34" charset="0"/>
              </a:rPr>
              <a:t>string</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dictionary</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list</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tuples,</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set</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ranges</a:t>
            </a:r>
            <a:r>
              <a:rPr lang="en-US" sz="1600" dirty="0">
                <a:latin typeface="Calibri" panose="020F0502020204030204" pitchFamily="34" charset="0"/>
                <a:cs typeface="Calibri" panose="020F0502020204030204" pitchFamily="34" charset="0"/>
              </a:rPr>
              <a:t> in the following slides.</a:t>
            </a:r>
          </a:p>
          <a:p>
            <a:pPr marL="457200" lvl="1" indent="0">
              <a:buNone/>
            </a:pPr>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A507E4A-852A-406F-AEFD-C2A9FE2B7261}"/>
              </a:ext>
            </a:extLst>
          </p:cNvPr>
          <p:cNvPicPr>
            <a:picLocks noChangeAspect="1"/>
          </p:cNvPicPr>
          <p:nvPr/>
        </p:nvPicPr>
        <p:blipFill>
          <a:blip r:embed="rId2"/>
          <a:stretch>
            <a:fillRect/>
          </a:stretch>
        </p:blipFill>
        <p:spPr>
          <a:xfrm>
            <a:off x="2301529" y="1390650"/>
            <a:ext cx="2535514" cy="479974"/>
          </a:xfrm>
          <a:prstGeom prst="rect">
            <a:avLst/>
          </a:prstGeom>
        </p:spPr>
      </p:pic>
      <p:pic>
        <p:nvPicPr>
          <p:cNvPr id="6" name="Picture 5">
            <a:extLst>
              <a:ext uri="{FF2B5EF4-FFF2-40B4-BE49-F238E27FC236}">
                <a16:creationId xmlns:a16="http://schemas.microsoft.com/office/drawing/2014/main" id="{401703A8-306E-49A0-86A2-25732D50B687}"/>
              </a:ext>
            </a:extLst>
          </p:cNvPr>
          <p:cNvPicPr>
            <a:picLocks noChangeAspect="1"/>
          </p:cNvPicPr>
          <p:nvPr/>
        </p:nvPicPr>
        <p:blipFill>
          <a:blip r:embed="rId3"/>
          <a:stretch>
            <a:fillRect/>
          </a:stretch>
        </p:blipFill>
        <p:spPr>
          <a:xfrm>
            <a:off x="5001799" y="1390649"/>
            <a:ext cx="2267458" cy="479973"/>
          </a:xfrm>
          <a:prstGeom prst="rect">
            <a:avLst/>
          </a:prstGeom>
        </p:spPr>
      </p:pic>
      <p:pic>
        <p:nvPicPr>
          <p:cNvPr id="7" name="Picture 6">
            <a:extLst>
              <a:ext uri="{FF2B5EF4-FFF2-40B4-BE49-F238E27FC236}">
                <a16:creationId xmlns:a16="http://schemas.microsoft.com/office/drawing/2014/main" id="{FA0A3FC4-0D37-4D06-BC1C-E5D6C87579B9}"/>
              </a:ext>
            </a:extLst>
          </p:cNvPr>
          <p:cNvPicPr>
            <a:picLocks noChangeAspect="1"/>
          </p:cNvPicPr>
          <p:nvPr/>
        </p:nvPicPr>
        <p:blipFill>
          <a:blip r:embed="rId4"/>
          <a:stretch>
            <a:fillRect/>
          </a:stretch>
        </p:blipFill>
        <p:spPr>
          <a:xfrm>
            <a:off x="2301529" y="2148090"/>
            <a:ext cx="2660720" cy="479973"/>
          </a:xfrm>
          <a:prstGeom prst="rect">
            <a:avLst/>
          </a:prstGeom>
        </p:spPr>
      </p:pic>
      <p:pic>
        <p:nvPicPr>
          <p:cNvPr id="8" name="Picture 7">
            <a:extLst>
              <a:ext uri="{FF2B5EF4-FFF2-40B4-BE49-F238E27FC236}">
                <a16:creationId xmlns:a16="http://schemas.microsoft.com/office/drawing/2014/main" id="{E97D9A59-3146-4968-8211-AAB2DE7DFEDC}"/>
              </a:ext>
            </a:extLst>
          </p:cNvPr>
          <p:cNvPicPr>
            <a:picLocks noChangeAspect="1"/>
          </p:cNvPicPr>
          <p:nvPr/>
        </p:nvPicPr>
        <p:blipFill>
          <a:blip r:embed="rId5"/>
          <a:stretch>
            <a:fillRect/>
          </a:stretch>
        </p:blipFill>
        <p:spPr>
          <a:xfrm>
            <a:off x="5097117" y="2148088"/>
            <a:ext cx="2687843" cy="479972"/>
          </a:xfrm>
          <a:prstGeom prst="rect">
            <a:avLst/>
          </a:prstGeom>
        </p:spPr>
      </p:pic>
      <p:pic>
        <p:nvPicPr>
          <p:cNvPr id="9" name="Picture 8">
            <a:extLst>
              <a:ext uri="{FF2B5EF4-FFF2-40B4-BE49-F238E27FC236}">
                <a16:creationId xmlns:a16="http://schemas.microsoft.com/office/drawing/2014/main" id="{3314D864-8C09-4C2E-9ADE-5C5CB1D2A702}"/>
              </a:ext>
            </a:extLst>
          </p:cNvPr>
          <p:cNvPicPr>
            <a:picLocks noChangeAspect="1"/>
          </p:cNvPicPr>
          <p:nvPr/>
        </p:nvPicPr>
        <p:blipFill>
          <a:blip r:embed="rId6"/>
          <a:stretch>
            <a:fillRect/>
          </a:stretch>
        </p:blipFill>
        <p:spPr>
          <a:xfrm>
            <a:off x="2301530" y="2891670"/>
            <a:ext cx="2535514" cy="474778"/>
          </a:xfrm>
          <a:prstGeom prst="rect">
            <a:avLst/>
          </a:prstGeom>
        </p:spPr>
      </p:pic>
      <p:pic>
        <p:nvPicPr>
          <p:cNvPr id="10" name="Picture 9">
            <a:extLst>
              <a:ext uri="{FF2B5EF4-FFF2-40B4-BE49-F238E27FC236}">
                <a16:creationId xmlns:a16="http://schemas.microsoft.com/office/drawing/2014/main" id="{309CD95F-0B38-4B9A-BC89-539609A1B602}"/>
              </a:ext>
            </a:extLst>
          </p:cNvPr>
          <p:cNvPicPr>
            <a:picLocks noChangeAspect="1"/>
          </p:cNvPicPr>
          <p:nvPr/>
        </p:nvPicPr>
        <p:blipFill>
          <a:blip r:embed="rId7"/>
          <a:stretch>
            <a:fillRect/>
          </a:stretch>
        </p:blipFill>
        <p:spPr>
          <a:xfrm>
            <a:off x="4962249" y="2891670"/>
            <a:ext cx="2863133" cy="465259"/>
          </a:xfrm>
          <a:prstGeom prst="rect">
            <a:avLst/>
          </a:prstGeom>
        </p:spPr>
      </p:pic>
      <p:pic>
        <p:nvPicPr>
          <p:cNvPr id="11" name="Picture 10">
            <a:extLst>
              <a:ext uri="{FF2B5EF4-FFF2-40B4-BE49-F238E27FC236}">
                <a16:creationId xmlns:a16="http://schemas.microsoft.com/office/drawing/2014/main" id="{E8E3FE65-BF19-4235-9E29-F0C2B68DEEE8}"/>
              </a:ext>
            </a:extLst>
          </p:cNvPr>
          <p:cNvPicPr>
            <a:picLocks noChangeAspect="1"/>
          </p:cNvPicPr>
          <p:nvPr/>
        </p:nvPicPr>
        <p:blipFill>
          <a:blip r:embed="rId8"/>
          <a:stretch>
            <a:fillRect/>
          </a:stretch>
        </p:blipFill>
        <p:spPr>
          <a:xfrm>
            <a:off x="2301529" y="3617088"/>
            <a:ext cx="2535514" cy="478229"/>
          </a:xfrm>
          <a:prstGeom prst="rect">
            <a:avLst/>
          </a:prstGeom>
        </p:spPr>
      </p:pic>
      <p:pic>
        <p:nvPicPr>
          <p:cNvPr id="13" name="Picture 12">
            <a:extLst>
              <a:ext uri="{FF2B5EF4-FFF2-40B4-BE49-F238E27FC236}">
                <a16:creationId xmlns:a16="http://schemas.microsoft.com/office/drawing/2014/main" id="{C02B6443-F456-4092-ABD2-AF7C11AABF6A}"/>
              </a:ext>
            </a:extLst>
          </p:cNvPr>
          <p:cNvPicPr>
            <a:picLocks noChangeAspect="1"/>
          </p:cNvPicPr>
          <p:nvPr/>
        </p:nvPicPr>
        <p:blipFill>
          <a:blip r:embed="rId9"/>
          <a:stretch>
            <a:fillRect/>
          </a:stretch>
        </p:blipFill>
        <p:spPr>
          <a:xfrm>
            <a:off x="4962248" y="3617088"/>
            <a:ext cx="1710141" cy="465259"/>
          </a:xfrm>
          <a:prstGeom prst="rect">
            <a:avLst/>
          </a:prstGeom>
        </p:spPr>
      </p:pic>
      <p:pic>
        <p:nvPicPr>
          <p:cNvPr id="14" name="Picture 13">
            <a:extLst>
              <a:ext uri="{FF2B5EF4-FFF2-40B4-BE49-F238E27FC236}">
                <a16:creationId xmlns:a16="http://schemas.microsoft.com/office/drawing/2014/main" id="{0BA5003C-B77E-46F4-9D0E-7C0B4481B391}"/>
              </a:ext>
            </a:extLst>
          </p:cNvPr>
          <p:cNvPicPr>
            <a:picLocks noChangeAspect="1"/>
          </p:cNvPicPr>
          <p:nvPr/>
        </p:nvPicPr>
        <p:blipFill>
          <a:blip r:embed="rId10"/>
          <a:stretch>
            <a:fillRect/>
          </a:stretch>
        </p:blipFill>
        <p:spPr>
          <a:xfrm>
            <a:off x="2301529" y="4345957"/>
            <a:ext cx="2943034" cy="465259"/>
          </a:xfrm>
          <a:prstGeom prst="rect">
            <a:avLst/>
          </a:prstGeom>
        </p:spPr>
      </p:pic>
      <p:pic>
        <p:nvPicPr>
          <p:cNvPr id="15" name="Picture 14">
            <a:extLst>
              <a:ext uri="{FF2B5EF4-FFF2-40B4-BE49-F238E27FC236}">
                <a16:creationId xmlns:a16="http://schemas.microsoft.com/office/drawing/2014/main" id="{F86301C7-BFA1-441B-8752-CFF3A702423D}"/>
              </a:ext>
            </a:extLst>
          </p:cNvPr>
          <p:cNvPicPr>
            <a:picLocks noChangeAspect="1"/>
          </p:cNvPicPr>
          <p:nvPr/>
        </p:nvPicPr>
        <p:blipFill>
          <a:blip r:embed="rId11"/>
          <a:stretch>
            <a:fillRect/>
          </a:stretch>
        </p:blipFill>
        <p:spPr>
          <a:xfrm>
            <a:off x="5452181" y="4342506"/>
            <a:ext cx="1609545" cy="465259"/>
          </a:xfrm>
          <a:prstGeom prst="rect">
            <a:avLst/>
          </a:prstGeom>
        </p:spPr>
      </p:pic>
      <p:pic>
        <p:nvPicPr>
          <p:cNvPr id="16" name="Picture 15">
            <a:extLst>
              <a:ext uri="{FF2B5EF4-FFF2-40B4-BE49-F238E27FC236}">
                <a16:creationId xmlns:a16="http://schemas.microsoft.com/office/drawing/2014/main" id="{0E0532E6-4489-43A4-BC69-4AEE8FCA3248}"/>
              </a:ext>
            </a:extLst>
          </p:cNvPr>
          <p:cNvPicPr>
            <a:picLocks noChangeAspect="1"/>
          </p:cNvPicPr>
          <p:nvPr/>
        </p:nvPicPr>
        <p:blipFill>
          <a:blip r:embed="rId12"/>
          <a:stretch>
            <a:fillRect/>
          </a:stretch>
        </p:blipFill>
        <p:spPr>
          <a:xfrm>
            <a:off x="2301529" y="5109307"/>
            <a:ext cx="2895600" cy="466725"/>
          </a:xfrm>
          <a:prstGeom prst="rect">
            <a:avLst/>
          </a:prstGeom>
        </p:spPr>
      </p:pic>
      <p:pic>
        <p:nvPicPr>
          <p:cNvPr id="17" name="Picture 16">
            <a:extLst>
              <a:ext uri="{FF2B5EF4-FFF2-40B4-BE49-F238E27FC236}">
                <a16:creationId xmlns:a16="http://schemas.microsoft.com/office/drawing/2014/main" id="{CDC34252-7A3D-48A1-B0DA-45B0C1A56397}"/>
              </a:ext>
            </a:extLst>
          </p:cNvPr>
          <p:cNvPicPr>
            <a:picLocks noChangeAspect="1"/>
          </p:cNvPicPr>
          <p:nvPr/>
        </p:nvPicPr>
        <p:blipFill>
          <a:blip r:embed="rId13"/>
          <a:stretch>
            <a:fillRect/>
          </a:stretch>
        </p:blipFill>
        <p:spPr>
          <a:xfrm>
            <a:off x="5288513" y="5114926"/>
            <a:ext cx="1507941" cy="461106"/>
          </a:xfrm>
          <a:prstGeom prst="rect">
            <a:avLst/>
          </a:prstGeom>
        </p:spPr>
      </p:pic>
    </p:spTree>
    <p:extLst>
      <p:ext uri="{BB962C8B-B14F-4D97-AF65-F5344CB8AC3E}">
        <p14:creationId xmlns:p14="http://schemas.microsoft.com/office/powerpoint/2010/main" val="327285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8D66161FFE24583725803D66B5AA1" ma:contentTypeVersion="19" ma:contentTypeDescription="Create a new document." ma:contentTypeScope="" ma:versionID="d875398892a4df8d17d8afadcfe1989c">
  <xsd:schema xmlns:xsd="http://www.w3.org/2001/XMLSchema" xmlns:xs="http://www.w3.org/2001/XMLSchema" xmlns:p="http://schemas.microsoft.com/office/2006/metadata/properties" xmlns:ns2="3e47745e-6841-4518-8a34-bbee99c0e025" xmlns:ns3="3b0a02bf-1fa3-4f7c-86e6-cc709d9615df" targetNamespace="http://schemas.microsoft.com/office/2006/metadata/properties" ma:root="true" ma:fieldsID="05408ee5453b1e61f8a8b6ebb56cf810" ns2:_="" ns3:_="">
    <xsd:import namespace="3e47745e-6841-4518-8a34-bbee99c0e025"/>
    <xsd:import namespace="3b0a02bf-1fa3-4f7c-86e6-cc709d9615d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Folder_x0020_Info" minOccurs="0"/>
                <xsd:element ref="ns3:MediaServiceDateTaken" minOccurs="0"/>
                <xsd:element ref="ns3:AccessDetails" minOccurs="0"/>
                <xsd:element ref="ns3:MediaLengthInSeconds" minOccurs="0"/>
                <xsd:element ref="ns3:MediaServiceLocation" minOccurs="0"/>
                <xsd:element ref="ns3:lcf76f155ced4ddcb4097134ff3c332f" minOccurs="0"/>
                <xsd:element ref="ns2:TaxCatchAll"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7745e-6841-4518-8a34-bbee99c0e0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f389b37-145d-4f33-a38c-82d4311b3be8}" ma:internalName="TaxCatchAll" ma:showField="CatchAllData" ma:web="3e47745e-6841-4518-8a34-bbee99c0e0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b0a02bf-1fa3-4f7c-86e6-cc709d9615d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Folder_x0020_Info" ma:index="18" nillable="true" ma:displayName="Folder Info" ma:format="Dropdown" ma:internalName="Folder_x0020_Info">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AccessDetails" ma:index="20" nillable="true" ma:displayName="Access Details" ma:format="Dropdown" ma:internalName="AccessDetail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Details xmlns="3b0a02bf-1fa3-4f7c-86e6-cc709d9615df" xsi:nil="true"/>
    <Folder_x0020_Info xmlns="3b0a02bf-1fa3-4f7c-86e6-cc709d9615df" xsi:nil="true"/>
    <lcf76f155ced4ddcb4097134ff3c332f xmlns="3b0a02bf-1fa3-4f7c-86e6-cc709d9615df">
      <Terms xmlns="http://schemas.microsoft.com/office/infopath/2007/PartnerControls"/>
    </lcf76f155ced4ddcb4097134ff3c332f>
    <TaxCatchAll xmlns="3e47745e-6841-4518-8a34-bbee99c0e025" xsi:nil="true"/>
    <_Flow_SignoffStatus xmlns="3b0a02bf-1fa3-4f7c-86e6-cc709d9615df" xsi:nil="true"/>
  </documentManagement>
</p:properties>
</file>

<file path=customXml/itemProps1.xml><?xml version="1.0" encoding="utf-8"?>
<ds:datastoreItem xmlns:ds="http://schemas.openxmlformats.org/officeDocument/2006/customXml" ds:itemID="{7BF86E70-8DE9-459E-ADAB-A9804FD1C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47745e-6841-4518-8a34-bbee99c0e025"/>
    <ds:schemaRef ds:uri="3b0a02bf-1fa3-4f7c-86e6-cc709d9615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24F33-04D0-4980-945C-045155F80314}">
  <ds:schemaRefs>
    <ds:schemaRef ds:uri="http://schemas.microsoft.com/sharepoint/v3/contenttype/forms"/>
  </ds:schemaRefs>
</ds:datastoreItem>
</file>

<file path=customXml/itemProps3.xml><?xml version="1.0" encoding="utf-8"?>
<ds:datastoreItem xmlns:ds="http://schemas.openxmlformats.org/officeDocument/2006/customXml" ds:itemID="{63E0BECD-0F07-4691-B98B-732831F97354}">
  <ds:schemaRefs>
    <ds:schemaRef ds:uri="http://schemas.microsoft.com/office/2006/metadata/properties"/>
    <ds:schemaRef ds:uri="http://schemas.microsoft.com/office/infopath/2007/PartnerControls"/>
    <ds:schemaRef ds:uri="3b0a02bf-1fa3-4f7c-86e6-cc709d9615df"/>
    <ds:schemaRef ds:uri="3e47745e-6841-4518-8a34-bbee99c0e025"/>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3563</TotalTime>
  <Words>1204</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Wingdings</vt:lpstr>
      <vt:lpstr>Parallax</vt:lpstr>
      <vt:lpstr>Python</vt:lpstr>
      <vt:lpstr>Introduction</vt:lpstr>
      <vt:lpstr>Development Environment</vt:lpstr>
      <vt:lpstr>Getting Started</vt:lpstr>
      <vt:lpstr>Getting Started</vt:lpstr>
      <vt:lpstr>Getting Started</vt:lpstr>
      <vt:lpstr>Variables</vt:lpstr>
      <vt:lpstr>Data Types</vt:lpstr>
      <vt:lpstr>Data Types</vt:lpstr>
      <vt:lpstr>Operators</vt:lpstr>
      <vt:lpstr>Operators</vt:lpstr>
      <vt:lpstr>Working with Strings</vt:lpstr>
      <vt:lpstr>Working with Strings</vt:lpstr>
      <vt:lpstr>Working with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dvcryptoico@gmail.com</dc:creator>
  <cp:lastModifiedBy>Bejer, Marlon</cp:lastModifiedBy>
  <cp:revision>706</cp:revision>
  <dcterms:created xsi:type="dcterms:W3CDTF">2020-06-15T01:03:37Z</dcterms:created>
  <dcterms:modified xsi:type="dcterms:W3CDTF">2022-12-05T08:51:00Z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0x01010028C8D66161FFE24583725803D66B5AA1</vt:lpwstr>
  </property>
  <property fmtid="{D5CDD505-2E9C-101B-9397-08002B2CF9AE}" pid="3" name="MSIP_Label_a7295cc1-d279-42ac-ab4d-3b0f4fece050_Enabled">
    <vt:lpwstr>true</vt:lpwstr>
  </property>
  <property fmtid="{D5CDD505-2E9C-101B-9397-08002B2CF9AE}" pid="4" name="MSIP_Label_a7295cc1-d279-42ac-ab4d-3b0f4fece050_SetDate">
    <vt:lpwstr>2022-04-18T10:00:27Z</vt:lpwstr>
  </property>
  <property fmtid="{D5CDD505-2E9C-101B-9397-08002B2CF9AE}" pid="5" name="MSIP_Label_a7295cc1-d279-42ac-ab4d-3b0f4fece050_Method">
    <vt:lpwstr>Standard</vt:lpwstr>
  </property>
  <property fmtid="{D5CDD505-2E9C-101B-9397-08002B2CF9AE}" pid="6" name="MSIP_Label_a7295cc1-d279-42ac-ab4d-3b0f4fece050_Name">
    <vt:lpwstr>FUJITSU-RESTRICTED​</vt:lpwstr>
  </property>
  <property fmtid="{D5CDD505-2E9C-101B-9397-08002B2CF9AE}" pid="7" name="MSIP_Label_a7295cc1-d279-42ac-ab4d-3b0f4fece050_SiteId">
    <vt:lpwstr>a19f121d-81e1-4858-a9d8-736e267fd4c7</vt:lpwstr>
  </property>
  <property fmtid="{D5CDD505-2E9C-101B-9397-08002B2CF9AE}" pid="8" name="MSIP_Label_a7295cc1-d279-42ac-ab4d-3b0f4fece050_ActionId">
    <vt:lpwstr>f1ae9edf-2ca0-4f43-9c30-09d4748da648</vt:lpwstr>
  </property>
  <property fmtid="{D5CDD505-2E9C-101B-9397-08002B2CF9AE}" pid="9" name="MSIP_Label_a7295cc1-d279-42ac-ab4d-3b0f4fece050_ContentBits">
    <vt:lpwstr>0</vt:lpwstr>
  </property>
</Properties>
</file>