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48C2-3630-4FFB-9C8D-CDB3434E617E}"/>
              </a:ext>
            </a:extLst>
          </p:cNvPr>
          <p:cNvSpPr>
            <a:spLocks noGrp="1"/>
          </p:cNvSpPr>
          <p:nvPr>
            <p:ph type="ctrTitle"/>
          </p:nvPr>
        </p:nvSpPr>
        <p:spPr/>
        <p:txBody>
          <a:bodyPr/>
          <a:lstStyle/>
          <a:p>
            <a:r>
              <a:rPr lang="en-US" b="1" dirty="0"/>
              <a:t>Python</a:t>
            </a:r>
          </a:p>
        </p:txBody>
      </p:sp>
      <p:sp>
        <p:nvSpPr>
          <p:cNvPr id="3" name="Subtitle 2">
            <a:extLst>
              <a:ext uri="{FF2B5EF4-FFF2-40B4-BE49-F238E27FC236}">
                <a16:creationId xmlns:a16="http://schemas.microsoft.com/office/drawing/2014/main" id="{947DC077-3461-4DB4-9E10-6ABE3C92DD47}"/>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D56C85CE-7052-4348-8747-93147ECBE7A5}"/>
              </a:ext>
            </a:extLst>
          </p:cNvPr>
          <p:cNvPicPr>
            <a:picLocks noChangeAspect="1"/>
          </p:cNvPicPr>
          <p:nvPr/>
        </p:nvPicPr>
        <p:blipFill>
          <a:blip r:embed="rId2"/>
          <a:stretch>
            <a:fillRect/>
          </a:stretch>
        </p:blipFill>
        <p:spPr>
          <a:xfrm>
            <a:off x="7463665" y="2966921"/>
            <a:ext cx="1322527" cy="1221827"/>
          </a:xfrm>
          <a:prstGeom prst="rect">
            <a:avLst/>
          </a:prstGeom>
        </p:spPr>
      </p:pic>
    </p:spTree>
    <p:extLst>
      <p:ext uri="{BB962C8B-B14F-4D97-AF65-F5344CB8AC3E}">
        <p14:creationId xmlns:p14="http://schemas.microsoft.com/office/powerpoint/2010/main" val="304291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Dictionary</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Adding a key value pair:</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Adding a key value pair in a dictionary is easy, we just need to add a unique key plus its value to the dictionary.</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Updating a Dictionary :</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Since value is mutable, we can update it by simple assigning our desired value to its key pair.</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We can also update multiple values at a time in a dictionary. </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1B6E30B-E40F-4DFE-8D47-55DA78FF0BE6}"/>
              </a:ext>
            </a:extLst>
          </p:cNvPr>
          <p:cNvPicPr>
            <a:picLocks noChangeAspect="1"/>
          </p:cNvPicPr>
          <p:nvPr/>
        </p:nvPicPr>
        <p:blipFill>
          <a:blip r:embed="rId2"/>
          <a:stretch>
            <a:fillRect/>
          </a:stretch>
        </p:blipFill>
        <p:spPr>
          <a:xfrm>
            <a:off x="2295317" y="3675600"/>
            <a:ext cx="5227443" cy="785192"/>
          </a:xfrm>
          <a:prstGeom prst="rect">
            <a:avLst/>
          </a:prstGeom>
        </p:spPr>
      </p:pic>
      <p:pic>
        <p:nvPicPr>
          <p:cNvPr id="8" name="Picture 7">
            <a:extLst>
              <a:ext uri="{FF2B5EF4-FFF2-40B4-BE49-F238E27FC236}">
                <a16:creationId xmlns:a16="http://schemas.microsoft.com/office/drawing/2014/main" id="{2FD85CB0-6A11-4A9D-A173-E5860C9179B1}"/>
              </a:ext>
            </a:extLst>
          </p:cNvPr>
          <p:cNvPicPr>
            <a:picLocks noChangeAspect="1"/>
          </p:cNvPicPr>
          <p:nvPr/>
        </p:nvPicPr>
        <p:blipFill>
          <a:blip r:embed="rId3"/>
          <a:stretch>
            <a:fillRect/>
          </a:stretch>
        </p:blipFill>
        <p:spPr>
          <a:xfrm>
            <a:off x="7837013" y="3680569"/>
            <a:ext cx="993508" cy="785192"/>
          </a:xfrm>
          <a:prstGeom prst="rect">
            <a:avLst/>
          </a:prstGeom>
        </p:spPr>
      </p:pic>
      <p:pic>
        <p:nvPicPr>
          <p:cNvPr id="9" name="Picture 8">
            <a:extLst>
              <a:ext uri="{FF2B5EF4-FFF2-40B4-BE49-F238E27FC236}">
                <a16:creationId xmlns:a16="http://schemas.microsoft.com/office/drawing/2014/main" id="{593E3DD1-D23C-4C56-9714-B3788442C715}"/>
              </a:ext>
            </a:extLst>
          </p:cNvPr>
          <p:cNvPicPr>
            <a:picLocks noChangeAspect="1"/>
          </p:cNvPicPr>
          <p:nvPr/>
        </p:nvPicPr>
        <p:blipFill>
          <a:blip r:embed="rId4"/>
          <a:stretch>
            <a:fillRect/>
          </a:stretch>
        </p:blipFill>
        <p:spPr>
          <a:xfrm>
            <a:off x="2295317" y="1798982"/>
            <a:ext cx="4924425" cy="666750"/>
          </a:xfrm>
          <a:prstGeom prst="rect">
            <a:avLst/>
          </a:prstGeom>
        </p:spPr>
      </p:pic>
      <p:pic>
        <p:nvPicPr>
          <p:cNvPr id="10" name="Picture 9">
            <a:extLst>
              <a:ext uri="{FF2B5EF4-FFF2-40B4-BE49-F238E27FC236}">
                <a16:creationId xmlns:a16="http://schemas.microsoft.com/office/drawing/2014/main" id="{FF9AC003-9269-4237-86CE-04DA0F256DBD}"/>
              </a:ext>
            </a:extLst>
          </p:cNvPr>
          <p:cNvPicPr>
            <a:picLocks noChangeAspect="1"/>
          </p:cNvPicPr>
          <p:nvPr/>
        </p:nvPicPr>
        <p:blipFill>
          <a:blip r:embed="rId5"/>
          <a:stretch>
            <a:fillRect/>
          </a:stretch>
        </p:blipFill>
        <p:spPr>
          <a:xfrm>
            <a:off x="2295317" y="2592456"/>
            <a:ext cx="4924425" cy="354275"/>
          </a:xfrm>
          <a:prstGeom prst="rect">
            <a:avLst/>
          </a:prstGeom>
        </p:spPr>
      </p:pic>
      <p:pic>
        <p:nvPicPr>
          <p:cNvPr id="11" name="Picture 10">
            <a:extLst>
              <a:ext uri="{FF2B5EF4-FFF2-40B4-BE49-F238E27FC236}">
                <a16:creationId xmlns:a16="http://schemas.microsoft.com/office/drawing/2014/main" id="{C9757BE0-79D6-46C3-BE31-30669EAA51EC}"/>
              </a:ext>
            </a:extLst>
          </p:cNvPr>
          <p:cNvPicPr>
            <a:picLocks noChangeAspect="1"/>
          </p:cNvPicPr>
          <p:nvPr/>
        </p:nvPicPr>
        <p:blipFill>
          <a:blip r:embed="rId6"/>
          <a:stretch>
            <a:fillRect/>
          </a:stretch>
        </p:blipFill>
        <p:spPr>
          <a:xfrm>
            <a:off x="2295317" y="4785248"/>
            <a:ext cx="4924425" cy="723900"/>
          </a:xfrm>
          <a:prstGeom prst="rect">
            <a:avLst/>
          </a:prstGeom>
        </p:spPr>
      </p:pic>
      <p:pic>
        <p:nvPicPr>
          <p:cNvPr id="12" name="Picture 11">
            <a:extLst>
              <a:ext uri="{FF2B5EF4-FFF2-40B4-BE49-F238E27FC236}">
                <a16:creationId xmlns:a16="http://schemas.microsoft.com/office/drawing/2014/main" id="{B2586D3F-13E0-46BC-91B6-96D144BECFFA}"/>
              </a:ext>
            </a:extLst>
          </p:cNvPr>
          <p:cNvPicPr>
            <a:picLocks noChangeAspect="1"/>
          </p:cNvPicPr>
          <p:nvPr/>
        </p:nvPicPr>
        <p:blipFill>
          <a:blip r:embed="rId7"/>
          <a:stretch>
            <a:fillRect/>
          </a:stretch>
        </p:blipFill>
        <p:spPr>
          <a:xfrm>
            <a:off x="2295317" y="5619291"/>
            <a:ext cx="4924425" cy="528876"/>
          </a:xfrm>
          <a:prstGeom prst="rect">
            <a:avLst/>
          </a:prstGeom>
        </p:spPr>
      </p:pic>
    </p:spTree>
    <p:extLst>
      <p:ext uri="{BB962C8B-B14F-4D97-AF65-F5344CB8AC3E}">
        <p14:creationId xmlns:p14="http://schemas.microsoft.com/office/powerpoint/2010/main" val="3322023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Dictionary</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Deleting a key value pair:</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delete a value in a dictionary, we can use the method </a:t>
            </a:r>
            <a:r>
              <a:rPr lang="en-US" sz="1600" i="1" dirty="0">
                <a:latin typeface="Calibri" panose="020F0502020204030204" pitchFamily="34" charset="0"/>
                <a:cs typeface="Calibri" panose="020F0502020204030204" pitchFamily="34" charset="0"/>
              </a:rPr>
              <a:t>del</a:t>
            </a:r>
            <a:r>
              <a:rPr lang="en-US" sz="1600" dirty="0">
                <a:latin typeface="Calibri" panose="020F0502020204030204" pitchFamily="34" charset="0"/>
                <a:cs typeface="Calibri" panose="020F0502020204030204" pitchFamily="34" charset="0"/>
              </a:rPr>
              <a:t>.</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delete all entries, we can use the </a:t>
            </a:r>
            <a:r>
              <a:rPr lang="en-US" sz="1600" i="1" dirty="0">
                <a:latin typeface="Calibri" panose="020F0502020204030204" pitchFamily="34" charset="0"/>
                <a:cs typeface="Calibri" panose="020F0502020204030204" pitchFamily="34" charset="0"/>
              </a:rPr>
              <a:t>clear</a:t>
            </a:r>
            <a:r>
              <a:rPr lang="en-US" sz="1600" dirty="0">
                <a:latin typeface="Calibri" panose="020F0502020204030204" pitchFamily="34" charset="0"/>
                <a:cs typeface="Calibri" panose="020F0502020204030204" pitchFamily="34" charset="0"/>
              </a:rPr>
              <a:t> method.</a:t>
            </a:r>
          </a:p>
          <a:p>
            <a:pPr marL="457200" lvl="1"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Python provides built-in function for Dictionary, here are some of the functions available.</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DF5A0F2-C0C9-4FA1-BFD5-0E511A8A6320}"/>
              </a:ext>
            </a:extLst>
          </p:cNvPr>
          <p:cNvPicPr>
            <a:picLocks noChangeAspect="1"/>
          </p:cNvPicPr>
          <p:nvPr/>
        </p:nvPicPr>
        <p:blipFill>
          <a:blip r:embed="rId2"/>
          <a:stretch>
            <a:fillRect/>
          </a:stretch>
        </p:blipFill>
        <p:spPr>
          <a:xfrm>
            <a:off x="2343978" y="2920743"/>
            <a:ext cx="4857750" cy="609600"/>
          </a:xfrm>
          <a:prstGeom prst="rect">
            <a:avLst/>
          </a:prstGeom>
        </p:spPr>
      </p:pic>
      <p:pic>
        <p:nvPicPr>
          <p:cNvPr id="5" name="Picture 4">
            <a:extLst>
              <a:ext uri="{FF2B5EF4-FFF2-40B4-BE49-F238E27FC236}">
                <a16:creationId xmlns:a16="http://schemas.microsoft.com/office/drawing/2014/main" id="{4E31C054-B7E1-45F8-AFC8-A81F77E7EFA1}"/>
              </a:ext>
            </a:extLst>
          </p:cNvPr>
          <p:cNvPicPr>
            <a:picLocks noChangeAspect="1"/>
          </p:cNvPicPr>
          <p:nvPr/>
        </p:nvPicPr>
        <p:blipFill>
          <a:blip r:embed="rId3"/>
          <a:stretch>
            <a:fillRect/>
          </a:stretch>
        </p:blipFill>
        <p:spPr>
          <a:xfrm>
            <a:off x="7373893" y="2914413"/>
            <a:ext cx="568036" cy="609600"/>
          </a:xfrm>
          <a:prstGeom prst="rect">
            <a:avLst/>
          </a:prstGeom>
        </p:spPr>
      </p:pic>
      <p:pic>
        <p:nvPicPr>
          <p:cNvPr id="6" name="Picture 5">
            <a:extLst>
              <a:ext uri="{FF2B5EF4-FFF2-40B4-BE49-F238E27FC236}">
                <a16:creationId xmlns:a16="http://schemas.microsoft.com/office/drawing/2014/main" id="{19466DF5-8AD8-4532-9821-E5D476DC8138}"/>
              </a:ext>
            </a:extLst>
          </p:cNvPr>
          <p:cNvPicPr>
            <a:picLocks noChangeAspect="1"/>
          </p:cNvPicPr>
          <p:nvPr/>
        </p:nvPicPr>
        <p:blipFill>
          <a:blip r:embed="rId4"/>
          <a:stretch>
            <a:fillRect/>
          </a:stretch>
        </p:blipFill>
        <p:spPr>
          <a:xfrm>
            <a:off x="2343978" y="1794013"/>
            <a:ext cx="4547152" cy="649593"/>
          </a:xfrm>
          <a:prstGeom prst="rect">
            <a:avLst/>
          </a:prstGeom>
        </p:spPr>
      </p:pic>
      <p:pic>
        <p:nvPicPr>
          <p:cNvPr id="13" name="Picture 12">
            <a:extLst>
              <a:ext uri="{FF2B5EF4-FFF2-40B4-BE49-F238E27FC236}">
                <a16:creationId xmlns:a16="http://schemas.microsoft.com/office/drawing/2014/main" id="{11F8CB92-65B4-472C-A488-D2F439225D3E}"/>
              </a:ext>
            </a:extLst>
          </p:cNvPr>
          <p:cNvPicPr>
            <a:picLocks noChangeAspect="1"/>
          </p:cNvPicPr>
          <p:nvPr/>
        </p:nvPicPr>
        <p:blipFill>
          <a:blip r:embed="rId5"/>
          <a:stretch>
            <a:fillRect/>
          </a:stretch>
        </p:blipFill>
        <p:spPr>
          <a:xfrm>
            <a:off x="7026551" y="1793777"/>
            <a:ext cx="4736608" cy="649592"/>
          </a:xfrm>
          <a:prstGeom prst="rect">
            <a:avLst/>
          </a:prstGeom>
        </p:spPr>
      </p:pic>
      <p:pic>
        <p:nvPicPr>
          <p:cNvPr id="14" name="Picture 13">
            <a:extLst>
              <a:ext uri="{FF2B5EF4-FFF2-40B4-BE49-F238E27FC236}">
                <a16:creationId xmlns:a16="http://schemas.microsoft.com/office/drawing/2014/main" id="{F2062AA9-9465-4985-83A9-B8F6420DBA68}"/>
              </a:ext>
            </a:extLst>
          </p:cNvPr>
          <p:cNvPicPr>
            <a:picLocks noChangeAspect="1"/>
          </p:cNvPicPr>
          <p:nvPr/>
        </p:nvPicPr>
        <p:blipFill>
          <a:blip r:embed="rId6"/>
          <a:stretch>
            <a:fillRect/>
          </a:stretch>
        </p:blipFill>
        <p:spPr>
          <a:xfrm>
            <a:off x="1888021" y="4048272"/>
            <a:ext cx="4705350" cy="1076325"/>
          </a:xfrm>
          <a:prstGeom prst="rect">
            <a:avLst/>
          </a:prstGeom>
        </p:spPr>
      </p:pic>
      <p:pic>
        <p:nvPicPr>
          <p:cNvPr id="15" name="Picture 14">
            <a:extLst>
              <a:ext uri="{FF2B5EF4-FFF2-40B4-BE49-F238E27FC236}">
                <a16:creationId xmlns:a16="http://schemas.microsoft.com/office/drawing/2014/main" id="{A62EA8A4-3EAE-4E2A-AF34-DEF72E4CF7B6}"/>
              </a:ext>
            </a:extLst>
          </p:cNvPr>
          <p:cNvPicPr>
            <a:picLocks noChangeAspect="1"/>
          </p:cNvPicPr>
          <p:nvPr/>
        </p:nvPicPr>
        <p:blipFill>
          <a:blip r:embed="rId7"/>
          <a:stretch>
            <a:fillRect/>
          </a:stretch>
        </p:blipFill>
        <p:spPr>
          <a:xfrm>
            <a:off x="1888021" y="5204376"/>
            <a:ext cx="5200650" cy="876300"/>
          </a:xfrm>
          <a:prstGeom prst="rect">
            <a:avLst/>
          </a:prstGeom>
        </p:spPr>
      </p:pic>
    </p:spTree>
    <p:extLst>
      <p:ext uri="{BB962C8B-B14F-4D97-AF65-F5344CB8AC3E}">
        <p14:creationId xmlns:p14="http://schemas.microsoft.com/office/powerpoint/2010/main" val="130159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User Input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In Python accepting user input is easy, we just have to use the method </a:t>
            </a:r>
            <a:r>
              <a:rPr lang="en-US" sz="1600" i="1" dirty="0">
                <a:latin typeface="Calibri" panose="020F0502020204030204" pitchFamily="34" charset="0"/>
                <a:cs typeface="Calibri" panose="020F0502020204030204" pitchFamily="34" charset="0"/>
              </a:rPr>
              <a:t>input</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We can also add some text so that the client will know that the program is expecting a user input.</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By default the input method will give us a string so if we want to use it as a number, we need to convert it to either integer or float.</a:t>
            </a:r>
          </a:p>
          <a:p>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There is also the concept of </a:t>
            </a:r>
            <a:r>
              <a:rPr lang="en-US" sz="1600" i="1" dirty="0">
                <a:latin typeface="Calibri" panose="020F0502020204030204" pitchFamily="34" charset="0"/>
                <a:cs typeface="Calibri" panose="020F0502020204030204" pitchFamily="34" charset="0"/>
              </a:rPr>
              <a:t>eval</a:t>
            </a:r>
            <a:r>
              <a:rPr lang="en-US" sz="1600" dirty="0">
                <a:latin typeface="Calibri" panose="020F0502020204030204" pitchFamily="34" charset="0"/>
                <a:cs typeface="Calibri" panose="020F0502020204030204" pitchFamily="34" charset="0"/>
              </a:rPr>
              <a:t> method where it accepts an expression and evaluate it and give us the answer.</a:t>
            </a:r>
          </a:p>
          <a:p>
            <a:endParaRPr lang="en-US"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EA4AA04B-4DA8-4F2A-A42F-003A1985E528}"/>
              </a:ext>
            </a:extLst>
          </p:cNvPr>
          <p:cNvPicPr>
            <a:picLocks noChangeAspect="1"/>
          </p:cNvPicPr>
          <p:nvPr/>
        </p:nvPicPr>
        <p:blipFill>
          <a:blip r:embed="rId2"/>
          <a:stretch>
            <a:fillRect/>
          </a:stretch>
        </p:blipFill>
        <p:spPr>
          <a:xfrm>
            <a:off x="1878702" y="1429992"/>
            <a:ext cx="3214756" cy="703607"/>
          </a:xfrm>
          <a:prstGeom prst="rect">
            <a:avLst/>
          </a:prstGeom>
        </p:spPr>
      </p:pic>
      <p:pic>
        <p:nvPicPr>
          <p:cNvPr id="8" name="Picture 7">
            <a:extLst>
              <a:ext uri="{FF2B5EF4-FFF2-40B4-BE49-F238E27FC236}">
                <a16:creationId xmlns:a16="http://schemas.microsoft.com/office/drawing/2014/main" id="{0D956EF8-BEBF-4338-92C1-A75C80A69EE6}"/>
              </a:ext>
            </a:extLst>
          </p:cNvPr>
          <p:cNvPicPr>
            <a:picLocks noChangeAspect="1"/>
          </p:cNvPicPr>
          <p:nvPr/>
        </p:nvPicPr>
        <p:blipFill>
          <a:blip r:embed="rId3"/>
          <a:stretch>
            <a:fillRect/>
          </a:stretch>
        </p:blipFill>
        <p:spPr>
          <a:xfrm>
            <a:off x="5291276" y="1429992"/>
            <a:ext cx="761280" cy="703607"/>
          </a:xfrm>
          <a:prstGeom prst="rect">
            <a:avLst/>
          </a:prstGeom>
        </p:spPr>
      </p:pic>
      <p:pic>
        <p:nvPicPr>
          <p:cNvPr id="9" name="Picture 8">
            <a:extLst>
              <a:ext uri="{FF2B5EF4-FFF2-40B4-BE49-F238E27FC236}">
                <a16:creationId xmlns:a16="http://schemas.microsoft.com/office/drawing/2014/main" id="{916005A2-78D3-4DC8-8D9C-BFCDA8A7798B}"/>
              </a:ext>
            </a:extLst>
          </p:cNvPr>
          <p:cNvPicPr>
            <a:picLocks noChangeAspect="1"/>
          </p:cNvPicPr>
          <p:nvPr/>
        </p:nvPicPr>
        <p:blipFill>
          <a:blip r:embed="rId4"/>
          <a:stretch>
            <a:fillRect/>
          </a:stretch>
        </p:blipFill>
        <p:spPr>
          <a:xfrm>
            <a:off x="1878702" y="2553526"/>
            <a:ext cx="2705100" cy="723900"/>
          </a:xfrm>
          <a:prstGeom prst="rect">
            <a:avLst/>
          </a:prstGeom>
        </p:spPr>
      </p:pic>
      <p:pic>
        <p:nvPicPr>
          <p:cNvPr id="10" name="Picture 9">
            <a:extLst>
              <a:ext uri="{FF2B5EF4-FFF2-40B4-BE49-F238E27FC236}">
                <a16:creationId xmlns:a16="http://schemas.microsoft.com/office/drawing/2014/main" id="{056616EE-06DA-4F6C-B43F-178BB3E18A3F}"/>
              </a:ext>
            </a:extLst>
          </p:cNvPr>
          <p:cNvPicPr>
            <a:picLocks noChangeAspect="1"/>
          </p:cNvPicPr>
          <p:nvPr/>
        </p:nvPicPr>
        <p:blipFill>
          <a:blip r:embed="rId5"/>
          <a:stretch>
            <a:fillRect/>
          </a:stretch>
        </p:blipFill>
        <p:spPr>
          <a:xfrm>
            <a:off x="4702657" y="2553526"/>
            <a:ext cx="2034064" cy="703607"/>
          </a:xfrm>
          <a:prstGeom prst="rect">
            <a:avLst/>
          </a:prstGeom>
        </p:spPr>
      </p:pic>
      <p:pic>
        <p:nvPicPr>
          <p:cNvPr id="11" name="Picture 10">
            <a:extLst>
              <a:ext uri="{FF2B5EF4-FFF2-40B4-BE49-F238E27FC236}">
                <a16:creationId xmlns:a16="http://schemas.microsoft.com/office/drawing/2014/main" id="{F9D0D58C-2826-4ED5-BD45-09D6B931E9FB}"/>
              </a:ext>
            </a:extLst>
          </p:cNvPr>
          <p:cNvPicPr>
            <a:picLocks noChangeAspect="1"/>
          </p:cNvPicPr>
          <p:nvPr/>
        </p:nvPicPr>
        <p:blipFill>
          <a:blip r:embed="rId6"/>
          <a:stretch>
            <a:fillRect/>
          </a:stretch>
        </p:blipFill>
        <p:spPr>
          <a:xfrm>
            <a:off x="1878702" y="3916017"/>
            <a:ext cx="3528185" cy="756647"/>
          </a:xfrm>
          <a:prstGeom prst="rect">
            <a:avLst/>
          </a:prstGeom>
        </p:spPr>
      </p:pic>
      <p:pic>
        <p:nvPicPr>
          <p:cNvPr id="12" name="Picture 11">
            <a:extLst>
              <a:ext uri="{FF2B5EF4-FFF2-40B4-BE49-F238E27FC236}">
                <a16:creationId xmlns:a16="http://schemas.microsoft.com/office/drawing/2014/main" id="{654FA733-340B-4095-8D38-AF6E360696F5}"/>
              </a:ext>
            </a:extLst>
          </p:cNvPr>
          <p:cNvPicPr>
            <a:picLocks noChangeAspect="1"/>
          </p:cNvPicPr>
          <p:nvPr/>
        </p:nvPicPr>
        <p:blipFill>
          <a:blip r:embed="rId7"/>
          <a:stretch>
            <a:fillRect/>
          </a:stretch>
        </p:blipFill>
        <p:spPr>
          <a:xfrm>
            <a:off x="5632761" y="3916017"/>
            <a:ext cx="2207920" cy="756647"/>
          </a:xfrm>
          <a:prstGeom prst="rect">
            <a:avLst/>
          </a:prstGeom>
        </p:spPr>
      </p:pic>
      <p:pic>
        <p:nvPicPr>
          <p:cNvPr id="16" name="Picture 15">
            <a:extLst>
              <a:ext uri="{FF2B5EF4-FFF2-40B4-BE49-F238E27FC236}">
                <a16:creationId xmlns:a16="http://schemas.microsoft.com/office/drawing/2014/main" id="{417E2769-C86E-4EA8-BE92-03A8210C3911}"/>
              </a:ext>
            </a:extLst>
          </p:cNvPr>
          <p:cNvPicPr>
            <a:picLocks noChangeAspect="1"/>
          </p:cNvPicPr>
          <p:nvPr/>
        </p:nvPicPr>
        <p:blipFill>
          <a:blip r:embed="rId8"/>
          <a:stretch>
            <a:fillRect/>
          </a:stretch>
        </p:blipFill>
        <p:spPr>
          <a:xfrm>
            <a:off x="1878702" y="5039551"/>
            <a:ext cx="3743325" cy="523875"/>
          </a:xfrm>
          <a:prstGeom prst="rect">
            <a:avLst/>
          </a:prstGeom>
        </p:spPr>
      </p:pic>
      <p:pic>
        <p:nvPicPr>
          <p:cNvPr id="17" name="Picture 16">
            <a:extLst>
              <a:ext uri="{FF2B5EF4-FFF2-40B4-BE49-F238E27FC236}">
                <a16:creationId xmlns:a16="http://schemas.microsoft.com/office/drawing/2014/main" id="{A3F42D0E-6449-42C9-876B-CE1FF58CF6D1}"/>
              </a:ext>
            </a:extLst>
          </p:cNvPr>
          <p:cNvPicPr>
            <a:picLocks noChangeAspect="1"/>
          </p:cNvPicPr>
          <p:nvPr/>
        </p:nvPicPr>
        <p:blipFill>
          <a:blip r:embed="rId9"/>
          <a:stretch>
            <a:fillRect/>
          </a:stretch>
        </p:blipFill>
        <p:spPr>
          <a:xfrm>
            <a:off x="5859481" y="5039550"/>
            <a:ext cx="2179320" cy="523875"/>
          </a:xfrm>
          <a:prstGeom prst="rect">
            <a:avLst/>
          </a:prstGeom>
        </p:spPr>
      </p:pic>
    </p:spTree>
    <p:extLst>
      <p:ext uri="{BB962C8B-B14F-4D97-AF65-F5344CB8AC3E}">
        <p14:creationId xmlns:p14="http://schemas.microsoft.com/office/powerpoint/2010/main" val="371342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IF Statement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We use IF statements if we are coding conditional expressions. It will execute the code when the condition is </a:t>
            </a:r>
            <a:r>
              <a:rPr lang="en-US" sz="1600" i="1" dirty="0">
                <a:latin typeface="Calibri" panose="020F0502020204030204" pitchFamily="34" charset="0"/>
                <a:cs typeface="Calibri" panose="020F0502020204030204" pitchFamily="34" charset="0"/>
              </a:rPr>
              <a:t>True</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For a code to belong to the if statement, it only needs to be indented, unlike other programming language where they use curly braces {}, in python it is not needed.</a:t>
            </a:r>
          </a:p>
          <a:p>
            <a:r>
              <a:rPr lang="en-US" sz="1600" dirty="0">
                <a:latin typeface="Calibri" panose="020F0502020204030204" pitchFamily="34" charset="0"/>
                <a:cs typeface="Calibri" panose="020F0502020204030204" pitchFamily="34" charset="0"/>
              </a:rPr>
              <a:t>Unlike other programming language, IF statement doesn't need any ending block that suggest the end of the IF statement. </a:t>
            </a:r>
          </a:p>
          <a:p>
            <a:r>
              <a:rPr lang="en-US" sz="1600" dirty="0">
                <a:latin typeface="Calibri" panose="020F0502020204030204" pitchFamily="34" charset="0"/>
                <a:cs typeface="Calibri" panose="020F0502020204030204" pitchFamily="34" charset="0"/>
              </a:rPr>
              <a:t>For us to also have an output when the condition is false, we can use </a:t>
            </a:r>
            <a:r>
              <a:rPr lang="en-US" sz="1600" i="1" dirty="0">
                <a:latin typeface="Calibri" panose="020F0502020204030204" pitchFamily="34" charset="0"/>
                <a:cs typeface="Calibri" panose="020F0502020204030204" pitchFamily="34" charset="0"/>
              </a:rPr>
              <a:t>else</a:t>
            </a:r>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We can also have multiple condition by using </a:t>
            </a:r>
            <a:r>
              <a:rPr lang="en-US" sz="1600" i="1" dirty="0" err="1">
                <a:latin typeface="Calibri" panose="020F0502020204030204" pitchFamily="34" charset="0"/>
                <a:cs typeface="Calibri" panose="020F0502020204030204" pitchFamily="34" charset="0"/>
              </a:rPr>
              <a:t>elif</a:t>
            </a:r>
            <a:r>
              <a:rPr lang="en-US" sz="1600" dirty="0">
                <a:latin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18B91D65-35B8-4158-AE88-CFB53F457C14}"/>
              </a:ext>
            </a:extLst>
          </p:cNvPr>
          <p:cNvPicPr>
            <a:picLocks noChangeAspect="1"/>
          </p:cNvPicPr>
          <p:nvPr/>
        </p:nvPicPr>
        <p:blipFill>
          <a:blip r:embed="rId2"/>
          <a:stretch>
            <a:fillRect/>
          </a:stretch>
        </p:blipFill>
        <p:spPr>
          <a:xfrm>
            <a:off x="2362614" y="1434963"/>
            <a:ext cx="3067050" cy="628650"/>
          </a:xfrm>
          <a:prstGeom prst="rect">
            <a:avLst/>
          </a:prstGeom>
        </p:spPr>
      </p:pic>
      <p:pic>
        <p:nvPicPr>
          <p:cNvPr id="5" name="Picture 4">
            <a:extLst>
              <a:ext uri="{FF2B5EF4-FFF2-40B4-BE49-F238E27FC236}">
                <a16:creationId xmlns:a16="http://schemas.microsoft.com/office/drawing/2014/main" id="{015A0299-AE0C-4C74-9F64-F0AAC915BB2A}"/>
              </a:ext>
            </a:extLst>
          </p:cNvPr>
          <p:cNvPicPr>
            <a:picLocks noChangeAspect="1"/>
          </p:cNvPicPr>
          <p:nvPr/>
        </p:nvPicPr>
        <p:blipFill>
          <a:blip r:embed="rId3"/>
          <a:stretch>
            <a:fillRect/>
          </a:stretch>
        </p:blipFill>
        <p:spPr>
          <a:xfrm>
            <a:off x="5575231" y="1434962"/>
            <a:ext cx="2469693" cy="628649"/>
          </a:xfrm>
          <a:prstGeom prst="rect">
            <a:avLst/>
          </a:prstGeom>
        </p:spPr>
      </p:pic>
      <p:pic>
        <p:nvPicPr>
          <p:cNvPr id="6" name="Picture 5">
            <a:extLst>
              <a:ext uri="{FF2B5EF4-FFF2-40B4-BE49-F238E27FC236}">
                <a16:creationId xmlns:a16="http://schemas.microsoft.com/office/drawing/2014/main" id="{2CFBB1EF-7184-4CA9-88E7-CCF2AA858848}"/>
              </a:ext>
            </a:extLst>
          </p:cNvPr>
          <p:cNvPicPr>
            <a:picLocks noChangeAspect="1"/>
          </p:cNvPicPr>
          <p:nvPr/>
        </p:nvPicPr>
        <p:blipFill>
          <a:blip r:embed="rId4"/>
          <a:stretch>
            <a:fillRect/>
          </a:stretch>
        </p:blipFill>
        <p:spPr>
          <a:xfrm>
            <a:off x="2362614" y="3764862"/>
            <a:ext cx="3309316" cy="757640"/>
          </a:xfrm>
          <a:prstGeom prst="rect">
            <a:avLst/>
          </a:prstGeom>
        </p:spPr>
      </p:pic>
      <p:pic>
        <p:nvPicPr>
          <p:cNvPr id="13" name="Picture 12">
            <a:extLst>
              <a:ext uri="{FF2B5EF4-FFF2-40B4-BE49-F238E27FC236}">
                <a16:creationId xmlns:a16="http://schemas.microsoft.com/office/drawing/2014/main" id="{ADBAAC3F-A7FB-4C78-85E3-A32F9503A72E}"/>
              </a:ext>
            </a:extLst>
          </p:cNvPr>
          <p:cNvPicPr>
            <a:picLocks noChangeAspect="1"/>
          </p:cNvPicPr>
          <p:nvPr/>
        </p:nvPicPr>
        <p:blipFill>
          <a:blip r:embed="rId5"/>
          <a:stretch>
            <a:fillRect/>
          </a:stretch>
        </p:blipFill>
        <p:spPr>
          <a:xfrm>
            <a:off x="5877960" y="3764862"/>
            <a:ext cx="1801499" cy="757640"/>
          </a:xfrm>
          <a:prstGeom prst="rect">
            <a:avLst/>
          </a:prstGeom>
        </p:spPr>
      </p:pic>
      <p:pic>
        <p:nvPicPr>
          <p:cNvPr id="14" name="Picture 13">
            <a:extLst>
              <a:ext uri="{FF2B5EF4-FFF2-40B4-BE49-F238E27FC236}">
                <a16:creationId xmlns:a16="http://schemas.microsoft.com/office/drawing/2014/main" id="{8F99A878-3E94-48F3-BDEC-DC9DA82DE585}"/>
              </a:ext>
            </a:extLst>
          </p:cNvPr>
          <p:cNvPicPr>
            <a:picLocks noChangeAspect="1"/>
          </p:cNvPicPr>
          <p:nvPr/>
        </p:nvPicPr>
        <p:blipFill>
          <a:blip r:embed="rId6"/>
          <a:stretch>
            <a:fillRect/>
          </a:stretch>
        </p:blipFill>
        <p:spPr>
          <a:xfrm>
            <a:off x="2362614" y="4901441"/>
            <a:ext cx="2276475" cy="1666875"/>
          </a:xfrm>
          <a:prstGeom prst="rect">
            <a:avLst/>
          </a:prstGeom>
        </p:spPr>
      </p:pic>
      <p:pic>
        <p:nvPicPr>
          <p:cNvPr id="15" name="Picture 14">
            <a:extLst>
              <a:ext uri="{FF2B5EF4-FFF2-40B4-BE49-F238E27FC236}">
                <a16:creationId xmlns:a16="http://schemas.microsoft.com/office/drawing/2014/main" id="{783A0F42-9762-4FE9-91CE-C7DBF6EB1BFC}"/>
              </a:ext>
            </a:extLst>
          </p:cNvPr>
          <p:cNvPicPr>
            <a:picLocks noChangeAspect="1"/>
          </p:cNvPicPr>
          <p:nvPr/>
        </p:nvPicPr>
        <p:blipFill>
          <a:blip r:embed="rId7"/>
          <a:stretch>
            <a:fillRect/>
          </a:stretch>
        </p:blipFill>
        <p:spPr>
          <a:xfrm>
            <a:off x="4875143" y="4901441"/>
            <a:ext cx="1400175" cy="428625"/>
          </a:xfrm>
          <a:prstGeom prst="rect">
            <a:avLst/>
          </a:prstGeom>
        </p:spPr>
      </p:pic>
    </p:spTree>
    <p:extLst>
      <p:ext uri="{BB962C8B-B14F-4D97-AF65-F5344CB8AC3E}">
        <p14:creationId xmlns:p14="http://schemas.microsoft.com/office/powerpoint/2010/main" val="81943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IF Statement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We can also do a nested IF statement, it is when we put IF statement inside another IF statement.</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As you can see we can have an entire tree of IF statements together</a:t>
            </a:r>
          </a:p>
          <a:p>
            <a:r>
              <a:rPr lang="en-US" sz="1600" dirty="0">
                <a:latin typeface="Calibri" panose="020F0502020204030204" pitchFamily="34" charset="0"/>
                <a:cs typeface="Calibri" panose="020F0502020204030204" pitchFamily="34" charset="0"/>
              </a:rPr>
              <a:t>Python also has the concept of a 1 line IF statement where it only gives us 2 outputs, true or false.</a:t>
            </a:r>
          </a:p>
        </p:txBody>
      </p:sp>
      <p:pic>
        <p:nvPicPr>
          <p:cNvPr id="7" name="Picture 6">
            <a:extLst>
              <a:ext uri="{FF2B5EF4-FFF2-40B4-BE49-F238E27FC236}">
                <a16:creationId xmlns:a16="http://schemas.microsoft.com/office/drawing/2014/main" id="{34C35A98-F621-4AC9-B535-FD2759A0054C}"/>
              </a:ext>
            </a:extLst>
          </p:cNvPr>
          <p:cNvPicPr>
            <a:picLocks noChangeAspect="1"/>
          </p:cNvPicPr>
          <p:nvPr/>
        </p:nvPicPr>
        <p:blipFill>
          <a:blip r:embed="rId2"/>
          <a:stretch>
            <a:fillRect/>
          </a:stretch>
        </p:blipFill>
        <p:spPr>
          <a:xfrm>
            <a:off x="1882844" y="1420467"/>
            <a:ext cx="3629025" cy="1181100"/>
          </a:xfrm>
          <a:prstGeom prst="rect">
            <a:avLst/>
          </a:prstGeom>
        </p:spPr>
      </p:pic>
      <p:pic>
        <p:nvPicPr>
          <p:cNvPr id="8" name="Picture 7">
            <a:extLst>
              <a:ext uri="{FF2B5EF4-FFF2-40B4-BE49-F238E27FC236}">
                <a16:creationId xmlns:a16="http://schemas.microsoft.com/office/drawing/2014/main" id="{C12EB5F0-D833-4924-9EC0-F1ABAA53EC34}"/>
              </a:ext>
            </a:extLst>
          </p:cNvPr>
          <p:cNvPicPr>
            <a:picLocks noChangeAspect="1"/>
          </p:cNvPicPr>
          <p:nvPr/>
        </p:nvPicPr>
        <p:blipFill>
          <a:blip r:embed="rId3"/>
          <a:stretch>
            <a:fillRect/>
          </a:stretch>
        </p:blipFill>
        <p:spPr>
          <a:xfrm>
            <a:off x="5674516" y="1420467"/>
            <a:ext cx="1638300" cy="409575"/>
          </a:xfrm>
          <a:prstGeom prst="rect">
            <a:avLst/>
          </a:prstGeom>
        </p:spPr>
      </p:pic>
      <p:pic>
        <p:nvPicPr>
          <p:cNvPr id="9" name="Picture 8">
            <a:extLst>
              <a:ext uri="{FF2B5EF4-FFF2-40B4-BE49-F238E27FC236}">
                <a16:creationId xmlns:a16="http://schemas.microsoft.com/office/drawing/2014/main" id="{22CE6F44-3C2C-422D-B92E-D5BD1C811198}"/>
              </a:ext>
            </a:extLst>
          </p:cNvPr>
          <p:cNvPicPr>
            <a:picLocks noChangeAspect="1"/>
          </p:cNvPicPr>
          <p:nvPr/>
        </p:nvPicPr>
        <p:blipFill>
          <a:blip r:embed="rId4"/>
          <a:stretch>
            <a:fillRect/>
          </a:stretch>
        </p:blipFill>
        <p:spPr>
          <a:xfrm>
            <a:off x="1882843" y="3330435"/>
            <a:ext cx="4876502" cy="409575"/>
          </a:xfrm>
          <a:prstGeom prst="rect">
            <a:avLst/>
          </a:prstGeom>
        </p:spPr>
      </p:pic>
    </p:spTree>
    <p:extLst>
      <p:ext uri="{BB962C8B-B14F-4D97-AF65-F5344CB8AC3E}">
        <p14:creationId xmlns:p14="http://schemas.microsoft.com/office/powerpoint/2010/main" val="131928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While Loop</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744817"/>
          </a:xfrm>
        </p:spPr>
        <p:txBody>
          <a:bodyPr anchor="t">
            <a:normAutofit/>
          </a:bodyPr>
          <a:lstStyle/>
          <a:p>
            <a:r>
              <a:rPr lang="en-US" sz="1600" dirty="0">
                <a:latin typeface="Calibri" panose="020F0502020204030204" pitchFamily="34" charset="0"/>
                <a:cs typeface="Calibri" panose="020F0502020204030204" pitchFamily="34" charset="0"/>
              </a:rPr>
              <a:t>In general, we use loop codes if we are in a situation when we need to execute a code multiple times.</a:t>
            </a:r>
          </a:p>
          <a:p>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 While loop, we usually have an </a:t>
            </a:r>
            <a:r>
              <a:rPr lang="en-US" sz="1600" i="1" dirty="0">
                <a:latin typeface="Calibri" panose="020F0502020204030204" pitchFamily="34" charset="0"/>
                <a:cs typeface="Calibri" panose="020F0502020204030204" pitchFamily="34" charset="0"/>
              </a:rPr>
              <a:t>initialization</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condition</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codes</a:t>
            </a:r>
            <a:r>
              <a:rPr lang="en-US" sz="1600" dirty="0">
                <a:latin typeface="Calibri" panose="020F0502020204030204" pitchFamily="34" charset="0"/>
                <a:cs typeface="Calibri" panose="020F0502020204030204" pitchFamily="34" charset="0"/>
              </a:rPr>
              <a:t>, and </a:t>
            </a:r>
            <a:r>
              <a:rPr lang="en-US" sz="1600" i="1" dirty="0">
                <a:latin typeface="Calibri" panose="020F0502020204030204" pitchFamily="34" charset="0"/>
                <a:cs typeface="Calibri" panose="020F0502020204030204" pitchFamily="34" charset="0"/>
              </a:rPr>
              <a:t>increment</a:t>
            </a:r>
            <a:r>
              <a:rPr lang="en-US" sz="1600" dirty="0">
                <a:latin typeface="Calibri" panose="020F0502020204030204" pitchFamily="34" charset="0"/>
                <a:cs typeface="Calibri" panose="020F0502020204030204" pitchFamily="34" charset="0"/>
              </a:rPr>
              <a:t>/</a:t>
            </a:r>
            <a:r>
              <a:rPr lang="en-US" sz="1600" i="1" dirty="0">
                <a:latin typeface="Calibri" panose="020F0502020204030204" pitchFamily="34" charset="0"/>
                <a:cs typeface="Calibri" panose="020F0502020204030204" pitchFamily="34" charset="0"/>
              </a:rPr>
              <a:t>decrement</a:t>
            </a:r>
            <a:r>
              <a:rPr lang="en-US" sz="1600" dirty="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Python also supports nested While loops, where we have while loops within a while loop.</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Its important to not forget the increment/decrement because our codes my go to infinite loop if we don’t include it to our codes.</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In the print method, by default it will create a new line. To negate the new line we just need to use the end keyword</a:t>
            </a:r>
          </a:p>
        </p:txBody>
      </p:sp>
      <p:pic>
        <p:nvPicPr>
          <p:cNvPr id="4" name="Picture 3">
            <a:extLst>
              <a:ext uri="{FF2B5EF4-FFF2-40B4-BE49-F238E27FC236}">
                <a16:creationId xmlns:a16="http://schemas.microsoft.com/office/drawing/2014/main" id="{E130AE69-140D-4BDA-8890-D61EEBF2E269}"/>
              </a:ext>
            </a:extLst>
          </p:cNvPr>
          <p:cNvPicPr>
            <a:picLocks noChangeAspect="1"/>
          </p:cNvPicPr>
          <p:nvPr/>
        </p:nvPicPr>
        <p:blipFill>
          <a:blip r:embed="rId2"/>
          <a:stretch>
            <a:fillRect/>
          </a:stretch>
        </p:blipFill>
        <p:spPr>
          <a:xfrm>
            <a:off x="1871662" y="1444693"/>
            <a:ext cx="3518699" cy="1006959"/>
          </a:xfrm>
          <a:prstGeom prst="rect">
            <a:avLst/>
          </a:prstGeom>
        </p:spPr>
      </p:pic>
      <p:pic>
        <p:nvPicPr>
          <p:cNvPr id="5" name="Picture 4">
            <a:extLst>
              <a:ext uri="{FF2B5EF4-FFF2-40B4-BE49-F238E27FC236}">
                <a16:creationId xmlns:a16="http://schemas.microsoft.com/office/drawing/2014/main" id="{FA0BF9A5-CE54-49F5-AF16-1F90C6D00B22}"/>
              </a:ext>
            </a:extLst>
          </p:cNvPr>
          <p:cNvPicPr>
            <a:picLocks noChangeAspect="1"/>
          </p:cNvPicPr>
          <p:nvPr/>
        </p:nvPicPr>
        <p:blipFill>
          <a:blip r:embed="rId3"/>
          <a:stretch>
            <a:fillRect/>
          </a:stretch>
        </p:blipFill>
        <p:spPr>
          <a:xfrm>
            <a:off x="5592521" y="1444693"/>
            <a:ext cx="1163888" cy="1006959"/>
          </a:xfrm>
          <a:prstGeom prst="rect">
            <a:avLst/>
          </a:prstGeom>
        </p:spPr>
      </p:pic>
      <p:pic>
        <p:nvPicPr>
          <p:cNvPr id="6" name="Picture 5">
            <a:extLst>
              <a:ext uri="{FF2B5EF4-FFF2-40B4-BE49-F238E27FC236}">
                <a16:creationId xmlns:a16="http://schemas.microsoft.com/office/drawing/2014/main" id="{77DBF42C-6932-47B3-AF25-BFCFBCFF65DD}"/>
              </a:ext>
            </a:extLst>
          </p:cNvPr>
          <p:cNvPicPr>
            <a:picLocks noChangeAspect="1"/>
          </p:cNvPicPr>
          <p:nvPr/>
        </p:nvPicPr>
        <p:blipFill>
          <a:blip r:embed="rId4"/>
          <a:stretch>
            <a:fillRect/>
          </a:stretch>
        </p:blipFill>
        <p:spPr>
          <a:xfrm>
            <a:off x="1871662" y="3299792"/>
            <a:ext cx="2219325" cy="1876502"/>
          </a:xfrm>
          <a:prstGeom prst="rect">
            <a:avLst/>
          </a:prstGeom>
        </p:spPr>
      </p:pic>
      <p:pic>
        <p:nvPicPr>
          <p:cNvPr id="7" name="Picture 6">
            <a:extLst>
              <a:ext uri="{FF2B5EF4-FFF2-40B4-BE49-F238E27FC236}">
                <a16:creationId xmlns:a16="http://schemas.microsoft.com/office/drawing/2014/main" id="{A5A5C5CD-EB0F-4581-8B0A-03BF36D57138}"/>
              </a:ext>
            </a:extLst>
          </p:cNvPr>
          <p:cNvPicPr>
            <a:picLocks noChangeAspect="1"/>
          </p:cNvPicPr>
          <p:nvPr/>
        </p:nvPicPr>
        <p:blipFill>
          <a:blip r:embed="rId5"/>
          <a:stretch>
            <a:fillRect/>
          </a:stretch>
        </p:blipFill>
        <p:spPr>
          <a:xfrm>
            <a:off x="4280698" y="3299792"/>
            <a:ext cx="2219325" cy="495300"/>
          </a:xfrm>
          <a:prstGeom prst="rect">
            <a:avLst/>
          </a:prstGeom>
        </p:spPr>
      </p:pic>
    </p:spTree>
    <p:extLst>
      <p:ext uri="{BB962C8B-B14F-4D97-AF65-F5344CB8AC3E}">
        <p14:creationId xmlns:p14="http://schemas.microsoft.com/office/powerpoint/2010/main" val="51489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For Loop</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744817"/>
          </a:xfrm>
        </p:spPr>
        <p:txBody>
          <a:bodyPr anchor="t">
            <a:normAutofit/>
          </a:bodyPr>
          <a:lstStyle/>
          <a:p>
            <a:r>
              <a:rPr lang="en-US" sz="1600" dirty="0">
                <a:latin typeface="Calibri" panose="020F0502020204030204" pitchFamily="34" charset="0"/>
                <a:cs typeface="Calibri" panose="020F0502020204030204" pitchFamily="34" charset="0"/>
              </a:rPr>
              <a:t>In this lesson we will talk about For loops. For loop and While loop are both loops but we usually use them differently. Normally we use While loops for certain iterations and conditions while For loop, we normally use them for sequence. These are list, tuple, set, dictionary and string.</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Basically one by one it will fetch the value.</a:t>
            </a:r>
          </a:p>
        </p:txBody>
      </p:sp>
      <p:pic>
        <p:nvPicPr>
          <p:cNvPr id="10" name="Picture 9">
            <a:extLst>
              <a:ext uri="{FF2B5EF4-FFF2-40B4-BE49-F238E27FC236}">
                <a16:creationId xmlns:a16="http://schemas.microsoft.com/office/drawing/2014/main" id="{C70DB110-2D40-47E2-8B4D-C21DAFCECC3A}"/>
              </a:ext>
            </a:extLst>
          </p:cNvPr>
          <p:cNvPicPr>
            <a:picLocks noChangeAspect="1"/>
          </p:cNvPicPr>
          <p:nvPr/>
        </p:nvPicPr>
        <p:blipFill>
          <a:blip r:embed="rId2"/>
          <a:stretch>
            <a:fillRect/>
          </a:stretch>
        </p:blipFill>
        <p:spPr>
          <a:xfrm>
            <a:off x="1864415" y="1904999"/>
            <a:ext cx="2552700" cy="714375"/>
          </a:xfrm>
          <a:prstGeom prst="rect">
            <a:avLst/>
          </a:prstGeom>
        </p:spPr>
      </p:pic>
      <p:pic>
        <p:nvPicPr>
          <p:cNvPr id="11" name="Picture 10">
            <a:extLst>
              <a:ext uri="{FF2B5EF4-FFF2-40B4-BE49-F238E27FC236}">
                <a16:creationId xmlns:a16="http://schemas.microsoft.com/office/drawing/2014/main" id="{D16D15BE-A92F-47E2-B696-2D5FF2352D73}"/>
              </a:ext>
            </a:extLst>
          </p:cNvPr>
          <p:cNvPicPr>
            <a:picLocks noChangeAspect="1"/>
          </p:cNvPicPr>
          <p:nvPr/>
        </p:nvPicPr>
        <p:blipFill>
          <a:blip r:embed="rId3"/>
          <a:stretch>
            <a:fillRect/>
          </a:stretch>
        </p:blipFill>
        <p:spPr>
          <a:xfrm>
            <a:off x="4535282" y="1904998"/>
            <a:ext cx="595312" cy="714375"/>
          </a:xfrm>
          <a:prstGeom prst="rect">
            <a:avLst/>
          </a:prstGeom>
        </p:spPr>
      </p:pic>
      <p:pic>
        <p:nvPicPr>
          <p:cNvPr id="12" name="Picture 11">
            <a:extLst>
              <a:ext uri="{FF2B5EF4-FFF2-40B4-BE49-F238E27FC236}">
                <a16:creationId xmlns:a16="http://schemas.microsoft.com/office/drawing/2014/main" id="{CA51FBAE-0CDA-4FC2-B0E1-C412108CE39D}"/>
              </a:ext>
            </a:extLst>
          </p:cNvPr>
          <p:cNvPicPr>
            <a:picLocks noChangeAspect="1"/>
          </p:cNvPicPr>
          <p:nvPr/>
        </p:nvPicPr>
        <p:blipFill>
          <a:blip r:embed="rId4"/>
          <a:stretch>
            <a:fillRect/>
          </a:stretch>
        </p:blipFill>
        <p:spPr>
          <a:xfrm>
            <a:off x="1865795" y="3495266"/>
            <a:ext cx="1869981" cy="714375"/>
          </a:xfrm>
          <a:prstGeom prst="rect">
            <a:avLst/>
          </a:prstGeom>
        </p:spPr>
      </p:pic>
      <p:pic>
        <p:nvPicPr>
          <p:cNvPr id="13" name="Picture 12">
            <a:extLst>
              <a:ext uri="{FF2B5EF4-FFF2-40B4-BE49-F238E27FC236}">
                <a16:creationId xmlns:a16="http://schemas.microsoft.com/office/drawing/2014/main" id="{6216200F-B975-4499-BE09-0B5D71E9E7FE}"/>
              </a:ext>
            </a:extLst>
          </p:cNvPr>
          <p:cNvPicPr>
            <a:picLocks noChangeAspect="1"/>
          </p:cNvPicPr>
          <p:nvPr/>
        </p:nvPicPr>
        <p:blipFill>
          <a:blip r:embed="rId5"/>
          <a:stretch>
            <a:fillRect/>
          </a:stretch>
        </p:blipFill>
        <p:spPr>
          <a:xfrm>
            <a:off x="3898026" y="3495265"/>
            <a:ext cx="538708" cy="714375"/>
          </a:xfrm>
          <a:prstGeom prst="rect">
            <a:avLst/>
          </a:prstGeom>
        </p:spPr>
      </p:pic>
      <p:pic>
        <p:nvPicPr>
          <p:cNvPr id="14" name="Picture 13">
            <a:extLst>
              <a:ext uri="{FF2B5EF4-FFF2-40B4-BE49-F238E27FC236}">
                <a16:creationId xmlns:a16="http://schemas.microsoft.com/office/drawing/2014/main" id="{2A1A287B-8CB0-4279-9AD7-9B789CC5236B}"/>
              </a:ext>
            </a:extLst>
          </p:cNvPr>
          <p:cNvPicPr>
            <a:picLocks noChangeAspect="1"/>
          </p:cNvPicPr>
          <p:nvPr/>
        </p:nvPicPr>
        <p:blipFill>
          <a:blip r:embed="rId6"/>
          <a:stretch>
            <a:fillRect/>
          </a:stretch>
        </p:blipFill>
        <p:spPr>
          <a:xfrm>
            <a:off x="1864414" y="2703450"/>
            <a:ext cx="2670867" cy="726476"/>
          </a:xfrm>
          <a:prstGeom prst="rect">
            <a:avLst/>
          </a:prstGeom>
        </p:spPr>
      </p:pic>
      <p:pic>
        <p:nvPicPr>
          <p:cNvPr id="15" name="Picture 14">
            <a:extLst>
              <a:ext uri="{FF2B5EF4-FFF2-40B4-BE49-F238E27FC236}">
                <a16:creationId xmlns:a16="http://schemas.microsoft.com/office/drawing/2014/main" id="{7DCA1CCD-D5CD-4734-AF5B-FB21C97D53EF}"/>
              </a:ext>
            </a:extLst>
          </p:cNvPr>
          <p:cNvPicPr>
            <a:picLocks noChangeAspect="1"/>
          </p:cNvPicPr>
          <p:nvPr/>
        </p:nvPicPr>
        <p:blipFill>
          <a:blip r:embed="rId7"/>
          <a:stretch>
            <a:fillRect/>
          </a:stretch>
        </p:blipFill>
        <p:spPr>
          <a:xfrm>
            <a:off x="4640662" y="2703450"/>
            <a:ext cx="433542" cy="726476"/>
          </a:xfrm>
          <a:prstGeom prst="rect">
            <a:avLst/>
          </a:prstGeom>
        </p:spPr>
      </p:pic>
      <p:pic>
        <p:nvPicPr>
          <p:cNvPr id="16" name="Picture 15">
            <a:extLst>
              <a:ext uri="{FF2B5EF4-FFF2-40B4-BE49-F238E27FC236}">
                <a16:creationId xmlns:a16="http://schemas.microsoft.com/office/drawing/2014/main" id="{52BF0DF0-7228-4115-A507-24E17E94526C}"/>
              </a:ext>
            </a:extLst>
          </p:cNvPr>
          <p:cNvPicPr>
            <a:picLocks noChangeAspect="1"/>
          </p:cNvPicPr>
          <p:nvPr/>
        </p:nvPicPr>
        <p:blipFill>
          <a:blip r:embed="rId8"/>
          <a:stretch>
            <a:fillRect/>
          </a:stretch>
        </p:blipFill>
        <p:spPr>
          <a:xfrm>
            <a:off x="2884986" y="4292481"/>
            <a:ext cx="381220" cy="726476"/>
          </a:xfrm>
          <a:prstGeom prst="rect">
            <a:avLst/>
          </a:prstGeom>
        </p:spPr>
      </p:pic>
      <p:pic>
        <p:nvPicPr>
          <p:cNvPr id="17" name="Picture 16">
            <a:extLst>
              <a:ext uri="{FF2B5EF4-FFF2-40B4-BE49-F238E27FC236}">
                <a16:creationId xmlns:a16="http://schemas.microsoft.com/office/drawing/2014/main" id="{12239688-5445-4A08-B5A9-2C93827D71C4}"/>
              </a:ext>
            </a:extLst>
          </p:cNvPr>
          <p:cNvPicPr>
            <a:picLocks noChangeAspect="1"/>
          </p:cNvPicPr>
          <p:nvPr/>
        </p:nvPicPr>
        <p:blipFill>
          <a:blip r:embed="rId9"/>
          <a:stretch>
            <a:fillRect/>
          </a:stretch>
        </p:blipFill>
        <p:spPr>
          <a:xfrm>
            <a:off x="1865795" y="4292481"/>
            <a:ext cx="876509" cy="726476"/>
          </a:xfrm>
          <a:prstGeom prst="rect">
            <a:avLst/>
          </a:prstGeom>
        </p:spPr>
      </p:pic>
      <p:pic>
        <p:nvPicPr>
          <p:cNvPr id="19" name="Picture 18">
            <a:extLst>
              <a:ext uri="{FF2B5EF4-FFF2-40B4-BE49-F238E27FC236}">
                <a16:creationId xmlns:a16="http://schemas.microsoft.com/office/drawing/2014/main" id="{46DFC2BF-2455-426C-BEFA-C6868E82F703}"/>
              </a:ext>
            </a:extLst>
          </p:cNvPr>
          <p:cNvPicPr>
            <a:picLocks noChangeAspect="1"/>
          </p:cNvPicPr>
          <p:nvPr/>
        </p:nvPicPr>
        <p:blipFill>
          <a:blip r:embed="rId10"/>
          <a:stretch>
            <a:fillRect/>
          </a:stretch>
        </p:blipFill>
        <p:spPr>
          <a:xfrm>
            <a:off x="1864414" y="5101797"/>
            <a:ext cx="4695825" cy="704850"/>
          </a:xfrm>
          <a:prstGeom prst="rect">
            <a:avLst/>
          </a:prstGeom>
        </p:spPr>
      </p:pic>
      <p:pic>
        <p:nvPicPr>
          <p:cNvPr id="20" name="Picture 19">
            <a:extLst>
              <a:ext uri="{FF2B5EF4-FFF2-40B4-BE49-F238E27FC236}">
                <a16:creationId xmlns:a16="http://schemas.microsoft.com/office/drawing/2014/main" id="{3C8C213C-C7E6-478A-98C7-99FF814C7B48}"/>
              </a:ext>
            </a:extLst>
          </p:cNvPr>
          <p:cNvPicPr>
            <a:picLocks noChangeAspect="1"/>
          </p:cNvPicPr>
          <p:nvPr/>
        </p:nvPicPr>
        <p:blipFill>
          <a:blip r:embed="rId11"/>
          <a:stretch>
            <a:fillRect/>
          </a:stretch>
        </p:blipFill>
        <p:spPr>
          <a:xfrm>
            <a:off x="6717196" y="5101797"/>
            <a:ext cx="1879600" cy="704850"/>
          </a:xfrm>
          <a:prstGeom prst="rect">
            <a:avLst/>
          </a:prstGeom>
        </p:spPr>
      </p:pic>
    </p:spTree>
    <p:extLst>
      <p:ext uri="{BB962C8B-B14F-4D97-AF65-F5344CB8AC3E}">
        <p14:creationId xmlns:p14="http://schemas.microsoft.com/office/powerpoint/2010/main" val="394528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For Loop</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744817"/>
          </a:xfrm>
        </p:spPr>
        <p:txBody>
          <a:bodyPr anchor="t">
            <a:normAutofit/>
          </a:bodyPr>
          <a:lstStyle/>
          <a:p>
            <a:r>
              <a:rPr lang="en-US" sz="1600" dirty="0">
                <a:latin typeface="Calibri" panose="020F0502020204030204" pitchFamily="34" charset="0"/>
                <a:cs typeface="Calibri" panose="020F0502020204030204" pitchFamily="34" charset="0"/>
              </a:rPr>
              <a:t>While looping in dictionary and list, what if we wanted to get the key value pair in the dictionary and the index value pair in the list? We can do this using a method </a:t>
            </a:r>
            <a:r>
              <a:rPr lang="en-US" sz="1600" i="1" dirty="0">
                <a:latin typeface="Calibri" panose="020F0502020204030204" pitchFamily="34" charset="0"/>
                <a:cs typeface="Calibri" panose="020F0502020204030204" pitchFamily="34" charset="0"/>
              </a:rPr>
              <a:t>items</a:t>
            </a:r>
            <a:r>
              <a:rPr lang="en-US" sz="1600" dirty="0">
                <a:latin typeface="Calibri" panose="020F0502020204030204" pitchFamily="34" charset="0"/>
                <a:cs typeface="Calibri" panose="020F0502020204030204" pitchFamily="34" charset="0"/>
              </a:rPr>
              <a:t> for dictionary and </a:t>
            </a:r>
            <a:r>
              <a:rPr lang="en-US" sz="1600" i="1" dirty="0">
                <a:latin typeface="Calibri" panose="020F0502020204030204" pitchFamily="34" charset="0"/>
                <a:cs typeface="Calibri" panose="020F0502020204030204" pitchFamily="34" charset="0"/>
              </a:rPr>
              <a:t>enumerate</a:t>
            </a:r>
            <a:r>
              <a:rPr lang="en-US" sz="1600" dirty="0">
                <a:latin typeface="Calibri" panose="020F0502020204030204" pitchFamily="34" charset="0"/>
                <a:cs typeface="Calibri" panose="020F0502020204030204" pitchFamily="34" charset="0"/>
              </a:rPr>
              <a:t> for list.</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A2159F4-00DF-469A-ADF1-D0A90BC5ED60}"/>
              </a:ext>
            </a:extLst>
          </p:cNvPr>
          <p:cNvPicPr>
            <a:picLocks noChangeAspect="1"/>
          </p:cNvPicPr>
          <p:nvPr/>
        </p:nvPicPr>
        <p:blipFill>
          <a:blip r:embed="rId2"/>
          <a:stretch>
            <a:fillRect/>
          </a:stretch>
        </p:blipFill>
        <p:spPr>
          <a:xfrm>
            <a:off x="1861102" y="1687788"/>
            <a:ext cx="4838700" cy="752475"/>
          </a:xfrm>
          <a:prstGeom prst="rect">
            <a:avLst/>
          </a:prstGeom>
        </p:spPr>
      </p:pic>
      <p:pic>
        <p:nvPicPr>
          <p:cNvPr id="5" name="Picture 4">
            <a:extLst>
              <a:ext uri="{FF2B5EF4-FFF2-40B4-BE49-F238E27FC236}">
                <a16:creationId xmlns:a16="http://schemas.microsoft.com/office/drawing/2014/main" id="{2A6CAE7C-5E02-4E4E-A9C0-C290E544B83A}"/>
              </a:ext>
            </a:extLst>
          </p:cNvPr>
          <p:cNvPicPr>
            <a:picLocks noChangeAspect="1"/>
          </p:cNvPicPr>
          <p:nvPr/>
        </p:nvPicPr>
        <p:blipFill>
          <a:blip r:embed="rId3"/>
          <a:stretch>
            <a:fillRect/>
          </a:stretch>
        </p:blipFill>
        <p:spPr>
          <a:xfrm>
            <a:off x="6862762" y="1687787"/>
            <a:ext cx="2467675" cy="752475"/>
          </a:xfrm>
          <a:prstGeom prst="rect">
            <a:avLst/>
          </a:prstGeom>
        </p:spPr>
      </p:pic>
      <p:pic>
        <p:nvPicPr>
          <p:cNvPr id="6" name="Picture 5">
            <a:extLst>
              <a:ext uri="{FF2B5EF4-FFF2-40B4-BE49-F238E27FC236}">
                <a16:creationId xmlns:a16="http://schemas.microsoft.com/office/drawing/2014/main" id="{06F83AF7-0C4A-4507-8E0D-51D6E1991CE4}"/>
              </a:ext>
            </a:extLst>
          </p:cNvPr>
          <p:cNvPicPr>
            <a:picLocks noChangeAspect="1"/>
          </p:cNvPicPr>
          <p:nvPr/>
        </p:nvPicPr>
        <p:blipFill>
          <a:blip r:embed="rId4"/>
          <a:stretch>
            <a:fillRect/>
          </a:stretch>
        </p:blipFill>
        <p:spPr>
          <a:xfrm>
            <a:off x="1861102" y="2550526"/>
            <a:ext cx="3257550" cy="771525"/>
          </a:xfrm>
          <a:prstGeom prst="rect">
            <a:avLst/>
          </a:prstGeom>
        </p:spPr>
      </p:pic>
      <p:pic>
        <p:nvPicPr>
          <p:cNvPr id="7" name="Picture 6">
            <a:extLst>
              <a:ext uri="{FF2B5EF4-FFF2-40B4-BE49-F238E27FC236}">
                <a16:creationId xmlns:a16="http://schemas.microsoft.com/office/drawing/2014/main" id="{D640018E-4E39-4010-8429-68EFB511A30C}"/>
              </a:ext>
            </a:extLst>
          </p:cNvPr>
          <p:cNvPicPr>
            <a:picLocks noChangeAspect="1"/>
          </p:cNvPicPr>
          <p:nvPr/>
        </p:nvPicPr>
        <p:blipFill>
          <a:blip r:embed="rId5"/>
          <a:stretch>
            <a:fillRect/>
          </a:stretch>
        </p:blipFill>
        <p:spPr>
          <a:xfrm>
            <a:off x="5190643" y="2550526"/>
            <a:ext cx="736979" cy="771525"/>
          </a:xfrm>
          <a:prstGeom prst="rect">
            <a:avLst/>
          </a:prstGeom>
        </p:spPr>
      </p:pic>
    </p:spTree>
    <p:extLst>
      <p:ext uri="{BB962C8B-B14F-4D97-AF65-F5344CB8AC3E}">
        <p14:creationId xmlns:p14="http://schemas.microsoft.com/office/powerpoint/2010/main" val="2649956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Break, Continue, Pass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744817"/>
          </a:xfrm>
        </p:spPr>
        <p:txBody>
          <a:bodyPr anchor="t">
            <a:normAutofit/>
          </a:bodyPr>
          <a:lstStyle/>
          <a:p>
            <a:r>
              <a:rPr lang="en-US" sz="1600" dirty="0">
                <a:latin typeface="Calibri" panose="020F0502020204030204" pitchFamily="34" charset="0"/>
                <a:cs typeface="Calibri" panose="020F0502020204030204" pitchFamily="34" charset="0"/>
              </a:rPr>
              <a:t>We have discuss about if statements and For loops, now we will discuss the keywords </a:t>
            </a:r>
            <a:r>
              <a:rPr lang="en-US" sz="1600" i="1" dirty="0">
                <a:latin typeface="Calibri" panose="020F0502020204030204" pitchFamily="34" charset="0"/>
                <a:cs typeface="Calibri" panose="020F0502020204030204" pitchFamily="34" charset="0"/>
              </a:rPr>
              <a:t>Break</a:t>
            </a:r>
            <a:r>
              <a:rPr lang="en-US" sz="1600" dirty="0">
                <a:latin typeface="Calibri" panose="020F0502020204030204" pitchFamily="34" charset="0"/>
                <a:cs typeface="Calibri" panose="020F0502020204030204" pitchFamily="34" charset="0"/>
              </a:rPr>
              <a:t>, </a:t>
            </a:r>
            <a:r>
              <a:rPr lang="en-US" sz="1600" i="1" dirty="0">
                <a:latin typeface="Calibri" panose="020F0502020204030204" pitchFamily="34" charset="0"/>
                <a:cs typeface="Calibri" panose="020F0502020204030204" pitchFamily="34" charset="0"/>
              </a:rPr>
              <a:t>Continue</a:t>
            </a:r>
            <a:r>
              <a:rPr lang="en-US" sz="1600" dirty="0">
                <a:latin typeface="Calibri" panose="020F0502020204030204" pitchFamily="34" charset="0"/>
                <a:cs typeface="Calibri" panose="020F0502020204030204" pitchFamily="34" charset="0"/>
              </a:rPr>
              <a:t>, and </a:t>
            </a:r>
            <a:r>
              <a:rPr lang="en-US" sz="1600" i="1" dirty="0">
                <a:latin typeface="Calibri" panose="020F0502020204030204" pitchFamily="34" charset="0"/>
                <a:cs typeface="Calibri" panose="020F0502020204030204" pitchFamily="34" charset="0"/>
              </a:rPr>
              <a:t>Pass</a:t>
            </a:r>
            <a:r>
              <a:rPr lang="en-US" sz="1600" dirty="0">
                <a:latin typeface="Calibri" panose="020F0502020204030204" pitchFamily="34" charset="0"/>
                <a:cs typeface="Calibri" panose="020F0502020204030204" pitchFamily="34" charset="0"/>
              </a:rPr>
              <a:t> and how it is use within our block of codes.</a:t>
            </a:r>
          </a:p>
          <a:p>
            <a:r>
              <a:rPr lang="en-US" sz="1600" i="1" dirty="0">
                <a:latin typeface="Calibri" panose="020F0502020204030204" pitchFamily="34" charset="0"/>
                <a:cs typeface="Calibri" panose="020F0502020204030204" pitchFamily="34" charset="0"/>
              </a:rPr>
              <a:t>Break</a:t>
            </a:r>
            <a:r>
              <a:rPr lang="en-US" sz="1600" dirty="0">
                <a:latin typeface="Calibri" panose="020F0502020204030204" pitchFamily="34" charset="0"/>
                <a:cs typeface="Calibri" panose="020F0502020204030204" pitchFamily="34" charset="0"/>
              </a:rPr>
              <a:t> is normally being use inside loops, its main purpose is to stop the loop but not the entire execution, it will just come out from the loop.</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Continue is also use inside loops and its main difference with the break is, it skips the remainder of its body and just let the loop continue.</a:t>
            </a:r>
          </a:p>
        </p:txBody>
      </p:sp>
      <p:pic>
        <p:nvPicPr>
          <p:cNvPr id="8" name="Picture 7">
            <a:extLst>
              <a:ext uri="{FF2B5EF4-FFF2-40B4-BE49-F238E27FC236}">
                <a16:creationId xmlns:a16="http://schemas.microsoft.com/office/drawing/2014/main" id="{9865C1F3-93F0-49A7-8734-C3E2F7F00E8E}"/>
              </a:ext>
            </a:extLst>
          </p:cNvPr>
          <p:cNvPicPr>
            <a:picLocks noChangeAspect="1"/>
          </p:cNvPicPr>
          <p:nvPr/>
        </p:nvPicPr>
        <p:blipFill>
          <a:blip r:embed="rId2"/>
          <a:stretch>
            <a:fillRect/>
          </a:stretch>
        </p:blipFill>
        <p:spPr>
          <a:xfrm>
            <a:off x="1868349" y="2290141"/>
            <a:ext cx="2200275" cy="1695450"/>
          </a:xfrm>
          <a:prstGeom prst="rect">
            <a:avLst/>
          </a:prstGeom>
        </p:spPr>
      </p:pic>
      <p:pic>
        <p:nvPicPr>
          <p:cNvPr id="9" name="Picture 8">
            <a:extLst>
              <a:ext uri="{FF2B5EF4-FFF2-40B4-BE49-F238E27FC236}">
                <a16:creationId xmlns:a16="http://schemas.microsoft.com/office/drawing/2014/main" id="{4972FB86-80E5-41BD-AF14-6942DB9089D1}"/>
              </a:ext>
            </a:extLst>
          </p:cNvPr>
          <p:cNvPicPr>
            <a:picLocks noChangeAspect="1"/>
          </p:cNvPicPr>
          <p:nvPr/>
        </p:nvPicPr>
        <p:blipFill>
          <a:blip r:embed="rId3"/>
          <a:stretch>
            <a:fillRect/>
          </a:stretch>
        </p:blipFill>
        <p:spPr>
          <a:xfrm>
            <a:off x="4221024" y="2290141"/>
            <a:ext cx="1935372" cy="1695450"/>
          </a:xfrm>
          <a:prstGeom prst="rect">
            <a:avLst/>
          </a:prstGeom>
        </p:spPr>
      </p:pic>
      <p:pic>
        <p:nvPicPr>
          <p:cNvPr id="10" name="Picture 9">
            <a:extLst>
              <a:ext uri="{FF2B5EF4-FFF2-40B4-BE49-F238E27FC236}">
                <a16:creationId xmlns:a16="http://schemas.microsoft.com/office/drawing/2014/main" id="{AAA7E0BB-20AD-4ACC-9EF2-61CB65CA69CC}"/>
              </a:ext>
            </a:extLst>
          </p:cNvPr>
          <p:cNvPicPr>
            <a:picLocks noChangeAspect="1"/>
          </p:cNvPicPr>
          <p:nvPr/>
        </p:nvPicPr>
        <p:blipFill>
          <a:blip r:embed="rId4"/>
          <a:stretch>
            <a:fillRect/>
          </a:stretch>
        </p:blipFill>
        <p:spPr>
          <a:xfrm>
            <a:off x="1868349" y="4714460"/>
            <a:ext cx="2895600" cy="1457325"/>
          </a:xfrm>
          <a:prstGeom prst="rect">
            <a:avLst/>
          </a:prstGeom>
        </p:spPr>
      </p:pic>
      <p:pic>
        <p:nvPicPr>
          <p:cNvPr id="11" name="Picture 10">
            <a:extLst>
              <a:ext uri="{FF2B5EF4-FFF2-40B4-BE49-F238E27FC236}">
                <a16:creationId xmlns:a16="http://schemas.microsoft.com/office/drawing/2014/main" id="{6F587D2E-DBA0-43F4-9BD3-DC15FF5609E2}"/>
              </a:ext>
            </a:extLst>
          </p:cNvPr>
          <p:cNvPicPr>
            <a:picLocks noChangeAspect="1"/>
          </p:cNvPicPr>
          <p:nvPr/>
        </p:nvPicPr>
        <p:blipFill>
          <a:blip r:embed="rId5"/>
          <a:stretch>
            <a:fillRect/>
          </a:stretch>
        </p:blipFill>
        <p:spPr>
          <a:xfrm>
            <a:off x="4952171" y="4714460"/>
            <a:ext cx="1085849" cy="1457324"/>
          </a:xfrm>
          <a:prstGeom prst="rect">
            <a:avLst/>
          </a:prstGeom>
        </p:spPr>
      </p:pic>
    </p:spTree>
    <p:extLst>
      <p:ext uri="{BB962C8B-B14F-4D97-AF65-F5344CB8AC3E}">
        <p14:creationId xmlns:p14="http://schemas.microsoft.com/office/powerpoint/2010/main" val="4071975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Break, Continue, Pass</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744817"/>
          </a:xfrm>
        </p:spPr>
        <p:txBody>
          <a:bodyPr anchor="t">
            <a:normAutofit/>
          </a:bodyPr>
          <a:lstStyle/>
          <a:p>
            <a:r>
              <a:rPr lang="en-US" sz="1600" i="1" dirty="0">
                <a:latin typeface="Calibri" panose="020F0502020204030204" pitchFamily="34" charset="0"/>
                <a:cs typeface="Calibri" panose="020F0502020204030204" pitchFamily="34" charset="0"/>
              </a:rPr>
              <a:t>Pass</a:t>
            </a:r>
            <a:r>
              <a:rPr lang="en-US" sz="1600" dirty="0">
                <a:latin typeface="Calibri" panose="020F0502020204030204" pitchFamily="34" charset="0"/>
                <a:cs typeface="Calibri" panose="020F0502020204030204" pitchFamily="34" charset="0"/>
              </a:rPr>
              <a:t> is use when we have a certain statements but don’t contain any code to be executed.</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Unlike break and continue, </a:t>
            </a:r>
            <a:r>
              <a:rPr lang="en-US" sz="1600" i="1" dirty="0">
                <a:latin typeface="Calibri" panose="020F0502020204030204" pitchFamily="34" charset="0"/>
                <a:cs typeface="Calibri" panose="020F0502020204030204" pitchFamily="34" charset="0"/>
              </a:rPr>
              <a:t>Pass</a:t>
            </a:r>
            <a:r>
              <a:rPr lang="en-US" sz="1600" dirty="0">
                <a:latin typeface="Calibri" panose="020F0502020204030204" pitchFamily="34" charset="0"/>
                <a:cs typeface="Calibri" panose="020F0502020204030204" pitchFamily="34" charset="0"/>
              </a:rPr>
              <a:t> can be use in any statements that we have.</a:t>
            </a:r>
          </a:p>
        </p:txBody>
      </p:sp>
      <p:pic>
        <p:nvPicPr>
          <p:cNvPr id="4" name="Picture 3">
            <a:extLst>
              <a:ext uri="{FF2B5EF4-FFF2-40B4-BE49-F238E27FC236}">
                <a16:creationId xmlns:a16="http://schemas.microsoft.com/office/drawing/2014/main" id="{737C0D3D-34DF-4469-8BDC-D3F828F9C806}"/>
              </a:ext>
            </a:extLst>
          </p:cNvPr>
          <p:cNvPicPr>
            <a:picLocks noChangeAspect="1"/>
          </p:cNvPicPr>
          <p:nvPr/>
        </p:nvPicPr>
        <p:blipFill>
          <a:blip r:embed="rId2"/>
          <a:stretch>
            <a:fillRect/>
          </a:stretch>
        </p:blipFill>
        <p:spPr>
          <a:xfrm>
            <a:off x="1865864" y="1399554"/>
            <a:ext cx="2390775" cy="1724025"/>
          </a:xfrm>
          <a:prstGeom prst="rect">
            <a:avLst/>
          </a:prstGeom>
        </p:spPr>
      </p:pic>
    </p:spTree>
    <p:extLst>
      <p:ext uri="{BB962C8B-B14F-4D97-AF65-F5344CB8AC3E}">
        <p14:creationId xmlns:p14="http://schemas.microsoft.com/office/powerpoint/2010/main" val="68442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List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List is a collection of sequential data that are ordered and mutable and all of the data may have different type with each other.</a:t>
            </a:r>
          </a:p>
          <a:p>
            <a:r>
              <a:rPr lang="en-US" sz="1600" dirty="0">
                <a:latin typeface="Calibri" panose="020F0502020204030204" pitchFamily="34" charset="0"/>
                <a:cs typeface="Calibri" panose="020F0502020204030204" pitchFamily="34" charset="0"/>
              </a:rPr>
              <a:t>We use list by putting all data in a square bracket “[]” .</a:t>
            </a:r>
          </a:p>
          <a:p>
            <a:r>
              <a:rPr lang="en-US" sz="1600" dirty="0">
                <a:latin typeface="Calibri" panose="020F0502020204030204" pitchFamily="34" charset="0"/>
                <a:cs typeface="Calibri" panose="020F0502020204030204" pitchFamily="34" charset="0"/>
              </a:rPr>
              <a:t>Declaring a List:</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Here are some of the ways we can declare a List.</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Accessing a List:</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access a list, we just have to identify the index of the data that we want or we can also use range to fetch multiple data.</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1F9761E-BC0C-417C-9884-DE6FF4DAED51}"/>
              </a:ext>
            </a:extLst>
          </p:cNvPr>
          <p:cNvPicPr>
            <a:picLocks noChangeAspect="1"/>
          </p:cNvPicPr>
          <p:nvPr/>
        </p:nvPicPr>
        <p:blipFill>
          <a:blip r:embed="rId2"/>
          <a:stretch>
            <a:fillRect/>
          </a:stretch>
        </p:blipFill>
        <p:spPr>
          <a:xfrm>
            <a:off x="2306497" y="2556747"/>
            <a:ext cx="5075883" cy="1042780"/>
          </a:xfrm>
          <a:prstGeom prst="rect">
            <a:avLst/>
          </a:prstGeom>
        </p:spPr>
      </p:pic>
      <p:pic>
        <p:nvPicPr>
          <p:cNvPr id="5" name="Picture 4">
            <a:extLst>
              <a:ext uri="{FF2B5EF4-FFF2-40B4-BE49-F238E27FC236}">
                <a16:creationId xmlns:a16="http://schemas.microsoft.com/office/drawing/2014/main" id="{AF9AEAA1-D53E-4575-B1BB-10FE59890074}"/>
              </a:ext>
            </a:extLst>
          </p:cNvPr>
          <p:cNvPicPr>
            <a:picLocks noChangeAspect="1"/>
          </p:cNvPicPr>
          <p:nvPr/>
        </p:nvPicPr>
        <p:blipFill>
          <a:blip r:embed="rId3"/>
          <a:stretch>
            <a:fillRect/>
          </a:stretch>
        </p:blipFill>
        <p:spPr>
          <a:xfrm>
            <a:off x="2306497" y="4896471"/>
            <a:ext cx="4403446" cy="1004889"/>
          </a:xfrm>
          <a:prstGeom prst="rect">
            <a:avLst/>
          </a:prstGeom>
        </p:spPr>
      </p:pic>
      <p:pic>
        <p:nvPicPr>
          <p:cNvPr id="6" name="Picture 5">
            <a:extLst>
              <a:ext uri="{FF2B5EF4-FFF2-40B4-BE49-F238E27FC236}">
                <a16:creationId xmlns:a16="http://schemas.microsoft.com/office/drawing/2014/main" id="{7C5771A5-0C07-4644-877B-348B1322349A}"/>
              </a:ext>
            </a:extLst>
          </p:cNvPr>
          <p:cNvPicPr>
            <a:picLocks noChangeAspect="1"/>
          </p:cNvPicPr>
          <p:nvPr/>
        </p:nvPicPr>
        <p:blipFill>
          <a:blip r:embed="rId4"/>
          <a:stretch>
            <a:fillRect/>
          </a:stretch>
        </p:blipFill>
        <p:spPr>
          <a:xfrm>
            <a:off x="6903484" y="4896471"/>
            <a:ext cx="2469643" cy="1004889"/>
          </a:xfrm>
          <a:prstGeom prst="rect">
            <a:avLst/>
          </a:prstGeom>
        </p:spPr>
      </p:pic>
    </p:spTree>
    <p:extLst>
      <p:ext uri="{BB962C8B-B14F-4D97-AF65-F5344CB8AC3E}">
        <p14:creationId xmlns:p14="http://schemas.microsoft.com/office/powerpoint/2010/main" val="2898943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For Else</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744817"/>
          </a:xfrm>
        </p:spPr>
        <p:txBody>
          <a:bodyPr anchor="t">
            <a:normAutofit/>
          </a:bodyPr>
          <a:lstStyle/>
          <a:p>
            <a:r>
              <a:rPr lang="en-US" sz="1600" dirty="0">
                <a:latin typeface="Calibri" panose="020F0502020204030204" pitchFamily="34" charset="0"/>
                <a:cs typeface="Calibri" panose="020F0502020204030204" pitchFamily="34" charset="0"/>
              </a:rPr>
              <a:t>For Else is unique in Python, we can use For loop and else statement together. </a:t>
            </a:r>
          </a:p>
          <a:p>
            <a:r>
              <a:rPr lang="en-US" sz="1600" dirty="0">
                <a:latin typeface="Calibri" panose="020F0502020204030204" pitchFamily="34" charset="0"/>
                <a:cs typeface="Calibri" panose="020F0502020204030204" pitchFamily="34" charset="0"/>
              </a:rPr>
              <a:t>The Else keyword will be executed after the loop is finished.</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We can also use it with the break or continue keywords.</a:t>
            </a:r>
          </a:p>
        </p:txBody>
      </p:sp>
      <p:pic>
        <p:nvPicPr>
          <p:cNvPr id="5" name="Picture 4">
            <a:extLst>
              <a:ext uri="{FF2B5EF4-FFF2-40B4-BE49-F238E27FC236}">
                <a16:creationId xmlns:a16="http://schemas.microsoft.com/office/drawing/2014/main" id="{5ED56C70-05D4-46D4-8574-BD6B83535CAB}"/>
              </a:ext>
            </a:extLst>
          </p:cNvPr>
          <p:cNvPicPr>
            <a:picLocks noChangeAspect="1"/>
          </p:cNvPicPr>
          <p:nvPr/>
        </p:nvPicPr>
        <p:blipFill>
          <a:blip r:embed="rId2"/>
          <a:stretch>
            <a:fillRect/>
          </a:stretch>
        </p:blipFill>
        <p:spPr>
          <a:xfrm>
            <a:off x="1880359" y="1842052"/>
            <a:ext cx="3653985" cy="1311965"/>
          </a:xfrm>
          <a:prstGeom prst="rect">
            <a:avLst/>
          </a:prstGeom>
        </p:spPr>
      </p:pic>
      <p:pic>
        <p:nvPicPr>
          <p:cNvPr id="6" name="Picture 5">
            <a:extLst>
              <a:ext uri="{FF2B5EF4-FFF2-40B4-BE49-F238E27FC236}">
                <a16:creationId xmlns:a16="http://schemas.microsoft.com/office/drawing/2014/main" id="{D4F651A4-986E-4363-B769-5275203FA4C7}"/>
              </a:ext>
            </a:extLst>
          </p:cNvPr>
          <p:cNvPicPr>
            <a:picLocks noChangeAspect="1"/>
          </p:cNvPicPr>
          <p:nvPr/>
        </p:nvPicPr>
        <p:blipFill>
          <a:blip r:embed="rId3"/>
          <a:stretch>
            <a:fillRect/>
          </a:stretch>
        </p:blipFill>
        <p:spPr>
          <a:xfrm>
            <a:off x="5747510" y="1842052"/>
            <a:ext cx="1789043" cy="1311965"/>
          </a:xfrm>
          <a:prstGeom prst="rect">
            <a:avLst/>
          </a:prstGeom>
        </p:spPr>
      </p:pic>
      <p:pic>
        <p:nvPicPr>
          <p:cNvPr id="7" name="Picture 6">
            <a:extLst>
              <a:ext uri="{FF2B5EF4-FFF2-40B4-BE49-F238E27FC236}">
                <a16:creationId xmlns:a16="http://schemas.microsoft.com/office/drawing/2014/main" id="{EFEFB129-62D7-4F53-9C9D-A2CE779124F6}"/>
              </a:ext>
            </a:extLst>
          </p:cNvPr>
          <p:cNvPicPr>
            <a:picLocks noChangeAspect="1"/>
          </p:cNvPicPr>
          <p:nvPr/>
        </p:nvPicPr>
        <p:blipFill>
          <a:blip r:embed="rId4"/>
          <a:stretch>
            <a:fillRect/>
          </a:stretch>
        </p:blipFill>
        <p:spPr>
          <a:xfrm>
            <a:off x="1880359" y="3703984"/>
            <a:ext cx="3152775" cy="1409700"/>
          </a:xfrm>
          <a:prstGeom prst="rect">
            <a:avLst/>
          </a:prstGeom>
        </p:spPr>
      </p:pic>
      <p:pic>
        <p:nvPicPr>
          <p:cNvPr id="8" name="Picture 7">
            <a:extLst>
              <a:ext uri="{FF2B5EF4-FFF2-40B4-BE49-F238E27FC236}">
                <a16:creationId xmlns:a16="http://schemas.microsoft.com/office/drawing/2014/main" id="{D2F06791-BF38-4E19-AFAB-258C2084B986}"/>
              </a:ext>
            </a:extLst>
          </p:cNvPr>
          <p:cNvPicPr>
            <a:picLocks noChangeAspect="1"/>
          </p:cNvPicPr>
          <p:nvPr/>
        </p:nvPicPr>
        <p:blipFill>
          <a:blip r:embed="rId5"/>
          <a:stretch>
            <a:fillRect/>
          </a:stretch>
        </p:blipFill>
        <p:spPr>
          <a:xfrm>
            <a:off x="5139491" y="3703984"/>
            <a:ext cx="1913017" cy="457199"/>
          </a:xfrm>
          <a:prstGeom prst="rect">
            <a:avLst/>
          </a:prstGeom>
        </p:spPr>
      </p:pic>
    </p:spTree>
    <p:extLst>
      <p:ext uri="{BB962C8B-B14F-4D97-AF65-F5344CB8AC3E}">
        <p14:creationId xmlns:p14="http://schemas.microsoft.com/office/powerpoint/2010/main" val="292955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List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Adding an element:</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add an element we can use the method </a:t>
            </a:r>
            <a:r>
              <a:rPr lang="en-US" sz="1600" i="1" dirty="0">
                <a:latin typeface="Calibri" panose="020F0502020204030204" pitchFamily="34" charset="0"/>
                <a:cs typeface="Calibri" panose="020F0502020204030204" pitchFamily="34" charset="0"/>
              </a:rPr>
              <a:t>append</a:t>
            </a:r>
            <a:r>
              <a:rPr lang="en-US" sz="1600" dirty="0">
                <a:latin typeface="Calibri" panose="020F0502020204030204" pitchFamily="34" charset="0"/>
                <a:cs typeface="Calibri" panose="020F0502020204030204" pitchFamily="34" charset="0"/>
              </a:rPr>
              <a:t> and another is </a:t>
            </a:r>
            <a:r>
              <a:rPr lang="en-US" sz="1600" i="1" dirty="0">
                <a:latin typeface="Calibri" panose="020F0502020204030204" pitchFamily="34" charset="0"/>
                <a:cs typeface="Calibri" panose="020F0502020204030204" pitchFamily="34" charset="0"/>
              </a:rPr>
              <a:t>insert</a:t>
            </a:r>
            <a:r>
              <a:rPr lang="en-US" sz="1600" dirty="0">
                <a:latin typeface="Calibri" panose="020F0502020204030204" pitchFamily="34" charset="0"/>
                <a:cs typeface="Calibri" panose="020F0502020204030204" pitchFamily="34" charset="0"/>
              </a:rPr>
              <a:t> if we need to specify the index.</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Updating an element:</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update an element, we just need to assign the value to an existing index in the list.</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182E7F2-A69F-422A-8353-23E1FC78E21A}"/>
              </a:ext>
            </a:extLst>
          </p:cNvPr>
          <p:cNvPicPr>
            <a:picLocks noChangeAspect="1"/>
          </p:cNvPicPr>
          <p:nvPr/>
        </p:nvPicPr>
        <p:blipFill>
          <a:blip r:embed="rId2"/>
          <a:stretch>
            <a:fillRect/>
          </a:stretch>
        </p:blipFill>
        <p:spPr>
          <a:xfrm>
            <a:off x="2306498" y="1842054"/>
            <a:ext cx="3285920" cy="1048698"/>
          </a:xfrm>
          <a:prstGeom prst="rect">
            <a:avLst/>
          </a:prstGeom>
        </p:spPr>
      </p:pic>
      <p:pic>
        <p:nvPicPr>
          <p:cNvPr id="9" name="Picture 8">
            <a:extLst>
              <a:ext uri="{FF2B5EF4-FFF2-40B4-BE49-F238E27FC236}">
                <a16:creationId xmlns:a16="http://schemas.microsoft.com/office/drawing/2014/main" id="{7B275844-FE99-4B16-ACA5-5F67425B1F7F}"/>
              </a:ext>
            </a:extLst>
          </p:cNvPr>
          <p:cNvPicPr>
            <a:picLocks noChangeAspect="1"/>
          </p:cNvPicPr>
          <p:nvPr/>
        </p:nvPicPr>
        <p:blipFill>
          <a:blip r:embed="rId3"/>
          <a:stretch>
            <a:fillRect/>
          </a:stretch>
        </p:blipFill>
        <p:spPr>
          <a:xfrm>
            <a:off x="5820626" y="1842052"/>
            <a:ext cx="3228013" cy="1048698"/>
          </a:xfrm>
          <a:prstGeom prst="rect">
            <a:avLst/>
          </a:prstGeom>
        </p:spPr>
      </p:pic>
      <p:pic>
        <p:nvPicPr>
          <p:cNvPr id="8" name="Picture 7">
            <a:extLst>
              <a:ext uri="{FF2B5EF4-FFF2-40B4-BE49-F238E27FC236}">
                <a16:creationId xmlns:a16="http://schemas.microsoft.com/office/drawing/2014/main" id="{376882BD-79DD-40A6-BF99-DA8F58612AAC}"/>
              </a:ext>
            </a:extLst>
          </p:cNvPr>
          <p:cNvPicPr>
            <a:picLocks noChangeAspect="1"/>
          </p:cNvPicPr>
          <p:nvPr/>
        </p:nvPicPr>
        <p:blipFill>
          <a:blip r:embed="rId4"/>
          <a:stretch>
            <a:fillRect/>
          </a:stretch>
        </p:blipFill>
        <p:spPr>
          <a:xfrm>
            <a:off x="2306498" y="3712386"/>
            <a:ext cx="2743200" cy="847725"/>
          </a:xfrm>
          <a:prstGeom prst="rect">
            <a:avLst/>
          </a:prstGeom>
        </p:spPr>
      </p:pic>
      <p:pic>
        <p:nvPicPr>
          <p:cNvPr id="10" name="Picture 9">
            <a:extLst>
              <a:ext uri="{FF2B5EF4-FFF2-40B4-BE49-F238E27FC236}">
                <a16:creationId xmlns:a16="http://schemas.microsoft.com/office/drawing/2014/main" id="{594460F8-4FA6-45BD-AA2E-955841E98E16}"/>
              </a:ext>
            </a:extLst>
          </p:cNvPr>
          <p:cNvPicPr>
            <a:picLocks noChangeAspect="1"/>
          </p:cNvPicPr>
          <p:nvPr/>
        </p:nvPicPr>
        <p:blipFill>
          <a:blip r:embed="rId5"/>
          <a:stretch>
            <a:fillRect/>
          </a:stretch>
        </p:blipFill>
        <p:spPr>
          <a:xfrm>
            <a:off x="5249125" y="3712386"/>
            <a:ext cx="2076061" cy="847725"/>
          </a:xfrm>
          <a:prstGeom prst="rect">
            <a:avLst/>
          </a:prstGeom>
        </p:spPr>
      </p:pic>
    </p:spTree>
    <p:extLst>
      <p:ext uri="{BB962C8B-B14F-4D97-AF65-F5344CB8AC3E}">
        <p14:creationId xmlns:p14="http://schemas.microsoft.com/office/powerpoint/2010/main" val="16901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List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Deleting an element:</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delete an element, we can use </a:t>
            </a:r>
            <a:r>
              <a:rPr lang="en-US" sz="1600" i="1" dirty="0">
                <a:latin typeface="Calibri" panose="020F0502020204030204" pitchFamily="34" charset="0"/>
                <a:cs typeface="Calibri" panose="020F0502020204030204" pitchFamily="34" charset="0"/>
              </a:rPr>
              <a:t>remove</a:t>
            </a:r>
            <a:r>
              <a:rPr lang="en-US" sz="1600" dirty="0">
                <a:latin typeface="Calibri" panose="020F0502020204030204" pitchFamily="34" charset="0"/>
                <a:cs typeface="Calibri" panose="020F0502020204030204" pitchFamily="34" charset="0"/>
              </a:rPr>
              <a:t> if we want to remove the value itself, </a:t>
            </a:r>
            <a:r>
              <a:rPr lang="en-US" sz="1600" i="1" dirty="0">
                <a:latin typeface="Calibri" panose="020F0502020204030204" pitchFamily="34" charset="0"/>
                <a:cs typeface="Calibri" panose="020F0502020204030204" pitchFamily="34" charset="0"/>
              </a:rPr>
              <a:t>del</a:t>
            </a:r>
            <a:r>
              <a:rPr lang="en-US" sz="1600" dirty="0">
                <a:latin typeface="Calibri" panose="020F0502020204030204" pitchFamily="34" charset="0"/>
                <a:cs typeface="Calibri" panose="020F0502020204030204" pitchFamily="34" charset="0"/>
              </a:rPr>
              <a:t> and </a:t>
            </a:r>
            <a:r>
              <a:rPr lang="en-US" sz="1600" i="1" dirty="0">
                <a:latin typeface="Calibri" panose="020F0502020204030204" pitchFamily="34" charset="0"/>
                <a:cs typeface="Calibri" panose="020F0502020204030204" pitchFamily="34" charset="0"/>
              </a:rPr>
              <a:t>pop</a:t>
            </a:r>
            <a:r>
              <a:rPr lang="en-US" sz="1600" dirty="0">
                <a:latin typeface="Calibri" panose="020F0502020204030204" pitchFamily="34" charset="0"/>
                <a:cs typeface="Calibri" panose="020F0502020204030204" pitchFamily="34" charset="0"/>
              </a:rPr>
              <a:t> to remove using an index.</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Python provides built-in function for list, here are some of the functions available.</a:t>
            </a:r>
          </a:p>
        </p:txBody>
      </p:sp>
      <p:pic>
        <p:nvPicPr>
          <p:cNvPr id="4" name="Picture 3">
            <a:extLst>
              <a:ext uri="{FF2B5EF4-FFF2-40B4-BE49-F238E27FC236}">
                <a16:creationId xmlns:a16="http://schemas.microsoft.com/office/drawing/2014/main" id="{0C95303F-0BEF-4FA2-9D57-257F28126A76}"/>
              </a:ext>
            </a:extLst>
          </p:cNvPr>
          <p:cNvPicPr>
            <a:picLocks noChangeAspect="1"/>
          </p:cNvPicPr>
          <p:nvPr/>
        </p:nvPicPr>
        <p:blipFill>
          <a:blip r:embed="rId2"/>
          <a:stretch>
            <a:fillRect/>
          </a:stretch>
        </p:blipFill>
        <p:spPr>
          <a:xfrm>
            <a:off x="2278132" y="2044355"/>
            <a:ext cx="2413138" cy="1060809"/>
          </a:xfrm>
          <a:prstGeom prst="rect">
            <a:avLst/>
          </a:prstGeom>
        </p:spPr>
      </p:pic>
      <p:pic>
        <p:nvPicPr>
          <p:cNvPr id="5" name="Picture 4">
            <a:extLst>
              <a:ext uri="{FF2B5EF4-FFF2-40B4-BE49-F238E27FC236}">
                <a16:creationId xmlns:a16="http://schemas.microsoft.com/office/drawing/2014/main" id="{75769847-3635-4755-8BB3-EA9BE621EF44}"/>
              </a:ext>
            </a:extLst>
          </p:cNvPr>
          <p:cNvPicPr>
            <a:picLocks noChangeAspect="1"/>
          </p:cNvPicPr>
          <p:nvPr/>
        </p:nvPicPr>
        <p:blipFill>
          <a:blip r:embed="rId3"/>
          <a:stretch>
            <a:fillRect/>
          </a:stretch>
        </p:blipFill>
        <p:spPr>
          <a:xfrm>
            <a:off x="4921205" y="2044355"/>
            <a:ext cx="1127773" cy="659088"/>
          </a:xfrm>
          <a:prstGeom prst="rect">
            <a:avLst/>
          </a:prstGeom>
        </p:spPr>
      </p:pic>
      <p:pic>
        <p:nvPicPr>
          <p:cNvPr id="6" name="Picture 5">
            <a:extLst>
              <a:ext uri="{FF2B5EF4-FFF2-40B4-BE49-F238E27FC236}">
                <a16:creationId xmlns:a16="http://schemas.microsoft.com/office/drawing/2014/main" id="{9FB72F8E-840C-4CF9-8F22-EB7FA357F25B}"/>
              </a:ext>
            </a:extLst>
          </p:cNvPr>
          <p:cNvPicPr>
            <a:picLocks noChangeAspect="1"/>
          </p:cNvPicPr>
          <p:nvPr/>
        </p:nvPicPr>
        <p:blipFill>
          <a:blip r:embed="rId4"/>
          <a:stretch>
            <a:fillRect/>
          </a:stretch>
        </p:blipFill>
        <p:spPr>
          <a:xfrm>
            <a:off x="1856481" y="3530670"/>
            <a:ext cx="3562350" cy="1247775"/>
          </a:xfrm>
          <a:prstGeom prst="rect">
            <a:avLst/>
          </a:prstGeom>
        </p:spPr>
      </p:pic>
      <p:pic>
        <p:nvPicPr>
          <p:cNvPr id="12" name="Picture 11">
            <a:extLst>
              <a:ext uri="{FF2B5EF4-FFF2-40B4-BE49-F238E27FC236}">
                <a16:creationId xmlns:a16="http://schemas.microsoft.com/office/drawing/2014/main" id="{5962E481-39A6-4577-ABAD-E45AC05D7525}"/>
              </a:ext>
            </a:extLst>
          </p:cNvPr>
          <p:cNvPicPr>
            <a:picLocks noChangeAspect="1"/>
          </p:cNvPicPr>
          <p:nvPr/>
        </p:nvPicPr>
        <p:blipFill>
          <a:blip r:embed="rId5"/>
          <a:stretch>
            <a:fillRect/>
          </a:stretch>
        </p:blipFill>
        <p:spPr>
          <a:xfrm>
            <a:off x="5596766" y="3530670"/>
            <a:ext cx="2094478" cy="1247774"/>
          </a:xfrm>
          <a:prstGeom prst="rect">
            <a:avLst/>
          </a:prstGeom>
        </p:spPr>
      </p:pic>
    </p:spTree>
    <p:extLst>
      <p:ext uri="{BB962C8B-B14F-4D97-AF65-F5344CB8AC3E}">
        <p14:creationId xmlns:p14="http://schemas.microsoft.com/office/powerpoint/2010/main" val="301156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Tuple</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Tuple is almost the same with the List, Tuple is a collection of sequential data that are ordered and immutable.</a:t>
            </a:r>
          </a:p>
          <a:p>
            <a:r>
              <a:rPr lang="en-US" sz="1600" dirty="0">
                <a:latin typeface="Calibri" panose="020F0502020204030204" pitchFamily="34" charset="0"/>
                <a:cs typeface="Calibri" panose="020F0502020204030204" pitchFamily="34" charset="0"/>
              </a:rPr>
              <a:t>We use tuple by putting all data in a round bracket “()” .</a:t>
            </a:r>
          </a:p>
          <a:p>
            <a:r>
              <a:rPr lang="en-US" sz="1600" dirty="0">
                <a:latin typeface="Calibri" panose="020F0502020204030204" pitchFamily="34" charset="0"/>
                <a:cs typeface="Calibri" panose="020F0502020204030204" pitchFamily="34" charset="0"/>
              </a:rPr>
              <a:t>Declaring a Tuple :</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Here are some of the ways we can declare a Tuple.</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Accessing a Tuple :</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access a Tuple, we still have to use square bracket and identify the index of the data that we want or we can also use range to fetch multiple data.</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0B9D18C5-3B59-4389-8E4B-5FA18D6E7DF2}"/>
              </a:ext>
            </a:extLst>
          </p:cNvPr>
          <p:cNvPicPr>
            <a:picLocks noChangeAspect="1"/>
          </p:cNvPicPr>
          <p:nvPr/>
        </p:nvPicPr>
        <p:blipFill>
          <a:blip r:embed="rId2"/>
          <a:stretch>
            <a:fillRect/>
          </a:stretch>
        </p:blipFill>
        <p:spPr>
          <a:xfrm>
            <a:off x="2314574" y="2530128"/>
            <a:ext cx="3912835" cy="938628"/>
          </a:xfrm>
          <a:prstGeom prst="rect">
            <a:avLst/>
          </a:prstGeom>
        </p:spPr>
      </p:pic>
      <p:pic>
        <p:nvPicPr>
          <p:cNvPr id="9" name="Picture 8">
            <a:extLst>
              <a:ext uri="{FF2B5EF4-FFF2-40B4-BE49-F238E27FC236}">
                <a16:creationId xmlns:a16="http://schemas.microsoft.com/office/drawing/2014/main" id="{5D454687-3F21-4771-830E-F82EE61A2231}"/>
              </a:ext>
            </a:extLst>
          </p:cNvPr>
          <p:cNvPicPr>
            <a:picLocks noChangeAspect="1"/>
          </p:cNvPicPr>
          <p:nvPr/>
        </p:nvPicPr>
        <p:blipFill>
          <a:blip r:embed="rId3"/>
          <a:stretch>
            <a:fillRect/>
          </a:stretch>
        </p:blipFill>
        <p:spPr>
          <a:xfrm>
            <a:off x="2314574" y="4658759"/>
            <a:ext cx="3861540" cy="1086058"/>
          </a:xfrm>
          <a:prstGeom prst="rect">
            <a:avLst/>
          </a:prstGeom>
        </p:spPr>
      </p:pic>
      <p:pic>
        <p:nvPicPr>
          <p:cNvPr id="10" name="Picture 9">
            <a:extLst>
              <a:ext uri="{FF2B5EF4-FFF2-40B4-BE49-F238E27FC236}">
                <a16:creationId xmlns:a16="http://schemas.microsoft.com/office/drawing/2014/main" id="{4BD2B1D1-537D-40FD-B7E3-965C3C35EFE1}"/>
              </a:ext>
            </a:extLst>
          </p:cNvPr>
          <p:cNvPicPr>
            <a:picLocks noChangeAspect="1"/>
          </p:cNvPicPr>
          <p:nvPr/>
        </p:nvPicPr>
        <p:blipFill>
          <a:blip r:embed="rId4"/>
          <a:stretch>
            <a:fillRect/>
          </a:stretch>
        </p:blipFill>
        <p:spPr>
          <a:xfrm>
            <a:off x="6372965" y="4658758"/>
            <a:ext cx="2256962" cy="1086057"/>
          </a:xfrm>
          <a:prstGeom prst="rect">
            <a:avLst/>
          </a:prstGeom>
        </p:spPr>
      </p:pic>
    </p:spTree>
    <p:extLst>
      <p:ext uri="{BB962C8B-B14F-4D97-AF65-F5344CB8AC3E}">
        <p14:creationId xmlns:p14="http://schemas.microsoft.com/office/powerpoint/2010/main" val="158557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Tuple</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Since Tuple is immutable; adding, updating and deleting an element is not allowed.</a:t>
            </a:r>
          </a:p>
          <a:p>
            <a:r>
              <a:rPr lang="en-US" sz="1600" dirty="0">
                <a:latin typeface="Calibri" panose="020F0502020204030204" pitchFamily="34" charset="0"/>
                <a:cs typeface="Calibri" panose="020F0502020204030204" pitchFamily="34" charset="0"/>
              </a:rPr>
              <a:t>Python provides built-in function for Tuple the same with the List except for those that can mutate a Tuple, here are some of the functions available.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61B4DFE-9491-42C7-9382-C6AE80309560}"/>
              </a:ext>
            </a:extLst>
          </p:cNvPr>
          <p:cNvPicPr>
            <a:picLocks noChangeAspect="1"/>
          </p:cNvPicPr>
          <p:nvPr/>
        </p:nvPicPr>
        <p:blipFill>
          <a:blip r:embed="rId2"/>
          <a:stretch>
            <a:fillRect/>
          </a:stretch>
        </p:blipFill>
        <p:spPr>
          <a:xfrm>
            <a:off x="1866899" y="2070237"/>
            <a:ext cx="4855943" cy="1203049"/>
          </a:xfrm>
          <a:prstGeom prst="rect">
            <a:avLst/>
          </a:prstGeom>
        </p:spPr>
      </p:pic>
      <p:pic>
        <p:nvPicPr>
          <p:cNvPr id="5" name="Picture 4">
            <a:extLst>
              <a:ext uri="{FF2B5EF4-FFF2-40B4-BE49-F238E27FC236}">
                <a16:creationId xmlns:a16="http://schemas.microsoft.com/office/drawing/2014/main" id="{846323D7-A298-4C19-AFD1-B4E061BB531E}"/>
              </a:ext>
            </a:extLst>
          </p:cNvPr>
          <p:cNvPicPr>
            <a:picLocks noChangeAspect="1"/>
          </p:cNvPicPr>
          <p:nvPr/>
        </p:nvPicPr>
        <p:blipFill>
          <a:blip r:embed="rId3"/>
          <a:stretch>
            <a:fillRect/>
          </a:stretch>
        </p:blipFill>
        <p:spPr>
          <a:xfrm>
            <a:off x="6954698" y="2070236"/>
            <a:ext cx="985831" cy="1203048"/>
          </a:xfrm>
          <a:prstGeom prst="rect">
            <a:avLst/>
          </a:prstGeom>
        </p:spPr>
      </p:pic>
    </p:spTree>
    <p:extLst>
      <p:ext uri="{BB962C8B-B14F-4D97-AF65-F5344CB8AC3E}">
        <p14:creationId xmlns:p14="http://schemas.microsoft.com/office/powerpoint/2010/main" val="39197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Set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Set is a collection of sequential data that are unordered and mutable.</a:t>
            </a:r>
          </a:p>
          <a:p>
            <a:r>
              <a:rPr lang="en-US" sz="1600" dirty="0">
                <a:latin typeface="Calibri" panose="020F0502020204030204" pitchFamily="34" charset="0"/>
                <a:cs typeface="Calibri" panose="020F0502020204030204" pitchFamily="34" charset="0"/>
              </a:rPr>
              <a:t>Another difference of Set is that it does not allow repeating elements.</a:t>
            </a:r>
          </a:p>
          <a:p>
            <a:r>
              <a:rPr lang="en-US" sz="1600" dirty="0">
                <a:latin typeface="Calibri" panose="020F0502020204030204" pitchFamily="34" charset="0"/>
                <a:cs typeface="Calibri" panose="020F0502020204030204" pitchFamily="34" charset="0"/>
              </a:rPr>
              <a:t>We use Set by putting all data in a curly bracket “{}” .</a:t>
            </a:r>
          </a:p>
          <a:p>
            <a:r>
              <a:rPr lang="en-US" sz="1600" dirty="0">
                <a:latin typeface="Calibri" panose="020F0502020204030204" pitchFamily="34" charset="0"/>
                <a:cs typeface="Calibri" panose="020F0502020204030204" pitchFamily="34" charset="0"/>
              </a:rPr>
              <a:t>Declaring a Set :</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Here are some of the ways we can declare a Set.</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Since Set is an unordered object, its element doesn’t have index therefor we cannot access the elements individually.</a:t>
            </a:r>
          </a:p>
          <a:p>
            <a:r>
              <a:rPr lang="en-US" sz="1600" dirty="0">
                <a:latin typeface="Calibri" panose="020F0502020204030204" pitchFamily="34" charset="0"/>
                <a:cs typeface="Calibri" panose="020F0502020204030204" pitchFamily="34" charset="0"/>
              </a:rPr>
              <a:t>Adding an element:</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add an element in a Set, we can use the method </a:t>
            </a:r>
            <a:r>
              <a:rPr lang="en-US" sz="1600" i="1" dirty="0">
                <a:latin typeface="Calibri" panose="020F0502020204030204" pitchFamily="34" charset="0"/>
                <a:cs typeface="Calibri" panose="020F0502020204030204" pitchFamily="34" charset="0"/>
              </a:rPr>
              <a:t>add</a:t>
            </a:r>
            <a:r>
              <a:rPr lang="en-US" sz="1600" dirty="0">
                <a:latin typeface="Calibri" panose="020F0502020204030204" pitchFamily="34" charset="0"/>
                <a:cs typeface="Calibri" panose="020F0502020204030204" pitchFamily="34" charset="0"/>
              </a:rPr>
              <a:t>.</a:t>
            </a:r>
          </a:p>
          <a:p>
            <a:pPr lvl="1"/>
            <a:endParaRPr lang="en-US" sz="12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6CC0401-3A1F-403A-8F3D-E5893629C5C3}"/>
              </a:ext>
            </a:extLst>
          </p:cNvPr>
          <p:cNvPicPr>
            <a:picLocks noChangeAspect="1"/>
          </p:cNvPicPr>
          <p:nvPr/>
        </p:nvPicPr>
        <p:blipFill>
          <a:blip r:embed="rId2"/>
          <a:stretch>
            <a:fillRect/>
          </a:stretch>
        </p:blipFill>
        <p:spPr>
          <a:xfrm>
            <a:off x="2315610" y="2942190"/>
            <a:ext cx="3144651" cy="755167"/>
          </a:xfrm>
          <a:prstGeom prst="rect">
            <a:avLst/>
          </a:prstGeom>
        </p:spPr>
      </p:pic>
      <p:pic>
        <p:nvPicPr>
          <p:cNvPr id="6" name="Picture 5">
            <a:extLst>
              <a:ext uri="{FF2B5EF4-FFF2-40B4-BE49-F238E27FC236}">
                <a16:creationId xmlns:a16="http://schemas.microsoft.com/office/drawing/2014/main" id="{C72B4B99-2CDB-4298-82CA-9CDFB850BEBB}"/>
              </a:ext>
            </a:extLst>
          </p:cNvPr>
          <p:cNvPicPr>
            <a:picLocks noChangeAspect="1"/>
          </p:cNvPicPr>
          <p:nvPr/>
        </p:nvPicPr>
        <p:blipFill>
          <a:blip r:embed="rId3"/>
          <a:stretch>
            <a:fillRect/>
          </a:stretch>
        </p:blipFill>
        <p:spPr>
          <a:xfrm>
            <a:off x="2315610" y="4997726"/>
            <a:ext cx="3924300" cy="866775"/>
          </a:xfrm>
          <a:prstGeom prst="rect">
            <a:avLst/>
          </a:prstGeom>
        </p:spPr>
      </p:pic>
      <p:pic>
        <p:nvPicPr>
          <p:cNvPr id="7" name="Picture 6">
            <a:extLst>
              <a:ext uri="{FF2B5EF4-FFF2-40B4-BE49-F238E27FC236}">
                <a16:creationId xmlns:a16="http://schemas.microsoft.com/office/drawing/2014/main" id="{0CA0CDAA-8D9C-4115-84F8-E7AB67303981}"/>
              </a:ext>
            </a:extLst>
          </p:cNvPr>
          <p:cNvPicPr>
            <a:picLocks noChangeAspect="1"/>
          </p:cNvPicPr>
          <p:nvPr/>
        </p:nvPicPr>
        <p:blipFill>
          <a:blip r:embed="rId4"/>
          <a:stretch>
            <a:fillRect/>
          </a:stretch>
        </p:blipFill>
        <p:spPr>
          <a:xfrm>
            <a:off x="6493665" y="4997726"/>
            <a:ext cx="3967903" cy="866775"/>
          </a:xfrm>
          <a:prstGeom prst="rect">
            <a:avLst/>
          </a:prstGeom>
        </p:spPr>
      </p:pic>
    </p:spTree>
    <p:extLst>
      <p:ext uri="{BB962C8B-B14F-4D97-AF65-F5344CB8AC3E}">
        <p14:creationId xmlns:p14="http://schemas.microsoft.com/office/powerpoint/2010/main" val="330143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Set</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Deleting an element:</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delete an element in a Set, we can use the method </a:t>
            </a:r>
            <a:r>
              <a:rPr lang="en-US" sz="1600" i="1" dirty="0">
                <a:latin typeface="Calibri" panose="020F0502020204030204" pitchFamily="34" charset="0"/>
                <a:cs typeface="Calibri" panose="020F0502020204030204" pitchFamily="34" charset="0"/>
              </a:rPr>
              <a:t>remove</a:t>
            </a:r>
            <a:r>
              <a:rPr lang="en-US" sz="1600" dirty="0">
                <a:latin typeface="Calibri" panose="020F0502020204030204" pitchFamily="34" charset="0"/>
                <a:cs typeface="Calibri" panose="020F0502020204030204" pitchFamily="34" charset="0"/>
              </a:rPr>
              <a:t>.</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Python provides built-in function for Set, here are some of the functions available.</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036799A-30D0-4463-87A8-6AE65CCCC071}"/>
              </a:ext>
            </a:extLst>
          </p:cNvPr>
          <p:cNvPicPr>
            <a:picLocks noChangeAspect="1"/>
          </p:cNvPicPr>
          <p:nvPr/>
        </p:nvPicPr>
        <p:blipFill>
          <a:blip r:embed="rId2"/>
          <a:stretch>
            <a:fillRect/>
          </a:stretch>
        </p:blipFill>
        <p:spPr>
          <a:xfrm>
            <a:off x="2334867" y="1842052"/>
            <a:ext cx="3467100" cy="857250"/>
          </a:xfrm>
          <a:prstGeom prst="rect">
            <a:avLst/>
          </a:prstGeom>
        </p:spPr>
      </p:pic>
      <p:pic>
        <p:nvPicPr>
          <p:cNvPr id="8" name="Picture 7">
            <a:extLst>
              <a:ext uri="{FF2B5EF4-FFF2-40B4-BE49-F238E27FC236}">
                <a16:creationId xmlns:a16="http://schemas.microsoft.com/office/drawing/2014/main" id="{D95644D0-2969-476F-8D68-639A667CC077}"/>
              </a:ext>
            </a:extLst>
          </p:cNvPr>
          <p:cNvPicPr>
            <a:picLocks noChangeAspect="1"/>
          </p:cNvPicPr>
          <p:nvPr/>
        </p:nvPicPr>
        <p:blipFill>
          <a:blip r:embed="rId3"/>
          <a:stretch>
            <a:fillRect/>
          </a:stretch>
        </p:blipFill>
        <p:spPr>
          <a:xfrm>
            <a:off x="5990536" y="1842052"/>
            <a:ext cx="2647950" cy="857250"/>
          </a:xfrm>
          <a:prstGeom prst="rect">
            <a:avLst/>
          </a:prstGeom>
        </p:spPr>
      </p:pic>
      <p:pic>
        <p:nvPicPr>
          <p:cNvPr id="9" name="Picture 8">
            <a:extLst>
              <a:ext uri="{FF2B5EF4-FFF2-40B4-BE49-F238E27FC236}">
                <a16:creationId xmlns:a16="http://schemas.microsoft.com/office/drawing/2014/main" id="{2BEBAAE5-C518-4BA4-99B4-28AD1C22ED23}"/>
              </a:ext>
            </a:extLst>
          </p:cNvPr>
          <p:cNvPicPr>
            <a:picLocks noChangeAspect="1"/>
          </p:cNvPicPr>
          <p:nvPr/>
        </p:nvPicPr>
        <p:blipFill>
          <a:blip r:embed="rId4"/>
          <a:stretch>
            <a:fillRect/>
          </a:stretch>
        </p:blipFill>
        <p:spPr>
          <a:xfrm>
            <a:off x="1836356" y="3321119"/>
            <a:ext cx="4591050" cy="1209675"/>
          </a:xfrm>
          <a:prstGeom prst="rect">
            <a:avLst/>
          </a:prstGeom>
        </p:spPr>
      </p:pic>
      <p:pic>
        <p:nvPicPr>
          <p:cNvPr id="10" name="Picture 9">
            <a:extLst>
              <a:ext uri="{FF2B5EF4-FFF2-40B4-BE49-F238E27FC236}">
                <a16:creationId xmlns:a16="http://schemas.microsoft.com/office/drawing/2014/main" id="{A9DDB367-0CC7-494E-9B50-7F237BC28F7F}"/>
              </a:ext>
            </a:extLst>
          </p:cNvPr>
          <p:cNvPicPr>
            <a:picLocks noChangeAspect="1"/>
          </p:cNvPicPr>
          <p:nvPr/>
        </p:nvPicPr>
        <p:blipFill>
          <a:blip r:embed="rId5"/>
          <a:stretch>
            <a:fillRect/>
          </a:stretch>
        </p:blipFill>
        <p:spPr>
          <a:xfrm>
            <a:off x="6621531" y="3321119"/>
            <a:ext cx="4211461" cy="1209675"/>
          </a:xfrm>
          <a:prstGeom prst="rect">
            <a:avLst/>
          </a:prstGeom>
        </p:spPr>
      </p:pic>
    </p:spTree>
    <p:extLst>
      <p:ext uri="{BB962C8B-B14F-4D97-AF65-F5344CB8AC3E}">
        <p14:creationId xmlns:p14="http://schemas.microsoft.com/office/powerpoint/2010/main" val="94649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4CEB-6EFA-4767-97F3-C6C7320C5B7A}"/>
              </a:ext>
            </a:extLst>
          </p:cNvPr>
          <p:cNvSpPr>
            <a:spLocks noGrp="1"/>
          </p:cNvSpPr>
          <p:nvPr>
            <p:ph type="title"/>
          </p:nvPr>
        </p:nvSpPr>
        <p:spPr>
          <a:xfrm>
            <a:off x="1484311" y="384314"/>
            <a:ext cx="10018713" cy="728869"/>
          </a:xfrm>
        </p:spPr>
        <p:txBody>
          <a:bodyPr>
            <a:normAutofit/>
          </a:bodyPr>
          <a:lstStyle/>
          <a:p>
            <a:pPr algn="l"/>
            <a:r>
              <a:rPr lang="en-US" b="1" dirty="0"/>
              <a:t>Dictionary</a:t>
            </a:r>
          </a:p>
        </p:txBody>
      </p:sp>
      <p:sp>
        <p:nvSpPr>
          <p:cNvPr id="3" name="Content Placeholder 2">
            <a:extLst>
              <a:ext uri="{FF2B5EF4-FFF2-40B4-BE49-F238E27FC236}">
                <a16:creationId xmlns:a16="http://schemas.microsoft.com/office/drawing/2014/main" id="{80103077-32DE-4F94-BF58-3B094C4490DF}"/>
              </a:ext>
            </a:extLst>
          </p:cNvPr>
          <p:cNvSpPr>
            <a:spLocks noGrp="1"/>
          </p:cNvSpPr>
          <p:nvPr>
            <p:ph idx="1"/>
          </p:nvPr>
        </p:nvSpPr>
        <p:spPr>
          <a:xfrm>
            <a:off x="1484310" y="1113183"/>
            <a:ext cx="10018713" cy="5605669"/>
          </a:xfrm>
        </p:spPr>
        <p:txBody>
          <a:bodyPr anchor="t">
            <a:normAutofit/>
          </a:bodyPr>
          <a:lstStyle/>
          <a:p>
            <a:r>
              <a:rPr lang="en-US" sz="1600" dirty="0">
                <a:latin typeface="Calibri" panose="020F0502020204030204" pitchFamily="34" charset="0"/>
                <a:cs typeface="Calibri" panose="020F0502020204030204" pitchFamily="34" charset="0"/>
              </a:rPr>
              <a:t>Dictionary is a key value pair. Dictionary is mutable by whole but key is an immutable and unique object while value is the opposite, value my not be unique and is mutable.</a:t>
            </a:r>
          </a:p>
          <a:p>
            <a:r>
              <a:rPr lang="en-US" sz="1600" dirty="0">
                <a:latin typeface="Calibri" panose="020F0502020204030204" pitchFamily="34" charset="0"/>
                <a:cs typeface="Calibri" panose="020F0502020204030204" pitchFamily="34" charset="0"/>
              </a:rPr>
              <a:t>We use Dictionary by putting all data in a round bracket “{}” .</a:t>
            </a:r>
          </a:p>
          <a:p>
            <a:r>
              <a:rPr lang="en-US" sz="1600" dirty="0">
                <a:latin typeface="Calibri" panose="020F0502020204030204" pitchFamily="34" charset="0"/>
                <a:cs typeface="Calibri" panose="020F0502020204030204" pitchFamily="34" charset="0"/>
              </a:rPr>
              <a:t>Declaring a Dictionary :</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Here are some of the ways we can declare a Dictionary.</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marL="457200" lvl="1" indent="0">
              <a:buNone/>
            </a:pP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Accessing a Dictionary :</a:t>
            </a: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To access a the value of a Dictionary, we just need to call the value using the its key pair.</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dirty="0">
                <a:latin typeface="Calibri" panose="020F0502020204030204" pitchFamily="34" charset="0"/>
                <a:cs typeface="Calibri" panose="020F0502020204030204" pitchFamily="34" charset="0"/>
              </a:rPr>
              <a:t>We can also use a built-it function </a:t>
            </a:r>
            <a:r>
              <a:rPr lang="en-US" sz="1600" i="1" dirty="0">
                <a:latin typeface="Calibri" panose="020F0502020204030204" pitchFamily="34" charset="0"/>
                <a:cs typeface="Calibri" panose="020F0502020204030204" pitchFamily="34" charset="0"/>
              </a:rPr>
              <a:t>.get</a:t>
            </a:r>
            <a:r>
              <a:rPr lang="en-US" sz="1600" dirty="0">
                <a:latin typeface="Calibri" panose="020F0502020204030204" pitchFamily="34" charset="0"/>
                <a:cs typeface="Calibri" panose="020F0502020204030204" pitchFamily="34" charset="0"/>
              </a:rPr>
              <a:t> to get a value and we can assign default text if it doesn’t exit.</a:t>
            </a: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a:p>
            <a:pPr lvl="1">
              <a:buFont typeface="Courier New" panose="02070309020205020404" pitchFamily="49" charset="0"/>
              <a:buChar char="o"/>
            </a:pPr>
            <a:endParaRPr lang="en-US"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BECB5F3-0255-449E-AD3B-1197EC26B174}"/>
              </a:ext>
            </a:extLst>
          </p:cNvPr>
          <p:cNvPicPr>
            <a:picLocks noChangeAspect="1"/>
          </p:cNvPicPr>
          <p:nvPr/>
        </p:nvPicPr>
        <p:blipFill>
          <a:blip r:embed="rId2"/>
          <a:stretch>
            <a:fillRect/>
          </a:stretch>
        </p:blipFill>
        <p:spPr>
          <a:xfrm>
            <a:off x="2333625" y="2787305"/>
            <a:ext cx="5398893" cy="798713"/>
          </a:xfrm>
          <a:prstGeom prst="rect">
            <a:avLst/>
          </a:prstGeom>
        </p:spPr>
      </p:pic>
      <p:pic>
        <p:nvPicPr>
          <p:cNvPr id="5" name="Picture 4">
            <a:extLst>
              <a:ext uri="{FF2B5EF4-FFF2-40B4-BE49-F238E27FC236}">
                <a16:creationId xmlns:a16="http://schemas.microsoft.com/office/drawing/2014/main" id="{237D2CA0-D7D4-4985-BD06-20D982BD37C2}"/>
              </a:ext>
            </a:extLst>
          </p:cNvPr>
          <p:cNvPicPr>
            <a:picLocks noChangeAspect="1"/>
          </p:cNvPicPr>
          <p:nvPr/>
        </p:nvPicPr>
        <p:blipFill>
          <a:blip r:embed="rId3"/>
          <a:stretch>
            <a:fillRect/>
          </a:stretch>
        </p:blipFill>
        <p:spPr>
          <a:xfrm>
            <a:off x="2333625" y="4314887"/>
            <a:ext cx="4848225" cy="676275"/>
          </a:xfrm>
          <a:prstGeom prst="rect">
            <a:avLst/>
          </a:prstGeom>
        </p:spPr>
      </p:pic>
      <p:pic>
        <p:nvPicPr>
          <p:cNvPr id="6" name="Picture 5">
            <a:extLst>
              <a:ext uri="{FF2B5EF4-FFF2-40B4-BE49-F238E27FC236}">
                <a16:creationId xmlns:a16="http://schemas.microsoft.com/office/drawing/2014/main" id="{2254FF33-D055-424C-946F-446EAD55298F}"/>
              </a:ext>
            </a:extLst>
          </p:cNvPr>
          <p:cNvPicPr>
            <a:picLocks noChangeAspect="1"/>
          </p:cNvPicPr>
          <p:nvPr/>
        </p:nvPicPr>
        <p:blipFill>
          <a:blip r:embed="rId4"/>
          <a:stretch>
            <a:fillRect/>
          </a:stretch>
        </p:blipFill>
        <p:spPr>
          <a:xfrm>
            <a:off x="7326795" y="4314887"/>
            <a:ext cx="805774" cy="676275"/>
          </a:xfrm>
          <a:prstGeom prst="rect">
            <a:avLst/>
          </a:prstGeom>
        </p:spPr>
      </p:pic>
      <p:pic>
        <p:nvPicPr>
          <p:cNvPr id="7" name="Picture 6">
            <a:extLst>
              <a:ext uri="{FF2B5EF4-FFF2-40B4-BE49-F238E27FC236}">
                <a16:creationId xmlns:a16="http://schemas.microsoft.com/office/drawing/2014/main" id="{96B1C92E-7DD5-4EED-BA66-CE8912DA71B6}"/>
              </a:ext>
            </a:extLst>
          </p:cNvPr>
          <p:cNvPicPr>
            <a:picLocks noChangeAspect="1"/>
          </p:cNvPicPr>
          <p:nvPr/>
        </p:nvPicPr>
        <p:blipFill>
          <a:blip r:embed="rId5"/>
          <a:stretch>
            <a:fillRect/>
          </a:stretch>
        </p:blipFill>
        <p:spPr>
          <a:xfrm>
            <a:off x="2333625" y="5406739"/>
            <a:ext cx="5238750" cy="800100"/>
          </a:xfrm>
          <a:prstGeom prst="rect">
            <a:avLst/>
          </a:prstGeom>
        </p:spPr>
      </p:pic>
      <p:pic>
        <p:nvPicPr>
          <p:cNvPr id="11" name="Picture 10">
            <a:extLst>
              <a:ext uri="{FF2B5EF4-FFF2-40B4-BE49-F238E27FC236}">
                <a16:creationId xmlns:a16="http://schemas.microsoft.com/office/drawing/2014/main" id="{B1244942-BF4A-4D6E-AD46-BAE27D7EE4D9}"/>
              </a:ext>
            </a:extLst>
          </p:cNvPr>
          <p:cNvPicPr>
            <a:picLocks noChangeAspect="1"/>
          </p:cNvPicPr>
          <p:nvPr/>
        </p:nvPicPr>
        <p:blipFill>
          <a:blip r:embed="rId6"/>
          <a:stretch>
            <a:fillRect/>
          </a:stretch>
        </p:blipFill>
        <p:spPr>
          <a:xfrm>
            <a:off x="7732518" y="5406739"/>
            <a:ext cx="1101777" cy="800100"/>
          </a:xfrm>
          <a:prstGeom prst="rect">
            <a:avLst/>
          </a:prstGeom>
        </p:spPr>
      </p:pic>
    </p:spTree>
    <p:extLst>
      <p:ext uri="{BB962C8B-B14F-4D97-AF65-F5344CB8AC3E}">
        <p14:creationId xmlns:p14="http://schemas.microsoft.com/office/powerpoint/2010/main" val="744346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C8D66161FFE24583725803D66B5AA1" ma:contentTypeVersion="19" ma:contentTypeDescription="Create a new document." ma:contentTypeScope="" ma:versionID="d875398892a4df8d17d8afadcfe1989c">
  <xsd:schema xmlns:xsd="http://www.w3.org/2001/XMLSchema" xmlns:xs="http://www.w3.org/2001/XMLSchema" xmlns:p="http://schemas.microsoft.com/office/2006/metadata/properties" xmlns:ns2="3e47745e-6841-4518-8a34-bbee99c0e025" xmlns:ns3="3b0a02bf-1fa3-4f7c-86e6-cc709d9615df" targetNamespace="http://schemas.microsoft.com/office/2006/metadata/properties" ma:root="true" ma:fieldsID="05408ee5453b1e61f8a8b6ebb56cf810" ns2:_="" ns3:_="">
    <xsd:import namespace="3e47745e-6841-4518-8a34-bbee99c0e025"/>
    <xsd:import namespace="3b0a02bf-1fa3-4f7c-86e6-cc709d9615d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Folder_x0020_Info" minOccurs="0"/>
                <xsd:element ref="ns3:MediaServiceDateTaken" minOccurs="0"/>
                <xsd:element ref="ns3:AccessDetails" minOccurs="0"/>
                <xsd:element ref="ns3:MediaLengthInSeconds" minOccurs="0"/>
                <xsd:element ref="ns3:MediaServiceLocation" minOccurs="0"/>
                <xsd:element ref="ns3:lcf76f155ced4ddcb4097134ff3c332f" minOccurs="0"/>
                <xsd:element ref="ns2:TaxCatchAll" minOccurs="0"/>
                <xsd:element ref="ns3: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47745e-6841-4518-8a34-bbee99c0e0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9f389b37-145d-4f33-a38c-82d4311b3be8}" ma:internalName="TaxCatchAll" ma:showField="CatchAllData" ma:web="3e47745e-6841-4518-8a34-bbee99c0e02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b0a02bf-1fa3-4f7c-86e6-cc709d9615d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Folder_x0020_Info" ma:index="18" nillable="true" ma:displayName="Folder Info" ma:format="Dropdown" ma:internalName="Folder_x0020_Info">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AccessDetails" ma:index="20" nillable="true" ma:displayName="Access Details" ma:format="Dropdown" ma:internalName="AccessDetails">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c4fd492-276b-4614-b3af-3a4c63b563f8" ma:termSetId="09814cd3-568e-fe90-9814-8d621ff8fb84" ma:anchorId="fba54fb3-c3e1-fe81-a776-ca4b69148c4d" ma:open="true" ma:isKeyword="false">
      <xsd:complexType>
        <xsd:sequence>
          <xsd:element ref="pc:Terms" minOccurs="0" maxOccurs="1"/>
        </xsd:sequence>
      </xsd:complexType>
    </xsd:element>
    <xsd:element name="_Flow_SignoffStatus" ma:index="26" nillable="true" ma:displayName="Sign-off status" ma:internalName="Sign_x002d_off_x0020_statu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ccessDetails xmlns="3b0a02bf-1fa3-4f7c-86e6-cc709d9615df" xsi:nil="true"/>
    <Folder_x0020_Info xmlns="3b0a02bf-1fa3-4f7c-86e6-cc709d9615df" xsi:nil="true"/>
    <lcf76f155ced4ddcb4097134ff3c332f xmlns="3b0a02bf-1fa3-4f7c-86e6-cc709d9615df">
      <Terms xmlns="http://schemas.microsoft.com/office/infopath/2007/PartnerControls"/>
    </lcf76f155ced4ddcb4097134ff3c332f>
    <TaxCatchAll xmlns="3e47745e-6841-4518-8a34-bbee99c0e025" xsi:nil="true"/>
    <_Flow_SignoffStatus xmlns="3b0a02bf-1fa3-4f7c-86e6-cc709d9615df" xsi:nil="true"/>
  </documentManagement>
</p:properties>
</file>

<file path=customXml/itemProps1.xml><?xml version="1.0" encoding="utf-8"?>
<ds:datastoreItem xmlns:ds="http://schemas.openxmlformats.org/officeDocument/2006/customXml" ds:itemID="{7BF86E70-8DE9-459E-ADAB-A9804FD1C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47745e-6841-4518-8a34-bbee99c0e025"/>
    <ds:schemaRef ds:uri="3b0a02bf-1fa3-4f7c-86e6-cc709d9615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24F33-04D0-4980-945C-045155F80314}">
  <ds:schemaRefs>
    <ds:schemaRef ds:uri="http://schemas.microsoft.com/sharepoint/v3/contenttype/forms"/>
  </ds:schemaRefs>
</ds:datastoreItem>
</file>

<file path=customXml/itemProps3.xml><?xml version="1.0" encoding="utf-8"?>
<ds:datastoreItem xmlns:ds="http://schemas.openxmlformats.org/officeDocument/2006/customXml" ds:itemID="{63E0BECD-0F07-4691-B98B-732831F97354}">
  <ds:schemaRefs>
    <ds:schemaRef ds:uri="http://schemas.microsoft.com/office/2006/metadata/properties"/>
    <ds:schemaRef ds:uri="http://schemas.microsoft.com/office/infopath/2007/PartnerControls"/>
    <ds:schemaRef ds:uri="3b0a02bf-1fa3-4f7c-86e6-cc709d9615df"/>
    <ds:schemaRef ds:uri="3e47745e-6841-4518-8a34-bbee99c0e025"/>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3668</TotalTime>
  <Words>1356</Words>
  <Application>Microsoft Office PowerPoint</Application>
  <PresentationFormat>Widescreen</PresentationFormat>
  <Paragraphs>180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Courier New</vt:lpstr>
      <vt:lpstr>Parallax</vt:lpstr>
      <vt:lpstr>Python</vt:lpstr>
      <vt:lpstr>List</vt:lpstr>
      <vt:lpstr>List</vt:lpstr>
      <vt:lpstr>List</vt:lpstr>
      <vt:lpstr>Tuple</vt:lpstr>
      <vt:lpstr>Tuple</vt:lpstr>
      <vt:lpstr>Set</vt:lpstr>
      <vt:lpstr>Set</vt:lpstr>
      <vt:lpstr>Dictionary</vt:lpstr>
      <vt:lpstr>Dictionary</vt:lpstr>
      <vt:lpstr>Dictionary</vt:lpstr>
      <vt:lpstr>User Input</vt:lpstr>
      <vt:lpstr>IF Statement</vt:lpstr>
      <vt:lpstr>IF Statement</vt:lpstr>
      <vt:lpstr>While Loop</vt:lpstr>
      <vt:lpstr>For Loop</vt:lpstr>
      <vt:lpstr>For Loop</vt:lpstr>
      <vt:lpstr>Break, Continue, Pass</vt:lpstr>
      <vt:lpstr>Break, Continue, Pass</vt:lpstr>
      <vt:lpstr>For Else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dvcryptoico@gmail.com</dc:creator>
  <cp:lastModifiedBy>Bejer, Marlon</cp:lastModifiedBy>
  <cp:revision>706</cp:revision>
  <dcterms:created xsi:type="dcterms:W3CDTF">2020-06-15T01:03:37Z</dcterms:created>
  <dcterms:modified xsi:type="dcterms:W3CDTF">2022-12-06T08:58:29Z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0x01010028C8D66161FFE24583725803D66B5AA1</vt:lpwstr>
  </property>
  <property fmtid="{D5CDD505-2E9C-101B-9397-08002B2CF9AE}" pid="3" name="MSIP_Label_a7295cc1-d279-42ac-ab4d-3b0f4fece050_Enabled">
    <vt:lpwstr>true</vt:lpwstr>
  </property>
  <property fmtid="{D5CDD505-2E9C-101B-9397-08002B2CF9AE}" pid="4" name="MSIP_Label_a7295cc1-d279-42ac-ab4d-3b0f4fece050_SetDate">
    <vt:lpwstr>2022-04-18T10:00:27Z</vt:lpwstr>
  </property>
  <property fmtid="{D5CDD505-2E9C-101B-9397-08002B2CF9AE}" pid="5" name="MSIP_Label_a7295cc1-d279-42ac-ab4d-3b0f4fece050_Method">
    <vt:lpwstr>Standard</vt:lpwstr>
  </property>
  <property fmtid="{D5CDD505-2E9C-101B-9397-08002B2CF9AE}" pid="6" name="MSIP_Label_a7295cc1-d279-42ac-ab4d-3b0f4fece050_Name">
    <vt:lpwstr>FUJITSU-RESTRICTED​</vt:lpwstr>
  </property>
  <property fmtid="{D5CDD505-2E9C-101B-9397-08002B2CF9AE}" pid="7" name="MSIP_Label_a7295cc1-d279-42ac-ab4d-3b0f4fece050_SiteId">
    <vt:lpwstr>a19f121d-81e1-4858-a9d8-736e267fd4c7</vt:lpwstr>
  </property>
  <property fmtid="{D5CDD505-2E9C-101B-9397-08002B2CF9AE}" pid="8" name="MSIP_Label_a7295cc1-d279-42ac-ab4d-3b0f4fece050_ActionId">
    <vt:lpwstr>f1ae9edf-2ca0-4f43-9c30-09d4748da648</vt:lpwstr>
  </property>
  <property fmtid="{D5CDD505-2E9C-101B-9397-08002B2CF9AE}" pid="9" name="MSIP_Label_a7295cc1-d279-42ac-ab4d-3b0f4fece050_ContentBits">
    <vt:lpwstr>0</vt:lpwstr>
  </property>
</Properties>
</file>