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12/9/2022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48C2-3630-4FFB-9C8D-CDB3434E617E}"/>
              </a:ext>
            </a:extLst>
          </p:cNvPr>
          <p:cNvSpPr>
            <a:spLocks noGrp="1"/>
          </p:cNvSpPr>
          <p:nvPr>
            <p:ph type="ctrTitle"/>
          </p:nvPr>
        </p:nvSpPr>
        <p:spPr/>
        <p:txBody>
          <a:bodyPr/>
          <a:lstStyle/>
          <a:p>
            <a:r>
              <a:rPr lang="en-US" b="1" dirty="0"/>
              <a:t>Python</a:t>
            </a:r>
          </a:p>
        </p:txBody>
      </p:sp>
      <p:sp>
        <p:nvSpPr>
          <p:cNvPr id="3" name="Subtitle 2">
            <a:extLst>
              <a:ext uri="{FF2B5EF4-FFF2-40B4-BE49-F238E27FC236}">
                <a16:creationId xmlns:a16="http://schemas.microsoft.com/office/drawing/2014/main" id="{947DC077-3461-4DB4-9E10-6ABE3C92DD47}"/>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D56C85CE-7052-4348-8747-93147ECBE7A5}"/>
              </a:ext>
            </a:extLst>
          </p:cNvPr>
          <p:cNvPicPr>
            <a:picLocks noChangeAspect="1"/>
          </p:cNvPicPr>
          <p:nvPr/>
        </p:nvPicPr>
        <p:blipFill>
          <a:blip r:embed="rId2"/>
          <a:stretch>
            <a:fillRect/>
          </a:stretch>
        </p:blipFill>
        <p:spPr>
          <a:xfrm>
            <a:off x="7463665" y="2966921"/>
            <a:ext cx="1322527" cy="1221827"/>
          </a:xfrm>
          <a:prstGeom prst="rect">
            <a:avLst/>
          </a:prstGeom>
        </p:spPr>
      </p:pic>
    </p:spTree>
    <p:extLst>
      <p:ext uri="{BB962C8B-B14F-4D97-AF65-F5344CB8AC3E}">
        <p14:creationId xmlns:p14="http://schemas.microsoft.com/office/powerpoint/2010/main" val="304291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Init Method</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When we talk about objects, object will have 2 things, attributes and methods. When we say attributes, these are just  variables.</a:t>
            </a:r>
          </a:p>
          <a:p>
            <a:r>
              <a:rPr lang="en-US" sz="1600" dirty="0">
                <a:latin typeface="Calibri" panose="020F0502020204030204" pitchFamily="34" charset="0"/>
                <a:cs typeface="Calibri" panose="020F0502020204030204" pitchFamily="34" charset="0"/>
              </a:rPr>
              <a:t>Since class is the blueprint of an object, we will be creating the attributes of an object inside a class using the </a:t>
            </a:r>
            <a:r>
              <a:rPr lang="en-US" sz="1600" i="1" dirty="0">
                <a:latin typeface="Calibri" panose="020F0502020204030204" pitchFamily="34" charset="0"/>
                <a:cs typeface="Calibri" panose="020F0502020204030204" pitchFamily="34" charset="0"/>
              </a:rPr>
              <a:t>Init</a:t>
            </a:r>
            <a:r>
              <a:rPr lang="en-US" sz="1600" dirty="0">
                <a:latin typeface="Calibri" panose="020F0502020204030204" pitchFamily="34" charset="0"/>
                <a:cs typeface="Calibri" panose="020F0502020204030204" pitchFamily="34" charset="0"/>
              </a:rPr>
              <a:t> Method.</a:t>
            </a:r>
          </a:p>
          <a:p>
            <a:r>
              <a:rPr lang="en-US" sz="1600" dirty="0">
                <a:latin typeface="Calibri" panose="020F0502020204030204" pitchFamily="34" charset="0"/>
                <a:cs typeface="Calibri" panose="020F0502020204030204" pitchFamily="34" charset="0"/>
              </a:rPr>
              <a:t>Init method is a special method that will initialize variables. Init method will be called once automatically in every object that we will have.  </a:t>
            </a:r>
          </a:p>
        </p:txBody>
      </p:sp>
      <p:pic>
        <p:nvPicPr>
          <p:cNvPr id="4" name="Picture 3">
            <a:extLst>
              <a:ext uri="{FF2B5EF4-FFF2-40B4-BE49-F238E27FC236}">
                <a16:creationId xmlns:a16="http://schemas.microsoft.com/office/drawing/2014/main" id="{620966B9-4EF2-4265-8332-2C07AD7239B4}"/>
              </a:ext>
            </a:extLst>
          </p:cNvPr>
          <p:cNvPicPr>
            <a:picLocks noChangeAspect="1"/>
          </p:cNvPicPr>
          <p:nvPr/>
        </p:nvPicPr>
        <p:blipFill>
          <a:blip r:embed="rId2"/>
          <a:stretch>
            <a:fillRect/>
          </a:stretch>
        </p:blipFill>
        <p:spPr>
          <a:xfrm>
            <a:off x="1858618" y="2883590"/>
            <a:ext cx="3810000" cy="2190750"/>
          </a:xfrm>
          <a:prstGeom prst="rect">
            <a:avLst/>
          </a:prstGeom>
        </p:spPr>
      </p:pic>
    </p:spTree>
    <p:extLst>
      <p:ext uri="{BB962C8B-B14F-4D97-AF65-F5344CB8AC3E}">
        <p14:creationId xmlns:p14="http://schemas.microsoft.com/office/powerpoint/2010/main" val="1453926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Init Method</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To pass it to another method we also need to include </a:t>
            </a:r>
            <a:r>
              <a:rPr lang="en-US" sz="1600" i="1" dirty="0">
                <a:latin typeface="Calibri" panose="020F0502020204030204" pitchFamily="34" charset="0"/>
                <a:cs typeface="Calibri" panose="020F0502020204030204" pitchFamily="34" charset="0"/>
              </a:rPr>
              <a:t>self</a:t>
            </a:r>
            <a:r>
              <a:rPr lang="en-US" sz="1600" dirty="0">
                <a:latin typeface="Calibri" panose="020F0502020204030204" pitchFamily="34" charset="0"/>
                <a:cs typeface="Calibri" panose="020F0502020204030204" pitchFamily="34" charset="0"/>
              </a:rPr>
              <a:t>. </a:t>
            </a:r>
          </a:p>
        </p:txBody>
      </p:sp>
      <p:pic>
        <p:nvPicPr>
          <p:cNvPr id="5" name="Picture 4">
            <a:extLst>
              <a:ext uri="{FF2B5EF4-FFF2-40B4-BE49-F238E27FC236}">
                <a16:creationId xmlns:a16="http://schemas.microsoft.com/office/drawing/2014/main" id="{17142483-C4DB-4037-AC2B-90C6A1ABD5AC}"/>
              </a:ext>
            </a:extLst>
          </p:cNvPr>
          <p:cNvPicPr>
            <a:picLocks noChangeAspect="1"/>
          </p:cNvPicPr>
          <p:nvPr/>
        </p:nvPicPr>
        <p:blipFill>
          <a:blip r:embed="rId2"/>
          <a:stretch>
            <a:fillRect/>
          </a:stretch>
        </p:blipFill>
        <p:spPr>
          <a:xfrm>
            <a:off x="1878496" y="1483830"/>
            <a:ext cx="3907791" cy="2253283"/>
          </a:xfrm>
          <a:prstGeom prst="rect">
            <a:avLst/>
          </a:prstGeom>
        </p:spPr>
      </p:pic>
      <p:pic>
        <p:nvPicPr>
          <p:cNvPr id="6" name="Picture 5">
            <a:extLst>
              <a:ext uri="{FF2B5EF4-FFF2-40B4-BE49-F238E27FC236}">
                <a16:creationId xmlns:a16="http://schemas.microsoft.com/office/drawing/2014/main" id="{FA3C4653-2709-4857-863D-3EB0114F2C94}"/>
              </a:ext>
            </a:extLst>
          </p:cNvPr>
          <p:cNvPicPr>
            <a:picLocks noChangeAspect="1"/>
          </p:cNvPicPr>
          <p:nvPr/>
        </p:nvPicPr>
        <p:blipFill>
          <a:blip r:embed="rId3"/>
          <a:stretch>
            <a:fillRect/>
          </a:stretch>
        </p:blipFill>
        <p:spPr>
          <a:xfrm>
            <a:off x="6096000" y="1483830"/>
            <a:ext cx="2135727" cy="808796"/>
          </a:xfrm>
          <a:prstGeom prst="rect">
            <a:avLst/>
          </a:prstGeom>
        </p:spPr>
      </p:pic>
    </p:spTree>
    <p:extLst>
      <p:ext uri="{BB962C8B-B14F-4D97-AF65-F5344CB8AC3E}">
        <p14:creationId xmlns:p14="http://schemas.microsoft.com/office/powerpoint/2010/main" val="2001473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Types of Variable</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There are two types of variable in OOP:</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Instance variable</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Class variable/ static variable</a:t>
            </a:r>
          </a:p>
          <a:p>
            <a:r>
              <a:rPr lang="en-US" sz="1600" dirty="0">
                <a:latin typeface="Calibri" panose="020F0502020204030204" pitchFamily="34" charset="0"/>
                <a:cs typeface="Calibri" panose="020F0502020204030204" pitchFamily="34" charset="0"/>
              </a:rPr>
              <a:t>Instance variable is the variable inside the Init method. Instance variable can have different values per objects.</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Class variable is a variable outside the Init method. It is a common variable for every object that we create.</a:t>
            </a:r>
          </a:p>
        </p:txBody>
      </p:sp>
      <p:pic>
        <p:nvPicPr>
          <p:cNvPr id="4" name="Picture 3">
            <a:extLst>
              <a:ext uri="{FF2B5EF4-FFF2-40B4-BE49-F238E27FC236}">
                <a16:creationId xmlns:a16="http://schemas.microsoft.com/office/drawing/2014/main" id="{0154CAD0-E584-4DD1-9BC5-ED0ABD18AF4C}"/>
              </a:ext>
            </a:extLst>
          </p:cNvPr>
          <p:cNvPicPr>
            <a:picLocks noChangeAspect="1"/>
          </p:cNvPicPr>
          <p:nvPr/>
        </p:nvPicPr>
        <p:blipFill>
          <a:blip r:embed="rId2"/>
          <a:stretch>
            <a:fillRect/>
          </a:stretch>
        </p:blipFill>
        <p:spPr>
          <a:xfrm>
            <a:off x="1866900" y="2600325"/>
            <a:ext cx="2971800" cy="828675"/>
          </a:xfrm>
          <a:prstGeom prst="rect">
            <a:avLst/>
          </a:prstGeom>
        </p:spPr>
      </p:pic>
      <p:pic>
        <p:nvPicPr>
          <p:cNvPr id="8" name="Picture 7">
            <a:extLst>
              <a:ext uri="{FF2B5EF4-FFF2-40B4-BE49-F238E27FC236}">
                <a16:creationId xmlns:a16="http://schemas.microsoft.com/office/drawing/2014/main" id="{88D6089E-5A66-42CD-9091-39FA4939BF6F}"/>
              </a:ext>
            </a:extLst>
          </p:cNvPr>
          <p:cNvPicPr>
            <a:picLocks noChangeAspect="1"/>
          </p:cNvPicPr>
          <p:nvPr/>
        </p:nvPicPr>
        <p:blipFill>
          <a:blip r:embed="rId3"/>
          <a:stretch>
            <a:fillRect/>
          </a:stretch>
        </p:blipFill>
        <p:spPr>
          <a:xfrm>
            <a:off x="1866900" y="3997186"/>
            <a:ext cx="3274943" cy="2211650"/>
          </a:xfrm>
          <a:prstGeom prst="rect">
            <a:avLst/>
          </a:prstGeom>
        </p:spPr>
      </p:pic>
      <p:pic>
        <p:nvPicPr>
          <p:cNvPr id="9" name="Picture 8">
            <a:extLst>
              <a:ext uri="{FF2B5EF4-FFF2-40B4-BE49-F238E27FC236}">
                <a16:creationId xmlns:a16="http://schemas.microsoft.com/office/drawing/2014/main" id="{5591C615-6AB7-46FD-9BA6-F91B16DA02C5}"/>
              </a:ext>
            </a:extLst>
          </p:cNvPr>
          <p:cNvPicPr>
            <a:picLocks noChangeAspect="1"/>
          </p:cNvPicPr>
          <p:nvPr/>
        </p:nvPicPr>
        <p:blipFill>
          <a:blip r:embed="rId4"/>
          <a:stretch>
            <a:fillRect/>
          </a:stretch>
        </p:blipFill>
        <p:spPr>
          <a:xfrm>
            <a:off x="5367337" y="3997186"/>
            <a:ext cx="1973572" cy="786849"/>
          </a:xfrm>
          <a:prstGeom prst="rect">
            <a:avLst/>
          </a:prstGeom>
        </p:spPr>
      </p:pic>
    </p:spTree>
    <p:extLst>
      <p:ext uri="{BB962C8B-B14F-4D97-AF65-F5344CB8AC3E}">
        <p14:creationId xmlns:p14="http://schemas.microsoft.com/office/powerpoint/2010/main" val="2917867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Types of Methods</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There are 3 types of methods in OOP:</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Instance method</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Class method</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Static method</a:t>
            </a:r>
          </a:p>
          <a:p>
            <a:r>
              <a:rPr lang="en-US" sz="1600" dirty="0">
                <a:latin typeface="Calibri" panose="020F0502020204030204" pitchFamily="34" charset="0"/>
                <a:cs typeface="Calibri" panose="020F0502020204030204" pitchFamily="34" charset="0"/>
              </a:rPr>
              <a:t>Instance methods directly affects or interact with each object. Instance method take the instance (self) as the first argument automatically.</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0A3B8D3-F0C4-493E-896B-4076AD7F9ACA}"/>
              </a:ext>
            </a:extLst>
          </p:cNvPr>
          <p:cNvPicPr>
            <a:picLocks noChangeAspect="1"/>
          </p:cNvPicPr>
          <p:nvPr/>
        </p:nvPicPr>
        <p:blipFill>
          <a:blip r:embed="rId2"/>
          <a:stretch>
            <a:fillRect/>
          </a:stretch>
        </p:blipFill>
        <p:spPr>
          <a:xfrm>
            <a:off x="1863380" y="3158571"/>
            <a:ext cx="3862682" cy="2586245"/>
          </a:xfrm>
          <a:prstGeom prst="rect">
            <a:avLst/>
          </a:prstGeom>
        </p:spPr>
      </p:pic>
      <p:pic>
        <p:nvPicPr>
          <p:cNvPr id="6" name="Picture 5">
            <a:extLst>
              <a:ext uri="{FF2B5EF4-FFF2-40B4-BE49-F238E27FC236}">
                <a16:creationId xmlns:a16="http://schemas.microsoft.com/office/drawing/2014/main" id="{F7BB462E-E842-41EA-AAB2-6812B0FA6BA2}"/>
              </a:ext>
            </a:extLst>
          </p:cNvPr>
          <p:cNvPicPr>
            <a:picLocks noChangeAspect="1"/>
          </p:cNvPicPr>
          <p:nvPr/>
        </p:nvPicPr>
        <p:blipFill>
          <a:blip r:embed="rId3"/>
          <a:stretch>
            <a:fillRect/>
          </a:stretch>
        </p:blipFill>
        <p:spPr>
          <a:xfrm>
            <a:off x="5941215" y="3158571"/>
            <a:ext cx="1406863" cy="764072"/>
          </a:xfrm>
          <a:prstGeom prst="rect">
            <a:avLst/>
          </a:prstGeom>
        </p:spPr>
      </p:pic>
    </p:spTree>
    <p:extLst>
      <p:ext uri="{BB962C8B-B14F-4D97-AF65-F5344CB8AC3E}">
        <p14:creationId xmlns:p14="http://schemas.microsoft.com/office/powerpoint/2010/main" val="413975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Types of Methods</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Class methods are methods that affect all objects. We usually interact with a class variable using the class method.</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Class methods takes the class as the first argument automatically.</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To identify that it is a method we need a decorator </a:t>
            </a:r>
            <a:r>
              <a:rPr lang="en-US" sz="1600" i="1" dirty="0">
                <a:latin typeface="Calibri" panose="020F0502020204030204" pitchFamily="34" charset="0"/>
                <a:cs typeface="Calibri" panose="020F0502020204030204" pitchFamily="34" charset="0"/>
              </a:rPr>
              <a:t>@classmethod </a:t>
            </a:r>
            <a:r>
              <a:rPr lang="en-US" sz="1600" dirty="0">
                <a:latin typeface="Calibri" panose="020F0502020204030204" pitchFamily="34" charset="0"/>
                <a:cs typeface="Calibri" panose="020F0502020204030204" pitchFamily="34" charset="0"/>
              </a:rPr>
              <a:t>above the class method.</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To call a class method, we need the class name and the method name.</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7AA57A6-E1BA-4ED7-A936-641FE635962E}"/>
              </a:ext>
            </a:extLst>
          </p:cNvPr>
          <p:cNvPicPr>
            <a:picLocks noChangeAspect="1"/>
          </p:cNvPicPr>
          <p:nvPr/>
        </p:nvPicPr>
        <p:blipFill>
          <a:blip r:embed="rId2"/>
          <a:stretch>
            <a:fillRect/>
          </a:stretch>
        </p:blipFill>
        <p:spPr>
          <a:xfrm>
            <a:off x="1881602" y="1412806"/>
            <a:ext cx="2902434" cy="2837756"/>
          </a:xfrm>
          <a:prstGeom prst="rect">
            <a:avLst/>
          </a:prstGeom>
        </p:spPr>
      </p:pic>
      <p:pic>
        <p:nvPicPr>
          <p:cNvPr id="7" name="Picture 6">
            <a:extLst>
              <a:ext uri="{FF2B5EF4-FFF2-40B4-BE49-F238E27FC236}">
                <a16:creationId xmlns:a16="http://schemas.microsoft.com/office/drawing/2014/main" id="{E8871CBB-41F4-4B71-A3A0-E31F2711523D}"/>
              </a:ext>
            </a:extLst>
          </p:cNvPr>
          <p:cNvPicPr>
            <a:picLocks noChangeAspect="1"/>
          </p:cNvPicPr>
          <p:nvPr/>
        </p:nvPicPr>
        <p:blipFill>
          <a:blip r:embed="rId3"/>
          <a:stretch>
            <a:fillRect/>
          </a:stretch>
        </p:blipFill>
        <p:spPr>
          <a:xfrm>
            <a:off x="4962318" y="1412806"/>
            <a:ext cx="990380" cy="734046"/>
          </a:xfrm>
          <a:prstGeom prst="rect">
            <a:avLst/>
          </a:prstGeom>
        </p:spPr>
      </p:pic>
    </p:spTree>
    <p:extLst>
      <p:ext uri="{BB962C8B-B14F-4D97-AF65-F5344CB8AC3E}">
        <p14:creationId xmlns:p14="http://schemas.microsoft.com/office/powerpoint/2010/main" val="1823768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Types of Methods</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Static methods are methods that has no direct interaction with the class or variables but has a logical connection to the class. Static methods will not have arguments automatically.</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To define a static method, we need the decorator @</a:t>
            </a:r>
            <a:r>
              <a:rPr lang="en-US" sz="1600" i="1" dirty="0">
                <a:latin typeface="Calibri" panose="020F0502020204030204" pitchFamily="34" charset="0"/>
                <a:cs typeface="Calibri" panose="020F0502020204030204" pitchFamily="34" charset="0"/>
              </a:rPr>
              <a:t>staticmethod</a:t>
            </a:r>
            <a:r>
              <a:rPr lang="en-US" sz="1600" dirty="0">
                <a:latin typeface="Calibri" panose="020F0502020204030204" pitchFamily="34" charset="0"/>
                <a:cs typeface="Calibri" panose="020F0502020204030204" pitchFamily="34" charset="0"/>
              </a:rPr>
              <a:t>.</a:t>
            </a:r>
          </a:p>
          <a:p>
            <a:endParaRPr lang="en-US" sz="1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7CE1F3F-5CA0-4A90-A23F-9E7D9C58EF6A}"/>
              </a:ext>
            </a:extLst>
          </p:cNvPr>
          <p:cNvPicPr>
            <a:picLocks noChangeAspect="1"/>
          </p:cNvPicPr>
          <p:nvPr/>
        </p:nvPicPr>
        <p:blipFill>
          <a:blip r:embed="rId2"/>
          <a:stretch>
            <a:fillRect/>
          </a:stretch>
        </p:blipFill>
        <p:spPr>
          <a:xfrm>
            <a:off x="1898580" y="1753842"/>
            <a:ext cx="4048125" cy="2162175"/>
          </a:xfrm>
          <a:prstGeom prst="rect">
            <a:avLst/>
          </a:prstGeom>
        </p:spPr>
      </p:pic>
      <p:pic>
        <p:nvPicPr>
          <p:cNvPr id="6" name="Picture 5">
            <a:extLst>
              <a:ext uri="{FF2B5EF4-FFF2-40B4-BE49-F238E27FC236}">
                <a16:creationId xmlns:a16="http://schemas.microsoft.com/office/drawing/2014/main" id="{71BA7BB7-DDEC-460E-A38F-00D5EDA1510C}"/>
              </a:ext>
            </a:extLst>
          </p:cNvPr>
          <p:cNvPicPr>
            <a:picLocks noChangeAspect="1"/>
          </p:cNvPicPr>
          <p:nvPr/>
        </p:nvPicPr>
        <p:blipFill>
          <a:blip r:embed="rId3"/>
          <a:stretch>
            <a:fillRect/>
          </a:stretch>
        </p:blipFill>
        <p:spPr>
          <a:xfrm>
            <a:off x="6096000" y="1753842"/>
            <a:ext cx="2486025" cy="447675"/>
          </a:xfrm>
          <a:prstGeom prst="rect">
            <a:avLst/>
          </a:prstGeom>
        </p:spPr>
      </p:pic>
    </p:spTree>
    <p:extLst>
      <p:ext uri="{BB962C8B-B14F-4D97-AF65-F5344CB8AC3E}">
        <p14:creationId xmlns:p14="http://schemas.microsoft.com/office/powerpoint/2010/main" val="931872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Inner Class</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Python OOP has a concept of having a class inside a class. Normally we do this when we need an object that would be specifically use with a single class.</a:t>
            </a:r>
          </a:p>
          <a:p>
            <a:r>
              <a:rPr lang="en-US" sz="1600" dirty="0">
                <a:latin typeface="Calibri" panose="020F0502020204030204" pitchFamily="34" charset="0"/>
                <a:cs typeface="Calibri" panose="020F0502020204030204" pitchFamily="34" charset="0"/>
              </a:rPr>
              <a:t>To define an inner class, it is actually the same with how we normally define an outer class. We also need to assign it with an instance variable in the outer class.</a:t>
            </a:r>
          </a:p>
        </p:txBody>
      </p:sp>
      <p:pic>
        <p:nvPicPr>
          <p:cNvPr id="4" name="Picture 3">
            <a:extLst>
              <a:ext uri="{FF2B5EF4-FFF2-40B4-BE49-F238E27FC236}">
                <a16:creationId xmlns:a16="http://schemas.microsoft.com/office/drawing/2014/main" id="{2AA7D5CB-A0F8-4F42-836A-D927400A7593}"/>
              </a:ext>
            </a:extLst>
          </p:cNvPr>
          <p:cNvPicPr>
            <a:picLocks noChangeAspect="1"/>
          </p:cNvPicPr>
          <p:nvPr/>
        </p:nvPicPr>
        <p:blipFill>
          <a:blip r:embed="rId2"/>
          <a:stretch>
            <a:fillRect/>
          </a:stretch>
        </p:blipFill>
        <p:spPr>
          <a:xfrm>
            <a:off x="1887606" y="2268192"/>
            <a:ext cx="3619500" cy="3295650"/>
          </a:xfrm>
          <a:prstGeom prst="rect">
            <a:avLst/>
          </a:prstGeom>
        </p:spPr>
      </p:pic>
      <p:pic>
        <p:nvPicPr>
          <p:cNvPr id="7" name="Picture 6">
            <a:extLst>
              <a:ext uri="{FF2B5EF4-FFF2-40B4-BE49-F238E27FC236}">
                <a16:creationId xmlns:a16="http://schemas.microsoft.com/office/drawing/2014/main" id="{DFED8E44-9F6E-48A7-8BBF-9495D8FDA51E}"/>
              </a:ext>
            </a:extLst>
          </p:cNvPr>
          <p:cNvPicPr>
            <a:picLocks noChangeAspect="1"/>
          </p:cNvPicPr>
          <p:nvPr/>
        </p:nvPicPr>
        <p:blipFill>
          <a:blip r:embed="rId3"/>
          <a:stretch>
            <a:fillRect/>
          </a:stretch>
        </p:blipFill>
        <p:spPr>
          <a:xfrm>
            <a:off x="5664477" y="2268192"/>
            <a:ext cx="1248861" cy="819565"/>
          </a:xfrm>
          <a:prstGeom prst="rect">
            <a:avLst/>
          </a:prstGeom>
        </p:spPr>
      </p:pic>
    </p:spTree>
    <p:extLst>
      <p:ext uri="{BB962C8B-B14F-4D97-AF65-F5344CB8AC3E}">
        <p14:creationId xmlns:p14="http://schemas.microsoft.com/office/powerpoint/2010/main" val="1399980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Inheritance</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In OOP we use inheritance in classes if we want to use certain existing features that is in another class. This would save us time and energy from creating same features that already exist.</a:t>
            </a:r>
          </a:p>
          <a:p>
            <a:r>
              <a:rPr lang="en-US" sz="1600" dirty="0">
                <a:latin typeface="Calibri" panose="020F0502020204030204" pitchFamily="34" charset="0"/>
                <a:cs typeface="Calibri" panose="020F0502020204030204" pitchFamily="34" charset="0"/>
              </a:rPr>
              <a:t>To inherit a class, we simply need to put the class that we will inherit inside a round bracket.</a:t>
            </a:r>
          </a:p>
          <a:p>
            <a:r>
              <a:rPr lang="en-US" sz="1600" dirty="0">
                <a:latin typeface="Calibri" panose="020F0502020204030204" pitchFamily="34" charset="0"/>
                <a:cs typeface="Calibri" panose="020F0502020204030204" pitchFamily="34" charset="0"/>
              </a:rPr>
              <a:t>We have 3 types of inheritance:</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Single level inheritance – it is when we have 2 classes, a super class and a sub class where a sub class inherits from super class.</a:t>
            </a:r>
          </a:p>
        </p:txBody>
      </p:sp>
      <p:pic>
        <p:nvPicPr>
          <p:cNvPr id="5" name="Picture 4">
            <a:extLst>
              <a:ext uri="{FF2B5EF4-FFF2-40B4-BE49-F238E27FC236}">
                <a16:creationId xmlns:a16="http://schemas.microsoft.com/office/drawing/2014/main" id="{366B50B2-5F48-4346-BEFD-C937B2E8B328}"/>
              </a:ext>
            </a:extLst>
          </p:cNvPr>
          <p:cNvPicPr>
            <a:picLocks noChangeAspect="1"/>
          </p:cNvPicPr>
          <p:nvPr/>
        </p:nvPicPr>
        <p:blipFill>
          <a:blip r:embed="rId2"/>
          <a:stretch>
            <a:fillRect/>
          </a:stretch>
        </p:blipFill>
        <p:spPr>
          <a:xfrm>
            <a:off x="2332484" y="3081130"/>
            <a:ext cx="3418960" cy="2741855"/>
          </a:xfrm>
          <a:prstGeom prst="rect">
            <a:avLst/>
          </a:prstGeom>
        </p:spPr>
      </p:pic>
      <p:pic>
        <p:nvPicPr>
          <p:cNvPr id="6" name="Picture 5">
            <a:extLst>
              <a:ext uri="{FF2B5EF4-FFF2-40B4-BE49-F238E27FC236}">
                <a16:creationId xmlns:a16="http://schemas.microsoft.com/office/drawing/2014/main" id="{05EF21C1-66D1-4393-8E94-BA854B806EEC}"/>
              </a:ext>
            </a:extLst>
          </p:cNvPr>
          <p:cNvPicPr>
            <a:picLocks noChangeAspect="1"/>
          </p:cNvPicPr>
          <p:nvPr/>
        </p:nvPicPr>
        <p:blipFill>
          <a:blip r:embed="rId3"/>
          <a:stretch>
            <a:fillRect/>
          </a:stretch>
        </p:blipFill>
        <p:spPr>
          <a:xfrm>
            <a:off x="5926208" y="3081130"/>
            <a:ext cx="1398708" cy="854766"/>
          </a:xfrm>
          <a:prstGeom prst="rect">
            <a:avLst/>
          </a:prstGeom>
        </p:spPr>
      </p:pic>
    </p:spTree>
    <p:extLst>
      <p:ext uri="{BB962C8B-B14F-4D97-AF65-F5344CB8AC3E}">
        <p14:creationId xmlns:p14="http://schemas.microsoft.com/office/powerpoint/2010/main" val="2444257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Inheritance</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Multi level inheritance – it is when we have 3 or more classes, where a sub class inherits from another sub class.</a:t>
            </a:r>
          </a:p>
        </p:txBody>
      </p:sp>
      <p:pic>
        <p:nvPicPr>
          <p:cNvPr id="7" name="Picture 6">
            <a:extLst>
              <a:ext uri="{FF2B5EF4-FFF2-40B4-BE49-F238E27FC236}">
                <a16:creationId xmlns:a16="http://schemas.microsoft.com/office/drawing/2014/main" id="{586F4402-E84A-40D3-9108-97262D36FD06}"/>
              </a:ext>
            </a:extLst>
          </p:cNvPr>
          <p:cNvPicPr>
            <a:picLocks noChangeAspect="1"/>
          </p:cNvPicPr>
          <p:nvPr/>
        </p:nvPicPr>
        <p:blipFill>
          <a:blip r:embed="rId2"/>
          <a:stretch>
            <a:fillRect/>
          </a:stretch>
        </p:blipFill>
        <p:spPr>
          <a:xfrm>
            <a:off x="6225283" y="1733965"/>
            <a:ext cx="1275381" cy="684351"/>
          </a:xfrm>
          <a:prstGeom prst="rect">
            <a:avLst/>
          </a:prstGeom>
        </p:spPr>
      </p:pic>
      <p:pic>
        <p:nvPicPr>
          <p:cNvPr id="10" name="Picture 9">
            <a:extLst>
              <a:ext uri="{FF2B5EF4-FFF2-40B4-BE49-F238E27FC236}">
                <a16:creationId xmlns:a16="http://schemas.microsoft.com/office/drawing/2014/main" id="{28F19897-AB9D-4B13-99F4-A5678C863AD3}"/>
              </a:ext>
            </a:extLst>
          </p:cNvPr>
          <p:cNvPicPr>
            <a:picLocks noChangeAspect="1"/>
          </p:cNvPicPr>
          <p:nvPr/>
        </p:nvPicPr>
        <p:blipFill>
          <a:blip r:embed="rId3"/>
          <a:stretch>
            <a:fillRect/>
          </a:stretch>
        </p:blipFill>
        <p:spPr>
          <a:xfrm>
            <a:off x="2318643" y="1733965"/>
            <a:ext cx="3648075" cy="3105150"/>
          </a:xfrm>
          <a:prstGeom prst="rect">
            <a:avLst/>
          </a:prstGeom>
        </p:spPr>
      </p:pic>
    </p:spTree>
    <p:extLst>
      <p:ext uri="{BB962C8B-B14F-4D97-AF65-F5344CB8AC3E}">
        <p14:creationId xmlns:p14="http://schemas.microsoft.com/office/powerpoint/2010/main" val="1453548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Inheritance</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Multiple inheritance – it is when we have 3 or more classes, where a class inherits from multiple classes with different features. We can accomplish this by simply adding other class in the </a:t>
            </a:r>
            <a:r>
              <a:rPr lang="en-US" sz="1600">
                <a:latin typeface="Calibri" panose="020F0502020204030204" pitchFamily="34" charset="0"/>
                <a:cs typeface="Calibri" panose="020F0502020204030204" pitchFamily="34" charset="0"/>
              </a:rPr>
              <a:t>round bracket.</a:t>
            </a:r>
            <a:endParaRPr lang="en-US" sz="1600"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0403F65A-CC67-40E5-9430-0B1F23DDE41A}"/>
              </a:ext>
            </a:extLst>
          </p:cNvPr>
          <p:cNvPicPr>
            <a:picLocks noChangeAspect="1"/>
          </p:cNvPicPr>
          <p:nvPr/>
        </p:nvPicPr>
        <p:blipFill>
          <a:blip r:embed="rId2"/>
          <a:stretch>
            <a:fillRect/>
          </a:stretch>
        </p:blipFill>
        <p:spPr>
          <a:xfrm>
            <a:off x="2327619" y="1701455"/>
            <a:ext cx="3667125" cy="3667125"/>
          </a:xfrm>
          <a:prstGeom prst="rect">
            <a:avLst/>
          </a:prstGeom>
        </p:spPr>
      </p:pic>
      <p:pic>
        <p:nvPicPr>
          <p:cNvPr id="9" name="Picture 8">
            <a:extLst>
              <a:ext uri="{FF2B5EF4-FFF2-40B4-BE49-F238E27FC236}">
                <a16:creationId xmlns:a16="http://schemas.microsoft.com/office/drawing/2014/main" id="{3D533E0D-5B80-41B6-9F93-7CE3B5F96341}"/>
              </a:ext>
            </a:extLst>
          </p:cNvPr>
          <p:cNvPicPr>
            <a:picLocks noChangeAspect="1"/>
          </p:cNvPicPr>
          <p:nvPr/>
        </p:nvPicPr>
        <p:blipFill>
          <a:blip r:embed="rId3"/>
          <a:stretch>
            <a:fillRect/>
          </a:stretch>
        </p:blipFill>
        <p:spPr>
          <a:xfrm>
            <a:off x="6197258" y="1701455"/>
            <a:ext cx="1512362" cy="697188"/>
          </a:xfrm>
          <a:prstGeom prst="rect">
            <a:avLst/>
          </a:prstGeom>
        </p:spPr>
      </p:pic>
    </p:spTree>
    <p:extLst>
      <p:ext uri="{BB962C8B-B14F-4D97-AF65-F5344CB8AC3E}">
        <p14:creationId xmlns:p14="http://schemas.microsoft.com/office/powerpoint/2010/main" val="61180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Modules</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In our previous lessons, we learned how to import modules but we haven’t really explain what is modules.</a:t>
            </a:r>
          </a:p>
          <a:p>
            <a:r>
              <a:rPr lang="en-US" sz="1600" dirty="0">
                <a:latin typeface="Calibri" panose="020F0502020204030204" pitchFamily="34" charset="0"/>
                <a:cs typeface="Calibri" panose="020F0502020204030204" pitchFamily="34" charset="0"/>
              </a:rPr>
              <a:t>So basically Modules are a group of codes or data, it may be variables, functions, or classes. we group them so that we can easily reuse them in the future.</a:t>
            </a:r>
          </a:p>
          <a:p>
            <a:r>
              <a:rPr lang="en-US" sz="1600" dirty="0">
                <a:latin typeface="Calibri" panose="020F0502020204030204" pitchFamily="34" charset="0"/>
                <a:cs typeface="Calibri" panose="020F0502020204030204" pitchFamily="34" charset="0"/>
              </a:rPr>
              <a:t>To create a module we just have to create a separate file with the module name that we desired.</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In this example, we created a module named “module1”.</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We can add other functionalities to the module.</a:t>
            </a:r>
          </a:p>
        </p:txBody>
      </p:sp>
      <p:pic>
        <p:nvPicPr>
          <p:cNvPr id="4" name="Picture 3">
            <a:extLst>
              <a:ext uri="{FF2B5EF4-FFF2-40B4-BE49-F238E27FC236}">
                <a16:creationId xmlns:a16="http://schemas.microsoft.com/office/drawing/2014/main" id="{59E5ED37-C252-48D8-8295-9D624FD2FAB5}"/>
              </a:ext>
            </a:extLst>
          </p:cNvPr>
          <p:cNvPicPr>
            <a:picLocks noChangeAspect="1"/>
          </p:cNvPicPr>
          <p:nvPr/>
        </p:nvPicPr>
        <p:blipFill>
          <a:blip r:embed="rId2"/>
          <a:stretch>
            <a:fillRect/>
          </a:stretch>
        </p:blipFill>
        <p:spPr>
          <a:xfrm>
            <a:off x="1895476" y="2409617"/>
            <a:ext cx="3842716" cy="1089205"/>
          </a:xfrm>
          <a:prstGeom prst="rect">
            <a:avLst/>
          </a:prstGeom>
        </p:spPr>
      </p:pic>
      <p:pic>
        <p:nvPicPr>
          <p:cNvPr id="5" name="Picture 4">
            <a:extLst>
              <a:ext uri="{FF2B5EF4-FFF2-40B4-BE49-F238E27FC236}">
                <a16:creationId xmlns:a16="http://schemas.microsoft.com/office/drawing/2014/main" id="{7C4ADB54-834B-4759-A5DB-91A10ACC3578}"/>
              </a:ext>
            </a:extLst>
          </p:cNvPr>
          <p:cNvPicPr>
            <a:picLocks noChangeAspect="1"/>
          </p:cNvPicPr>
          <p:nvPr/>
        </p:nvPicPr>
        <p:blipFill>
          <a:blip r:embed="rId3"/>
          <a:stretch>
            <a:fillRect/>
          </a:stretch>
        </p:blipFill>
        <p:spPr>
          <a:xfrm>
            <a:off x="2319959" y="4227691"/>
            <a:ext cx="2781300" cy="2247900"/>
          </a:xfrm>
          <a:prstGeom prst="rect">
            <a:avLst/>
          </a:prstGeom>
        </p:spPr>
      </p:pic>
    </p:spTree>
    <p:extLst>
      <p:ext uri="{BB962C8B-B14F-4D97-AF65-F5344CB8AC3E}">
        <p14:creationId xmlns:p14="http://schemas.microsoft.com/office/powerpoint/2010/main" val="6842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Modules</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To call our module we simply have to import it as any other module available.</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As you can see in here, we created another file and imported the module that we made.</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After we import the module, we can now use all the functions that we made.</a:t>
            </a:r>
          </a:p>
        </p:txBody>
      </p:sp>
      <p:pic>
        <p:nvPicPr>
          <p:cNvPr id="6" name="Picture 5">
            <a:extLst>
              <a:ext uri="{FF2B5EF4-FFF2-40B4-BE49-F238E27FC236}">
                <a16:creationId xmlns:a16="http://schemas.microsoft.com/office/drawing/2014/main" id="{3EBD3E82-9CE5-4A1B-B140-484C0BD64F33}"/>
              </a:ext>
            </a:extLst>
          </p:cNvPr>
          <p:cNvPicPr>
            <a:picLocks noChangeAspect="1"/>
          </p:cNvPicPr>
          <p:nvPr/>
        </p:nvPicPr>
        <p:blipFill>
          <a:blip r:embed="rId2"/>
          <a:stretch>
            <a:fillRect/>
          </a:stretch>
        </p:blipFill>
        <p:spPr>
          <a:xfrm>
            <a:off x="1878910" y="1434134"/>
            <a:ext cx="3371850" cy="1047750"/>
          </a:xfrm>
          <a:prstGeom prst="rect">
            <a:avLst/>
          </a:prstGeom>
        </p:spPr>
      </p:pic>
      <p:pic>
        <p:nvPicPr>
          <p:cNvPr id="7" name="Picture 6">
            <a:extLst>
              <a:ext uri="{FF2B5EF4-FFF2-40B4-BE49-F238E27FC236}">
                <a16:creationId xmlns:a16="http://schemas.microsoft.com/office/drawing/2014/main" id="{9A9F3257-65A8-45DA-BCFD-71ED1C797B70}"/>
              </a:ext>
            </a:extLst>
          </p:cNvPr>
          <p:cNvPicPr>
            <a:picLocks noChangeAspect="1"/>
          </p:cNvPicPr>
          <p:nvPr/>
        </p:nvPicPr>
        <p:blipFill>
          <a:blip r:embed="rId3"/>
          <a:stretch>
            <a:fillRect/>
          </a:stretch>
        </p:blipFill>
        <p:spPr>
          <a:xfrm>
            <a:off x="2332589" y="3314492"/>
            <a:ext cx="3895725" cy="1285875"/>
          </a:xfrm>
          <a:prstGeom prst="rect">
            <a:avLst/>
          </a:prstGeom>
        </p:spPr>
      </p:pic>
      <p:pic>
        <p:nvPicPr>
          <p:cNvPr id="8" name="Picture 7">
            <a:extLst>
              <a:ext uri="{FF2B5EF4-FFF2-40B4-BE49-F238E27FC236}">
                <a16:creationId xmlns:a16="http://schemas.microsoft.com/office/drawing/2014/main" id="{FAC04956-FC77-470E-91EA-83F982F1CEFD}"/>
              </a:ext>
            </a:extLst>
          </p:cNvPr>
          <p:cNvPicPr>
            <a:picLocks noChangeAspect="1"/>
          </p:cNvPicPr>
          <p:nvPr/>
        </p:nvPicPr>
        <p:blipFill>
          <a:blip r:embed="rId4"/>
          <a:stretch>
            <a:fillRect/>
          </a:stretch>
        </p:blipFill>
        <p:spPr>
          <a:xfrm>
            <a:off x="6390792" y="3314491"/>
            <a:ext cx="1647615" cy="846691"/>
          </a:xfrm>
          <a:prstGeom prst="rect">
            <a:avLst/>
          </a:prstGeom>
        </p:spPr>
      </p:pic>
    </p:spTree>
    <p:extLst>
      <p:ext uri="{BB962C8B-B14F-4D97-AF65-F5344CB8AC3E}">
        <p14:creationId xmlns:p14="http://schemas.microsoft.com/office/powerpoint/2010/main" val="1827773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Special Variable __name__</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Most of the time when we are building a project, we will be using modules and there would be a difference on what will the </a:t>
            </a:r>
            <a:r>
              <a:rPr lang="en-US" sz="1600" i="1" dirty="0">
                <a:latin typeface="Calibri" panose="020F0502020204030204" pitchFamily="34" charset="0"/>
                <a:cs typeface="Calibri" panose="020F0502020204030204" pitchFamily="34" charset="0"/>
              </a:rPr>
              <a:t>__name__ </a:t>
            </a:r>
            <a:r>
              <a:rPr lang="en-US" sz="1600" dirty="0">
                <a:latin typeface="Calibri" panose="020F0502020204030204" pitchFamily="34" charset="0"/>
                <a:cs typeface="Calibri" panose="020F0502020204030204" pitchFamily="34" charset="0"/>
              </a:rPr>
              <a:t>returns.</a:t>
            </a:r>
          </a:p>
          <a:p>
            <a:r>
              <a:rPr lang="en-US" sz="1600" dirty="0">
                <a:latin typeface="Calibri" panose="020F0502020204030204" pitchFamily="34" charset="0"/>
                <a:cs typeface="Calibri" panose="020F0502020204030204" pitchFamily="34" charset="0"/>
              </a:rPr>
              <a:t>To explain how we will be using the special variable, lets create a module named “</a:t>
            </a:r>
            <a:r>
              <a:rPr lang="en-US" sz="1600" i="1" dirty="0">
                <a:latin typeface="Calibri" panose="020F0502020204030204" pitchFamily="34" charset="0"/>
                <a:cs typeface="Calibri" panose="020F0502020204030204" pitchFamily="34" charset="0"/>
              </a:rPr>
              <a:t>demo.py</a:t>
            </a:r>
            <a:r>
              <a:rPr lang="en-US" sz="1600" dirty="0">
                <a:latin typeface="Calibri" panose="020F0502020204030204" pitchFamily="34" charset="0"/>
                <a:cs typeface="Calibri" panose="020F0502020204030204" pitchFamily="34" charset="0"/>
              </a:rPr>
              <a:t>”</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In the </a:t>
            </a:r>
            <a:r>
              <a:rPr lang="en-US" sz="1600" i="1" dirty="0">
                <a:latin typeface="Calibri" panose="020F0502020204030204" pitchFamily="34" charset="0"/>
                <a:cs typeface="Calibri" panose="020F0502020204030204" pitchFamily="34" charset="0"/>
              </a:rPr>
              <a:t>demo.py</a:t>
            </a:r>
            <a:r>
              <a:rPr lang="en-US" sz="1600" dirty="0">
                <a:latin typeface="Calibri" panose="020F0502020204030204" pitchFamily="34" charset="0"/>
                <a:cs typeface="Calibri" panose="020F0502020204030204" pitchFamily="34" charset="0"/>
              </a:rPr>
              <a:t> when we print the special variable it gave us __</a:t>
            </a:r>
            <a:r>
              <a:rPr lang="en-US" sz="1600" i="1" dirty="0">
                <a:latin typeface="Calibri" panose="020F0502020204030204" pitchFamily="34" charset="0"/>
                <a:cs typeface="Calibri" panose="020F0502020204030204" pitchFamily="34" charset="0"/>
              </a:rPr>
              <a:t>main</a:t>
            </a:r>
            <a:r>
              <a:rPr lang="en-US" sz="1600" dirty="0">
                <a:latin typeface="Calibri" panose="020F0502020204030204" pitchFamily="34" charset="0"/>
                <a:cs typeface="Calibri" panose="020F0502020204030204" pitchFamily="34" charset="0"/>
              </a:rPr>
              <a:t>__ because that is the point of execution, it is where our code starts.</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Now lets create another module named “</a:t>
            </a:r>
            <a:r>
              <a:rPr lang="en-US" sz="1600" i="1" dirty="0">
                <a:latin typeface="Calibri" panose="020F0502020204030204" pitchFamily="34" charset="0"/>
                <a:cs typeface="Calibri" panose="020F0502020204030204" pitchFamily="34" charset="0"/>
              </a:rPr>
              <a:t>proj1.py</a:t>
            </a:r>
            <a:r>
              <a:rPr lang="en-US" sz="1600" dirty="0">
                <a:latin typeface="Calibri" panose="020F0502020204030204" pitchFamily="34" charset="0"/>
                <a:cs typeface="Calibri" panose="020F0502020204030204" pitchFamily="34" charset="0"/>
              </a:rPr>
              <a:t>” and in this module we will import </a:t>
            </a:r>
            <a:r>
              <a:rPr lang="en-US" sz="1600" i="1" dirty="0">
                <a:latin typeface="Calibri" panose="020F0502020204030204" pitchFamily="34" charset="0"/>
                <a:cs typeface="Calibri" panose="020F0502020204030204" pitchFamily="34" charset="0"/>
              </a:rPr>
              <a:t>demo.py</a:t>
            </a:r>
          </a:p>
          <a:p>
            <a:pPr lvl="1">
              <a:buFont typeface="Courier New" panose="02070309020205020404" pitchFamily="49" charset="0"/>
              <a:buChar char="o"/>
            </a:pPr>
            <a:endParaRPr lang="en-US" sz="1600" i="1"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i="1"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i="1"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Since we imported </a:t>
            </a:r>
            <a:r>
              <a:rPr lang="en-US" sz="1600" i="1" dirty="0">
                <a:latin typeface="Calibri" panose="020F0502020204030204" pitchFamily="34" charset="0"/>
                <a:cs typeface="Calibri" panose="020F0502020204030204" pitchFamily="34" charset="0"/>
              </a:rPr>
              <a:t>proj1.py, </a:t>
            </a:r>
            <a:r>
              <a:rPr lang="en-US" sz="1600" dirty="0">
                <a:latin typeface="Calibri" panose="020F0502020204030204" pitchFamily="34" charset="0"/>
                <a:cs typeface="Calibri" panose="020F0502020204030204" pitchFamily="34" charset="0"/>
              </a:rPr>
              <a:t>it will run the print statement from the demo.py and the value will be the module name.</a:t>
            </a:r>
          </a:p>
        </p:txBody>
      </p:sp>
      <p:pic>
        <p:nvPicPr>
          <p:cNvPr id="5" name="Picture 4">
            <a:extLst>
              <a:ext uri="{FF2B5EF4-FFF2-40B4-BE49-F238E27FC236}">
                <a16:creationId xmlns:a16="http://schemas.microsoft.com/office/drawing/2014/main" id="{21857F68-B8E5-4B3C-9A2A-187C6C7CFCAE}"/>
              </a:ext>
            </a:extLst>
          </p:cNvPr>
          <p:cNvPicPr>
            <a:picLocks noChangeAspect="1"/>
          </p:cNvPicPr>
          <p:nvPr/>
        </p:nvPicPr>
        <p:blipFill>
          <a:blip r:embed="rId2"/>
          <a:stretch>
            <a:fillRect/>
          </a:stretch>
        </p:blipFill>
        <p:spPr>
          <a:xfrm>
            <a:off x="1880566" y="2032552"/>
            <a:ext cx="3448050" cy="990600"/>
          </a:xfrm>
          <a:prstGeom prst="rect">
            <a:avLst/>
          </a:prstGeom>
        </p:spPr>
      </p:pic>
      <p:pic>
        <p:nvPicPr>
          <p:cNvPr id="9" name="Picture 8">
            <a:extLst>
              <a:ext uri="{FF2B5EF4-FFF2-40B4-BE49-F238E27FC236}">
                <a16:creationId xmlns:a16="http://schemas.microsoft.com/office/drawing/2014/main" id="{7DD70FF2-5353-45A9-AE60-D4D01C7F9E2D}"/>
              </a:ext>
            </a:extLst>
          </p:cNvPr>
          <p:cNvPicPr>
            <a:picLocks noChangeAspect="1"/>
          </p:cNvPicPr>
          <p:nvPr/>
        </p:nvPicPr>
        <p:blipFill>
          <a:blip r:embed="rId3"/>
          <a:stretch>
            <a:fillRect/>
          </a:stretch>
        </p:blipFill>
        <p:spPr>
          <a:xfrm>
            <a:off x="5482257" y="2032552"/>
            <a:ext cx="973389" cy="525118"/>
          </a:xfrm>
          <a:prstGeom prst="rect">
            <a:avLst/>
          </a:prstGeom>
        </p:spPr>
      </p:pic>
      <p:pic>
        <p:nvPicPr>
          <p:cNvPr id="10" name="Picture 9">
            <a:extLst>
              <a:ext uri="{FF2B5EF4-FFF2-40B4-BE49-F238E27FC236}">
                <a16:creationId xmlns:a16="http://schemas.microsoft.com/office/drawing/2014/main" id="{03207BD0-E884-4149-8C13-CB57142B43A3}"/>
              </a:ext>
            </a:extLst>
          </p:cNvPr>
          <p:cNvPicPr>
            <a:picLocks noChangeAspect="1"/>
          </p:cNvPicPr>
          <p:nvPr/>
        </p:nvPicPr>
        <p:blipFill>
          <a:blip r:embed="rId4"/>
          <a:stretch>
            <a:fillRect/>
          </a:stretch>
        </p:blipFill>
        <p:spPr>
          <a:xfrm>
            <a:off x="2322857" y="4146481"/>
            <a:ext cx="3035186" cy="1141136"/>
          </a:xfrm>
          <a:prstGeom prst="rect">
            <a:avLst/>
          </a:prstGeom>
        </p:spPr>
      </p:pic>
      <p:pic>
        <p:nvPicPr>
          <p:cNvPr id="11" name="Picture 10">
            <a:extLst>
              <a:ext uri="{FF2B5EF4-FFF2-40B4-BE49-F238E27FC236}">
                <a16:creationId xmlns:a16="http://schemas.microsoft.com/office/drawing/2014/main" id="{94FA3D0E-188D-49DE-80AD-C917BE604B1F}"/>
              </a:ext>
            </a:extLst>
          </p:cNvPr>
          <p:cNvPicPr>
            <a:picLocks noChangeAspect="1"/>
          </p:cNvPicPr>
          <p:nvPr/>
        </p:nvPicPr>
        <p:blipFill>
          <a:blip r:embed="rId5"/>
          <a:stretch>
            <a:fillRect/>
          </a:stretch>
        </p:blipFill>
        <p:spPr>
          <a:xfrm>
            <a:off x="5526459" y="4146481"/>
            <a:ext cx="749643" cy="556187"/>
          </a:xfrm>
          <a:prstGeom prst="rect">
            <a:avLst/>
          </a:prstGeom>
        </p:spPr>
      </p:pic>
    </p:spTree>
    <p:extLst>
      <p:ext uri="{BB962C8B-B14F-4D97-AF65-F5344CB8AC3E}">
        <p14:creationId xmlns:p14="http://schemas.microsoft.com/office/powerpoint/2010/main" val="3186262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Special Variable __name__</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So how do we usually use this __name__?</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Most of the time in a module, there are processes that will be run automatically. Lets say in demo.py we have a function that will be run from the start of execution.</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Now the problem is if we run the </a:t>
            </a:r>
            <a:r>
              <a:rPr lang="en-US" sz="1600" i="1" dirty="0">
                <a:latin typeface="Calibri" panose="020F0502020204030204" pitchFamily="34" charset="0"/>
                <a:cs typeface="Calibri" panose="020F0502020204030204" pitchFamily="34" charset="0"/>
              </a:rPr>
              <a:t>proj1.py </a:t>
            </a:r>
            <a:r>
              <a:rPr lang="en-US" sz="1600" dirty="0">
                <a:latin typeface="Calibri" panose="020F0502020204030204" pitchFamily="34" charset="0"/>
                <a:cs typeface="Calibri" panose="020F0502020204030204" pitchFamily="34" charset="0"/>
              </a:rPr>
              <a:t>it will also run all method of </a:t>
            </a:r>
            <a:r>
              <a:rPr lang="en-US" sz="1600" i="1" dirty="0">
                <a:latin typeface="Calibri" panose="020F0502020204030204" pitchFamily="34" charset="0"/>
                <a:cs typeface="Calibri" panose="020F0502020204030204" pitchFamily="34" charset="0"/>
              </a:rPr>
              <a:t>demo.py </a:t>
            </a:r>
            <a:r>
              <a:rPr lang="en-US" sz="1600" dirty="0">
                <a:latin typeface="Calibri" panose="020F0502020204030204" pitchFamily="34" charset="0"/>
                <a:cs typeface="Calibri" panose="020F0502020204030204" pitchFamily="34" charset="0"/>
              </a:rPr>
              <a:t>since we imported the module.</a:t>
            </a:r>
            <a:endParaRPr lang="en-US" sz="1600" i="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4E269491-0F85-4520-A7AA-380476A4B3AE}"/>
              </a:ext>
            </a:extLst>
          </p:cNvPr>
          <p:cNvPicPr>
            <a:picLocks noChangeAspect="1"/>
          </p:cNvPicPr>
          <p:nvPr/>
        </p:nvPicPr>
        <p:blipFill>
          <a:blip r:embed="rId2"/>
          <a:stretch>
            <a:fillRect/>
          </a:stretch>
        </p:blipFill>
        <p:spPr>
          <a:xfrm>
            <a:off x="2336317" y="2085975"/>
            <a:ext cx="2991058" cy="2052259"/>
          </a:xfrm>
          <a:prstGeom prst="rect">
            <a:avLst/>
          </a:prstGeom>
        </p:spPr>
      </p:pic>
      <p:pic>
        <p:nvPicPr>
          <p:cNvPr id="6" name="Picture 5">
            <a:extLst>
              <a:ext uri="{FF2B5EF4-FFF2-40B4-BE49-F238E27FC236}">
                <a16:creationId xmlns:a16="http://schemas.microsoft.com/office/drawing/2014/main" id="{36A3EC37-8EB3-405F-984B-4C4F1C326F55}"/>
              </a:ext>
            </a:extLst>
          </p:cNvPr>
          <p:cNvPicPr>
            <a:picLocks noChangeAspect="1"/>
          </p:cNvPicPr>
          <p:nvPr/>
        </p:nvPicPr>
        <p:blipFill>
          <a:blip r:embed="rId3"/>
          <a:stretch>
            <a:fillRect/>
          </a:stretch>
        </p:blipFill>
        <p:spPr>
          <a:xfrm>
            <a:off x="5488884" y="2085975"/>
            <a:ext cx="2039993" cy="723486"/>
          </a:xfrm>
          <a:prstGeom prst="rect">
            <a:avLst/>
          </a:prstGeom>
        </p:spPr>
      </p:pic>
      <p:pic>
        <p:nvPicPr>
          <p:cNvPr id="7" name="Picture 6">
            <a:extLst>
              <a:ext uri="{FF2B5EF4-FFF2-40B4-BE49-F238E27FC236}">
                <a16:creationId xmlns:a16="http://schemas.microsoft.com/office/drawing/2014/main" id="{1FD0E171-7DA2-409E-B894-DE8B673C0580}"/>
              </a:ext>
            </a:extLst>
          </p:cNvPr>
          <p:cNvPicPr>
            <a:picLocks noChangeAspect="1"/>
          </p:cNvPicPr>
          <p:nvPr/>
        </p:nvPicPr>
        <p:blipFill>
          <a:blip r:embed="rId4"/>
          <a:stretch>
            <a:fillRect/>
          </a:stretch>
        </p:blipFill>
        <p:spPr>
          <a:xfrm>
            <a:off x="2336317" y="4867103"/>
            <a:ext cx="3352800" cy="1095375"/>
          </a:xfrm>
          <a:prstGeom prst="rect">
            <a:avLst/>
          </a:prstGeom>
        </p:spPr>
      </p:pic>
      <p:pic>
        <p:nvPicPr>
          <p:cNvPr id="8" name="Picture 7">
            <a:extLst>
              <a:ext uri="{FF2B5EF4-FFF2-40B4-BE49-F238E27FC236}">
                <a16:creationId xmlns:a16="http://schemas.microsoft.com/office/drawing/2014/main" id="{818B7B93-A2EA-4DC8-9C6F-D9D83D0E7247}"/>
              </a:ext>
            </a:extLst>
          </p:cNvPr>
          <p:cNvPicPr>
            <a:picLocks noChangeAspect="1"/>
          </p:cNvPicPr>
          <p:nvPr/>
        </p:nvPicPr>
        <p:blipFill>
          <a:blip r:embed="rId5"/>
          <a:stretch>
            <a:fillRect/>
          </a:stretch>
        </p:blipFill>
        <p:spPr>
          <a:xfrm>
            <a:off x="5872370" y="4867103"/>
            <a:ext cx="1905000" cy="704850"/>
          </a:xfrm>
          <a:prstGeom prst="rect">
            <a:avLst/>
          </a:prstGeom>
        </p:spPr>
      </p:pic>
    </p:spTree>
    <p:extLst>
      <p:ext uri="{BB962C8B-B14F-4D97-AF65-F5344CB8AC3E}">
        <p14:creationId xmlns:p14="http://schemas.microsoft.com/office/powerpoint/2010/main" val="257769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Special Variable __name__</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So to avoid running automatically in other modules, in demo.py we will be running functions automatically only if we are in the demo.py</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Now in the proj1.py, it will only run those methods that we will call manually.</a:t>
            </a:r>
          </a:p>
        </p:txBody>
      </p:sp>
      <p:pic>
        <p:nvPicPr>
          <p:cNvPr id="5" name="Picture 4">
            <a:extLst>
              <a:ext uri="{FF2B5EF4-FFF2-40B4-BE49-F238E27FC236}">
                <a16:creationId xmlns:a16="http://schemas.microsoft.com/office/drawing/2014/main" id="{ADD6C50A-3F4A-4E5D-A37C-6078D9319D1D}"/>
              </a:ext>
            </a:extLst>
          </p:cNvPr>
          <p:cNvPicPr>
            <a:picLocks noChangeAspect="1"/>
          </p:cNvPicPr>
          <p:nvPr/>
        </p:nvPicPr>
        <p:blipFill>
          <a:blip r:embed="rId2"/>
          <a:stretch>
            <a:fillRect/>
          </a:stretch>
        </p:blipFill>
        <p:spPr>
          <a:xfrm>
            <a:off x="1866900" y="1678470"/>
            <a:ext cx="2718352" cy="1986390"/>
          </a:xfrm>
          <a:prstGeom prst="rect">
            <a:avLst/>
          </a:prstGeom>
        </p:spPr>
      </p:pic>
      <p:pic>
        <p:nvPicPr>
          <p:cNvPr id="9" name="Picture 8">
            <a:extLst>
              <a:ext uri="{FF2B5EF4-FFF2-40B4-BE49-F238E27FC236}">
                <a16:creationId xmlns:a16="http://schemas.microsoft.com/office/drawing/2014/main" id="{D3094F4F-BF0A-443A-96B0-58EAF3AFC8DC}"/>
              </a:ext>
            </a:extLst>
          </p:cNvPr>
          <p:cNvPicPr>
            <a:picLocks noChangeAspect="1"/>
          </p:cNvPicPr>
          <p:nvPr/>
        </p:nvPicPr>
        <p:blipFill>
          <a:blip r:embed="rId3"/>
          <a:stretch>
            <a:fillRect/>
          </a:stretch>
        </p:blipFill>
        <p:spPr>
          <a:xfrm>
            <a:off x="4811368" y="1678470"/>
            <a:ext cx="2043090" cy="759930"/>
          </a:xfrm>
          <a:prstGeom prst="rect">
            <a:avLst/>
          </a:prstGeom>
        </p:spPr>
      </p:pic>
      <p:pic>
        <p:nvPicPr>
          <p:cNvPr id="10" name="Picture 9">
            <a:extLst>
              <a:ext uri="{FF2B5EF4-FFF2-40B4-BE49-F238E27FC236}">
                <a16:creationId xmlns:a16="http://schemas.microsoft.com/office/drawing/2014/main" id="{548D2E67-C4BA-45F1-9F34-4AB18F9D2EA2}"/>
              </a:ext>
            </a:extLst>
          </p:cNvPr>
          <p:cNvPicPr>
            <a:picLocks noChangeAspect="1"/>
          </p:cNvPicPr>
          <p:nvPr/>
        </p:nvPicPr>
        <p:blipFill>
          <a:blip r:embed="rId4"/>
          <a:stretch>
            <a:fillRect/>
          </a:stretch>
        </p:blipFill>
        <p:spPr>
          <a:xfrm>
            <a:off x="1866900" y="4345482"/>
            <a:ext cx="3571875" cy="1323975"/>
          </a:xfrm>
          <a:prstGeom prst="rect">
            <a:avLst/>
          </a:prstGeom>
        </p:spPr>
      </p:pic>
      <p:pic>
        <p:nvPicPr>
          <p:cNvPr id="11" name="Picture 10">
            <a:extLst>
              <a:ext uri="{FF2B5EF4-FFF2-40B4-BE49-F238E27FC236}">
                <a16:creationId xmlns:a16="http://schemas.microsoft.com/office/drawing/2014/main" id="{A888487A-3FA5-41BD-AC0A-F9522C950786}"/>
              </a:ext>
            </a:extLst>
          </p:cNvPr>
          <p:cNvPicPr>
            <a:picLocks noChangeAspect="1"/>
          </p:cNvPicPr>
          <p:nvPr/>
        </p:nvPicPr>
        <p:blipFill>
          <a:blip r:embed="rId5"/>
          <a:stretch>
            <a:fillRect/>
          </a:stretch>
        </p:blipFill>
        <p:spPr>
          <a:xfrm>
            <a:off x="5664990" y="4345481"/>
            <a:ext cx="2066057" cy="759929"/>
          </a:xfrm>
          <a:prstGeom prst="rect">
            <a:avLst/>
          </a:prstGeom>
        </p:spPr>
      </p:pic>
    </p:spTree>
    <p:extLst>
      <p:ext uri="{BB962C8B-B14F-4D97-AF65-F5344CB8AC3E}">
        <p14:creationId xmlns:p14="http://schemas.microsoft.com/office/powerpoint/2010/main" val="907199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Introduction to OOP</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One of the reason why Python is famous is because it supports all different programming paradigm, it supports functional programming, OOP, and it also works with procedure oriented programming. </a:t>
            </a:r>
          </a:p>
          <a:p>
            <a:r>
              <a:rPr lang="en-US" sz="1600" i="1" dirty="0">
                <a:latin typeface="Calibri" panose="020F0502020204030204" pitchFamily="34" charset="0"/>
                <a:cs typeface="Calibri" panose="020F0502020204030204" pitchFamily="34" charset="0"/>
              </a:rPr>
              <a:t>OOP</a:t>
            </a:r>
            <a:r>
              <a:rPr lang="en-US" sz="1600" dirty="0">
                <a:latin typeface="Calibri" panose="020F0502020204030204" pitchFamily="34" charset="0"/>
                <a:cs typeface="Calibri" panose="020F0502020204030204" pitchFamily="34" charset="0"/>
              </a:rPr>
              <a:t> stands for </a:t>
            </a:r>
            <a:r>
              <a:rPr lang="en-US" sz="1600" i="1" dirty="0">
                <a:latin typeface="Calibri" panose="020F0502020204030204" pitchFamily="34" charset="0"/>
                <a:cs typeface="Calibri" panose="020F0502020204030204" pitchFamily="34" charset="0"/>
              </a:rPr>
              <a:t>Object Oriented Programming</a:t>
            </a:r>
            <a:r>
              <a:rPr lang="en-US" sz="1600" dirty="0">
                <a:latin typeface="Calibri" panose="020F0502020204030204" pitchFamily="34" charset="0"/>
                <a:cs typeface="Calibri" panose="020F0502020204030204" pitchFamily="34" charset="0"/>
              </a:rPr>
              <a:t>, since everything in Python is an object, we should learn how OOP works.</a:t>
            </a:r>
          </a:p>
          <a:p>
            <a:r>
              <a:rPr lang="en-US" sz="1600" dirty="0">
                <a:latin typeface="Calibri" panose="020F0502020204030204" pitchFamily="34" charset="0"/>
                <a:cs typeface="Calibri" panose="020F0502020204030204" pitchFamily="34" charset="0"/>
              </a:rPr>
              <a:t>In OOP, we have so many concepts, some of these are </a:t>
            </a:r>
            <a:r>
              <a:rPr lang="en-US" sz="1600" i="1" dirty="0">
                <a:latin typeface="Calibri" panose="020F0502020204030204" pitchFamily="34" charset="0"/>
                <a:cs typeface="Calibri" panose="020F0502020204030204" pitchFamily="34" charset="0"/>
              </a:rPr>
              <a:t>objects</a:t>
            </a:r>
            <a:r>
              <a:rPr lang="en-US" sz="1600" dirty="0">
                <a:latin typeface="Calibri" panose="020F0502020204030204" pitchFamily="34" charset="0"/>
                <a:cs typeface="Calibri" panose="020F0502020204030204" pitchFamily="34" charset="0"/>
              </a:rPr>
              <a:t>, </a:t>
            </a:r>
            <a:r>
              <a:rPr lang="en-US" sz="1600" i="1" dirty="0">
                <a:latin typeface="Calibri" panose="020F0502020204030204" pitchFamily="34" charset="0"/>
                <a:cs typeface="Calibri" panose="020F0502020204030204" pitchFamily="34" charset="0"/>
              </a:rPr>
              <a:t>classes</a:t>
            </a:r>
            <a:r>
              <a:rPr lang="en-US" sz="1600" dirty="0">
                <a:latin typeface="Calibri" panose="020F0502020204030204" pitchFamily="34" charset="0"/>
                <a:cs typeface="Calibri" panose="020F0502020204030204" pitchFamily="34" charset="0"/>
              </a:rPr>
              <a:t>, </a:t>
            </a:r>
            <a:r>
              <a:rPr lang="en-US" sz="1600" i="1" dirty="0">
                <a:latin typeface="Calibri" panose="020F0502020204030204" pitchFamily="34" charset="0"/>
                <a:cs typeface="Calibri" panose="020F0502020204030204" pitchFamily="34" charset="0"/>
              </a:rPr>
              <a:t>encapsulation</a:t>
            </a:r>
            <a:r>
              <a:rPr lang="en-US" sz="1600" dirty="0">
                <a:latin typeface="Calibri" panose="020F0502020204030204" pitchFamily="34" charset="0"/>
                <a:cs typeface="Calibri" panose="020F0502020204030204" pitchFamily="34" charset="0"/>
              </a:rPr>
              <a:t>, </a:t>
            </a:r>
            <a:r>
              <a:rPr lang="en-US" sz="1600" i="1" dirty="0">
                <a:latin typeface="Calibri" panose="020F0502020204030204" pitchFamily="34" charset="0"/>
                <a:cs typeface="Calibri" panose="020F0502020204030204" pitchFamily="34" charset="0"/>
              </a:rPr>
              <a:t>abstraction</a:t>
            </a:r>
            <a:r>
              <a:rPr lang="en-US" sz="1600" dirty="0">
                <a:latin typeface="Calibri" panose="020F0502020204030204" pitchFamily="34" charset="0"/>
                <a:cs typeface="Calibri" panose="020F0502020204030204" pitchFamily="34" charset="0"/>
              </a:rPr>
              <a:t>, and </a:t>
            </a:r>
            <a:r>
              <a:rPr lang="en-US" sz="1600" i="1" dirty="0">
                <a:latin typeface="Calibri" panose="020F0502020204030204" pitchFamily="34" charset="0"/>
                <a:cs typeface="Calibri" panose="020F0502020204030204" pitchFamily="34" charset="0"/>
              </a:rPr>
              <a:t>polymorphism</a:t>
            </a:r>
            <a:r>
              <a:rPr lang="en-US" sz="1600" dirty="0">
                <a:latin typeface="Calibri" panose="020F0502020204030204" pitchFamily="34" charset="0"/>
                <a:cs typeface="Calibri" panose="020F0502020204030204" pitchFamily="34" charset="0"/>
              </a:rPr>
              <a:t>. </a:t>
            </a:r>
          </a:p>
          <a:p>
            <a:r>
              <a:rPr lang="en-US" sz="1600" dirty="0">
                <a:latin typeface="Calibri" panose="020F0502020204030204" pitchFamily="34" charset="0"/>
                <a:cs typeface="Calibri" panose="020F0502020204030204" pitchFamily="34" charset="0"/>
              </a:rPr>
              <a:t>What is object and why is it important?</a:t>
            </a:r>
          </a:p>
          <a:p>
            <a:pPr lvl="1">
              <a:buFont typeface="Courier New" panose="02070309020205020404" pitchFamily="49" charset="0"/>
              <a:buChar char="o"/>
            </a:pPr>
            <a:r>
              <a:rPr lang="en-US" sz="1600" i="1" dirty="0">
                <a:latin typeface="Calibri" panose="020F0502020204030204" pitchFamily="34" charset="0"/>
                <a:cs typeface="Calibri" panose="020F0502020204030204" pitchFamily="34" charset="0"/>
              </a:rPr>
              <a:t>Object</a:t>
            </a:r>
            <a:r>
              <a:rPr lang="en-US" sz="1600" dirty="0">
                <a:latin typeface="Calibri" panose="020F0502020204030204" pitchFamily="34" charset="0"/>
                <a:cs typeface="Calibri" panose="020F0502020204030204" pitchFamily="34" charset="0"/>
              </a:rPr>
              <a:t> are usually modeled in real-world objects you find in everyday life. This may be persons, phones, chairs, houses, vehicles, etc.</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In an </a:t>
            </a:r>
            <a:r>
              <a:rPr lang="en-US" sz="1600" i="1" dirty="0">
                <a:latin typeface="Calibri" panose="020F0502020204030204" pitchFamily="34" charset="0"/>
                <a:cs typeface="Calibri" panose="020F0502020204030204" pitchFamily="34" charset="0"/>
              </a:rPr>
              <a:t>object</a:t>
            </a:r>
            <a:r>
              <a:rPr lang="en-US" sz="1600" dirty="0">
                <a:latin typeface="Calibri" panose="020F0502020204030204" pitchFamily="34" charset="0"/>
                <a:cs typeface="Calibri" panose="020F0502020204030204" pitchFamily="34" charset="0"/>
              </a:rPr>
              <a:t>, there are 2 things to take note, every object will have certain attributes and certain behaviors. </a:t>
            </a:r>
          </a:p>
          <a:p>
            <a:pPr lvl="1">
              <a:buFont typeface="Courier New" panose="02070309020205020404" pitchFamily="49" charset="0"/>
              <a:buChar char="o"/>
            </a:pPr>
            <a:r>
              <a:rPr lang="en-US" sz="1600" i="1" dirty="0">
                <a:latin typeface="Calibri" panose="020F0502020204030204" pitchFamily="34" charset="0"/>
                <a:cs typeface="Calibri" panose="020F0502020204030204" pitchFamily="34" charset="0"/>
              </a:rPr>
              <a:t>Attributes</a:t>
            </a:r>
            <a:r>
              <a:rPr lang="en-US" sz="1600" dirty="0">
                <a:latin typeface="Calibri" panose="020F0502020204030204" pitchFamily="34" charset="0"/>
                <a:cs typeface="Calibri" panose="020F0502020204030204" pitchFamily="34" charset="0"/>
              </a:rPr>
              <a:t> are like data or properties of an object while behaviors are the actions that can be perform by the object. We will define attributes to variables while to be able to have behaviors, we will use </a:t>
            </a:r>
            <a:r>
              <a:rPr lang="en-US" sz="1600" i="1" dirty="0">
                <a:latin typeface="Calibri" panose="020F0502020204030204" pitchFamily="34" charset="0"/>
                <a:cs typeface="Calibri" panose="020F0502020204030204" pitchFamily="34" charset="0"/>
              </a:rPr>
              <a:t>methods</a:t>
            </a:r>
            <a:r>
              <a:rPr lang="en-US" sz="1600" dirty="0">
                <a:latin typeface="Calibri" panose="020F0502020204030204" pitchFamily="34" charset="0"/>
                <a:cs typeface="Calibri" panose="020F0502020204030204" pitchFamily="34" charset="0"/>
              </a:rPr>
              <a:t>.</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Basically </a:t>
            </a:r>
            <a:r>
              <a:rPr lang="en-US" sz="1600" i="1" dirty="0">
                <a:latin typeface="Calibri" panose="020F0502020204030204" pitchFamily="34" charset="0"/>
                <a:cs typeface="Calibri" panose="020F0502020204030204" pitchFamily="34" charset="0"/>
              </a:rPr>
              <a:t>methods</a:t>
            </a:r>
            <a:r>
              <a:rPr lang="en-US" sz="1600" dirty="0">
                <a:latin typeface="Calibri" panose="020F0502020204030204" pitchFamily="34" charset="0"/>
                <a:cs typeface="Calibri" panose="020F0502020204030204" pitchFamily="34" charset="0"/>
              </a:rPr>
              <a:t> are just functions in OOP.</a:t>
            </a:r>
          </a:p>
          <a:p>
            <a:r>
              <a:rPr lang="en-US" sz="1600" dirty="0">
                <a:latin typeface="Calibri" panose="020F0502020204030204" pitchFamily="34" charset="0"/>
                <a:cs typeface="Calibri" panose="020F0502020204030204" pitchFamily="34" charset="0"/>
              </a:rPr>
              <a:t>So since we will be learning first about object, we need to also know what is a </a:t>
            </a:r>
            <a:r>
              <a:rPr lang="en-US" sz="1600" i="1" dirty="0">
                <a:latin typeface="Calibri" panose="020F0502020204030204" pitchFamily="34" charset="0"/>
                <a:cs typeface="Calibri" panose="020F0502020204030204" pitchFamily="34" charset="0"/>
              </a:rPr>
              <a:t>class</a:t>
            </a:r>
            <a:r>
              <a:rPr lang="en-US" sz="1600" dirty="0">
                <a:latin typeface="Calibri" panose="020F0502020204030204" pitchFamily="34" charset="0"/>
                <a:cs typeface="Calibri" panose="020F0502020204030204" pitchFamily="34" charset="0"/>
              </a:rPr>
              <a:t>.</a:t>
            </a:r>
          </a:p>
          <a:p>
            <a:pPr lvl="1">
              <a:buFont typeface="Courier New" panose="02070309020205020404" pitchFamily="49" charset="0"/>
              <a:buChar char="o"/>
            </a:pPr>
            <a:r>
              <a:rPr lang="en-US" sz="1600" i="1" dirty="0">
                <a:latin typeface="Calibri" panose="020F0502020204030204" pitchFamily="34" charset="0"/>
                <a:cs typeface="Calibri" panose="020F0502020204030204" pitchFamily="34" charset="0"/>
              </a:rPr>
              <a:t>Class</a:t>
            </a:r>
            <a:r>
              <a:rPr lang="en-US" sz="1600" dirty="0">
                <a:latin typeface="Calibri" panose="020F0502020204030204" pitchFamily="34" charset="0"/>
                <a:cs typeface="Calibri" panose="020F0502020204030204" pitchFamily="34" charset="0"/>
              </a:rPr>
              <a:t> is the design or the blueprint of an object. It is where we will define its data and behaviors.</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322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Classes and Objects</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In this lesson we will be learning how class and object works.</a:t>
            </a:r>
          </a:p>
          <a:p>
            <a:r>
              <a:rPr lang="en-US" sz="1600" dirty="0">
                <a:latin typeface="Calibri" panose="020F0502020204030204" pitchFamily="34" charset="0"/>
                <a:cs typeface="Calibri" panose="020F0502020204030204" pitchFamily="34" charset="0"/>
              </a:rPr>
              <a:t>If we want an object we need to create a class.</a:t>
            </a:r>
          </a:p>
          <a:p>
            <a:r>
              <a:rPr lang="en-US" sz="1600" dirty="0">
                <a:latin typeface="Calibri" panose="020F0502020204030204" pitchFamily="34" charset="0"/>
                <a:cs typeface="Calibri" panose="020F0502020204030204" pitchFamily="34" charset="0"/>
              </a:rPr>
              <a:t>The way we define a class is using the </a:t>
            </a:r>
            <a:r>
              <a:rPr lang="en-US" sz="1600" i="1" dirty="0">
                <a:latin typeface="Calibri" panose="020F0502020204030204" pitchFamily="34" charset="0"/>
                <a:cs typeface="Calibri" panose="020F0502020204030204" pitchFamily="34" charset="0"/>
              </a:rPr>
              <a:t>class</a:t>
            </a:r>
            <a:r>
              <a:rPr lang="en-US" sz="1600" dirty="0">
                <a:latin typeface="Calibri" panose="020F0502020204030204" pitchFamily="34" charset="0"/>
                <a:cs typeface="Calibri" panose="020F0502020204030204" pitchFamily="34" charset="0"/>
              </a:rPr>
              <a:t> keyword and having a class name.</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Inside the class where we will be creating its variables and methods.</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In this example we have a simple method </a:t>
            </a:r>
            <a:r>
              <a:rPr lang="en-US" sz="1600" i="1" dirty="0">
                <a:latin typeface="Calibri" panose="020F0502020204030204" pitchFamily="34" charset="0"/>
                <a:cs typeface="Calibri" panose="020F0502020204030204" pitchFamily="34" charset="0"/>
              </a:rPr>
              <a:t>greet</a:t>
            </a:r>
            <a:r>
              <a:rPr lang="en-US" sz="1600" dirty="0">
                <a:latin typeface="Calibri" panose="020F0502020204030204" pitchFamily="34" charset="0"/>
                <a:cs typeface="Calibri" panose="020F0502020204030204" pitchFamily="34" charset="0"/>
              </a:rPr>
              <a:t>.</a:t>
            </a:r>
          </a:p>
          <a:p>
            <a:r>
              <a:rPr lang="en-US" sz="1600" dirty="0">
                <a:latin typeface="Calibri" panose="020F0502020204030204" pitchFamily="34" charset="0"/>
                <a:cs typeface="Calibri" panose="020F0502020204030204" pitchFamily="34" charset="0"/>
              </a:rPr>
              <a:t>To define an object, we simply have to assign it to the class.</a:t>
            </a:r>
          </a:p>
        </p:txBody>
      </p:sp>
      <p:pic>
        <p:nvPicPr>
          <p:cNvPr id="4" name="Picture 3">
            <a:extLst>
              <a:ext uri="{FF2B5EF4-FFF2-40B4-BE49-F238E27FC236}">
                <a16:creationId xmlns:a16="http://schemas.microsoft.com/office/drawing/2014/main" id="{127551CA-0CCE-4C63-8403-ED9EEE788C9A}"/>
              </a:ext>
            </a:extLst>
          </p:cNvPr>
          <p:cNvPicPr>
            <a:picLocks noChangeAspect="1"/>
          </p:cNvPicPr>
          <p:nvPr/>
        </p:nvPicPr>
        <p:blipFill>
          <a:blip r:embed="rId2"/>
          <a:stretch>
            <a:fillRect/>
          </a:stretch>
        </p:blipFill>
        <p:spPr>
          <a:xfrm>
            <a:off x="1885536" y="2145816"/>
            <a:ext cx="3067050" cy="790575"/>
          </a:xfrm>
          <a:prstGeom prst="rect">
            <a:avLst/>
          </a:prstGeom>
        </p:spPr>
      </p:pic>
      <p:pic>
        <p:nvPicPr>
          <p:cNvPr id="5" name="Picture 4">
            <a:extLst>
              <a:ext uri="{FF2B5EF4-FFF2-40B4-BE49-F238E27FC236}">
                <a16:creationId xmlns:a16="http://schemas.microsoft.com/office/drawing/2014/main" id="{A2F91185-15FF-465B-8C22-153C777BAD06}"/>
              </a:ext>
            </a:extLst>
          </p:cNvPr>
          <p:cNvPicPr>
            <a:picLocks noChangeAspect="1"/>
          </p:cNvPicPr>
          <p:nvPr/>
        </p:nvPicPr>
        <p:blipFill>
          <a:blip r:embed="rId3"/>
          <a:stretch>
            <a:fillRect/>
          </a:stretch>
        </p:blipFill>
        <p:spPr>
          <a:xfrm>
            <a:off x="1885536" y="4030005"/>
            <a:ext cx="2505075" cy="1466850"/>
          </a:xfrm>
          <a:prstGeom prst="rect">
            <a:avLst/>
          </a:prstGeom>
        </p:spPr>
      </p:pic>
    </p:spTree>
    <p:extLst>
      <p:ext uri="{BB962C8B-B14F-4D97-AF65-F5344CB8AC3E}">
        <p14:creationId xmlns:p14="http://schemas.microsoft.com/office/powerpoint/2010/main" val="379011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Classes and Objects</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If we check the type of the object that we created we will see that it is an object of Person, or we also say that it is an </a:t>
            </a:r>
            <a:r>
              <a:rPr lang="en-US" sz="1600" i="1" dirty="0">
                <a:latin typeface="Calibri" panose="020F0502020204030204" pitchFamily="34" charset="0"/>
                <a:cs typeface="Calibri" panose="020F0502020204030204" pitchFamily="34" charset="0"/>
              </a:rPr>
              <a:t>instance</a:t>
            </a:r>
            <a:r>
              <a:rPr lang="en-US" sz="1600" dirty="0">
                <a:latin typeface="Calibri" panose="020F0502020204030204" pitchFamily="34" charset="0"/>
                <a:cs typeface="Calibri" panose="020F0502020204030204" pitchFamily="34" charset="0"/>
              </a:rPr>
              <a:t> of the class Person.</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In the Person class, we created a method, for our object to access this method, we simply have to pass the object </a:t>
            </a:r>
            <a:r>
              <a:rPr lang="en-US" sz="1600" dirty="0" err="1">
                <a:latin typeface="Calibri" panose="020F0502020204030204" pitchFamily="34" charset="0"/>
                <a:cs typeface="Calibri" panose="020F0502020204030204" pitchFamily="34" charset="0"/>
              </a:rPr>
              <a:t>ot</a:t>
            </a:r>
            <a:r>
              <a:rPr lang="en-US" sz="1600" dirty="0">
                <a:latin typeface="Calibri" panose="020F0502020204030204" pitchFamily="34" charset="0"/>
                <a:cs typeface="Calibri" panose="020F0502020204030204" pitchFamily="34" charset="0"/>
              </a:rPr>
              <a:t> the method.</a:t>
            </a:r>
          </a:p>
        </p:txBody>
      </p:sp>
      <p:pic>
        <p:nvPicPr>
          <p:cNvPr id="6" name="Picture 5">
            <a:extLst>
              <a:ext uri="{FF2B5EF4-FFF2-40B4-BE49-F238E27FC236}">
                <a16:creationId xmlns:a16="http://schemas.microsoft.com/office/drawing/2014/main" id="{8AA0F950-2EB6-420A-9A7E-3F5EF5AD49C3}"/>
              </a:ext>
            </a:extLst>
          </p:cNvPr>
          <p:cNvPicPr>
            <a:picLocks noChangeAspect="1"/>
          </p:cNvPicPr>
          <p:nvPr/>
        </p:nvPicPr>
        <p:blipFill>
          <a:blip r:embed="rId2"/>
          <a:stretch>
            <a:fillRect/>
          </a:stretch>
        </p:blipFill>
        <p:spPr>
          <a:xfrm>
            <a:off x="1854890" y="1687374"/>
            <a:ext cx="2756867" cy="1824155"/>
          </a:xfrm>
          <a:prstGeom prst="rect">
            <a:avLst/>
          </a:prstGeom>
        </p:spPr>
      </p:pic>
      <p:pic>
        <p:nvPicPr>
          <p:cNvPr id="7" name="Picture 6">
            <a:extLst>
              <a:ext uri="{FF2B5EF4-FFF2-40B4-BE49-F238E27FC236}">
                <a16:creationId xmlns:a16="http://schemas.microsoft.com/office/drawing/2014/main" id="{25457D75-E24F-4531-8DDF-1B733CAA34E5}"/>
              </a:ext>
            </a:extLst>
          </p:cNvPr>
          <p:cNvPicPr>
            <a:picLocks noChangeAspect="1"/>
          </p:cNvPicPr>
          <p:nvPr/>
        </p:nvPicPr>
        <p:blipFill>
          <a:blip r:embed="rId3"/>
          <a:stretch>
            <a:fillRect/>
          </a:stretch>
        </p:blipFill>
        <p:spPr>
          <a:xfrm>
            <a:off x="4760980" y="1687374"/>
            <a:ext cx="2326723" cy="698017"/>
          </a:xfrm>
          <a:prstGeom prst="rect">
            <a:avLst/>
          </a:prstGeom>
        </p:spPr>
      </p:pic>
      <p:pic>
        <p:nvPicPr>
          <p:cNvPr id="8" name="Picture 7">
            <a:extLst>
              <a:ext uri="{FF2B5EF4-FFF2-40B4-BE49-F238E27FC236}">
                <a16:creationId xmlns:a16="http://schemas.microsoft.com/office/drawing/2014/main" id="{6ED168B8-6B3B-430C-89F1-EBAA73A8175B}"/>
              </a:ext>
            </a:extLst>
          </p:cNvPr>
          <p:cNvPicPr>
            <a:picLocks noChangeAspect="1"/>
          </p:cNvPicPr>
          <p:nvPr/>
        </p:nvPicPr>
        <p:blipFill>
          <a:blip r:embed="rId4"/>
          <a:stretch>
            <a:fillRect/>
          </a:stretch>
        </p:blipFill>
        <p:spPr>
          <a:xfrm>
            <a:off x="1854890" y="4141006"/>
            <a:ext cx="1962150" cy="1943100"/>
          </a:xfrm>
          <a:prstGeom prst="rect">
            <a:avLst/>
          </a:prstGeom>
        </p:spPr>
      </p:pic>
      <p:pic>
        <p:nvPicPr>
          <p:cNvPr id="9" name="Picture 8">
            <a:extLst>
              <a:ext uri="{FF2B5EF4-FFF2-40B4-BE49-F238E27FC236}">
                <a16:creationId xmlns:a16="http://schemas.microsoft.com/office/drawing/2014/main" id="{02076B68-3253-4880-94C8-A0D4BA58BA29}"/>
              </a:ext>
            </a:extLst>
          </p:cNvPr>
          <p:cNvPicPr>
            <a:picLocks noChangeAspect="1"/>
          </p:cNvPicPr>
          <p:nvPr/>
        </p:nvPicPr>
        <p:blipFill>
          <a:blip r:embed="rId5"/>
          <a:stretch>
            <a:fillRect/>
          </a:stretch>
        </p:blipFill>
        <p:spPr>
          <a:xfrm>
            <a:off x="3919020" y="4141006"/>
            <a:ext cx="987908" cy="732214"/>
          </a:xfrm>
          <a:prstGeom prst="rect">
            <a:avLst/>
          </a:prstGeom>
        </p:spPr>
      </p:pic>
    </p:spTree>
    <p:extLst>
      <p:ext uri="{BB962C8B-B14F-4D97-AF65-F5344CB8AC3E}">
        <p14:creationId xmlns:p14="http://schemas.microsoft.com/office/powerpoint/2010/main" val="1107508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ccessDetails xmlns="3b0a02bf-1fa3-4f7c-86e6-cc709d9615df" xsi:nil="true"/>
    <Folder_x0020_Info xmlns="3b0a02bf-1fa3-4f7c-86e6-cc709d9615df" xsi:nil="true"/>
    <lcf76f155ced4ddcb4097134ff3c332f xmlns="3b0a02bf-1fa3-4f7c-86e6-cc709d9615df">
      <Terms xmlns="http://schemas.microsoft.com/office/infopath/2007/PartnerControls"/>
    </lcf76f155ced4ddcb4097134ff3c332f>
    <TaxCatchAll xmlns="3e47745e-6841-4518-8a34-bbee99c0e025" xsi:nil="true"/>
    <_Flow_SignoffStatus xmlns="3b0a02bf-1fa3-4f7c-86e6-cc709d9615d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8C8D66161FFE24583725803D66B5AA1" ma:contentTypeVersion="19" ma:contentTypeDescription="Create a new document." ma:contentTypeScope="" ma:versionID="d875398892a4df8d17d8afadcfe1989c">
  <xsd:schema xmlns:xsd="http://www.w3.org/2001/XMLSchema" xmlns:xs="http://www.w3.org/2001/XMLSchema" xmlns:p="http://schemas.microsoft.com/office/2006/metadata/properties" xmlns:ns2="3e47745e-6841-4518-8a34-bbee99c0e025" xmlns:ns3="3b0a02bf-1fa3-4f7c-86e6-cc709d9615df" targetNamespace="http://schemas.microsoft.com/office/2006/metadata/properties" ma:root="true" ma:fieldsID="05408ee5453b1e61f8a8b6ebb56cf810" ns2:_="" ns3:_="">
    <xsd:import namespace="3e47745e-6841-4518-8a34-bbee99c0e025"/>
    <xsd:import namespace="3b0a02bf-1fa3-4f7c-86e6-cc709d9615d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Folder_x0020_Info" minOccurs="0"/>
                <xsd:element ref="ns3:MediaServiceDateTaken" minOccurs="0"/>
                <xsd:element ref="ns3:AccessDetails" minOccurs="0"/>
                <xsd:element ref="ns3:MediaLengthInSeconds" minOccurs="0"/>
                <xsd:element ref="ns3:MediaServiceLocation" minOccurs="0"/>
                <xsd:element ref="ns3:lcf76f155ced4ddcb4097134ff3c332f" minOccurs="0"/>
                <xsd:element ref="ns2:TaxCatchAll" minOccurs="0"/>
                <xsd:element ref="ns3: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47745e-6841-4518-8a34-bbee99c0e0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9f389b37-145d-4f33-a38c-82d4311b3be8}" ma:internalName="TaxCatchAll" ma:showField="CatchAllData" ma:web="3e47745e-6841-4518-8a34-bbee99c0e02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b0a02bf-1fa3-4f7c-86e6-cc709d9615d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Folder_x0020_Info" ma:index="18" nillable="true" ma:displayName="Folder Info" ma:format="Dropdown" ma:internalName="Folder_x0020_Info">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AccessDetails" ma:index="20" nillable="true" ma:displayName="Access Details" ma:format="Dropdown" ma:internalName="AccessDetails">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MediaServiceLocation" ma:index="22" nillable="true" ma:displayName="Location" ma:internalName="MediaServiceLocation" ma:readOnly="true">
      <xsd:simpleType>
        <xsd:restriction base="dms:Text"/>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bc4fd492-276b-4614-b3af-3a4c63b563f8" ma:termSetId="09814cd3-568e-fe90-9814-8d621ff8fb84" ma:anchorId="fba54fb3-c3e1-fe81-a776-ca4b69148c4d" ma:open="true" ma:isKeyword="false">
      <xsd:complexType>
        <xsd:sequence>
          <xsd:element ref="pc:Terms" minOccurs="0" maxOccurs="1"/>
        </xsd:sequence>
      </xsd:complexType>
    </xsd:element>
    <xsd:element name="_Flow_SignoffStatus" ma:index="26" nillable="true" ma:displayName="Sign-off status" ma:internalName="Sign_x002d_off_x0020_status">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E0BECD-0F07-4691-B98B-732831F97354}">
  <ds:schemaRefs>
    <ds:schemaRef ds:uri="http://schemas.microsoft.com/office/2006/metadata/properties"/>
    <ds:schemaRef ds:uri="http://schemas.microsoft.com/office/infopath/2007/PartnerControls"/>
    <ds:schemaRef ds:uri="3b0a02bf-1fa3-4f7c-86e6-cc709d9615df"/>
    <ds:schemaRef ds:uri="3e47745e-6841-4518-8a34-bbee99c0e025"/>
  </ds:schemaRefs>
</ds:datastoreItem>
</file>

<file path=customXml/itemProps2.xml><?xml version="1.0" encoding="utf-8"?>
<ds:datastoreItem xmlns:ds="http://schemas.openxmlformats.org/officeDocument/2006/customXml" ds:itemID="{7BF86E70-8DE9-459E-ADAB-A9804FD1C4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47745e-6841-4518-8a34-bbee99c0e025"/>
    <ds:schemaRef ds:uri="3b0a02bf-1fa3-4f7c-86e6-cc709d9615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C24F33-04D0-4980-945C-045155F803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3793</TotalTime>
  <Words>1341</Words>
  <Application>Microsoft Office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Corbel</vt:lpstr>
      <vt:lpstr>Courier New</vt:lpstr>
      <vt:lpstr>Parallax</vt:lpstr>
      <vt:lpstr>Python</vt:lpstr>
      <vt:lpstr>Modules</vt:lpstr>
      <vt:lpstr>Modules</vt:lpstr>
      <vt:lpstr>Special Variable __name__</vt:lpstr>
      <vt:lpstr>Special Variable __name__</vt:lpstr>
      <vt:lpstr>Special Variable __name__</vt:lpstr>
      <vt:lpstr>Introduction to OOP</vt:lpstr>
      <vt:lpstr>Classes and Objects</vt:lpstr>
      <vt:lpstr>Classes and Objects</vt:lpstr>
      <vt:lpstr>Init Method</vt:lpstr>
      <vt:lpstr>Init Method</vt:lpstr>
      <vt:lpstr>Types of Variable</vt:lpstr>
      <vt:lpstr>Types of Methods</vt:lpstr>
      <vt:lpstr>Types of Methods</vt:lpstr>
      <vt:lpstr>Types of Methods</vt:lpstr>
      <vt:lpstr>Inner Class</vt:lpstr>
      <vt:lpstr>Inheritance</vt:lpstr>
      <vt:lpstr>Inheritance</vt:lpstr>
      <vt:lpstr>Inheritance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dvcryptoico@gmail.com</dc:creator>
  <cp:lastModifiedBy>Bejer, Marlon</cp:lastModifiedBy>
  <cp:revision>707</cp:revision>
  <dcterms:created xsi:type="dcterms:W3CDTF">2020-06-15T01:03:37Z</dcterms:created>
  <dcterms:modified xsi:type="dcterms:W3CDTF">2022-12-09T08:59:58Z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0x01010028C8D66161FFE24583725803D66B5AA1</vt:lpwstr>
  </property>
  <property fmtid="{D5CDD505-2E9C-101B-9397-08002B2CF9AE}" pid="3" name="MSIP_Label_a7295cc1-d279-42ac-ab4d-3b0f4fece050_Enabled">
    <vt:lpwstr>true</vt:lpwstr>
  </property>
  <property fmtid="{D5CDD505-2E9C-101B-9397-08002B2CF9AE}" pid="4" name="MSIP_Label_a7295cc1-d279-42ac-ab4d-3b0f4fece050_SetDate">
    <vt:lpwstr>2022-04-18T10:00:27Z</vt:lpwstr>
  </property>
  <property fmtid="{D5CDD505-2E9C-101B-9397-08002B2CF9AE}" pid="5" name="MSIP_Label_a7295cc1-d279-42ac-ab4d-3b0f4fece050_Method">
    <vt:lpwstr>Standard</vt:lpwstr>
  </property>
  <property fmtid="{D5CDD505-2E9C-101B-9397-08002B2CF9AE}" pid="6" name="MSIP_Label_a7295cc1-d279-42ac-ab4d-3b0f4fece050_Name">
    <vt:lpwstr>FUJITSU-RESTRICTED​</vt:lpwstr>
  </property>
  <property fmtid="{D5CDD505-2E9C-101B-9397-08002B2CF9AE}" pid="7" name="MSIP_Label_a7295cc1-d279-42ac-ab4d-3b0f4fece050_SiteId">
    <vt:lpwstr>a19f121d-81e1-4858-a9d8-736e267fd4c7</vt:lpwstr>
  </property>
  <property fmtid="{D5CDD505-2E9C-101B-9397-08002B2CF9AE}" pid="8" name="MSIP_Label_a7295cc1-d279-42ac-ab4d-3b0f4fece050_ActionId">
    <vt:lpwstr>f1ae9edf-2ca0-4f43-9c30-09d4748da648</vt:lpwstr>
  </property>
  <property fmtid="{D5CDD505-2E9C-101B-9397-08002B2CF9AE}" pid="9" name="MSIP_Label_a7295cc1-d279-42ac-ab4d-3b0f4fece050_ContentBits">
    <vt:lpwstr>0</vt:lpwstr>
  </property>
</Properties>
</file>