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3" r:id="rId4"/>
    <p:sldMasterId id="2147483690" r:id="rId5"/>
    <p:sldMasterId id="2147483697" r:id="rId6"/>
    <p:sldMasterId id="2147483704" r:id="rId7"/>
    <p:sldMasterId id="2147483711" r:id="rId8"/>
  </p:sldMasterIdLst>
  <p:notesMasterIdLst>
    <p:notesMasterId r:id="rId12"/>
  </p:notesMasterIdLst>
  <p:handoutMasterIdLst>
    <p:handoutMasterId r:id="rId13"/>
  </p:handoutMasterIdLst>
  <p:sldIdLst>
    <p:sldId id="2076138057" r:id="rId9"/>
    <p:sldId id="2076138059" r:id="rId10"/>
    <p:sldId id="207613807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FFFF"/>
    <a:srgbClr val="00E7EF"/>
    <a:srgbClr val="2400B0"/>
    <a:srgbClr val="FFC8C8"/>
    <a:srgbClr val="000000"/>
    <a:srgbClr val="FFE700"/>
    <a:srgbClr val="EA0000"/>
    <a:srgbClr val="FF8000"/>
    <a:srgbClr val="D8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4C490-8CB9-4610-BBBC-AECC79DC9424}" v="183" dt="2022-07-20T02:41:14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647" autoAdjust="0"/>
  </p:normalViewPr>
  <p:slideViewPr>
    <p:cSldViewPr snapToGrid="0">
      <p:cViewPr varScale="1">
        <p:scale>
          <a:sx n="106" d="100"/>
          <a:sy n="106" d="100"/>
        </p:scale>
        <p:origin x="706" y="77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942" y="-2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/>
              <a:t>© 2022 Fujitsu Limited</a:t>
            </a:r>
            <a:endParaRPr lang="en-US" altLang="ja-JP" sz="1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ABC45498-B3E3-49AC-AA34-E5E71645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2022/7/27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+mn-lt"/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SD_FUJITSU-RESTRICTED">
            <a:extLst>
              <a:ext uri="{FF2B5EF4-FFF2-40B4-BE49-F238E27FC236}">
                <a16:creationId xmlns:a16="http://schemas.microsoft.com/office/drawing/2014/main" id="{9E3A230F-1C15-4FF3-835E-BF57249DB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Copyright 2022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0F5F-F392-44E6-8054-82736A05727A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473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Copyright 2022 FUJITSU LIMITED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0F5F-F392-44E6-8054-82736A05727A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29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692AF0-2E90-4E8E-8159-82825E681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027" y="0"/>
            <a:ext cx="254127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6E86481-61F8-4C42-8460-E5C7072F0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288C24AB-C571-4162-A598-D428E9099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BB97FB78-2B84-4EC8-85D8-DC0D58996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7"/>
            <a:ext cx="4543221" cy="3510284"/>
          </a:xfrm>
          <a:prstGeom prst="rect">
            <a:avLst/>
          </a:prstGeom>
        </p:spPr>
      </p:pic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5C62D1B-0184-43C2-AF18-D86BFB15B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F270D3CC-6CED-4417-9C89-7E552BA4E0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3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23CC6D9-6EFF-494A-BF84-DA087460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8C48CA2-E9BB-4DBD-914E-E14EDEF3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19B60C56-1286-4F63-9EEC-36A128640C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3C4F5463-4F92-46D5-932F-97908BC5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7"/>
            <a:ext cx="4543221" cy="3510284"/>
          </a:xfrm>
          <a:prstGeom prst="rect">
            <a:avLst/>
          </a:prstGeom>
        </p:spPr>
      </p:pic>
      <p:pic>
        <p:nvPicPr>
          <p:cNvPr id="7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9F00A419-6A05-45CE-8BD8-E2B605B78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9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386" y="673"/>
            <a:ext cx="2540614" cy="514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29DDC893-3971-42A8-9ED2-0EADDB6AF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3E857FA4-FCDF-4D3A-913E-96937E78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8B2BCC5B-F069-4ED1-A700-090A5F1D9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2C24BC0F-B948-4D7A-AC06-0ED20D6BD63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5F4F3A2A-67CD-4FB4-A584-EB2029E861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3753FEFB-0305-4C84-935D-76F90EFD3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2C972BB2-007B-4C73-BA4F-8BB2BDA54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9EF27093-A849-437A-9361-64716AE46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DDB5B8BE-19D7-4E92-8193-1EEAE32B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7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FFAD7CF4-8971-481D-B462-B9FB7396B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9D25779-D7C4-4143-A45C-C33C6C23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977" y="0"/>
            <a:ext cx="25412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CEB1D94-ADFB-4280-B2F5-5620C741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FF210DAF-58ED-45C8-BFCA-219D6DD5F3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35197805-CD3F-4477-AD03-41B0E801D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0DED4972-5584-4145-8549-BCA63EE6B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2B600B5B-626F-4F3D-ABBA-43806BC32E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4">
            <a:extLst>
              <a:ext uri="{FF2B5EF4-FFF2-40B4-BE49-F238E27FC236}">
                <a16:creationId xmlns:a16="http://schemas.microsoft.com/office/drawing/2014/main" id="{D112A58B-6135-49FE-9C7D-1017A0D39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982" cy="5145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9" name="Picture 56" descr="Fujitsu">
            <a:extLst>
              <a:ext uri="{FF2B5EF4-FFF2-40B4-BE49-F238E27FC236}">
                <a16:creationId xmlns:a16="http://schemas.microsoft.com/office/drawing/2014/main" id="{296967A9-30A5-48C2-B859-CEC6385A1F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F75B6E70-1F42-4546-9D6E-5D5BA926A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11" name="SD_FUJITSU-RESTRICTED">
            <a:extLst>
              <a:ext uri="{FF2B5EF4-FFF2-40B4-BE49-F238E27FC236}">
                <a16:creationId xmlns:a16="http://schemas.microsoft.com/office/drawing/2014/main" id="{BFC8E91B-2200-4212-9AE7-64D4B6204B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6">
            <a:extLst>
              <a:ext uri="{FF2B5EF4-FFF2-40B4-BE49-F238E27FC236}">
                <a16:creationId xmlns:a16="http://schemas.microsoft.com/office/drawing/2014/main" id="{B6BEA493-F0D5-40FB-A9DB-1AAB035ED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3" name="Picture 56" descr="Fujitsu">
            <a:extLst>
              <a:ext uri="{FF2B5EF4-FFF2-40B4-BE49-F238E27FC236}">
                <a16:creationId xmlns:a16="http://schemas.microsoft.com/office/drawing/2014/main" id="{66189DD1-C42C-4DA0-B3B6-F020A1EEF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5F807242-279B-4377-A477-F7B49C4B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95676527-5386-415C-A650-5D06ACDB4C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4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674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29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F7A85D-E715-40B8-B6D0-2647D95A1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B00353B-7D46-40D9-8913-630C98CF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9FEFD5D6-714F-4118-AF52-E2417F34A7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A54813E5-185C-472F-9F62-43989AC68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7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91D060E1-1300-465B-8503-5C66F182C8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B15DF13-15E3-44BC-9435-C62B6B63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817" y="0"/>
            <a:ext cx="2540765" cy="5142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F1173B-33CF-40AA-BDF4-1C72C41D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Picture 65" descr="Fujitsu">
            <a:extLst>
              <a:ext uri="{FF2B5EF4-FFF2-40B4-BE49-F238E27FC236}">
                <a16:creationId xmlns:a16="http://schemas.microsoft.com/office/drawing/2014/main" id="{914FAD3E-65C3-4429-9EEB-51BDFE2C96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279EC251-E357-4A5C-B714-8B2D4C1F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3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127286DE-6153-4B4C-8D18-2065101D7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A0C1F82B-F609-49BD-A58D-87512D4E07C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7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3D10E5C-AE94-4D4A-B902-CDFDDFDE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2" name="Picture 65" descr="Fujitsu">
            <a:extLst>
              <a:ext uri="{FF2B5EF4-FFF2-40B4-BE49-F238E27FC236}">
                <a16:creationId xmlns:a16="http://schemas.microsoft.com/office/drawing/2014/main" id="{139DA00E-C566-49A6-824C-F9196B4233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1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D31EFD09-6BA7-4F9C-9F5D-3F31B9469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802580F6-4FD5-4357-9846-27EA7E73FF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4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110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143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B94F7AB-9F65-4FBC-A95B-A62BCB07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8" y="0"/>
            <a:ext cx="3766212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D9A9D2-7E72-4C9E-8039-CAFE206D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65" descr="Fujitsu">
            <a:extLst>
              <a:ext uri="{FF2B5EF4-FFF2-40B4-BE49-F238E27FC236}">
                <a16:creationId xmlns:a16="http://schemas.microsoft.com/office/drawing/2014/main" id="{C3C7D280-0F47-45F8-90FC-BA1E128D5B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3ACB0BA-3128-44DE-A263-07F8AA86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8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77881BF-6FAC-4DFD-9F56-886DA404F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6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0FEDFFCC-820D-4931-B582-897789935D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9799ACF-6992-4800-BD7A-ADAB4FB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7"/>
            <a:ext cx="4543221" cy="351028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341907-441C-477C-B054-57AB9FFF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61B696FD-ECFF-45E9-9C5C-EFEF6B947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9EA2C5-E74C-467E-A31E-22534610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027" y="0"/>
            <a:ext cx="254127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FD69642-505C-4956-AEE0-BFCB782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A71021C1-F5F7-493F-9B6E-34F90D2AF5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32" name="Picture 28">
            <a:extLst>
              <a:ext uri="{FF2B5EF4-FFF2-40B4-BE49-F238E27FC236}">
                <a16:creationId xmlns:a16="http://schemas.microsoft.com/office/drawing/2014/main" id="{1F121A69-A96D-4E50-B853-9B7D639F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7"/>
            <a:ext cx="4543221" cy="3510284"/>
          </a:xfrm>
          <a:prstGeom prst="rect">
            <a:avLst/>
          </a:prstGeom>
        </p:spPr>
      </p:pic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847F7AD3-8A9E-4272-B529-3F5BCB212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42FB5802-78DB-490D-BD6E-909DF0000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6">
            <a:extLst>
              <a:ext uri="{FF2B5EF4-FFF2-40B4-BE49-F238E27FC236}">
                <a16:creationId xmlns:a16="http://schemas.microsoft.com/office/drawing/2014/main" id="{DD823FC4-0E59-43A1-8BCD-EBD727ED3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072D9593-EFA5-4CE0-AEDC-2D5FC5E456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AA7895C7-B8EC-4AD7-B187-8830DBFD1C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2F11ABDD-61B2-478F-BD9E-9180037936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CC55719-5FCA-4A45-9B29-537E44517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3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06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2022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D66971-1663-4735-86AA-EDAC07B3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D82980EE-0B33-4CA3-9406-7CFAFA4FAC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088EA96-5D6A-4E9E-B70E-A056E5382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04416A5F-DA68-4490-B048-FC761214CE6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71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3"/>
        </a:buClr>
        <a:buSzPct val="90000"/>
        <a:buFont typeface="Wingdings" panose="05000000000000000000" pitchFamily="2" charset="2"/>
        <a:buChar char="l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610FE8-4E13-44F5-8261-1F6C8395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2"/>
            <a:ext cx="9144000" cy="7164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01B82633-049F-4C00-BBD3-E3F88671F94A}"/>
              </a:ext>
            </a:extLst>
          </p:cNvPr>
          <p:cNvSpPr/>
          <p:nvPr userDrawn="1"/>
        </p:nvSpPr>
        <p:spPr bwMode="gray">
          <a:xfrm>
            <a:off x="6796877" y="-2144"/>
            <a:ext cx="2347122" cy="71453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2022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7DC5FBD-BA73-4475-A498-FD167F60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CCE01033-ACD1-490A-9993-2E4C9E5D183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26F001E0-DEBF-48D5-B0A7-28B550B83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3D6BA045-DD04-4921-8FDD-E0C0F58916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693" r:id="rId3"/>
    <p:sldLayoutId id="2147483694" r:id="rId4"/>
    <p:sldLayoutId id="2147483695" r:id="rId5"/>
    <p:sldLayoutId id="214748372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SzPct val="90000"/>
        <a:buFont typeface="Wingdings" panose="05000000000000000000" pitchFamily="2" charset="2"/>
        <a:buChar char="l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930927-F7CD-4860-8732-4C593D441EA8}"/>
              </a:ext>
            </a:extLst>
          </p:cNvPr>
          <p:cNvGrpSpPr/>
          <p:nvPr userDrawn="1"/>
        </p:nvGrpSpPr>
        <p:grpSpPr bwMode="gray">
          <a:xfrm>
            <a:off x="1143" y="-3923"/>
            <a:ext cx="9142857" cy="716400"/>
            <a:chOff x="1143" y="-3923"/>
            <a:chExt cx="9142857" cy="71640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C4032A0-0F3E-4051-906C-63D2CF184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43" y="-3923"/>
              <a:ext cx="9142857" cy="716400"/>
            </a:xfrm>
            <a:prstGeom prst="rect">
              <a:avLst/>
            </a:prstGeom>
          </p:spPr>
        </p:pic>
        <p:sp>
          <p:nvSpPr>
            <p:cNvPr id="17" name="正方形/長方形 3">
              <a:extLst>
                <a:ext uri="{FF2B5EF4-FFF2-40B4-BE49-F238E27FC236}">
                  <a16:creationId xmlns:a16="http://schemas.microsoft.com/office/drawing/2014/main" id="{7210403B-E461-4A5C-B672-595B72C20F42}"/>
                </a:ext>
              </a:extLst>
            </p:cNvPr>
            <p:cNvSpPr/>
            <p:nvPr userDrawn="1"/>
          </p:nvSpPr>
          <p:spPr bwMode="gray">
            <a:xfrm>
              <a:off x="6637867" y="-2055"/>
              <a:ext cx="2506132" cy="7145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2022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4FCE7B3E-DCFA-4052-8FF4-947FD62126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1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79151633-17A6-472C-90F8-0E7AB5E54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8ECA79B5-CB7F-4B64-A236-D09F2A5232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0ECD1A6-1A6B-424D-8080-308AC80A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17" name="正方形/長方形 3">
            <a:extLst>
              <a:ext uri="{FF2B5EF4-FFF2-40B4-BE49-F238E27FC236}">
                <a16:creationId xmlns:a16="http://schemas.microsoft.com/office/drawing/2014/main" id="{1818A7E9-356B-4706-BDB8-EF72749A6FC0}"/>
              </a:ext>
            </a:extLst>
          </p:cNvPr>
          <p:cNvSpPr/>
          <p:nvPr userDrawn="1"/>
        </p:nvSpPr>
        <p:spPr bwMode="gray">
          <a:xfrm>
            <a:off x="7271191" y="-2055"/>
            <a:ext cx="1872808" cy="714532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6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2022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6C4A7D1-266B-46A5-B76C-633DB74B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3377C2EC-18A1-44B7-9EE8-5456C65565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0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3AF700E5-C5B6-437B-86BB-53847DD8B0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7E70D3BA-2ECF-4394-8BE6-D12ECF52CFE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6" r:id="rId2"/>
    <p:sldLayoutId id="2147483707" r:id="rId3"/>
    <p:sldLayoutId id="2147483708" r:id="rId4"/>
    <p:sldLayoutId id="2147483709" r:id="rId5"/>
    <p:sldLayoutId id="214748372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6"/>
        </a:buClr>
        <a:buSzPct val="90000"/>
        <a:buFont typeface="Wingdings" panose="05000000000000000000" pitchFamily="2" charset="2"/>
        <a:buChar char="l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40F57D8-338C-4D61-B05D-AC393D185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2022 Fujitsu Limited</a:t>
            </a:r>
            <a:endParaRPr lang="de-DE" altLang="ja-JP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D8FCF7-17D7-419C-9A69-F8EE30CBA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4" name="Picture 65" descr="Fujitsu">
            <a:extLst>
              <a:ext uri="{FF2B5EF4-FFF2-40B4-BE49-F238E27FC236}">
                <a16:creationId xmlns:a16="http://schemas.microsoft.com/office/drawing/2014/main" id="{3DBB7CCA-CCFB-4268-890B-0A2A79A22D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2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92C11EE2-8F20-4B90-A944-87927E6C1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87AFC7C9-6A25-4CB7-80FE-589452FE97A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26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1.png"/><Relationship Id="rId4" Type="http://schemas.openxmlformats.org/officeDocument/2006/relationships/hyperlink" Target="https://zts1.bicc.css.fujitsu.com/speech/SpeechTranslation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ujitsu.sharepoint.com/sites/jp-itservice/speech-translation/global" TargetMode="External"/><Relationship Id="rId2" Type="http://schemas.openxmlformats.org/officeDocument/2006/relationships/hyperlink" Target="https://fujitsu.sharepoint.com/sites/jp-itservice/speech-translation" TargetMode="Externa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fujitsu.sharepoint.com/sites/jp-jgg/sub01/Document%20Library/Forms/AllItems.aspx?csf=1&amp;web=1&amp;e=Zmrvpp&amp;cid=9465e625%2D1d82%2D40d5%2Da594%2Da64998f02e09&amp;RootFolder=%2Fsites%2Fjp%2Djgg%2Fsub01%2FDocument%20Library%2F02%5FMeeting%2F15%5FJGG%E5%8B%89%E5%BC%B7%E4%BC%9A%2F%2317%E3%80%8C%E3%81%A9%E3%81%86%E3%81%99%E3%82%8B%EF%BC%81%EF%BC%9F%E8%8B%B1%E8%AA%9E%E3%82%B3%E3%83%9F%E3%83%A5%E3%83%8B%E3%82%B1%E3%83%BC%E3%82%B7%E3%83%A7%E3%83%B3%20%E7%AC%AC2%E5%BC%BE%20%E8%A8%80%E8%91%89%E3%81%AE%E5%A3%81%E3%81%AE%E3%81%AA%E3%81%84%E3%82%AA%E3%83%B3%E3%83%A9%E3%82%A4%E3%83%B3%E4%BC%9A%E8%AD%B0%E3%81%AFSpeech%20Translation%E3%81%AB%E3%81%8A%E4%BB%BB%E3%81%9B%E3%82%92%EF%BC%81%E3%80%8D&amp;FolderCTID=0x012000ED4BA5EDA010854A907AF3A530B7156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44A490-7F7C-4F19-AA6D-4574B335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9pPr>
          </a:lstStyle>
          <a:p>
            <a:r>
              <a:rPr lang="de-DE" altLang="ja-JP">
                <a:solidFill>
                  <a:srgbClr val="000000"/>
                </a:solidFill>
              </a:rPr>
              <a:t>© 2022 Fujitsu Limited</a:t>
            </a:r>
            <a:endParaRPr lang="de-DE" altLang="ja-JP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0DCC1A-6DEC-4470-97DD-2B864BE131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1175" y="759439"/>
            <a:ext cx="8442968" cy="26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ja-JP" altLang="en-US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主催者のみの事前準備　</a:t>
            </a:r>
            <a:r>
              <a:rPr lang="en-US" altLang="ja-JP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Preparation</a:t>
            </a:r>
            <a:r>
              <a:rPr lang="ja-JP" altLang="en-US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lang="ja-JP" altLang="en-US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ONLY Meeting Organizer</a:t>
            </a:r>
            <a:r>
              <a:rPr lang="en-US" altLang="ja-JP" sz="16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br>
              <a:rPr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1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2BDAD1-1459-4D82-9ADA-0ECCA6517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2916" y="87674"/>
            <a:ext cx="9024517" cy="5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912" rIns="67500" bIns="35912" anchor="ctr">
            <a:spAutoFit/>
          </a:bodyPr>
          <a:lstStyle/>
          <a:p>
            <a:pPr>
              <a:tabLst>
                <a:tab pos="2757488" algn="l"/>
              </a:tabLst>
            </a:pP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Speech</a:t>
            </a:r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Translation Quick Guide – Prep</a:t>
            </a:r>
            <a:endParaRPr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8833AB-314D-48B6-9728-14849B627422}"/>
              </a:ext>
            </a:extLst>
          </p:cNvPr>
          <p:cNvSpPr txBox="1"/>
          <p:nvPr/>
        </p:nvSpPr>
        <p:spPr>
          <a:xfrm>
            <a:off x="422464" y="2144077"/>
            <a:ext cx="4149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kern="0" dirty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https://zts1.bicc.css.fujitsu.com/speech/SpeechTranslation/index.html</a:t>
            </a:r>
            <a:endParaRPr lang="ja-JP" altLang="en-US" sz="1200" b="1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25803D0-FBF5-4BCD-837E-02257B49FC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1173" y="2697748"/>
            <a:ext cx="4630825" cy="55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2. [New]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ボタンをクリックして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Channel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を取得する。</a:t>
            </a:r>
            <a:endParaRPr lang="en-US" altLang="ja-JP" sz="1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   Click [New]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button &amp; get Channel ID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02CE5257-D7F5-4522-B05E-4109A69FEC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1174" y="1700509"/>
            <a:ext cx="4630825" cy="55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1. 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以下の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にアクセスする。</a:t>
            </a:r>
            <a:b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   Access to this URL: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51ADA5F-E2FB-4E05-B159-0A940CBFB9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931" y="3508547"/>
            <a:ext cx="4791751" cy="55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3. [Copy]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ボタンをクリックして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Channel ID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入りの</a:t>
            </a:r>
            <a:b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   URL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をコピーし、会議出席者に共有する。</a:t>
            </a:r>
            <a:endParaRPr lang="en-US" altLang="ja-JP" sz="1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Click [Copy] button &amp; share the </a:t>
            </a:r>
            <a:b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   copied URL + Channel ID with </a:t>
            </a:r>
            <a:b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   participants.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D4893D0-1188-4FFE-B0A8-B97EF3E21D92}"/>
              </a:ext>
            </a:extLst>
          </p:cNvPr>
          <p:cNvGrpSpPr/>
          <p:nvPr/>
        </p:nvGrpSpPr>
        <p:grpSpPr>
          <a:xfrm>
            <a:off x="5141366" y="1502676"/>
            <a:ext cx="3791459" cy="3375324"/>
            <a:chOff x="5246224" y="1454325"/>
            <a:chExt cx="3791459" cy="337532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BDAECE0-1D73-4241-8F53-C47C7F30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6224" y="1454325"/>
              <a:ext cx="3791459" cy="3375324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B1C59FB-3C7B-4500-BCFF-EF7911C737BC}"/>
                </a:ext>
              </a:extLst>
            </p:cNvPr>
            <p:cNvSpPr/>
            <p:nvPr/>
          </p:nvSpPr>
          <p:spPr bwMode="auto">
            <a:xfrm>
              <a:off x="8068845" y="2017397"/>
              <a:ext cx="255571" cy="14531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ctr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350">
                <a:solidFill>
                  <a:srgbClr val="000000"/>
                </a:solidFill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CBA0E6-9159-43F6-9E81-749E574C4B8B}"/>
                </a:ext>
              </a:extLst>
            </p:cNvPr>
            <p:cNvSpPr/>
            <p:nvPr/>
          </p:nvSpPr>
          <p:spPr bwMode="auto">
            <a:xfrm>
              <a:off x="8379514" y="2017397"/>
              <a:ext cx="255571" cy="14531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ctr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350">
                <a:solidFill>
                  <a:srgbClr val="000000"/>
                </a:solidFill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2" name="吹き出し: 円形 1">
              <a:extLst>
                <a:ext uri="{FF2B5EF4-FFF2-40B4-BE49-F238E27FC236}">
                  <a16:creationId xmlns:a16="http://schemas.microsoft.com/office/drawing/2014/main" id="{50F60068-1446-43CC-BDC6-0E8E2767D118}"/>
                </a:ext>
              </a:extLst>
            </p:cNvPr>
            <p:cNvSpPr/>
            <p:nvPr/>
          </p:nvSpPr>
          <p:spPr bwMode="gray">
            <a:xfrm>
              <a:off x="7722751" y="2145409"/>
              <a:ext cx="303100" cy="244793"/>
            </a:xfrm>
            <a:prstGeom prst="wedgeEllipseCallout">
              <a:avLst>
                <a:gd name="adj1" fmla="val 62968"/>
                <a:gd name="adj2" fmla="val -33479"/>
              </a:avLst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吹き出し: 円形 24">
              <a:extLst>
                <a:ext uri="{FF2B5EF4-FFF2-40B4-BE49-F238E27FC236}">
                  <a16:creationId xmlns:a16="http://schemas.microsoft.com/office/drawing/2014/main" id="{7CF94A64-90F3-429B-8E32-1974E4702E87}"/>
                </a:ext>
              </a:extLst>
            </p:cNvPr>
            <p:cNvSpPr/>
            <p:nvPr/>
          </p:nvSpPr>
          <p:spPr bwMode="gray">
            <a:xfrm>
              <a:off x="8684473" y="2145408"/>
              <a:ext cx="303100" cy="244793"/>
            </a:xfrm>
            <a:prstGeom prst="wedgeEllipseCallout">
              <a:avLst>
                <a:gd name="adj1" fmla="val -56448"/>
                <a:gd name="adj2" fmla="val -49043"/>
              </a:avLst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03B81F53-4800-4A04-BF2F-48A2C6AC26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1175" y="1009480"/>
            <a:ext cx="8442968" cy="60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81025" indent="-24288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95338" indent="-138113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014413" indent="-134938" algn="l" defTabSz="457200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305050" indent="365125" algn="l" defTabSz="457200" rtl="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622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Teams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Speech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Translation</a:t>
            </a:r>
            <a:r>
              <a:rPr lang="ja-JP" altLang="en-US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それぞれ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で会議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を用意すること。</a:t>
            </a:r>
            <a:endParaRPr lang="en-US" altLang="ja-JP" sz="14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ja-JP" altLang="en-US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Create Meeting URL with </a:t>
            </a:r>
            <a:r>
              <a:rPr lang="en-US" altLang="ja-JP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BOTH</a:t>
            </a:r>
            <a:r>
              <a:rPr lang="ja-JP" altLang="en-US" sz="14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Teams &amp; Speech Translation. </a:t>
            </a:r>
            <a:br>
              <a:rPr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11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1DA25019-C5FB-4E1E-B7DB-11405EE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44A490-7F7C-4F19-AA6D-4574B335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9pPr>
          </a:lstStyle>
          <a:p>
            <a:r>
              <a:rPr lang="de-DE" altLang="ja-JP">
                <a:solidFill>
                  <a:srgbClr val="000000"/>
                </a:solidFill>
              </a:rPr>
              <a:t>© 2022 Fujitsu Limited</a:t>
            </a:r>
            <a:endParaRPr lang="de-DE" altLang="ja-JP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2BDAD1-1459-4D82-9ADA-0ECCA6517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9798" y="93743"/>
            <a:ext cx="7919901" cy="5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912" rIns="67500" bIns="35912" anchor="ctr">
            <a:spAutoFit/>
          </a:bodyPr>
          <a:lstStyle/>
          <a:p>
            <a:pPr>
              <a:tabLst>
                <a:tab pos="2757488" algn="l"/>
              </a:tabLst>
            </a:pP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Speech</a:t>
            </a:r>
            <a:r>
              <a:rPr lang="ja-JP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Translation Quick Guide – At MTG</a:t>
            </a:r>
            <a:endParaRPr lang="ja-JP" altLang="en-US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E064C84-4331-4B3B-81CA-4B4300BA454A}"/>
              </a:ext>
            </a:extLst>
          </p:cNvPr>
          <p:cNvGrpSpPr/>
          <p:nvPr/>
        </p:nvGrpSpPr>
        <p:grpSpPr>
          <a:xfrm>
            <a:off x="2676270" y="1484333"/>
            <a:ext cx="3791460" cy="3360599"/>
            <a:chOff x="4705825" y="930708"/>
            <a:chExt cx="4196564" cy="373596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9AE2ACFA-A7D0-4C2A-A2C5-3CCE8F3F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5825" y="930708"/>
              <a:ext cx="4196564" cy="3735965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3090EB1-8FA7-4D9C-AFC6-DD79749BEB0E}"/>
                </a:ext>
              </a:extLst>
            </p:cNvPr>
            <p:cNvGrpSpPr/>
            <p:nvPr/>
          </p:nvGrpSpPr>
          <p:grpSpPr>
            <a:xfrm>
              <a:off x="4762829" y="1710546"/>
              <a:ext cx="3414411" cy="530146"/>
              <a:chOff x="1445007" y="2927614"/>
              <a:chExt cx="4170023" cy="604276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8215E86-15E2-4398-851B-ECDE8314DEE9}"/>
                  </a:ext>
                </a:extLst>
              </p:cNvPr>
              <p:cNvSpPr/>
              <p:nvPr/>
            </p:nvSpPr>
            <p:spPr bwMode="auto">
              <a:xfrm>
                <a:off x="1445007" y="3315866"/>
                <a:ext cx="2128031" cy="216024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ja-JP" altLang="en-US" sz="1350">
                  <a:solidFill>
                    <a:srgbClr val="000000"/>
                  </a:solidFill>
                  <a:latin typeface="ＭＳ Ｐゴシック" charset="-128"/>
                  <a:ea typeface="ＭＳ Ｐゴシック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E78AC0E-A4E8-4762-B7E7-20D8FD0ADA96}"/>
                  </a:ext>
                </a:extLst>
              </p:cNvPr>
              <p:cNvSpPr/>
              <p:nvPr/>
            </p:nvSpPr>
            <p:spPr bwMode="auto">
              <a:xfrm>
                <a:off x="1461550" y="2927614"/>
                <a:ext cx="3586776" cy="216024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ja-JP" altLang="en-US" sz="1350">
                  <a:solidFill>
                    <a:srgbClr val="000000"/>
                  </a:solidFill>
                  <a:latin typeface="ＭＳ Ｐゴシック" charset="-128"/>
                  <a:ea typeface="ＭＳ Ｐゴシック" charset="-128"/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F1C24F4-F005-43D9-ADA1-F441FB68BB72}"/>
                  </a:ext>
                </a:extLst>
              </p:cNvPr>
              <p:cNvSpPr/>
              <p:nvPr/>
            </p:nvSpPr>
            <p:spPr bwMode="auto">
              <a:xfrm>
                <a:off x="5202271" y="2927614"/>
                <a:ext cx="412759" cy="216024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ja-JP" altLang="en-US" sz="1350">
                  <a:solidFill>
                    <a:srgbClr val="000000"/>
                  </a:solidFill>
                  <a:latin typeface="ＭＳ Ｐゴシック" charset="-128"/>
                  <a:ea typeface="ＭＳ Ｐゴシック" charset="-128"/>
                </a:endParaRPr>
              </a:p>
            </p:txBody>
          </p: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69E9170-17E6-4F09-97C3-242191767204}"/>
                </a:ext>
              </a:extLst>
            </p:cNvPr>
            <p:cNvSpPr/>
            <p:nvPr/>
          </p:nvSpPr>
          <p:spPr bwMode="auto">
            <a:xfrm>
              <a:off x="7839273" y="2051169"/>
              <a:ext cx="337967" cy="18952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ctr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1350">
                <a:solidFill>
                  <a:srgbClr val="000000"/>
                </a:solidFill>
                <a:latin typeface="ＭＳ Ｐゴシック" charset="-128"/>
                <a:ea typeface="ＭＳ Ｐゴシック" charset="-128"/>
              </a:endParaRPr>
            </a:p>
          </p:txBody>
        </p:sp>
      </p:grp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75B0B010-6B47-41B0-A6D9-6203E50FD077}"/>
              </a:ext>
            </a:extLst>
          </p:cNvPr>
          <p:cNvSpPr/>
          <p:nvPr/>
        </p:nvSpPr>
        <p:spPr bwMode="gray">
          <a:xfrm>
            <a:off x="787400" y="1553562"/>
            <a:ext cx="1663700" cy="713521"/>
          </a:xfrm>
          <a:prstGeom prst="wedgeRoundRectCallout">
            <a:avLst>
              <a:gd name="adj1" fmla="val 70007"/>
              <a:gd name="adj2" fmla="val 45591"/>
              <a:gd name="adj3" fmla="val 16667"/>
            </a:avLst>
          </a:prstGeom>
          <a:solidFill>
            <a:srgbClr val="EFEFEF"/>
          </a:solidFill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rgbClr val="000000"/>
                </a:solidFill>
              </a:rPr>
              <a:t>名前を入力する。</a:t>
            </a:r>
            <a:endParaRPr kumimoji="1" lang="en-US" altLang="ja-JP" sz="1100" dirty="0">
              <a:solidFill>
                <a:srgbClr val="000000"/>
              </a:solidFill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</a:rPr>
              <a:t>Input your name.</a:t>
            </a: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A7514E3D-F1F4-408E-8B07-3EA72EEAD829}"/>
              </a:ext>
            </a:extLst>
          </p:cNvPr>
          <p:cNvSpPr/>
          <p:nvPr/>
        </p:nvSpPr>
        <p:spPr bwMode="gray">
          <a:xfrm>
            <a:off x="377901" y="2512134"/>
            <a:ext cx="2185784" cy="1365250"/>
          </a:xfrm>
          <a:prstGeom prst="wedgeRoundRectCallout">
            <a:avLst>
              <a:gd name="adj1" fmla="val 56444"/>
              <a:gd name="adj2" fmla="val -42151"/>
              <a:gd name="adj3" fmla="val 16667"/>
            </a:avLst>
          </a:prstGeom>
          <a:solidFill>
            <a:srgbClr val="EFEFEF"/>
          </a:solidFill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rgbClr val="000000"/>
                </a:solidFill>
              </a:rPr>
              <a:t>翻訳の設定を選択する。</a:t>
            </a:r>
            <a:br>
              <a:rPr kumimoji="1" lang="en-US" altLang="ja-JP" sz="1100" dirty="0">
                <a:solidFill>
                  <a:srgbClr val="000000"/>
                </a:solidFill>
              </a:rPr>
            </a:br>
            <a:r>
              <a:rPr kumimoji="1" lang="en-US" altLang="ja-JP" sz="1100" dirty="0">
                <a:solidFill>
                  <a:srgbClr val="000000"/>
                </a:solidFill>
              </a:rPr>
              <a:t>Select translation setting.</a:t>
            </a:r>
          </a:p>
          <a:p>
            <a:r>
              <a:rPr kumimoji="1" lang="ja-JP" altLang="en-US" sz="1100" dirty="0">
                <a:solidFill>
                  <a:srgbClr val="000000"/>
                </a:solidFill>
              </a:rPr>
              <a:t>日本語話者の方</a:t>
            </a:r>
            <a:r>
              <a:rPr kumimoji="1" lang="en-US" altLang="ja-JP" sz="1100" dirty="0">
                <a:solidFill>
                  <a:srgbClr val="000000"/>
                </a:solidFill>
              </a:rPr>
              <a:t>: </a:t>
            </a:r>
            <a:br>
              <a:rPr kumimoji="1" lang="en-US" altLang="ja-JP" sz="1100" dirty="0">
                <a:solidFill>
                  <a:srgbClr val="000000"/>
                </a:solidFill>
              </a:rPr>
            </a:br>
            <a:r>
              <a:rPr kumimoji="1" lang="en-US" altLang="ja-JP" sz="1100" dirty="0">
                <a:solidFill>
                  <a:srgbClr val="000000"/>
                </a:solidFill>
              </a:rPr>
              <a:t>  Japanese to English</a:t>
            </a:r>
            <a:br>
              <a:rPr kumimoji="1" lang="en-US" altLang="ja-JP" sz="1100" dirty="0">
                <a:solidFill>
                  <a:srgbClr val="000000"/>
                </a:solidFill>
              </a:rPr>
            </a:br>
            <a:r>
              <a:rPr kumimoji="1" lang="en-US" altLang="ja-JP" sz="1100" dirty="0">
                <a:solidFill>
                  <a:srgbClr val="000000"/>
                </a:solidFill>
              </a:rPr>
              <a:t>English Speakers:</a:t>
            </a:r>
          </a:p>
          <a:p>
            <a:r>
              <a:rPr kumimoji="1" lang="en-US" altLang="ja-JP" sz="1100" dirty="0">
                <a:solidFill>
                  <a:srgbClr val="000000"/>
                </a:solidFill>
              </a:rPr>
              <a:t>  English to Japanese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01B805B1-A082-4690-A857-CBF7010BD998}"/>
              </a:ext>
            </a:extLst>
          </p:cNvPr>
          <p:cNvSpPr/>
          <p:nvPr/>
        </p:nvSpPr>
        <p:spPr bwMode="gray">
          <a:xfrm>
            <a:off x="6531469" y="1542199"/>
            <a:ext cx="2185784" cy="1087557"/>
          </a:xfrm>
          <a:prstGeom prst="wedgeRoundRectCallout">
            <a:avLst>
              <a:gd name="adj1" fmla="val -80388"/>
              <a:gd name="adj2" fmla="val 18709"/>
              <a:gd name="adj3" fmla="val 16667"/>
            </a:avLst>
          </a:prstGeom>
          <a:solidFill>
            <a:srgbClr val="EFEFEF"/>
          </a:solidFill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dirty="0">
                <a:solidFill>
                  <a:srgbClr val="000000"/>
                </a:solidFill>
              </a:rPr>
              <a:t>[Enter]</a:t>
            </a:r>
            <a:r>
              <a:rPr kumimoji="1" lang="ja-JP" altLang="en-US" sz="1100" dirty="0">
                <a:solidFill>
                  <a:srgbClr val="000000"/>
                </a:solidFill>
              </a:rPr>
              <a:t>ボタンをクリックして会議室に参加する。</a:t>
            </a:r>
            <a:endParaRPr kumimoji="1" lang="en-US" altLang="ja-JP" sz="1100" dirty="0">
              <a:solidFill>
                <a:srgbClr val="000000"/>
              </a:solidFill>
            </a:endParaRPr>
          </a:p>
          <a:p>
            <a:r>
              <a:rPr kumimoji="1" lang="en-US" altLang="ja-JP" sz="1100" dirty="0">
                <a:solidFill>
                  <a:srgbClr val="000000"/>
                </a:solidFill>
              </a:rPr>
              <a:t>Click [Enter] button &amp; join in the meeting room.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817D5C10-3F7C-4327-B73F-81B410368399}"/>
              </a:ext>
            </a:extLst>
          </p:cNvPr>
          <p:cNvSpPr/>
          <p:nvPr/>
        </p:nvSpPr>
        <p:spPr bwMode="gray">
          <a:xfrm>
            <a:off x="6201696" y="2996272"/>
            <a:ext cx="2711904" cy="927368"/>
          </a:xfrm>
          <a:prstGeom prst="wedgeRoundRectCallout">
            <a:avLst>
              <a:gd name="adj1" fmla="val -61576"/>
              <a:gd name="adj2" fmla="val -81294"/>
              <a:gd name="adj3" fmla="val 16667"/>
            </a:avLst>
          </a:prstGeom>
          <a:solidFill>
            <a:srgbClr val="EFEFEF"/>
          </a:solidFill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rgbClr val="000000"/>
                </a:solidFill>
              </a:rPr>
              <a:t>発言する時は</a:t>
            </a:r>
            <a:r>
              <a:rPr kumimoji="1" lang="en-US" altLang="ja-JP" sz="1100" dirty="0">
                <a:solidFill>
                  <a:srgbClr val="000000"/>
                </a:solidFill>
              </a:rPr>
              <a:t>Speech Translation </a:t>
            </a:r>
            <a:r>
              <a:rPr kumimoji="1" lang="ja-JP" altLang="en-US" sz="1100" dirty="0">
                <a:solidFill>
                  <a:srgbClr val="000000"/>
                </a:solidFill>
              </a:rPr>
              <a:t>のマイクを</a:t>
            </a:r>
            <a:r>
              <a:rPr kumimoji="1" lang="en-US" altLang="ja-JP" sz="1100" dirty="0">
                <a:solidFill>
                  <a:srgbClr val="000000"/>
                </a:solidFill>
              </a:rPr>
              <a:t>On</a:t>
            </a:r>
            <a:r>
              <a:rPr kumimoji="1" lang="ja-JP" altLang="en-US" sz="1100" dirty="0">
                <a:solidFill>
                  <a:srgbClr val="000000"/>
                </a:solidFill>
              </a:rPr>
              <a:t>にする。</a:t>
            </a:r>
            <a:br>
              <a:rPr kumimoji="1" lang="en-US" altLang="ja-JP" sz="1100" dirty="0">
                <a:solidFill>
                  <a:srgbClr val="000000"/>
                </a:solidFill>
              </a:rPr>
            </a:br>
            <a:r>
              <a:rPr kumimoji="1" lang="en-US" altLang="ja-JP" sz="1100" dirty="0">
                <a:solidFill>
                  <a:srgbClr val="000000"/>
                </a:solidFill>
              </a:rPr>
              <a:t>Turn on Speech Translation microphone when you speak.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3B7DD371-48AA-417D-B4BC-BD29EC8AD484}"/>
              </a:ext>
            </a:extLst>
          </p:cNvPr>
          <p:cNvSpPr/>
          <p:nvPr/>
        </p:nvSpPr>
        <p:spPr bwMode="gray">
          <a:xfrm>
            <a:off x="1189498" y="808485"/>
            <a:ext cx="6611718" cy="552923"/>
          </a:xfrm>
          <a:prstGeom prst="wedgeRoundRectCallout">
            <a:avLst>
              <a:gd name="adj1" fmla="val -15462"/>
              <a:gd name="adj2" fmla="val 80299"/>
              <a:gd name="adj3" fmla="val 16667"/>
            </a:avLst>
          </a:prstGeom>
          <a:solidFill>
            <a:srgbClr val="EFEFEF"/>
          </a:solidFill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rgbClr val="000000"/>
                </a:solidFill>
              </a:rPr>
              <a:t>共有された会議</a:t>
            </a:r>
            <a:r>
              <a:rPr kumimoji="1" lang="en-US" altLang="ja-JP" sz="1100" dirty="0">
                <a:solidFill>
                  <a:srgbClr val="000000"/>
                </a:solidFill>
              </a:rPr>
              <a:t>URL</a:t>
            </a:r>
            <a:r>
              <a:rPr kumimoji="1" lang="ja-JP" altLang="en-US" sz="1100" dirty="0">
                <a:solidFill>
                  <a:srgbClr val="000000"/>
                </a:solidFill>
              </a:rPr>
              <a:t>にアクセスする。  </a:t>
            </a:r>
            <a:r>
              <a:rPr kumimoji="1" lang="en-US" altLang="ja-JP" sz="1100" dirty="0">
                <a:solidFill>
                  <a:srgbClr val="000000"/>
                </a:solidFill>
              </a:rPr>
              <a:t>Access to the shared Meeting</a:t>
            </a:r>
            <a:r>
              <a:rPr kumimoji="1" lang="ja-JP" altLang="en-US" sz="1100" dirty="0">
                <a:solidFill>
                  <a:srgbClr val="000000"/>
                </a:solidFill>
              </a:rPr>
              <a:t> </a:t>
            </a:r>
            <a:r>
              <a:rPr kumimoji="1" lang="en-US" altLang="ja-JP" sz="1100" dirty="0">
                <a:solidFill>
                  <a:srgbClr val="000000"/>
                </a:solidFill>
              </a:rPr>
              <a:t>URL.</a:t>
            </a:r>
          </a:p>
          <a:p>
            <a:endParaRPr kumimoji="1" lang="en-US" altLang="ja-JP" sz="1100" dirty="0">
              <a:solidFill>
                <a:srgbClr val="00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9F079A-35CC-4E5F-A795-6E12B412B35E}"/>
              </a:ext>
            </a:extLst>
          </p:cNvPr>
          <p:cNvSpPr txBox="1"/>
          <p:nvPr/>
        </p:nvSpPr>
        <p:spPr>
          <a:xfrm>
            <a:off x="1117333" y="1062290"/>
            <a:ext cx="6765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1" kern="0" dirty="0">
                <a:solidFill>
                  <a:srgbClr val="0563C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https://zts1.bicc.css.fujitsu.com/speech/SpeechTranslation/</a:t>
            </a:r>
            <a:r>
              <a:rPr lang="en-US" altLang="ja-JP" sz="1000" b="1" kern="0" dirty="0" err="1">
                <a:solidFill>
                  <a:srgbClr val="0563C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index.html?channel</a:t>
            </a:r>
            <a:r>
              <a:rPr lang="en-US" altLang="ja-JP" sz="1000" b="1" kern="0" dirty="0">
                <a:solidFill>
                  <a:srgbClr val="0563C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=[Channel ID]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F29F132-42B3-4BB7-A34B-351B54DE9B81}"/>
              </a:ext>
            </a:extLst>
          </p:cNvPr>
          <p:cNvSpPr/>
          <p:nvPr/>
        </p:nvSpPr>
        <p:spPr bwMode="gray">
          <a:xfrm>
            <a:off x="957373" y="731918"/>
            <a:ext cx="303100" cy="244793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C8218-E28B-4B8F-86CF-8A1B708E16FE}"/>
              </a:ext>
            </a:extLst>
          </p:cNvPr>
          <p:cNvSpPr/>
          <p:nvPr/>
        </p:nvSpPr>
        <p:spPr bwMode="gray">
          <a:xfrm>
            <a:off x="682687" y="1464233"/>
            <a:ext cx="303100" cy="244793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490B64-24D6-4E82-AAA7-3CEF763BD50C}"/>
              </a:ext>
            </a:extLst>
          </p:cNvPr>
          <p:cNvSpPr/>
          <p:nvPr/>
        </p:nvSpPr>
        <p:spPr bwMode="gray">
          <a:xfrm>
            <a:off x="309499" y="2417905"/>
            <a:ext cx="303100" cy="244793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86EC6A0-A360-42CC-B0A8-9E7DC2265647}"/>
              </a:ext>
            </a:extLst>
          </p:cNvPr>
          <p:cNvSpPr/>
          <p:nvPr/>
        </p:nvSpPr>
        <p:spPr bwMode="gray">
          <a:xfrm>
            <a:off x="8531401" y="1419803"/>
            <a:ext cx="303100" cy="244793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346E22E-90BD-43CB-A2D4-48490386EC90}"/>
              </a:ext>
            </a:extLst>
          </p:cNvPr>
          <p:cNvSpPr/>
          <p:nvPr/>
        </p:nvSpPr>
        <p:spPr bwMode="gray">
          <a:xfrm>
            <a:off x="8682951" y="2867542"/>
            <a:ext cx="303100" cy="244793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2" name="スライド番号プレースホルダー 51">
            <a:extLst>
              <a:ext uri="{FF2B5EF4-FFF2-40B4-BE49-F238E27FC236}">
                <a16:creationId xmlns:a16="http://schemas.microsoft.com/office/drawing/2014/main" id="{251DF382-580A-4D6E-9968-04C3937C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01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61784-0BFB-4CD1-B0C0-1AE816E9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Reference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B91DC-D562-4E15-B54B-41AF7637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Speech Translation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SPO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（日本語）</a:t>
            </a:r>
            <a:b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fujitsu.sharepoint.com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/sites/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jp-itservice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/speech-translation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Speech Translation 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SPO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site (English)</a:t>
            </a:r>
            <a:b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fujitsu.sharepoint.com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/sites/</a:t>
            </a:r>
            <a:r>
              <a:rPr kumimoji="1"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jp-itservice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/speech-translation/global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JGG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勉強会資料（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JGG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メンバのみアクセス可能）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特にセキュリティ面など詳細を確認したい方</a:t>
            </a:r>
            <a:b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JGG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勉強会資料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7B089F-F3D1-417F-BA0C-3D42090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/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A514511F-51B2-4792-92EF-D8413D8A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507280"/>
      </p:ext>
    </p:extLst>
  </p:cSld>
  <p:clrMapOvr>
    <a:masterClrMapping/>
  </p:clrMapOvr>
</p:sld>
</file>

<file path=ppt/theme/theme1.xml><?xml version="1.0" encoding="utf-8"?>
<a:theme xmlns:a="http://schemas.openxmlformats.org/drawingml/2006/main" name="F_Tool_T2_01_JP_Red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FEFEF"/>
        </a:solidFill>
        <a:ln>
          <a:solidFill>
            <a:srgbClr val="DCDCDC"/>
          </a:solidFill>
        </a:ln>
      </a:spPr>
      <a:bodyPr rtlCol="0" anchor="ctr"/>
      <a:lstStyle>
        <a:defPPr algn="l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_Tool_T2_01_JP_Orang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_Tool_T2_01_JP_Blu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_Tool_T2_01_JP_Emerald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_Tool_T2_01_JP_Yellow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Details xmlns="3b0a02bf-1fa3-4f7c-86e6-cc709d9615df" xsi:nil="true"/>
    <lcf76f155ced4ddcb4097134ff3c332f xmlns="3b0a02bf-1fa3-4f7c-86e6-cc709d9615df">
      <Terms xmlns="http://schemas.microsoft.com/office/infopath/2007/PartnerControls"/>
    </lcf76f155ced4ddcb4097134ff3c332f>
    <TaxCatchAll xmlns="3e47745e-6841-4518-8a34-bbee99c0e025" xsi:nil="true"/>
    <Folder_x0020_Info xmlns="3b0a02bf-1fa3-4f7c-86e6-cc709d9615df" xsi:nil="true"/>
    <_Flow_SignoffStatus xmlns="3b0a02bf-1fa3-4f7c-86e6-cc709d9615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8D66161FFE24583725803D66B5AA1" ma:contentTypeVersion="19" ma:contentTypeDescription="Create a new document." ma:contentTypeScope="" ma:versionID="d875398892a4df8d17d8afadcfe1989c">
  <xsd:schema xmlns:xsd="http://www.w3.org/2001/XMLSchema" xmlns:xs="http://www.w3.org/2001/XMLSchema" xmlns:p="http://schemas.microsoft.com/office/2006/metadata/properties" xmlns:ns2="3e47745e-6841-4518-8a34-bbee99c0e025" xmlns:ns3="3b0a02bf-1fa3-4f7c-86e6-cc709d9615df" targetNamespace="http://schemas.microsoft.com/office/2006/metadata/properties" ma:root="true" ma:fieldsID="05408ee5453b1e61f8a8b6ebb56cf810" ns2:_="" ns3:_="">
    <xsd:import namespace="3e47745e-6841-4518-8a34-bbee99c0e025"/>
    <xsd:import namespace="3b0a02bf-1fa3-4f7c-86e6-cc709d9615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Folder_x0020_Info" minOccurs="0"/>
                <xsd:element ref="ns3:MediaServiceDateTaken" minOccurs="0"/>
                <xsd:element ref="ns3:AccessDetails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7745e-6841-4518-8a34-bbee99c0e0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f389b37-145d-4f33-a38c-82d4311b3be8}" ma:internalName="TaxCatchAll" ma:showField="CatchAllData" ma:web="3e47745e-6841-4518-8a34-bbee99c0e0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a02bf-1fa3-4f7c-86e6-cc709d961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Folder_x0020_Info" ma:index="18" nillable="true" ma:displayName="Folder Info" ma:format="Dropdown" ma:internalName="Folder_x0020_Info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ccessDetails" ma:index="20" nillable="true" ma:displayName="Access Details" ma:format="Dropdown" ma:internalName="AccessDetail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BB926-12E0-43AA-B7BC-4485F545CBDA}">
  <ds:schemaRefs>
    <ds:schemaRef ds:uri="0ff6f0e6-23bc-4317-a8f5-f94318dcba2e"/>
    <ds:schemaRef ds:uri="http://purl.org/dc/dcmitype/"/>
    <ds:schemaRef ds:uri="839ebb35-46b0-465d-9d98-35eef3cf64e4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b0a02bf-1fa3-4f7c-86e6-cc709d9615df"/>
    <ds:schemaRef ds:uri="3e47745e-6841-4518-8a34-bbee99c0e025"/>
  </ds:schemaRefs>
</ds:datastoreItem>
</file>

<file path=customXml/itemProps2.xml><?xml version="1.0" encoding="utf-8"?>
<ds:datastoreItem xmlns:ds="http://schemas.openxmlformats.org/officeDocument/2006/customXml" ds:itemID="{519A6F03-BD2B-46E9-960B-C26F340CA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7745e-6841-4518-8a34-bbee99c0e025"/>
    <ds:schemaRef ds:uri="3b0a02bf-1fa3-4f7c-86e6-cc709d9615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9E2759-8267-41BB-B910-9A8B5DC45D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On-screen Show (16:9)</PresentationFormat>
  <Paragraphs>42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F_Tool_T2_01_JP_Red</vt:lpstr>
      <vt:lpstr>F_Tool_T2_01_JP_Orange</vt:lpstr>
      <vt:lpstr>F_Tool_T2_01_JP_Blue</vt:lpstr>
      <vt:lpstr>F_Tool_T2_01_JP_Emerald</vt:lpstr>
      <vt:lpstr>F_Tool_T2_01_JP_Yellow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 SIGNトライアル 利用申請者向けアンケートについて</dc:title>
  <dc:creator/>
  <cp:lastModifiedBy/>
  <cp:revision>3</cp:revision>
  <dcterms:created xsi:type="dcterms:W3CDTF">2021-10-28T00:04:59Z</dcterms:created>
  <dcterms:modified xsi:type="dcterms:W3CDTF">2022-07-27T14:26:25Z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0x01010028C8D66161FFE24583725803D66B5AA1</vt:lpwstr>
  </property>
</Properties>
</file>