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  <p:sldMasterId id="2147483745" r:id="rId5"/>
    <p:sldMasterId id="2147483753" r:id="rId6"/>
    <p:sldMasterId id="2147483761" r:id="rId7"/>
    <p:sldMasterId id="2147483769" r:id="rId8"/>
  </p:sldMasterIdLst>
  <p:notesMasterIdLst>
    <p:notesMasterId r:id="rId44"/>
  </p:notesMasterIdLst>
  <p:handoutMasterIdLst>
    <p:handoutMasterId r:id="rId45"/>
  </p:handoutMasterIdLst>
  <p:sldIdLst>
    <p:sldId id="280" r:id="rId9"/>
    <p:sldId id="305" r:id="rId10"/>
    <p:sldId id="281" r:id="rId11"/>
    <p:sldId id="306" r:id="rId12"/>
    <p:sldId id="264" r:id="rId13"/>
    <p:sldId id="270" r:id="rId14"/>
    <p:sldId id="2147480425" r:id="rId15"/>
    <p:sldId id="307" r:id="rId16"/>
    <p:sldId id="2147480427" r:id="rId17"/>
    <p:sldId id="282" r:id="rId18"/>
    <p:sldId id="284" r:id="rId19"/>
    <p:sldId id="2147480437" r:id="rId20"/>
    <p:sldId id="2147480420" r:id="rId21"/>
    <p:sldId id="2147480423" r:id="rId22"/>
    <p:sldId id="2147480431" r:id="rId23"/>
    <p:sldId id="299" r:id="rId24"/>
    <p:sldId id="2147480439" r:id="rId25"/>
    <p:sldId id="2147480440" r:id="rId26"/>
    <p:sldId id="2147480441" r:id="rId27"/>
    <p:sldId id="2147480442" r:id="rId28"/>
    <p:sldId id="295" r:id="rId29"/>
    <p:sldId id="2147480443" r:id="rId30"/>
    <p:sldId id="2147480444" r:id="rId31"/>
    <p:sldId id="2147480445" r:id="rId32"/>
    <p:sldId id="2147480426" r:id="rId33"/>
    <p:sldId id="293" r:id="rId34"/>
    <p:sldId id="294" r:id="rId35"/>
    <p:sldId id="2147480446" r:id="rId36"/>
    <p:sldId id="287" r:id="rId37"/>
    <p:sldId id="291" r:id="rId38"/>
    <p:sldId id="2147480448" r:id="rId39"/>
    <p:sldId id="296" r:id="rId40"/>
    <p:sldId id="298" r:id="rId41"/>
    <p:sldId id="288" r:id="rId42"/>
    <p:sldId id="289" r:id="rId4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5FF"/>
    <a:srgbClr val="E7F6FF"/>
    <a:srgbClr val="CCECFF"/>
    <a:srgbClr val="FFFFCC"/>
    <a:srgbClr val="008224"/>
    <a:srgbClr val="99CCFF"/>
    <a:srgbClr val="2400B0"/>
    <a:srgbClr val="6699FF"/>
    <a:srgbClr val="00FF9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1361770-CF84-48C2-8710-34DAB79A95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Header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ED8D3B-9082-49AA-B4BC-F3F4425AA7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ACFA8-1AB5-47AD-8712-789ED582E266}" type="datetimeFigureOut">
              <a:rPr kumimoji="1" lang="ja-JP" altLang="en-US" smtClean="0"/>
              <a:t>2024/4/21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AB9B36-94C5-4135-B352-9570B260F3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ja-JP" sz="1000"/>
              <a:t>Copyright 2021 FUJITSU LIMITED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EDE976-DD9F-4E5B-8DD7-50A554BDD8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A504E-F46D-4C99-BD4A-3BE220F742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9416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lt"/>
              </a:defRPr>
            </a:lvl1pPr>
          </a:lstStyle>
          <a:p>
            <a:r>
              <a:rPr kumimoji="1" lang="en-US" altLang="ja-JP"/>
              <a:t>Header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49E156C8-D1E6-4437-B817-0C57EC28949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Headline</a:t>
            </a:r>
            <a:endParaRPr kumimoji="1" lang="ja-JP" altLang="en-US"/>
          </a:p>
          <a:p>
            <a:pPr lvl="1"/>
            <a:r>
              <a:rPr kumimoji="1" lang="en-US" altLang="ja-JP"/>
              <a:t>1st subhead</a:t>
            </a:r>
            <a:endParaRPr kumimoji="1" lang="ja-JP" altLang="en-US"/>
          </a:p>
          <a:p>
            <a:pPr lvl="2"/>
            <a:r>
              <a:rPr kumimoji="1" lang="en-US" altLang="ja-JP"/>
              <a:t>2nd subhead</a:t>
            </a:r>
            <a:endParaRPr kumimoji="1" lang="ja-JP" altLang="en-US"/>
          </a:p>
          <a:p>
            <a:pPr lvl="3"/>
            <a:r>
              <a:rPr kumimoji="1" lang="en-US" altLang="ja-JP"/>
              <a:t>Text</a:t>
            </a:r>
          </a:p>
          <a:p>
            <a:pPr lvl="4"/>
            <a:r>
              <a:rPr kumimoji="1" lang="en-US" altLang="ja-JP"/>
              <a:t>Text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+mn-lt"/>
              </a:defRPr>
            </a:lvl1pPr>
          </a:lstStyle>
          <a:p>
            <a:r>
              <a:rPr kumimoji="1" lang="en-US" altLang="ja-JP"/>
              <a:t>Copyright 2021 FUJITSU LIMITED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+mn-lt"/>
              </a:defRPr>
            </a:lvl1pPr>
          </a:lstStyle>
          <a:p>
            <a:fld id="{C0644275-5C74-4E59-8F01-9B0DD8D2F6F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097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Copyright 2021 FUJITSU LIMITED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776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Scenarios:</a:t>
            </a:r>
          </a:p>
          <a:p>
            <a:r>
              <a:rPr lang="en-US"/>
              <a:t>Billable</a:t>
            </a:r>
          </a:p>
          <a:p>
            <a:r>
              <a:rPr lang="en-US"/>
              <a:t>JDU member</a:t>
            </a:r>
          </a:p>
          <a:p>
            <a:r>
              <a:rPr lang="en-US"/>
              <a:t>JDU PM</a:t>
            </a:r>
          </a:p>
          <a:p>
            <a:endParaRPr lang="en-US"/>
          </a:p>
          <a:p>
            <a:r>
              <a:rPr lang="en-US"/>
              <a:t>Bench member (Training-Bench 50% ; Internal Project 50%)</a:t>
            </a:r>
          </a:p>
          <a:p>
            <a:endParaRPr lang="en-US"/>
          </a:p>
          <a:p>
            <a:r>
              <a:rPr lang="en-US"/>
              <a:t>Non-JDU member</a:t>
            </a:r>
          </a:p>
          <a:p>
            <a:r>
              <a:rPr lang="en-US"/>
              <a:t>Non-JDU PM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Copyright 2021 FUJITSU LIMITED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267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Scenarios:</a:t>
            </a:r>
          </a:p>
          <a:p>
            <a:r>
              <a:rPr lang="en-US"/>
              <a:t>Billable</a:t>
            </a:r>
          </a:p>
          <a:p>
            <a:r>
              <a:rPr lang="en-US"/>
              <a:t>JDU member</a:t>
            </a:r>
          </a:p>
          <a:p>
            <a:r>
              <a:rPr lang="en-US"/>
              <a:t>JDU PM</a:t>
            </a:r>
          </a:p>
          <a:p>
            <a:endParaRPr lang="en-US"/>
          </a:p>
          <a:p>
            <a:r>
              <a:rPr lang="en-US"/>
              <a:t>Bench member (Training-Bench 50% ; Internal Project 50%)</a:t>
            </a:r>
          </a:p>
          <a:p>
            <a:endParaRPr lang="en-US"/>
          </a:p>
          <a:p>
            <a:r>
              <a:rPr lang="en-US"/>
              <a:t>Non-JDU member</a:t>
            </a:r>
          </a:p>
          <a:p>
            <a:r>
              <a:rPr lang="en-US"/>
              <a:t>Non-JDU PM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Copyright 2021 FUJITSU LIMITED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420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Scenarios:</a:t>
            </a:r>
          </a:p>
          <a:p>
            <a:r>
              <a:rPr lang="en-US"/>
              <a:t>Billable</a:t>
            </a:r>
          </a:p>
          <a:p>
            <a:r>
              <a:rPr lang="en-US"/>
              <a:t>JDU member</a:t>
            </a:r>
          </a:p>
          <a:p>
            <a:r>
              <a:rPr lang="en-US"/>
              <a:t>JDU PM</a:t>
            </a:r>
          </a:p>
          <a:p>
            <a:endParaRPr lang="en-US"/>
          </a:p>
          <a:p>
            <a:r>
              <a:rPr lang="en-US"/>
              <a:t>Bench member (Training-Bench 50% ; Internal Project 50%)</a:t>
            </a:r>
          </a:p>
          <a:p>
            <a:endParaRPr lang="en-US"/>
          </a:p>
          <a:p>
            <a:r>
              <a:rPr lang="en-US"/>
              <a:t>Non-JDU member</a:t>
            </a:r>
          </a:p>
          <a:p>
            <a:r>
              <a:rPr lang="en-US"/>
              <a:t>Non-JDU PM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Copyright 2021 FUJITSU LIMITED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28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Copyright 2021 FUJITSU LIMITED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86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Copyright 2021 FUJITSU LIMITED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25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Copyright 2021 FUJITSU LIMITED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73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Umbrella </a:t>
            </a:r>
            <a:r>
              <a:rPr kumimoji="1" lang="en-US" sz="900">
                <a:solidFill>
                  <a:schemeClr val="tx1"/>
                </a:solidFill>
              </a:rPr>
              <a:t>Re-SQ: Estimated/planned rev: split amount between new hires &amp; bench WBS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900">
                <a:solidFill>
                  <a:schemeClr val="tx1"/>
                </a:solidFill>
              </a:rPr>
              <a:t>Umbrella Timesheet = Actuals; depends on actual activity type (4 WBS)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900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Copyright 2021 FUJITSU LIMITED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426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Copyright 2021 FUJITSU LIMITED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095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Copyright 2021 FUJITSU LIMITED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720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Scenarios:</a:t>
            </a:r>
          </a:p>
          <a:p>
            <a:r>
              <a:rPr lang="en-US"/>
              <a:t>Billable</a:t>
            </a:r>
          </a:p>
          <a:p>
            <a:r>
              <a:rPr lang="en-US"/>
              <a:t>JDU member</a:t>
            </a:r>
          </a:p>
          <a:p>
            <a:r>
              <a:rPr lang="en-US"/>
              <a:t>JDU PM</a:t>
            </a:r>
          </a:p>
          <a:p>
            <a:endParaRPr lang="en-US"/>
          </a:p>
          <a:p>
            <a:r>
              <a:rPr lang="en-US"/>
              <a:t>Bench member (Training-Bench 50% ; Internal Project 50%)</a:t>
            </a:r>
          </a:p>
          <a:p>
            <a:endParaRPr lang="en-US"/>
          </a:p>
          <a:p>
            <a:r>
              <a:rPr lang="en-US"/>
              <a:t>Non-JDU member</a:t>
            </a:r>
          </a:p>
          <a:p>
            <a:r>
              <a:rPr lang="en-US"/>
              <a:t>Non-JDU PM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Copyright 2021 FUJITSU LIMITED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428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Scenarios:</a:t>
            </a:r>
          </a:p>
          <a:p>
            <a:r>
              <a:rPr lang="en-US"/>
              <a:t>Billable</a:t>
            </a:r>
          </a:p>
          <a:p>
            <a:r>
              <a:rPr lang="en-US"/>
              <a:t>JDU member</a:t>
            </a:r>
          </a:p>
          <a:p>
            <a:r>
              <a:rPr lang="en-US"/>
              <a:t>JDU PM</a:t>
            </a:r>
          </a:p>
          <a:p>
            <a:endParaRPr lang="en-US"/>
          </a:p>
          <a:p>
            <a:r>
              <a:rPr lang="en-US"/>
              <a:t>Bench member (Training-Bench 50% ; Internal Project 50%)</a:t>
            </a:r>
          </a:p>
          <a:p>
            <a:endParaRPr lang="en-US"/>
          </a:p>
          <a:p>
            <a:r>
              <a:rPr lang="en-US"/>
              <a:t>Non-JDU member</a:t>
            </a:r>
          </a:p>
          <a:p>
            <a:r>
              <a:rPr lang="en-US"/>
              <a:t>Non-JDU PM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kumimoji="1" lang="en-US" altLang="ja-JP"/>
              <a:t>Copyright 2021 FUJITSU LIMITED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44275-5C74-4E59-8F01-9B0DD8D2F6FE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94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18">
            <a:extLst>
              <a:ext uri="{FF2B5EF4-FFF2-40B4-BE49-F238E27FC236}">
                <a16:creationId xmlns:a16="http://schemas.microsoft.com/office/drawing/2014/main" id="{05DC843B-D956-44AA-8B43-E1D70F771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6601333" y="0"/>
            <a:ext cx="2542667" cy="51434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49D70F-2F49-4E2D-9DA6-96EA64654FE2}"/>
              </a:ext>
            </a:extLst>
          </p:cNvPr>
          <p:cNvSpPr/>
          <p:nvPr userDrawn="1"/>
        </p:nvSpPr>
        <p:spPr>
          <a:xfrm>
            <a:off x="0" y="0"/>
            <a:ext cx="660133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err="1">
              <a:solidFill>
                <a:schemeClr val="tx1"/>
              </a:solidFill>
            </a:endParaRPr>
          </a:p>
        </p:txBody>
      </p:sp>
      <p:pic>
        <p:nvPicPr>
          <p:cNvPr id="6" name="図 19">
            <a:extLst>
              <a:ext uri="{FF2B5EF4-FFF2-40B4-BE49-F238E27FC236}">
                <a16:creationId xmlns:a16="http://schemas.microsoft.com/office/drawing/2014/main" id="{686362E9-7CDA-4932-A309-42B27E2A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162716" y="1350838"/>
            <a:ext cx="3142800" cy="2442021"/>
          </a:xfrm>
          <a:prstGeom prst="rect">
            <a:avLst/>
          </a:prstGeom>
        </p:spPr>
      </p:pic>
      <p:sp>
        <p:nvSpPr>
          <p:cNvPr id="7" name="TextBox 17">
            <a:extLst>
              <a:ext uri="{FF2B5EF4-FFF2-40B4-BE49-F238E27FC236}">
                <a16:creationId xmlns:a16="http://schemas.microsoft.com/office/drawing/2014/main" id="{A48EAE0D-F742-4787-AB4C-67158EB9A42B}"/>
              </a:ext>
            </a:extLst>
          </p:cNvPr>
          <p:cNvSpPr txBox="1"/>
          <p:nvPr userDrawn="1"/>
        </p:nvSpPr>
        <p:spPr>
          <a:xfrm>
            <a:off x="7984067" y="4891390"/>
            <a:ext cx="93556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457200" rtl="0" eaLnBrk="1" latinLnBrk="0" hangingPunct="1"/>
            <a:r>
              <a:rPr kumimoji="1" lang="en-GB" sz="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FUJITSU 2024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BA3734-909E-4036-AC8E-1576506A4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6" y="1119716"/>
            <a:ext cx="4645024" cy="1454244"/>
          </a:xfrm>
          <a:prstGeom prst="rect">
            <a:avLst/>
          </a:prstGeom>
        </p:spPr>
        <p:txBody>
          <a:bodyPr wrap="square" lIns="0" tIns="0" rIns="0" bIns="0" numCol="1" spcCol="0" anchor="b" anchorCtr="0">
            <a:spAutoFit/>
          </a:bodyPr>
          <a:lstStyle>
            <a:lvl1pPr marL="0" indent="0">
              <a:buNone/>
              <a:defRPr sz="35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5430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Presentation headline Presentation headline Presentation headline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ECC21CA-F12D-4874-ACBA-CEBBD402B0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1775" y="3058147"/>
            <a:ext cx="4632325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800"/>
            </a:lvl1pPr>
            <a:lvl2pPr marL="307975" indent="0">
              <a:buNone/>
              <a:defRPr/>
            </a:lvl2pPr>
            <a:lvl5pPr marL="15430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Subheadline and description</a:t>
            </a:r>
          </a:p>
        </p:txBody>
      </p:sp>
      <p:grpSp>
        <p:nvGrpSpPr>
          <p:cNvPr id="14" name="Group 13" descr="Fujitsu">
            <a:extLst>
              <a:ext uri="{FF2B5EF4-FFF2-40B4-BE49-F238E27FC236}">
                <a16:creationId xmlns:a16="http://schemas.microsoft.com/office/drawing/2014/main" id="{7F71AA2D-9C3E-4C7E-B85E-CA30E6D9AB2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8615" y="226928"/>
            <a:ext cx="968769" cy="472173"/>
            <a:chOff x="8012114" y="249161"/>
            <a:chExt cx="892174" cy="434841"/>
          </a:xfrm>
        </p:grpSpPr>
        <p:sp>
          <p:nvSpPr>
            <p:cNvPr id="15" name="Freeform 34">
              <a:extLst>
                <a:ext uri="{FF2B5EF4-FFF2-40B4-BE49-F238E27FC236}">
                  <a16:creationId xmlns:a16="http://schemas.microsoft.com/office/drawing/2014/main" id="{380AEC81-1543-47BA-AAAC-DA9C8731273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73D39904-8561-48A1-8410-0016C94071B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B496E634-8841-45FC-8EBD-7E4DD907E45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8CFC6E5D-D468-4FA4-86CF-D74794D2316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6086F808-7E1A-4F83-95B3-FAA6348F1C6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39">
              <a:extLst>
                <a:ext uri="{FF2B5EF4-FFF2-40B4-BE49-F238E27FC236}">
                  <a16:creationId xmlns:a16="http://schemas.microsoft.com/office/drawing/2014/main" id="{7E66457B-8F67-4219-BE87-101A16D7FCB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40">
              <a:extLst>
                <a:ext uri="{FF2B5EF4-FFF2-40B4-BE49-F238E27FC236}">
                  <a16:creationId xmlns:a16="http://schemas.microsoft.com/office/drawing/2014/main" id="{19BF96C5-0296-4403-B242-A6CF19644F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D34F3219-DFD9-4479-84E6-8E988B1DF74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5" name="Rounded Rectangle 21">
            <a:extLst>
              <a:ext uri="{FF2B5EF4-FFF2-40B4-BE49-F238E27FC236}">
                <a16:creationId xmlns:a16="http://schemas.microsoft.com/office/drawing/2014/main" id="{1C751E73-0B42-4FF5-BCDD-68E839081303}"/>
              </a:ext>
            </a:extLst>
          </p:cNvPr>
          <p:cNvSpPr/>
          <p:nvPr userDrawn="1"/>
        </p:nvSpPr>
        <p:spPr bwMode="black">
          <a:xfrm>
            <a:off x="231775" y="4911725"/>
            <a:ext cx="908049" cy="141161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867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Fujitsu-Confidential</a:t>
            </a:r>
            <a:endParaRPr kumimoji="1" lang="en-US" altLang="ja-JP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1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ullets (1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F4EE4-50E9-4ECE-9329-774C2C38C6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774" y="950913"/>
            <a:ext cx="8677275" cy="1311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52413" indent="-252413">
              <a:spcAft>
                <a:spcPts val="600"/>
              </a:spcAft>
              <a:buClr>
                <a:srgbClr val="EA0000"/>
              </a:buClr>
              <a:buSzPct val="120000"/>
              <a:buFont typeface="Arial" panose="020B0604020202020204" pitchFamily="34" charset="0"/>
              <a:buChar char="●"/>
              <a:defRPr/>
            </a:lvl1pPr>
            <a:lvl2pPr marL="533400" indent="-225425">
              <a:spcAft>
                <a:spcPts val="600"/>
              </a:spcAft>
              <a:buClr>
                <a:srgbClr val="FF8000"/>
              </a:buClr>
              <a:buSzPct val="120000"/>
              <a:buFont typeface="Arial" panose="020B0604020202020204" pitchFamily="34" charset="0"/>
              <a:buChar char="●"/>
              <a:defRPr/>
            </a:lvl2pPr>
            <a:lvl3pPr marL="868363" indent="-198438">
              <a:spcAft>
                <a:spcPts val="600"/>
              </a:spcAft>
              <a:buClr>
                <a:srgbClr val="6D6E70"/>
              </a:buClr>
              <a:buSzPct val="120000"/>
              <a:buFont typeface="Arial" panose="020B0604020202020204" pitchFamily="34" charset="0"/>
              <a:buChar char="●"/>
              <a:defRPr/>
            </a:lvl3pPr>
            <a:lvl4pPr>
              <a:spcAft>
                <a:spcPts val="600"/>
              </a:spcAft>
              <a:buClr>
                <a:schemeClr val="bg1">
                  <a:lumMod val="65000"/>
                </a:schemeClr>
              </a:buClr>
              <a:buSzPct val="120000"/>
              <a:defRPr/>
            </a:lvl4pPr>
          </a:lstStyle>
          <a:p>
            <a:r>
              <a:rPr lang="en-GB"/>
              <a:t>Bullets level 1</a:t>
            </a:r>
          </a:p>
          <a:p>
            <a:pPr lvl="1"/>
            <a:r>
              <a:rPr lang="en-GB"/>
              <a:t>Bullets level 2</a:t>
            </a:r>
          </a:p>
          <a:p>
            <a:pPr lvl="2"/>
            <a:r>
              <a:rPr lang="en-GB"/>
              <a:t>Bullets level 3</a:t>
            </a:r>
          </a:p>
          <a:p>
            <a:pPr lvl="3"/>
            <a:r>
              <a:rPr lang="en-GB"/>
              <a:t>Bullets level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9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- Bullets (1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F4EE4-50E9-4ECE-9329-774C2C38C6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774" y="950913"/>
            <a:ext cx="4205367" cy="1311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52413" indent="-252413">
              <a:spcAft>
                <a:spcPts val="600"/>
              </a:spcAft>
              <a:buClr>
                <a:srgbClr val="EA0000"/>
              </a:buClr>
              <a:buSzPct val="120000"/>
              <a:buFont typeface="Arial" panose="020B0604020202020204" pitchFamily="34" charset="0"/>
              <a:buChar char="●"/>
              <a:defRPr/>
            </a:lvl1pPr>
            <a:lvl2pPr marL="533400" indent="-225425">
              <a:spcAft>
                <a:spcPts val="600"/>
              </a:spcAft>
              <a:buClr>
                <a:srgbClr val="FF8000"/>
              </a:buClr>
              <a:buSzPct val="120000"/>
              <a:buFont typeface="Arial" panose="020B0604020202020204" pitchFamily="34" charset="0"/>
              <a:buChar char="●"/>
              <a:defRPr/>
            </a:lvl2pPr>
            <a:lvl3pPr marL="868363" indent="-198438">
              <a:spcAft>
                <a:spcPts val="600"/>
              </a:spcAft>
              <a:buClr>
                <a:srgbClr val="6D6E70"/>
              </a:buClr>
              <a:buSzPct val="120000"/>
              <a:buFont typeface="Arial" panose="020B0604020202020204" pitchFamily="34" charset="0"/>
              <a:buChar char="●"/>
              <a:defRPr/>
            </a:lvl3pPr>
            <a:lvl4pPr>
              <a:spcAft>
                <a:spcPts val="600"/>
              </a:spcAft>
              <a:buClr>
                <a:schemeClr val="bg1">
                  <a:lumMod val="65000"/>
                </a:schemeClr>
              </a:buClr>
              <a:buSzPct val="120000"/>
              <a:defRPr/>
            </a:lvl4pPr>
          </a:lstStyle>
          <a:p>
            <a:r>
              <a:rPr lang="en-GB"/>
              <a:t>Bullets level 1</a:t>
            </a:r>
          </a:p>
          <a:p>
            <a:pPr lvl="1"/>
            <a:r>
              <a:rPr lang="en-GB"/>
              <a:t>Bullets level 2</a:t>
            </a:r>
          </a:p>
          <a:p>
            <a:pPr lvl="2"/>
            <a:r>
              <a:rPr lang="en-GB"/>
              <a:t>Bullets level 3</a:t>
            </a:r>
          </a:p>
          <a:p>
            <a:pPr lvl="3"/>
            <a:r>
              <a:rPr lang="en-GB"/>
              <a:t>Bullets level 4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11649-B36E-47C3-A3F7-5CDC5D3F8D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7518" y="950913"/>
            <a:ext cx="4164219" cy="1311128"/>
          </a:xfrm>
        </p:spPr>
        <p:txBody>
          <a:bodyPr/>
          <a:lstStyle>
            <a:lvl2pPr marL="533400" indent="-225425">
              <a:buFont typeface="Arial" panose="020B0604020202020204" pitchFamily="34" charset="0"/>
              <a:buChar char="●"/>
              <a:defRPr/>
            </a:lvl2pPr>
            <a:lvl3pPr marL="868363" indent="-198438">
              <a:buFont typeface="Arial" panose="020B0604020202020204" pitchFamily="34" charset="0"/>
              <a:buChar char="●"/>
              <a:defRPr/>
            </a:lvl3pPr>
          </a:lstStyle>
          <a:p>
            <a:r>
              <a:rPr lang="en-GB"/>
              <a:t>Bullets level 1</a:t>
            </a:r>
          </a:p>
          <a:p>
            <a:pPr lvl="1"/>
            <a:r>
              <a:rPr lang="en-GB"/>
              <a:t>Bullets level 2</a:t>
            </a:r>
          </a:p>
          <a:p>
            <a:pPr lvl="2"/>
            <a:r>
              <a:rPr lang="en-GB"/>
              <a:t>Bullets level 3</a:t>
            </a:r>
          </a:p>
          <a:p>
            <a:pPr lvl="3"/>
            <a:r>
              <a:rPr lang="en-GB"/>
              <a:t>Bullets level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1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ext (1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B215B0-F0D3-4B76-AABE-C21B061E9A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958851"/>
            <a:ext cx="8680868" cy="37830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1" lang="en-US" altLang="ja-JP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Add your text here…</a:t>
            </a:r>
          </a:p>
        </p:txBody>
      </p:sp>
    </p:spTree>
    <p:extLst>
      <p:ext uri="{BB962C8B-B14F-4D97-AF65-F5344CB8AC3E}">
        <p14:creationId xmlns:p14="http://schemas.microsoft.com/office/powerpoint/2010/main" val="21260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ext (2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B215B0-F0D3-4B76-AABE-C21B061E9A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958851"/>
            <a:ext cx="4223700" cy="3323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1" lang="en-US" altLang="ja-JP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Add your text here…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6EDCF-1E8A-44E1-95A2-DB771C7386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958851"/>
            <a:ext cx="4338000" cy="3323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07975" indent="0">
              <a:buNone/>
              <a:defRPr/>
            </a:lvl2pPr>
            <a:lvl5pPr marL="1543050" indent="-1714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Add your text here…</a:t>
            </a:r>
          </a:p>
        </p:txBody>
      </p:sp>
    </p:spTree>
    <p:extLst>
      <p:ext uri="{BB962C8B-B14F-4D97-AF65-F5344CB8AC3E}">
        <p14:creationId xmlns:p14="http://schemas.microsoft.com/office/powerpoint/2010/main" val="119497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08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7">
            <a:extLst>
              <a:ext uri="{FF2B5EF4-FFF2-40B4-BE49-F238E27FC236}">
                <a16:creationId xmlns:a16="http://schemas.microsoft.com/office/drawing/2014/main" id="{A3F6521C-D549-4CEE-A669-669502BFF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4573384" y="0"/>
            <a:ext cx="4570616" cy="5143499"/>
          </a:xfrm>
          <a:prstGeom prst="rect">
            <a:avLst/>
          </a:prstGeom>
        </p:spPr>
      </p:pic>
      <p:pic>
        <p:nvPicPr>
          <p:cNvPr id="17" name="図 18">
            <a:extLst>
              <a:ext uri="{FF2B5EF4-FFF2-40B4-BE49-F238E27FC236}">
                <a16:creationId xmlns:a16="http://schemas.microsoft.com/office/drawing/2014/main" id="{4B608EF6-E058-45FE-84FA-3362B294B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3104888" y="1298597"/>
            <a:ext cx="3276000" cy="254552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C3468B-D18B-4488-B70F-EE038FBC8715}"/>
              </a:ext>
            </a:extLst>
          </p:cNvPr>
          <p:cNvSpPr txBox="1"/>
          <p:nvPr userDrawn="1"/>
        </p:nvSpPr>
        <p:spPr>
          <a:xfrm>
            <a:off x="129201" y="2007097"/>
            <a:ext cx="2876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200" b="1" baseline="0"/>
              <a:t>Thank you</a:t>
            </a:r>
            <a:endParaRPr kumimoji="1" lang="ja-JP" altLang="en-US" sz="4200" b="1" baseline="0"/>
          </a:p>
        </p:txBody>
      </p:sp>
      <p:grpSp>
        <p:nvGrpSpPr>
          <p:cNvPr id="20" name="Group 19" descr="Fujitsu">
            <a:extLst>
              <a:ext uri="{FF2B5EF4-FFF2-40B4-BE49-F238E27FC236}">
                <a16:creationId xmlns:a16="http://schemas.microsoft.com/office/drawing/2014/main" id="{00C91225-5470-41F3-BF18-293D31ECB7E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8615" y="22692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CA60074C-8200-4851-A8D1-DEE0ED4F542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AA345ED2-3E37-40B2-AD74-CD8EFA5E3FD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7CD6A6C4-7575-4B56-9FB4-28D633CC9DD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3CB1F97C-8E5F-454A-B2E7-6D20A1D1680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650911E5-80F4-4024-9206-0320DACA066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9">
              <a:extLst>
                <a:ext uri="{FF2B5EF4-FFF2-40B4-BE49-F238E27FC236}">
                  <a16:creationId xmlns:a16="http://schemas.microsoft.com/office/drawing/2014/main" id="{F493319B-2248-439E-9823-06601D5056E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9AADF53A-B05B-48E1-8372-26C17A1B030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09950012-992D-41FD-9E89-A43D2831A35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1" name="TextBox 17">
            <a:extLst>
              <a:ext uri="{FF2B5EF4-FFF2-40B4-BE49-F238E27FC236}">
                <a16:creationId xmlns:a16="http://schemas.microsoft.com/office/drawing/2014/main" id="{D5E49898-FF21-4E70-A8B5-FD4F1373DD37}"/>
              </a:ext>
            </a:extLst>
          </p:cNvPr>
          <p:cNvSpPr txBox="1"/>
          <p:nvPr userDrawn="1"/>
        </p:nvSpPr>
        <p:spPr>
          <a:xfrm>
            <a:off x="7984067" y="4891390"/>
            <a:ext cx="93556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457200" rtl="0" eaLnBrk="1" latinLnBrk="0" hangingPunct="1"/>
            <a:r>
              <a:rPr kumimoji="1" lang="en-GB" sz="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FUJITSU 2024</a:t>
            </a:r>
          </a:p>
        </p:txBody>
      </p:sp>
      <p:sp>
        <p:nvSpPr>
          <p:cNvPr id="23" name="Rounded Rectangle 21">
            <a:extLst>
              <a:ext uri="{FF2B5EF4-FFF2-40B4-BE49-F238E27FC236}">
                <a16:creationId xmlns:a16="http://schemas.microsoft.com/office/drawing/2014/main" id="{81D37083-3CF4-47B9-8429-71A8EE9AB6D6}"/>
              </a:ext>
            </a:extLst>
          </p:cNvPr>
          <p:cNvSpPr/>
          <p:nvPr userDrawn="1"/>
        </p:nvSpPr>
        <p:spPr bwMode="black">
          <a:xfrm>
            <a:off x="231775" y="4911725"/>
            <a:ext cx="908049" cy="141161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867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Fujitsu-Confidential</a:t>
            </a:r>
            <a:endParaRPr kumimoji="1" lang="en-US" altLang="ja-JP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50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49D70F-2F49-4E2D-9DA6-96EA64654FE2}"/>
              </a:ext>
            </a:extLst>
          </p:cNvPr>
          <p:cNvSpPr/>
          <p:nvPr userDrawn="1"/>
        </p:nvSpPr>
        <p:spPr>
          <a:xfrm>
            <a:off x="0" y="0"/>
            <a:ext cx="660338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err="1">
              <a:solidFill>
                <a:schemeClr val="tx1"/>
              </a:solidFill>
            </a:endParaRPr>
          </a:p>
        </p:txBody>
      </p:sp>
      <p:pic>
        <p:nvPicPr>
          <p:cNvPr id="23" name="図 19">
            <a:extLst>
              <a:ext uri="{FF2B5EF4-FFF2-40B4-BE49-F238E27FC236}">
                <a16:creationId xmlns:a16="http://schemas.microsoft.com/office/drawing/2014/main" id="{F8B08218-054C-4303-A795-648A9073B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6603386" y="0"/>
            <a:ext cx="2540614" cy="5143500"/>
          </a:xfrm>
          <a:prstGeom prst="rect">
            <a:avLst/>
          </a:prstGeom>
        </p:spPr>
      </p:pic>
      <p:pic>
        <p:nvPicPr>
          <p:cNvPr id="24" name="図 20">
            <a:extLst>
              <a:ext uri="{FF2B5EF4-FFF2-40B4-BE49-F238E27FC236}">
                <a16:creationId xmlns:a16="http://schemas.microsoft.com/office/drawing/2014/main" id="{4D577FD9-0AB6-438E-B4DA-94A33CC9A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162717" y="1350838"/>
            <a:ext cx="3142798" cy="2442021"/>
          </a:xfrm>
          <a:prstGeom prst="rect">
            <a:avLst/>
          </a:prstGeom>
        </p:spPr>
      </p:pic>
      <p:sp>
        <p:nvSpPr>
          <p:cNvPr id="7" name="TextBox 17">
            <a:extLst>
              <a:ext uri="{FF2B5EF4-FFF2-40B4-BE49-F238E27FC236}">
                <a16:creationId xmlns:a16="http://schemas.microsoft.com/office/drawing/2014/main" id="{A48EAE0D-F742-4787-AB4C-67158EB9A42B}"/>
              </a:ext>
            </a:extLst>
          </p:cNvPr>
          <p:cNvSpPr txBox="1"/>
          <p:nvPr userDrawn="1"/>
        </p:nvSpPr>
        <p:spPr>
          <a:xfrm>
            <a:off x="7984067" y="4891390"/>
            <a:ext cx="93556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457200" rtl="0" eaLnBrk="1" latinLnBrk="0" hangingPunct="1"/>
            <a:r>
              <a:rPr kumimoji="1" lang="en-GB" sz="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FUJITSU 2024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BA3734-909E-4036-AC8E-1576506A4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6" y="1119716"/>
            <a:ext cx="4645024" cy="1454244"/>
          </a:xfrm>
          <a:prstGeom prst="rect">
            <a:avLst/>
          </a:prstGeom>
        </p:spPr>
        <p:txBody>
          <a:bodyPr wrap="square" lIns="0" tIns="0" rIns="0" bIns="0" numCol="1" spcCol="0" anchor="b" anchorCtr="0">
            <a:spAutoFit/>
          </a:bodyPr>
          <a:lstStyle>
            <a:lvl1pPr marL="0" indent="0">
              <a:buNone/>
              <a:defRPr sz="35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5430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Presentation headline Presentation headline Presentation headline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ECC21CA-F12D-4874-ACBA-CEBBD402B0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1775" y="3058147"/>
            <a:ext cx="4632325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800"/>
            </a:lvl1pPr>
            <a:lvl2pPr marL="307975" indent="0">
              <a:buNone/>
              <a:defRPr/>
            </a:lvl2pPr>
            <a:lvl5pPr marL="15430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Subheadline and description</a:t>
            </a:r>
          </a:p>
        </p:txBody>
      </p:sp>
      <p:grpSp>
        <p:nvGrpSpPr>
          <p:cNvPr id="14" name="Group 13" descr="Fujitsu">
            <a:extLst>
              <a:ext uri="{FF2B5EF4-FFF2-40B4-BE49-F238E27FC236}">
                <a16:creationId xmlns:a16="http://schemas.microsoft.com/office/drawing/2014/main" id="{7F71AA2D-9C3E-4C7E-B85E-CA30E6D9AB2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8615" y="226928"/>
            <a:ext cx="968769" cy="472173"/>
            <a:chOff x="8012114" y="249161"/>
            <a:chExt cx="892174" cy="434841"/>
          </a:xfrm>
        </p:grpSpPr>
        <p:sp>
          <p:nvSpPr>
            <p:cNvPr id="15" name="Freeform 34">
              <a:extLst>
                <a:ext uri="{FF2B5EF4-FFF2-40B4-BE49-F238E27FC236}">
                  <a16:creationId xmlns:a16="http://schemas.microsoft.com/office/drawing/2014/main" id="{380AEC81-1543-47BA-AAAC-DA9C8731273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73D39904-8561-48A1-8410-0016C94071B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B496E634-8841-45FC-8EBD-7E4DD907E45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8CFC6E5D-D468-4FA4-86CF-D74794D2316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6086F808-7E1A-4F83-95B3-FAA6348F1C6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39">
              <a:extLst>
                <a:ext uri="{FF2B5EF4-FFF2-40B4-BE49-F238E27FC236}">
                  <a16:creationId xmlns:a16="http://schemas.microsoft.com/office/drawing/2014/main" id="{7E66457B-8F67-4219-BE87-101A16D7FCB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40">
              <a:extLst>
                <a:ext uri="{FF2B5EF4-FFF2-40B4-BE49-F238E27FC236}">
                  <a16:creationId xmlns:a16="http://schemas.microsoft.com/office/drawing/2014/main" id="{19BF96C5-0296-4403-B242-A6CF19644F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D34F3219-DFD9-4479-84E6-8E988B1DF74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7" name="Rounded Rectangle 21">
            <a:extLst>
              <a:ext uri="{FF2B5EF4-FFF2-40B4-BE49-F238E27FC236}">
                <a16:creationId xmlns:a16="http://schemas.microsoft.com/office/drawing/2014/main" id="{6F6193D9-8D2F-4DA5-A00A-6521368D764C}"/>
              </a:ext>
            </a:extLst>
          </p:cNvPr>
          <p:cNvSpPr/>
          <p:nvPr userDrawn="1"/>
        </p:nvSpPr>
        <p:spPr bwMode="black">
          <a:xfrm>
            <a:off x="231775" y="4911725"/>
            <a:ext cx="908049" cy="141161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867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Fujitsu-Confidential</a:t>
            </a:r>
            <a:endParaRPr kumimoji="1" lang="en-US" altLang="ja-JP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02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16">
            <a:extLst>
              <a:ext uri="{FF2B5EF4-FFF2-40B4-BE49-F238E27FC236}">
                <a16:creationId xmlns:a16="http://schemas.microsoft.com/office/drawing/2014/main" id="{64391E11-23EC-4379-9816-F7C93567E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1155"/>
            <a:ext cx="9144000" cy="5141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2002371"/>
            <a:ext cx="8670288" cy="498598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Section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655769"/>
            <a:ext cx="86750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ja-JP"/>
              <a:t>Subheading</a:t>
            </a:r>
            <a:endParaRPr lang="en-US"/>
          </a:p>
        </p:txBody>
      </p:sp>
      <p:grpSp>
        <p:nvGrpSpPr>
          <p:cNvPr id="19" name="Group 18" descr="Fujitsu">
            <a:extLst>
              <a:ext uri="{FF2B5EF4-FFF2-40B4-BE49-F238E27FC236}">
                <a16:creationId xmlns:a16="http://schemas.microsoft.com/office/drawing/2014/main" id="{1F100140-E7BA-4172-872F-512D0BBE2FF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8615" y="226928"/>
            <a:ext cx="968769" cy="472173"/>
            <a:chOff x="8012114" y="249161"/>
            <a:chExt cx="892174" cy="434841"/>
          </a:xfrm>
        </p:grpSpPr>
        <p:sp>
          <p:nvSpPr>
            <p:cNvPr id="20" name="Freeform 34">
              <a:extLst>
                <a:ext uri="{FF2B5EF4-FFF2-40B4-BE49-F238E27FC236}">
                  <a16:creationId xmlns:a16="http://schemas.microsoft.com/office/drawing/2014/main" id="{2E6DAB3A-493B-4C94-A624-C34C12E3BDF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82C3B378-2E63-4808-87F0-DEDFE243ACA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CAC9D896-0364-478E-8EC9-E1BF49631BE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AE4512C4-B33D-49B1-AE30-646A970A507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8">
              <a:extLst>
                <a:ext uri="{FF2B5EF4-FFF2-40B4-BE49-F238E27FC236}">
                  <a16:creationId xmlns:a16="http://schemas.microsoft.com/office/drawing/2014/main" id="{184123A7-2111-4426-816D-00195BCE79B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9">
              <a:extLst>
                <a:ext uri="{FF2B5EF4-FFF2-40B4-BE49-F238E27FC236}">
                  <a16:creationId xmlns:a16="http://schemas.microsoft.com/office/drawing/2014/main" id="{A7DEA05E-E614-40D9-A049-B65FFFB96DA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40">
              <a:extLst>
                <a:ext uri="{FF2B5EF4-FFF2-40B4-BE49-F238E27FC236}">
                  <a16:creationId xmlns:a16="http://schemas.microsoft.com/office/drawing/2014/main" id="{3828E108-C6AE-42F1-82B3-4DD2CFFF072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id="{76C50990-34AA-496D-815F-E01AD097062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8" name="TextBox 17">
            <a:extLst>
              <a:ext uri="{FF2B5EF4-FFF2-40B4-BE49-F238E27FC236}">
                <a16:creationId xmlns:a16="http://schemas.microsoft.com/office/drawing/2014/main" id="{57C40740-570A-4018-9383-CAB6E30BF658}"/>
              </a:ext>
            </a:extLst>
          </p:cNvPr>
          <p:cNvSpPr txBox="1"/>
          <p:nvPr userDrawn="1"/>
        </p:nvSpPr>
        <p:spPr>
          <a:xfrm>
            <a:off x="7984067" y="4891390"/>
            <a:ext cx="93556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457200" rtl="0" eaLnBrk="1" latinLnBrk="0" hangingPunct="1"/>
            <a:r>
              <a:rPr kumimoji="1" lang="en-GB" sz="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FUJITSU 2024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1F583799-0B7E-446E-893F-1AF9AE8B1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02000" y="4877481"/>
            <a:ext cx="54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1" name="Rounded Rectangle 21">
            <a:extLst>
              <a:ext uri="{FF2B5EF4-FFF2-40B4-BE49-F238E27FC236}">
                <a16:creationId xmlns:a16="http://schemas.microsoft.com/office/drawing/2014/main" id="{AF47F2FC-2AE7-48FF-ADD6-AAF0D323A773}"/>
              </a:ext>
            </a:extLst>
          </p:cNvPr>
          <p:cNvSpPr/>
          <p:nvPr userDrawn="1"/>
        </p:nvSpPr>
        <p:spPr bwMode="black">
          <a:xfrm>
            <a:off x="231775" y="4911725"/>
            <a:ext cx="908049" cy="141161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867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Fujitsu-Confidential</a:t>
            </a:r>
            <a:endParaRPr kumimoji="1" lang="en-US" altLang="ja-JP" sz="7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44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ullets (1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F4EE4-50E9-4ECE-9329-774C2C38C6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774" y="950913"/>
            <a:ext cx="8677275" cy="1311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52413" indent="-252413">
              <a:spcAft>
                <a:spcPts val="600"/>
              </a:spcAft>
              <a:buClr>
                <a:srgbClr val="2400B0"/>
              </a:buClr>
              <a:buSzPct val="120000"/>
              <a:buFont typeface="Arial" panose="020B0604020202020204" pitchFamily="34" charset="0"/>
              <a:buChar char="●"/>
              <a:defRPr/>
            </a:lvl1pPr>
            <a:lvl2pPr marL="533400" indent="-225425">
              <a:spcAft>
                <a:spcPts val="600"/>
              </a:spcAft>
              <a:buClr>
                <a:srgbClr val="00E7EF"/>
              </a:buClr>
              <a:buSzPct val="120000"/>
              <a:buFont typeface="Arial" panose="020B0604020202020204" pitchFamily="34" charset="0"/>
              <a:buChar char="●"/>
              <a:defRPr/>
            </a:lvl2pPr>
            <a:lvl3pPr marL="868363" indent="-198438">
              <a:spcAft>
                <a:spcPts val="600"/>
              </a:spcAft>
              <a:buClr>
                <a:srgbClr val="6D6E70"/>
              </a:buClr>
              <a:buSzPct val="120000"/>
              <a:buFont typeface="Arial" panose="020B0604020202020204" pitchFamily="34" charset="0"/>
              <a:buChar char="●"/>
              <a:defRPr/>
            </a:lvl3pPr>
            <a:lvl4pPr>
              <a:spcAft>
                <a:spcPts val="600"/>
              </a:spcAft>
              <a:buClr>
                <a:schemeClr val="bg1">
                  <a:lumMod val="65000"/>
                </a:schemeClr>
              </a:buClr>
              <a:buSzPct val="120000"/>
              <a:defRPr/>
            </a:lvl4pPr>
          </a:lstStyle>
          <a:p>
            <a:r>
              <a:rPr lang="en-GB"/>
              <a:t>Bullets level 1</a:t>
            </a:r>
          </a:p>
          <a:p>
            <a:pPr lvl="1"/>
            <a:r>
              <a:rPr lang="en-GB"/>
              <a:t>Bullets level 2</a:t>
            </a:r>
          </a:p>
          <a:p>
            <a:pPr lvl="2"/>
            <a:r>
              <a:rPr lang="en-GB"/>
              <a:t>Bullets level 3</a:t>
            </a:r>
          </a:p>
          <a:p>
            <a:pPr lvl="3"/>
            <a:r>
              <a:rPr lang="en-GB"/>
              <a:t>Bullets level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 - Bullets (1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F4EE4-50E9-4ECE-9329-774C2C38C6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774" y="950913"/>
            <a:ext cx="4205367" cy="1311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52413" indent="-252413">
              <a:spcAft>
                <a:spcPts val="600"/>
              </a:spcAft>
              <a:buClr>
                <a:srgbClr val="2400B0"/>
              </a:buClr>
              <a:buSzPct val="120000"/>
              <a:buFont typeface="Arial" panose="020B0604020202020204" pitchFamily="34" charset="0"/>
              <a:buChar char="●"/>
              <a:defRPr/>
            </a:lvl1pPr>
            <a:lvl2pPr marL="533400" indent="-225425">
              <a:spcAft>
                <a:spcPts val="600"/>
              </a:spcAft>
              <a:buClr>
                <a:srgbClr val="00E7EF"/>
              </a:buClr>
              <a:buSzPct val="120000"/>
              <a:buFont typeface="Arial" panose="020B0604020202020204" pitchFamily="34" charset="0"/>
              <a:buChar char="●"/>
              <a:defRPr/>
            </a:lvl2pPr>
            <a:lvl3pPr marL="868363" indent="-198438">
              <a:spcAft>
                <a:spcPts val="600"/>
              </a:spcAft>
              <a:buClr>
                <a:srgbClr val="6D6E70"/>
              </a:buClr>
              <a:buSzPct val="120000"/>
              <a:buFont typeface="Arial" panose="020B0604020202020204" pitchFamily="34" charset="0"/>
              <a:buChar char="●"/>
              <a:defRPr/>
            </a:lvl3pPr>
            <a:lvl4pPr>
              <a:spcAft>
                <a:spcPts val="600"/>
              </a:spcAft>
              <a:buClr>
                <a:schemeClr val="bg1">
                  <a:lumMod val="65000"/>
                </a:schemeClr>
              </a:buClr>
              <a:buSzPct val="120000"/>
              <a:defRPr/>
            </a:lvl4pPr>
          </a:lstStyle>
          <a:p>
            <a:r>
              <a:rPr lang="en-GB"/>
              <a:t>Bullets level 1</a:t>
            </a:r>
          </a:p>
          <a:p>
            <a:pPr lvl="1"/>
            <a:r>
              <a:rPr lang="en-GB"/>
              <a:t>Bullets level 2</a:t>
            </a:r>
          </a:p>
          <a:p>
            <a:pPr lvl="2"/>
            <a:r>
              <a:rPr lang="en-GB"/>
              <a:t>Bullets level 3</a:t>
            </a:r>
          </a:p>
          <a:p>
            <a:pPr lvl="3"/>
            <a:r>
              <a:rPr lang="en-GB"/>
              <a:t>Bullets level 4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11649-B36E-47C3-A3F7-5CDC5D3F8D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7518" y="950913"/>
            <a:ext cx="4164219" cy="1311128"/>
          </a:xfrm>
        </p:spPr>
        <p:txBody>
          <a:bodyPr/>
          <a:lstStyle>
            <a:lvl1pPr>
              <a:buClr>
                <a:srgbClr val="2400B0"/>
              </a:buClr>
              <a:defRPr/>
            </a:lvl1pPr>
            <a:lvl2pPr marL="533400" indent="-225425">
              <a:buClr>
                <a:srgbClr val="00E7EF"/>
              </a:buClr>
              <a:buFont typeface="Arial" panose="020B0604020202020204" pitchFamily="34" charset="0"/>
              <a:buChar char="●"/>
              <a:defRPr/>
            </a:lvl2pPr>
            <a:lvl3pPr marL="868363" indent="-198438">
              <a:buFont typeface="Arial" panose="020B0604020202020204" pitchFamily="34" charset="0"/>
              <a:buChar char="●"/>
              <a:defRPr/>
            </a:lvl3pPr>
          </a:lstStyle>
          <a:p>
            <a:r>
              <a:rPr lang="en-GB"/>
              <a:t>Bullets level 1</a:t>
            </a:r>
          </a:p>
          <a:p>
            <a:pPr lvl="1"/>
            <a:r>
              <a:rPr lang="en-GB"/>
              <a:t>Bullets level 2</a:t>
            </a:r>
          </a:p>
          <a:p>
            <a:pPr lvl="2"/>
            <a:r>
              <a:rPr lang="en-GB"/>
              <a:t>Bullets level 3</a:t>
            </a:r>
          </a:p>
          <a:p>
            <a:pPr lvl="3"/>
            <a:r>
              <a:rPr lang="en-GB"/>
              <a:t>Bullets level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4">
            <a:extLst>
              <a:ext uri="{FF2B5EF4-FFF2-40B4-BE49-F238E27FC236}">
                <a16:creationId xmlns:a16="http://schemas.microsoft.com/office/drawing/2014/main" id="{F799F721-E896-45A4-A217-A40C27204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1" y="0"/>
            <a:ext cx="9147692" cy="5145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2002371"/>
            <a:ext cx="8670288" cy="498598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Section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655769"/>
            <a:ext cx="86750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ja-JP"/>
              <a:t>Subheading</a:t>
            </a:r>
            <a:endParaRPr lang="en-US"/>
          </a:p>
        </p:txBody>
      </p:sp>
      <p:grpSp>
        <p:nvGrpSpPr>
          <p:cNvPr id="19" name="Group 18" descr="Fujitsu">
            <a:extLst>
              <a:ext uri="{FF2B5EF4-FFF2-40B4-BE49-F238E27FC236}">
                <a16:creationId xmlns:a16="http://schemas.microsoft.com/office/drawing/2014/main" id="{1F100140-E7BA-4172-872F-512D0BBE2FF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8615" y="226928"/>
            <a:ext cx="968769" cy="472173"/>
            <a:chOff x="8012114" y="249161"/>
            <a:chExt cx="892174" cy="434841"/>
          </a:xfrm>
        </p:grpSpPr>
        <p:sp>
          <p:nvSpPr>
            <p:cNvPr id="20" name="Freeform 34">
              <a:extLst>
                <a:ext uri="{FF2B5EF4-FFF2-40B4-BE49-F238E27FC236}">
                  <a16:creationId xmlns:a16="http://schemas.microsoft.com/office/drawing/2014/main" id="{2E6DAB3A-493B-4C94-A624-C34C12E3BDF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82C3B378-2E63-4808-87F0-DEDFE243ACA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CAC9D896-0364-478E-8EC9-E1BF49631BE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AE4512C4-B33D-49B1-AE30-646A970A507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8">
              <a:extLst>
                <a:ext uri="{FF2B5EF4-FFF2-40B4-BE49-F238E27FC236}">
                  <a16:creationId xmlns:a16="http://schemas.microsoft.com/office/drawing/2014/main" id="{184123A7-2111-4426-816D-00195BCE79B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9">
              <a:extLst>
                <a:ext uri="{FF2B5EF4-FFF2-40B4-BE49-F238E27FC236}">
                  <a16:creationId xmlns:a16="http://schemas.microsoft.com/office/drawing/2014/main" id="{A7DEA05E-E614-40D9-A049-B65FFFB96DA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40">
              <a:extLst>
                <a:ext uri="{FF2B5EF4-FFF2-40B4-BE49-F238E27FC236}">
                  <a16:creationId xmlns:a16="http://schemas.microsoft.com/office/drawing/2014/main" id="{3828E108-C6AE-42F1-82B3-4DD2CFFF072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id="{76C50990-34AA-496D-815F-E01AD097062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8" name="TextBox 17">
            <a:extLst>
              <a:ext uri="{FF2B5EF4-FFF2-40B4-BE49-F238E27FC236}">
                <a16:creationId xmlns:a16="http://schemas.microsoft.com/office/drawing/2014/main" id="{57C40740-570A-4018-9383-CAB6E30BF658}"/>
              </a:ext>
            </a:extLst>
          </p:cNvPr>
          <p:cNvSpPr txBox="1"/>
          <p:nvPr userDrawn="1"/>
        </p:nvSpPr>
        <p:spPr>
          <a:xfrm>
            <a:off x="7984067" y="4891390"/>
            <a:ext cx="93556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457200" rtl="0" eaLnBrk="1" latinLnBrk="0" hangingPunct="1"/>
            <a:r>
              <a:rPr kumimoji="1" lang="en-GB" sz="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FUJITSU 2024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1F583799-0B7E-446E-893F-1AF9AE8B1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02000" y="4877481"/>
            <a:ext cx="54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1" name="Rounded Rectangle 21">
            <a:extLst>
              <a:ext uri="{FF2B5EF4-FFF2-40B4-BE49-F238E27FC236}">
                <a16:creationId xmlns:a16="http://schemas.microsoft.com/office/drawing/2014/main" id="{506622E9-2690-4065-B25B-89177833715C}"/>
              </a:ext>
            </a:extLst>
          </p:cNvPr>
          <p:cNvSpPr/>
          <p:nvPr userDrawn="1"/>
        </p:nvSpPr>
        <p:spPr bwMode="black">
          <a:xfrm>
            <a:off x="231775" y="4911725"/>
            <a:ext cx="908049" cy="141161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867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Fujitsu-Confidential</a:t>
            </a:r>
            <a:endParaRPr kumimoji="1" lang="en-US" altLang="ja-JP" sz="7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14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ext (1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B215B0-F0D3-4B76-AABE-C21B061E9A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958851"/>
            <a:ext cx="8680868" cy="37830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1" lang="en-US" altLang="ja-JP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Add your text here…</a:t>
            </a:r>
          </a:p>
        </p:txBody>
      </p:sp>
    </p:spTree>
    <p:extLst>
      <p:ext uri="{BB962C8B-B14F-4D97-AF65-F5344CB8AC3E}">
        <p14:creationId xmlns:p14="http://schemas.microsoft.com/office/powerpoint/2010/main" val="223706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ext (2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B215B0-F0D3-4B76-AABE-C21B061E9A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958851"/>
            <a:ext cx="4223700" cy="3323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1" lang="en-US" altLang="ja-JP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Add your text here…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6EDCF-1E8A-44E1-95A2-DB771C7386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958851"/>
            <a:ext cx="4338000" cy="3323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07975" indent="0">
              <a:buNone/>
              <a:defRPr/>
            </a:lvl2pPr>
            <a:lvl5pPr marL="1543050" indent="-1714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Add your text here…</a:t>
            </a:r>
          </a:p>
        </p:txBody>
      </p:sp>
    </p:spTree>
    <p:extLst>
      <p:ext uri="{BB962C8B-B14F-4D97-AF65-F5344CB8AC3E}">
        <p14:creationId xmlns:p14="http://schemas.microsoft.com/office/powerpoint/2010/main" val="48505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80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F3D8D7AE-35B9-4D2E-AD08-FAEE34A3D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4573384" y="0"/>
            <a:ext cx="4570616" cy="5143499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5E3634D-2FF7-4687-8A02-7A2C35054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3104888" y="1298989"/>
            <a:ext cx="3275999" cy="254552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C3468B-D18B-4488-B70F-EE038FBC8715}"/>
              </a:ext>
            </a:extLst>
          </p:cNvPr>
          <p:cNvSpPr txBox="1"/>
          <p:nvPr userDrawn="1"/>
        </p:nvSpPr>
        <p:spPr>
          <a:xfrm>
            <a:off x="129201" y="2007097"/>
            <a:ext cx="2876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200" b="1" baseline="0"/>
              <a:t>Thank you</a:t>
            </a:r>
            <a:endParaRPr kumimoji="1" lang="ja-JP" altLang="en-US" sz="4200" b="1" baseline="0"/>
          </a:p>
        </p:txBody>
      </p:sp>
      <p:grpSp>
        <p:nvGrpSpPr>
          <p:cNvPr id="20" name="Group 19" descr="Fujitsu">
            <a:extLst>
              <a:ext uri="{FF2B5EF4-FFF2-40B4-BE49-F238E27FC236}">
                <a16:creationId xmlns:a16="http://schemas.microsoft.com/office/drawing/2014/main" id="{00C91225-5470-41F3-BF18-293D31ECB7E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8615" y="22692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CA60074C-8200-4851-A8D1-DEE0ED4F542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AA345ED2-3E37-40B2-AD74-CD8EFA5E3FD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7CD6A6C4-7575-4B56-9FB4-28D633CC9DD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3CB1F97C-8E5F-454A-B2E7-6D20A1D1680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650911E5-80F4-4024-9206-0320DACA066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9">
              <a:extLst>
                <a:ext uri="{FF2B5EF4-FFF2-40B4-BE49-F238E27FC236}">
                  <a16:creationId xmlns:a16="http://schemas.microsoft.com/office/drawing/2014/main" id="{F493319B-2248-439E-9823-06601D5056E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9AADF53A-B05B-48E1-8372-26C17A1B030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09950012-992D-41FD-9E89-A43D2831A35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1" name="TextBox 17">
            <a:extLst>
              <a:ext uri="{FF2B5EF4-FFF2-40B4-BE49-F238E27FC236}">
                <a16:creationId xmlns:a16="http://schemas.microsoft.com/office/drawing/2014/main" id="{D5E49898-FF21-4E70-A8B5-FD4F1373DD37}"/>
              </a:ext>
            </a:extLst>
          </p:cNvPr>
          <p:cNvSpPr txBox="1"/>
          <p:nvPr userDrawn="1"/>
        </p:nvSpPr>
        <p:spPr>
          <a:xfrm>
            <a:off x="7984067" y="4891390"/>
            <a:ext cx="93556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457200" rtl="0" eaLnBrk="1" latinLnBrk="0" hangingPunct="1"/>
            <a:r>
              <a:rPr kumimoji="1" lang="en-GB" sz="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FUJITSU 2024</a:t>
            </a:r>
          </a:p>
        </p:txBody>
      </p:sp>
      <p:sp>
        <p:nvSpPr>
          <p:cNvPr id="23" name="Rounded Rectangle 21">
            <a:extLst>
              <a:ext uri="{FF2B5EF4-FFF2-40B4-BE49-F238E27FC236}">
                <a16:creationId xmlns:a16="http://schemas.microsoft.com/office/drawing/2014/main" id="{D5A44333-06C4-4529-816D-947A714D9C4F}"/>
              </a:ext>
            </a:extLst>
          </p:cNvPr>
          <p:cNvSpPr/>
          <p:nvPr userDrawn="1"/>
        </p:nvSpPr>
        <p:spPr bwMode="black">
          <a:xfrm>
            <a:off x="231775" y="4911725"/>
            <a:ext cx="908049" cy="141161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867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Fujitsu-Confidential</a:t>
            </a:r>
            <a:endParaRPr kumimoji="1" lang="en-US" altLang="ja-JP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3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19">
            <a:extLst>
              <a:ext uri="{FF2B5EF4-FFF2-40B4-BE49-F238E27FC236}">
                <a16:creationId xmlns:a16="http://schemas.microsoft.com/office/drawing/2014/main" id="{82392D54-6117-468E-8D33-F9F43066A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6599234" y="0"/>
            <a:ext cx="2544766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49D70F-2F49-4E2D-9DA6-96EA64654FE2}"/>
              </a:ext>
            </a:extLst>
          </p:cNvPr>
          <p:cNvSpPr/>
          <p:nvPr userDrawn="1"/>
        </p:nvSpPr>
        <p:spPr>
          <a:xfrm>
            <a:off x="0" y="0"/>
            <a:ext cx="660338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err="1">
              <a:solidFill>
                <a:schemeClr val="tx1"/>
              </a:solidFill>
            </a:endParaRPr>
          </a:p>
        </p:txBody>
      </p:sp>
      <p:pic>
        <p:nvPicPr>
          <p:cNvPr id="26" name="図 20">
            <a:extLst>
              <a:ext uri="{FF2B5EF4-FFF2-40B4-BE49-F238E27FC236}">
                <a16:creationId xmlns:a16="http://schemas.microsoft.com/office/drawing/2014/main" id="{181A5DAA-8584-4379-A4A1-EFBF9E7E6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168674" y="1350739"/>
            <a:ext cx="3142798" cy="2442021"/>
          </a:xfrm>
          <a:prstGeom prst="rect">
            <a:avLst/>
          </a:prstGeom>
        </p:spPr>
      </p:pic>
      <p:sp>
        <p:nvSpPr>
          <p:cNvPr id="7" name="TextBox 17">
            <a:extLst>
              <a:ext uri="{FF2B5EF4-FFF2-40B4-BE49-F238E27FC236}">
                <a16:creationId xmlns:a16="http://schemas.microsoft.com/office/drawing/2014/main" id="{A48EAE0D-F742-4787-AB4C-67158EB9A42B}"/>
              </a:ext>
            </a:extLst>
          </p:cNvPr>
          <p:cNvSpPr txBox="1"/>
          <p:nvPr userDrawn="1"/>
        </p:nvSpPr>
        <p:spPr>
          <a:xfrm>
            <a:off x="7984067" y="4891390"/>
            <a:ext cx="93556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457200" rtl="0" eaLnBrk="1" latinLnBrk="0" hangingPunct="1"/>
            <a:r>
              <a:rPr kumimoji="1" lang="en-GB" sz="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FUJITSU 2024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BA3734-909E-4036-AC8E-1576506A4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6" y="1119716"/>
            <a:ext cx="4645024" cy="1454244"/>
          </a:xfrm>
          <a:prstGeom prst="rect">
            <a:avLst/>
          </a:prstGeom>
        </p:spPr>
        <p:txBody>
          <a:bodyPr wrap="square" lIns="0" tIns="0" rIns="0" bIns="0" numCol="1" spcCol="0" anchor="b" anchorCtr="0">
            <a:spAutoFit/>
          </a:bodyPr>
          <a:lstStyle>
            <a:lvl1pPr marL="0" indent="0">
              <a:buNone/>
              <a:defRPr sz="35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5430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Presentation headline Presentation headline Presentation headline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ECC21CA-F12D-4874-ACBA-CEBBD402B0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1775" y="3058147"/>
            <a:ext cx="4632325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800"/>
            </a:lvl1pPr>
            <a:lvl2pPr marL="307975" indent="0">
              <a:buNone/>
              <a:defRPr/>
            </a:lvl2pPr>
            <a:lvl5pPr marL="15430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Subheadline and description</a:t>
            </a:r>
          </a:p>
        </p:txBody>
      </p:sp>
      <p:grpSp>
        <p:nvGrpSpPr>
          <p:cNvPr id="14" name="Group 13" descr="Fujitsu">
            <a:extLst>
              <a:ext uri="{FF2B5EF4-FFF2-40B4-BE49-F238E27FC236}">
                <a16:creationId xmlns:a16="http://schemas.microsoft.com/office/drawing/2014/main" id="{7F71AA2D-9C3E-4C7E-B85E-CA30E6D9AB2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8615" y="226928"/>
            <a:ext cx="968769" cy="472173"/>
            <a:chOff x="8012114" y="249161"/>
            <a:chExt cx="892174" cy="434841"/>
          </a:xfrm>
        </p:grpSpPr>
        <p:sp>
          <p:nvSpPr>
            <p:cNvPr id="15" name="Freeform 34">
              <a:extLst>
                <a:ext uri="{FF2B5EF4-FFF2-40B4-BE49-F238E27FC236}">
                  <a16:creationId xmlns:a16="http://schemas.microsoft.com/office/drawing/2014/main" id="{380AEC81-1543-47BA-AAAC-DA9C8731273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73D39904-8561-48A1-8410-0016C94071B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B496E634-8841-45FC-8EBD-7E4DD907E45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8CFC6E5D-D468-4FA4-86CF-D74794D2316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6086F808-7E1A-4F83-95B3-FAA6348F1C6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39">
              <a:extLst>
                <a:ext uri="{FF2B5EF4-FFF2-40B4-BE49-F238E27FC236}">
                  <a16:creationId xmlns:a16="http://schemas.microsoft.com/office/drawing/2014/main" id="{7E66457B-8F67-4219-BE87-101A16D7FCB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40">
              <a:extLst>
                <a:ext uri="{FF2B5EF4-FFF2-40B4-BE49-F238E27FC236}">
                  <a16:creationId xmlns:a16="http://schemas.microsoft.com/office/drawing/2014/main" id="{19BF96C5-0296-4403-B242-A6CF19644F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D34F3219-DFD9-4479-84E6-8E988B1DF74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7" name="Rounded Rectangle 21">
            <a:extLst>
              <a:ext uri="{FF2B5EF4-FFF2-40B4-BE49-F238E27FC236}">
                <a16:creationId xmlns:a16="http://schemas.microsoft.com/office/drawing/2014/main" id="{FD9DAA3D-04E1-4B5A-9D30-CF258FCA37E3}"/>
              </a:ext>
            </a:extLst>
          </p:cNvPr>
          <p:cNvSpPr/>
          <p:nvPr userDrawn="1"/>
        </p:nvSpPr>
        <p:spPr bwMode="black">
          <a:xfrm>
            <a:off x="231775" y="4911725"/>
            <a:ext cx="908049" cy="141161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867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Fujitsu-Confidential</a:t>
            </a:r>
            <a:endParaRPr kumimoji="1" lang="en-US" altLang="ja-JP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2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16">
            <a:extLst>
              <a:ext uri="{FF2B5EF4-FFF2-40B4-BE49-F238E27FC236}">
                <a16:creationId xmlns:a16="http://schemas.microsoft.com/office/drawing/2014/main" id="{55FC2E5D-86C8-4B29-8F77-8C12EE4BC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2002371"/>
            <a:ext cx="8670288" cy="498598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Section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655769"/>
            <a:ext cx="86750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ja-JP"/>
              <a:t>Subheading</a:t>
            </a:r>
            <a:endParaRPr lang="en-US"/>
          </a:p>
        </p:txBody>
      </p:sp>
      <p:grpSp>
        <p:nvGrpSpPr>
          <p:cNvPr id="19" name="Group 18" descr="Fujitsu">
            <a:extLst>
              <a:ext uri="{FF2B5EF4-FFF2-40B4-BE49-F238E27FC236}">
                <a16:creationId xmlns:a16="http://schemas.microsoft.com/office/drawing/2014/main" id="{1F100140-E7BA-4172-872F-512D0BBE2FF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8615" y="226928"/>
            <a:ext cx="968769" cy="472173"/>
            <a:chOff x="8012114" y="249161"/>
            <a:chExt cx="892174" cy="434841"/>
          </a:xfrm>
        </p:grpSpPr>
        <p:sp>
          <p:nvSpPr>
            <p:cNvPr id="20" name="Freeform 34">
              <a:extLst>
                <a:ext uri="{FF2B5EF4-FFF2-40B4-BE49-F238E27FC236}">
                  <a16:creationId xmlns:a16="http://schemas.microsoft.com/office/drawing/2014/main" id="{2E6DAB3A-493B-4C94-A624-C34C12E3BDF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82C3B378-2E63-4808-87F0-DEDFE243ACA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CAC9D896-0364-478E-8EC9-E1BF49631BE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AE4512C4-B33D-49B1-AE30-646A970A507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8">
              <a:extLst>
                <a:ext uri="{FF2B5EF4-FFF2-40B4-BE49-F238E27FC236}">
                  <a16:creationId xmlns:a16="http://schemas.microsoft.com/office/drawing/2014/main" id="{184123A7-2111-4426-816D-00195BCE79B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9">
              <a:extLst>
                <a:ext uri="{FF2B5EF4-FFF2-40B4-BE49-F238E27FC236}">
                  <a16:creationId xmlns:a16="http://schemas.microsoft.com/office/drawing/2014/main" id="{A7DEA05E-E614-40D9-A049-B65FFFB96DA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40">
              <a:extLst>
                <a:ext uri="{FF2B5EF4-FFF2-40B4-BE49-F238E27FC236}">
                  <a16:creationId xmlns:a16="http://schemas.microsoft.com/office/drawing/2014/main" id="{3828E108-C6AE-42F1-82B3-4DD2CFFF072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id="{76C50990-34AA-496D-815F-E01AD097062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8" name="TextBox 17">
            <a:extLst>
              <a:ext uri="{FF2B5EF4-FFF2-40B4-BE49-F238E27FC236}">
                <a16:creationId xmlns:a16="http://schemas.microsoft.com/office/drawing/2014/main" id="{57C40740-570A-4018-9383-CAB6E30BF658}"/>
              </a:ext>
            </a:extLst>
          </p:cNvPr>
          <p:cNvSpPr txBox="1"/>
          <p:nvPr userDrawn="1"/>
        </p:nvSpPr>
        <p:spPr>
          <a:xfrm>
            <a:off x="7984067" y="4891390"/>
            <a:ext cx="93556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457200" rtl="0" eaLnBrk="1" latinLnBrk="0" hangingPunct="1"/>
            <a:r>
              <a:rPr kumimoji="1" lang="en-GB" sz="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FUJITSU 2024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1F583799-0B7E-446E-893F-1AF9AE8B1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02000" y="4877481"/>
            <a:ext cx="54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0" name="Rounded Rectangle 21">
            <a:extLst>
              <a:ext uri="{FF2B5EF4-FFF2-40B4-BE49-F238E27FC236}">
                <a16:creationId xmlns:a16="http://schemas.microsoft.com/office/drawing/2014/main" id="{6786FF2E-114D-442C-A917-2CCA0F70944C}"/>
              </a:ext>
            </a:extLst>
          </p:cNvPr>
          <p:cNvSpPr/>
          <p:nvPr userDrawn="1"/>
        </p:nvSpPr>
        <p:spPr bwMode="black">
          <a:xfrm>
            <a:off x="231775" y="4911725"/>
            <a:ext cx="908049" cy="141161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867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Fujitsu-Confidential</a:t>
            </a:r>
            <a:endParaRPr kumimoji="1" lang="en-US" altLang="ja-JP" sz="7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54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ullets (1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F4EE4-50E9-4ECE-9329-774C2C38C6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774" y="950913"/>
            <a:ext cx="8677275" cy="1311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52413" indent="-252413">
              <a:spcAft>
                <a:spcPts val="600"/>
              </a:spcAft>
              <a:buClr>
                <a:srgbClr val="008224"/>
              </a:buClr>
              <a:buSzPct val="120000"/>
              <a:buFont typeface="Arial" panose="020B0604020202020204" pitchFamily="34" charset="0"/>
              <a:buChar char="●"/>
              <a:defRPr/>
            </a:lvl1pPr>
            <a:lvl2pPr marL="533400" indent="-225425">
              <a:spcAft>
                <a:spcPts val="600"/>
              </a:spcAft>
              <a:buClr>
                <a:srgbClr val="61D600"/>
              </a:buClr>
              <a:buSzPct val="120000"/>
              <a:buFont typeface="Arial" panose="020B0604020202020204" pitchFamily="34" charset="0"/>
              <a:buChar char="●"/>
              <a:defRPr/>
            </a:lvl2pPr>
            <a:lvl3pPr marL="868363" indent="-198438">
              <a:spcAft>
                <a:spcPts val="600"/>
              </a:spcAft>
              <a:buClr>
                <a:srgbClr val="6D6E70"/>
              </a:buClr>
              <a:buSzPct val="120000"/>
              <a:buFont typeface="Arial" panose="020B0604020202020204" pitchFamily="34" charset="0"/>
              <a:buChar char="●"/>
              <a:defRPr/>
            </a:lvl3pPr>
            <a:lvl4pPr>
              <a:spcAft>
                <a:spcPts val="600"/>
              </a:spcAft>
              <a:buClr>
                <a:schemeClr val="bg1">
                  <a:lumMod val="65000"/>
                </a:schemeClr>
              </a:buClr>
              <a:buSzPct val="120000"/>
              <a:defRPr/>
            </a:lvl4pPr>
          </a:lstStyle>
          <a:p>
            <a:r>
              <a:rPr lang="en-GB"/>
              <a:t>Bullets level 1</a:t>
            </a:r>
          </a:p>
          <a:p>
            <a:pPr lvl="1"/>
            <a:r>
              <a:rPr lang="en-GB"/>
              <a:t>Bullets level 2</a:t>
            </a:r>
          </a:p>
          <a:p>
            <a:pPr lvl="2"/>
            <a:r>
              <a:rPr lang="en-GB"/>
              <a:t>Bullets level 3</a:t>
            </a:r>
          </a:p>
          <a:p>
            <a:pPr lvl="3"/>
            <a:r>
              <a:rPr lang="en-GB"/>
              <a:t>Bullets level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9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 - Bullets (1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F4EE4-50E9-4ECE-9329-774C2C38C6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774" y="950913"/>
            <a:ext cx="4205367" cy="1311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52413" indent="-252413">
              <a:spcAft>
                <a:spcPts val="600"/>
              </a:spcAft>
              <a:buClr>
                <a:srgbClr val="008224"/>
              </a:buClr>
              <a:buSzPct val="120000"/>
              <a:buFont typeface="Arial" panose="020B0604020202020204" pitchFamily="34" charset="0"/>
              <a:buChar char="●"/>
              <a:defRPr/>
            </a:lvl1pPr>
            <a:lvl2pPr marL="533400" indent="-225425">
              <a:spcAft>
                <a:spcPts val="600"/>
              </a:spcAft>
              <a:buClr>
                <a:srgbClr val="61D600"/>
              </a:buClr>
              <a:buSzPct val="120000"/>
              <a:buFont typeface="Arial" panose="020B0604020202020204" pitchFamily="34" charset="0"/>
              <a:buChar char="●"/>
              <a:defRPr/>
            </a:lvl2pPr>
            <a:lvl3pPr marL="868363" indent="-198438">
              <a:spcAft>
                <a:spcPts val="600"/>
              </a:spcAft>
              <a:buClr>
                <a:srgbClr val="6D6E70"/>
              </a:buClr>
              <a:buSzPct val="120000"/>
              <a:buFont typeface="Arial" panose="020B0604020202020204" pitchFamily="34" charset="0"/>
              <a:buChar char="●"/>
              <a:defRPr/>
            </a:lvl3pPr>
            <a:lvl4pPr>
              <a:spcAft>
                <a:spcPts val="600"/>
              </a:spcAft>
              <a:buClr>
                <a:schemeClr val="bg1">
                  <a:lumMod val="65000"/>
                </a:schemeClr>
              </a:buClr>
              <a:buSzPct val="120000"/>
              <a:defRPr/>
            </a:lvl4pPr>
          </a:lstStyle>
          <a:p>
            <a:r>
              <a:rPr lang="en-GB"/>
              <a:t>Bullets level 1</a:t>
            </a:r>
          </a:p>
          <a:p>
            <a:pPr lvl="1"/>
            <a:r>
              <a:rPr lang="en-GB"/>
              <a:t>Bullets level 2</a:t>
            </a:r>
          </a:p>
          <a:p>
            <a:pPr lvl="2"/>
            <a:r>
              <a:rPr lang="en-GB"/>
              <a:t>Bullets level 3</a:t>
            </a:r>
          </a:p>
          <a:p>
            <a:pPr lvl="3"/>
            <a:r>
              <a:rPr lang="en-GB"/>
              <a:t>Bullets level 4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11649-B36E-47C3-A3F7-5CDC5D3F8D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7518" y="950913"/>
            <a:ext cx="4164219" cy="1311128"/>
          </a:xfrm>
        </p:spPr>
        <p:txBody>
          <a:bodyPr/>
          <a:lstStyle>
            <a:lvl1pPr>
              <a:buClr>
                <a:srgbClr val="008224"/>
              </a:buClr>
              <a:defRPr/>
            </a:lvl1pPr>
            <a:lvl2pPr marL="533400" indent="-225425">
              <a:buClr>
                <a:srgbClr val="61D600"/>
              </a:buClr>
              <a:buFont typeface="Arial" panose="020B0604020202020204" pitchFamily="34" charset="0"/>
              <a:buChar char="●"/>
              <a:defRPr/>
            </a:lvl2pPr>
            <a:lvl3pPr marL="868363" indent="-198438">
              <a:buFont typeface="Arial" panose="020B0604020202020204" pitchFamily="34" charset="0"/>
              <a:buChar char="●"/>
              <a:defRPr/>
            </a:lvl3pPr>
          </a:lstStyle>
          <a:p>
            <a:r>
              <a:rPr lang="en-GB"/>
              <a:t>Bullets level 1</a:t>
            </a:r>
          </a:p>
          <a:p>
            <a:pPr lvl="1"/>
            <a:r>
              <a:rPr lang="en-GB"/>
              <a:t>Bullets level 2</a:t>
            </a:r>
          </a:p>
          <a:p>
            <a:pPr lvl="2"/>
            <a:r>
              <a:rPr lang="en-GB"/>
              <a:t>Bullets level 3</a:t>
            </a:r>
          </a:p>
          <a:p>
            <a:pPr lvl="3"/>
            <a:r>
              <a:rPr lang="en-GB"/>
              <a:t>Bullets level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ext (1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B215B0-F0D3-4B76-AABE-C21B061E9A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958851"/>
            <a:ext cx="8680868" cy="37830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1" lang="en-US" altLang="ja-JP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Add your text here…</a:t>
            </a:r>
          </a:p>
        </p:txBody>
      </p:sp>
    </p:spTree>
    <p:extLst>
      <p:ext uri="{BB962C8B-B14F-4D97-AF65-F5344CB8AC3E}">
        <p14:creationId xmlns:p14="http://schemas.microsoft.com/office/powerpoint/2010/main" val="232973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ext (2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B215B0-F0D3-4B76-AABE-C21B061E9A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958851"/>
            <a:ext cx="4223700" cy="3323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1" lang="en-US" altLang="ja-JP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Add your text here…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6EDCF-1E8A-44E1-95A2-DB771C7386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958851"/>
            <a:ext cx="4338000" cy="3323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07975" indent="0">
              <a:buNone/>
              <a:defRPr/>
            </a:lvl2pPr>
            <a:lvl5pPr marL="1543050" indent="-1714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Add your text here…</a:t>
            </a:r>
          </a:p>
        </p:txBody>
      </p:sp>
    </p:spTree>
    <p:extLst>
      <p:ext uri="{BB962C8B-B14F-4D97-AF65-F5344CB8AC3E}">
        <p14:creationId xmlns:p14="http://schemas.microsoft.com/office/powerpoint/2010/main" val="12449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ullets (1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F4EE4-50E9-4ECE-9329-774C2C38C6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774" y="950913"/>
            <a:ext cx="8677275" cy="1311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52413" indent="-252413">
              <a:spcAft>
                <a:spcPts val="600"/>
              </a:spcAft>
              <a:buClr>
                <a:srgbClr val="EA0000"/>
              </a:buClr>
              <a:buSzPct val="120000"/>
              <a:buFont typeface="Arial" panose="020B0604020202020204" pitchFamily="34" charset="0"/>
              <a:buChar char="●"/>
              <a:defRPr/>
            </a:lvl1pPr>
            <a:lvl2pPr marL="533400" indent="-225425">
              <a:spcAft>
                <a:spcPts val="600"/>
              </a:spcAft>
              <a:buClr>
                <a:srgbClr val="D80084"/>
              </a:buClr>
              <a:buSzPct val="120000"/>
              <a:buFont typeface="Arial" panose="020B0604020202020204" pitchFamily="34" charset="0"/>
              <a:buChar char="●"/>
              <a:defRPr/>
            </a:lvl2pPr>
            <a:lvl3pPr marL="868363" indent="-198438">
              <a:spcAft>
                <a:spcPts val="600"/>
              </a:spcAft>
              <a:buClr>
                <a:srgbClr val="6D6E70"/>
              </a:buClr>
              <a:buSzPct val="120000"/>
              <a:buFont typeface="Arial" panose="020B0604020202020204" pitchFamily="34" charset="0"/>
              <a:buChar char="●"/>
              <a:defRPr/>
            </a:lvl3pPr>
            <a:lvl4pPr>
              <a:spcAft>
                <a:spcPts val="600"/>
              </a:spcAft>
              <a:buClr>
                <a:schemeClr val="bg1">
                  <a:lumMod val="65000"/>
                </a:schemeClr>
              </a:buClr>
              <a:buSzPct val="120000"/>
              <a:defRPr/>
            </a:lvl4pPr>
          </a:lstStyle>
          <a:p>
            <a:r>
              <a:rPr lang="en-GB"/>
              <a:t>Bullets level 1</a:t>
            </a:r>
          </a:p>
          <a:p>
            <a:pPr lvl="1"/>
            <a:r>
              <a:rPr lang="en-GB"/>
              <a:t>Bullets level 2</a:t>
            </a:r>
          </a:p>
          <a:p>
            <a:pPr lvl="2"/>
            <a:r>
              <a:rPr lang="en-GB"/>
              <a:t>Bullets level 3</a:t>
            </a:r>
          </a:p>
          <a:p>
            <a:pPr lvl="3"/>
            <a:r>
              <a:rPr lang="en-GB"/>
              <a:t>Bullets level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6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4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7">
            <a:extLst>
              <a:ext uri="{FF2B5EF4-FFF2-40B4-BE49-F238E27FC236}">
                <a16:creationId xmlns:a16="http://schemas.microsoft.com/office/drawing/2014/main" id="{2EDCCE67-6F3C-408B-B418-9F6469D96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4569692" y="0"/>
            <a:ext cx="4574308" cy="5143499"/>
          </a:xfrm>
          <a:prstGeom prst="rect">
            <a:avLst/>
          </a:prstGeom>
        </p:spPr>
      </p:pic>
      <p:pic>
        <p:nvPicPr>
          <p:cNvPr id="17" name="図 18">
            <a:extLst>
              <a:ext uri="{FF2B5EF4-FFF2-40B4-BE49-F238E27FC236}">
                <a16:creationId xmlns:a16="http://schemas.microsoft.com/office/drawing/2014/main" id="{FF0472CF-CEA8-4C44-9367-5A86B61F8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3104888" y="1298597"/>
            <a:ext cx="3275999" cy="254552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C3468B-D18B-4488-B70F-EE038FBC8715}"/>
              </a:ext>
            </a:extLst>
          </p:cNvPr>
          <p:cNvSpPr txBox="1"/>
          <p:nvPr userDrawn="1"/>
        </p:nvSpPr>
        <p:spPr>
          <a:xfrm>
            <a:off x="129201" y="2007097"/>
            <a:ext cx="2876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200" b="1" baseline="0"/>
              <a:t>Thank you</a:t>
            </a:r>
            <a:endParaRPr kumimoji="1" lang="ja-JP" altLang="en-US" sz="4200" b="1" baseline="0"/>
          </a:p>
        </p:txBody>
      </p:sp>
      <p:grpSp>
        <p:nvGrpSpPr>
          <p:cNvPr id="20" name="Group 19" descr="Fujitsu">
            <a:extLst>
              <a:ext uri="{FF2B5EF4-FFF2-40B4-BE49-F238E27FC236}">
                <a16:creationId xmlns:a16="http://schemas.microsoft.com/office/drawing/2014/main" id="{00C91225-5470-41F3-BF18-293D31ECB7E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8615" y="226928"/>
            <a:ext cx="968769" cy="472173"/>
            <a:chOff x="8012114" y="249161"/>
            <a:chExt cx="892174" cy="434841"/>
          </a:xfrm>
        </p:grpSpPr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CA60074C-8200-4851-A8D1-DEE0ED4F542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AA345ED2-3E37-40B2-AD74-CD8EFA5E3FD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7CD6A6C4-7575-4B56-9FB4-28D633CC9DD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37">
              <a:extLst>
                <a:ext uri="{FF2B5EF4-FFF2-40B4-BE49-F238E27FC236}">
                  <a16:creationId xmlns:a16="http://schemas.microsoft.com/office/drawing/2014/main" id="{3CB1F97C-8E5F-454A-B2E7-6D20A1D16809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650911E5-80F4-4024-9206-0320DACA066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8" name="Freeform 39">
              <a:extLst>
                <a:ext uri="{FF2B5EF4-FFF2-40B4-BE49-F238E27FC236}">
                  <a16:creationId xmlns:a16="http://schemas.microsoft.com/office/drawing/2014/main" id="{F493319B-2248-439E-9823-06601D5056E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9AADF53A-B05B-48E1-8372-26C17A1B030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09950012-992D-41FD-9E89-A43D2831A35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1" name="TextBox 17">
            <a:extLst>
              <a:ext uri="{FF2B5EF4-FFF2-40B4-BE49-F238E27FC236}">
                <a16:creationId xmlns:a16="http://schemas.microsoft.com/office/drawing/2014/main" id="{D5E49898-FF21-4E70-A8B5-FD4F1373DD37}"/>
              </a:ext>
            </a:extLst>
          </p:cNvPr>
          <p:cNvSpPr txBox="1"/>
          <p:nvPr userDrawn="1"/>
        </p:nvSpPr>
        <p:spPr>
          <a:xfrm>
            <a:off x="7984067" y="4891390"/>
            <a:ext cx="93556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457200" rtl="0" eaLnBrk="1" latinLnBrk="0" hangingPunct="1"/>
            <a:r>
              <a:rPr kumimoji="1" lang="en-GB" sz="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FUJITSU 2024</a:t>
            </a:r>
          </a:p>
        </p:txBody>
      </p:sp>
      <p:sp>
        <p:nvSpPr>
          <p:cNvPr id="23" name="Rounded Rectangle 21">
            <a:extLst>
              <a:ext uri="{FF2B5EF4-FFF2-40B4-BE49-F238E27FC236}">
                <a16:creationId xmlns:a16="http://schemas.microsoft.com/office/drawing/2014/main" id="{736889B2-C931-40B6-9AC2-1ADDD046070D}"/>
              </a:ext>
            </a:extLst>
          </p:cNvPr>
          <p:cNvSpPr/>
          <p:nvPr userDrawn="1"/>
        </p:nvSpPr>
        <p:spPr bwMode="black">
          <a:xfrm>
            <a:off x="231775" y="4911725"/>
            <a:ext cx="908049" cy="141161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867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Fujitsu-Confidential</a:t>
            </a:r>
            <a:endParaRPr kumimoji="1" lang="en-US" altLang="ja-JP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93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10">
            <a:extLst>
              <a:ext uri="{FF2B5EF4-FFF2-40B4-BE49-F238E27FC236}">
                <a16:creationId xmlns:a16="http://schemas.microsoft.com/office/drawing/2014/main" id="{24FABF62-8BD2-409D-BCD8-4EC198B6A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6602400" y="0"/>
            <a:ext cx="2541600" cy="51424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49D70F-2F49-4E2D-9DA6-96EA64654FE2}"/>
              </a:ext>
            </a:extLst>
          </p:cNvPr>
          <p:cNvSpPr/>
          <p:nvPr userDrawn="1"/>
        </p:nvSpPr>
        <p:spPr>
          <a:xfrm>
            <a:off x="0" y="0"/>
            <a:ext cx="660338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err="1">
              <a:solidFill>
                <a:schemeClr val="tx1"/>
              </a:solidFill>
            </a:endParaRPr>
          </a:p>
        </p:txBody>
      </p:sp>
      <p:pic>
        <p:nvPicPr>
          <p:cNvPr id="28" name="図 11">
            <a:extLst>
              <a:ext uri="{FF2B5EF4-FFF2-40B4-BE49-F238E27FC236}">
                <a16:creationId xmlns:a16="http://schemas.microsoft.com/office/drawing/2014/main" id="{23ECEB4C-36EA-4543-A3BE-517152BDF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162717" y="1350838"/>
            <a:ext cx="3142798" cy="2442021"/>
          </a:xfrm>
          <a:prstGeom prst="rect">
            <a:avLst/>
          </a:prstGeom>
        </p:spPr>
      </p:pic>
      <p:sp>
        <p:nvSpPr>
          <p:cNvPr id="7" name="TextBox 17">
            <a:extLst>
              <a:ext uri="{FF2B5EF4-FFF2-40B4-BE49-F238E27FC236}">
                <a16:creationId xmlns:a16="http://schemas.microsoft.com/office/drawing/2014/main" id="{A48EAE0D-F742-4787-AB4C-67158EB9A42B}"/>
              </a:ext>
            </a:extLst>
          </p:cNvPr>
          <p:cNvSpPr txBox="1"/>
          <p:nvPr userDrawn="1"/>
        </p:nvSpPr>
        <p:spPr>
          <a:xfrm>
            <a:off x="7984067" y="4891390"/>
            <a:ext cx="93556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457200" rtl="0" eaLnBrk="1" latinLnBrk="0" hangingPunct="1"/>
            <a:r>
              <a:rPr kumimoji="1" lang="en-GB" sz="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FUJITSU 2024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BA3734-909E-4036-AC8E-1576506A4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6" y="1119716"/>
            <a:ext cx="4645024" cy="1454244"/>
          </a:xfrm>
          <a:prstGeom prst="rect">
            <a:avLst/>
          </a:prstGeom>
        </p:spPr>
        <p:txBody>
          <a:bodyPr wrap="square" lIns="0" tIns="0" rIns="0" bIns="0" numCol="1" spcCol="0" anchor="b" anchorCtr="0">
            <a:spAutoFit/>
          </a:bodyPr>
          <a:lstStyle>
            <a:lvl1pPr marL="0" indent="0">
              <a:buNone/>
              <a:defRPr sz="35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5430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Presentation headline Presentation headline Presentation headline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ECC21CA-F12D-4874-ACBA-CEBBD402B0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1775" y="3058147"/>
            <a:ext cx="4632325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800"/>
            </a:lvl1pPr>
            <a:lvl2pPr marL="307975" indent="0">
              <a:buNone/>
              <a:defRPr/>
            </a:lvl2pPr>
            <a:lvl5pPr marL="15430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Subheadline and description</a:t>
            </a:r>
          </a:p>
        </p:txBody>
      </p:sp>
      <p:pic>
        <p:nvPicPr>
          <p:cNvPr id="30" name="図 8" descr="Fujitsu">
            <a:extLst>
              <a:ext uri="{FF2B5EF4-FFF2-40B4-BE49-F238E27FC236}">
                <a16:creationId xmlns:a16="http://schemas.microsoft.com/office/drawing/2014/main" id="{6A446199-F239-4878-A619-2788DD34F3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49088" y="230332"/>
            <a:ext cx="964800" cy="469450"/>
          </a:xfrm>
          <a:prstGeom prst="rect">
            <a:avLst/>
          </a:prstGeom>
        </p:spPr>
      </p:pic>
      <p:sp>
        <p:nvSpPr>
          <p:cNvPr id="14" name="Rounded Rectangle 21">
            <a:extLst>
              <a:ext uri="{FF2B5EF4-FFF2-40B4-BE49-F238E27FC236}">
                <a16:creationId xmlns:a16="http://schemas.microsoft.com/office/drawing/2014/main" id="{9CE930A5-6B64-4955-8710-EE4B354D368B}"/>
              </a:ext>
            </a:extLst>
          </p:cNvPr>
          <p:cNvSpPr/>
          <p:nvPr userDrawn="1"/>
        </p:nvSpPr>
        <p:spPr bwMode="black">
          <a:xfrm>
            <a:off x="231775" y="4911725"/>
            <a:ext cx="908049" cy="141161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867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Fujitsu-Confidential</a:t>
            </a:r>
            <a:endParaRPr kumimoji="1" lang="en-US" altLang="ja-JP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80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図 8">
            <a:extLst>
              <a:ext uri="{FF2B5EF4-FFF2-40B4-BE49-F238E27FC236}">
                <a16:creationId xmlns:a16="http://schemas.microsoft.com/office/drawing/2014/main" id="{E919F7AF-CB1B-47B0-B36C-9961C9D6A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1143"/>
            <a:ext cx="9144000" cy="5141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2002371"/>
            <a:ext cx="8670288" cy="498598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Section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655769"/>
            <a:ext cx="86750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ja-JP"/>
              <a:t>Subheading</a:t>
            </a:r>
            <a:endParaRPr lang="en-US"/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57C40740-570A-4018-9383-CAB6E30BF658}"/>
              </a:ext>
            </a:extLst>
          </p:cNvPr>
          <p:cNvSpPr txBox="1"/>
          <p:nvPr userDrawn="1"/>
        </p:nvSpPr>
        <p:spPr>
          <a:xfrm>
            <a:off x="7984067" y="4891390"/>
            <a:ext cx="93556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457200" rtl="0" eaLnBrk="1" latinLnBrk="0" hangingPunct="1"/>
            <a:r>
              <a:rPr kumimoji="1" lang="en-GB" sz="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FUJITSU 2024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1F583799-0B7E-446E-893F-1AF9AE8B1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02000" y="4877481"/>
            <a:ext cx="54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33" name="図 8" descr="Fujitsu">
            <a:extLst>
              <a:ext uri="{FF2B5EF4-FFF2-40B4-BE49-F238E27FC236}">
                <a16:creationId xmlns:a16="http://schemas.microsoft.com/office/drawing/2014/main" id="{582F6949-9BEA-4B68-953A-3807BCD6F4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44250" y="230188"/>
            <a:ext cx="964800" cy="469450"/>
          </a:xfrm>
          <a:prstGeom prst="rect">
            <a:avLst/>
          </a:prstGeom>
        </p:spPr>
      </p:pic>
      <p:sp>
        <p:nvSpPr>
          <p:cNvPr id="11" name="Rounded Rectangle 21">
            <a:extLst>
              <a:ext uri="{FF2B5EF4-FFF2-40B4-BE49-F238E27FC236}">
                <a16:creationId xmlns:a16="http://schemas.microsoft.com/office/drawing/2014/main" id="{FB799B8F-CA2F-4796-80D5-FFFE6F1F9CD0}"/>
              </a:ext>
            </a:extLst>
          </p:cNvPr>
          <p:cNvSpPr/>
          <p:nvPr userDrawn="1"/>
        </p:nvSpPr>
        <p:spPr bwMode="black">
          <a:xfrm>
            <a:off x="231775" y="4911725"/>
            <a:ext cx="908049" cy="141161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867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Fujitsu-Confidential</a:t>
            </a:r>
            <a:endParaRPr kumimoji="1" lang="en-US" altLang="ja-JP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70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Bullets (1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F4EE4-50E9-4ECE-9329-774C2C38C6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774" y="950913"/>
            <a:ext cx="8677275" cy="1311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52413" indent="-252413">
              <a:spcAft>
                <a:spcPts val="600"/>
              </a:spcAft>
              <a:buClr>
                <a:srgbClr val="FF8000"/>
              </a:buClr>
              <a:buSzPct val="120000"/>
              <a:buFont typeface="Arial" panose="020B0604020202020204" pitchFamily="34" charset="0"/>
              <a:buChar char="●"/>
              <a:defRPr/>
            </a:lvl1pPr>
            <a:lvl2pPr marL="533400" indent="-225425">
              <a:spcAft>
                <a:spcPts val="600"/>
              </a:spcAft>
              <a:buClr>
                <a:srgbClr val="FFE700"/>
              </a:buClr>
              <a:buSzPct val="120000"/>
              <a:buFont typeface="Arial" panose="020B0604020202020204" pitchFamily="34" charset="0"/>
              <a:buChar char="●"/>
              <a:defRPr/>
            </a:lvl2pPr>
            <a:lvl3pPr marL="868363" indent="-198438">
              <a:spcAft>
                <a:spcPts val="600"/>
              </a:spcAft>
              <a:buClr>
                <a:srgbClr val="6D6E70"/>
              </a:buClr>
              <a:buSzPct val="120000"/>
              <a:buFont typeface="Arial" panose="020B0604020202020204" pitchFamily="34" charset="0"/>
              <a:buChar char="●"/>
              <a:defRPr/>
            </a:lvl3pPr>
            <a:lvl4pPr>
              <a:spcAft>
                <a:spcPts val="600"/>
              </a:spcAft>
              <a:buClr>
                <a:schemeClr val="bg1">
                  <a:lumMod val="65000"/>
                </a:schemeClr>
              </a:buClr>
              <a:buSzPct val="120000"/>
              <a:defRPr/>
            </a:lvl4pPr>
          </a:lstStyle>
          <a:p>
            <a:r>
              <a:rPr lang="en-GB"/>
              <a:t>Bullets level 1</a:t>
            </a:r>
          </a:p>
          <a:p>
            <a:pPr lvl="1"/>
            <a:r>
              <a:rPr lang="en-GB"/>
              <a:t>Bullets level 2</a:t>
            </a:r>
          </a:p>
          <a:p>
            <a:pPr lvl="2"/>
            <a:r>
              <a:rPr lang="en-GB"/>
              <a:t>Bullets level 3</a:t>
            </a:r>
          </a:p>
          <a:p>
            <a:pPr lvl="3"/>
            <a:r>
              <a:rPr lang="en-GB"/>
              <a:t>Bullets level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Slide - Bullets (1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F4EE4-50E9-4ECE-9329-774C2C38C6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774" y="950913"/>
            <a:ext cx="4205367" cy="1311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52413" indent="-252413">
              <a:spcAft>
                <a:spcPts val="600"/>
              </a:spcAft>
              <a:buClr>
                <a:srgbClr val="FF8000"/>
              </a:buClr>
              <a:buSzPct val="120000"/>
              <a:buFont typeface="Arial" panose="020B0604020202020204" pitchFamily="34" charset="0"/>
              <a:buChar char="●"/>
              <a:defRPr/>
            </a:lvl1pPr>
            <a:lvl2pPr marL="533400" indent="-225425">
              <a:spcAft>
                <a:spcPts val="600"/>
              </a:spcAft>
              <a:buClr>
                <a:srgbClr val="FFE700"/>
              </a:buClr>
              <a:buSzPct val="120000"/>
              <a:buFont typeface="Arial" panose="020B0604020202020204" pitchFamily="34" charset="0"/>
              <a:buChar char="●"/>
              <a:defRPr/>
            </a:lvl2pPr>
            <a:lvl3pPr marL="868363" indent="-198438">
              <a:spcAft>
                <a:spcPts val="600"/>
              </a:spcAft>
              <a:buClr>
                <a:srgbClr val="6D6E70"/>
              </a:buClr>
              <a:buSzPct val="120000"/>
              <a:buFont typeface="Arial" panose="020B0604020202020204" pitchFamily="34" charset="0"/>
              <a:buChar char="●"/>
              <a:defRPr/>
            </a:lvl3pPr>
            <a:lvl4pPr>
              <a:spcAft>
                <a:spcPts val="600"/>
              </a:spcAft>
              <a:buClr>
                <a:schemeClr val="bg1">
                  <a:lumMod val="65000"/>
                </a:schemeClr>
              </a:buClr>
              <a:buSzPct val="120000"/>
              <a:defRPr/>
            </a:lvl4pPr>
          </a:lstStyle>
          <a:p>
            <a:r>
              <a:rPr lang="en-GB"/>
              <a:t>Bullets level 1</a:t>
            </a:r>
          </a:p>
          <a:p>
            <a:pPr lvl="1"/>
            <a:r>
              <a:rPr lang="en-GB"/>
              <a:t>Bullets level 2</a:t>
            </a:r>
          </a:p>
          <a:p>
            <a:pPr lvl="2"/>
            <a:r>
              <a:rPr lang="en-GB"/>
              <a:t>Bullets level 3</a:t>
            </a:r>
          </a:p>
          <a:p>
            <a:pPr lvl="3"/>
            <a:r>
              <a:rPr lang="en-GB"/>
              <a:t>Bullets level 4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11649-B36E-47C3-A3F7-5CDC5D3F8D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7518" y="950913"/>
            <a:ext cx="4164219" cy="1311128"/>
          </a:xfrm>
        </p:spPr>
        <p:txBody>
          <a:bodyPr/>
          <a:lstStyle>
            <a:lvl1pPr>
              <a:buClr>
                <a:srgbClr val="FF8000"/>
              </a:buClr>
              <a:defRPr/>
            </a:lvl1pPr>
            <a:lvl2pPr marL="533400" indent="-225425">
              <a:buClr>
                <a:srgbClr val="FFE700"/>
              </a:buClr>
              <a:buFont typeface="Arial" panose="020B0604020202020204" pitchFamily="34" charset="0"/>
              <a:buChar char="●"/>
              <a:defRPr/>
            </a:lvl2pPr>
            <a:lvl3pPr marL="868363" indent="-198438">
              <a:buFont typeface="Arial" panose="020B0604020202020204" pitchFamily="34" charset="0"/>
              <a:buChar char="●"/>
              <a:defRPr/>
            </a:lvl3pPr>
          </a:lstStyle>
          <a:p>
            <a:r>
              <a:rPr lang="en-GB"/>
              <a:t>Bullets level 1</a:t>
            </a:r>
          </a:p>
          <a:p>
            <a:pPr lvl="1"/>
            <a:r>
              <a:rPr lang="en-GB"/>
              <a:t>Bullets level 2</a:t>
            </a:r>
          </a:p>
          <a:p>
            <a:pPr lvl="2"/>
            <a:r>
              <a:rPr lang="en-GB"/>
              <a:t>Bullets level 3</a:t>
            </a:r>
          </a:p>
          <a:p>
            <a:pPr lvl="3"/>
            <a:r>
              <a:rPr lang="en-GB"/>
              <a:t>Bullets level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ext (1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B215B0-F0D3-4B76-AABE-C21B061E9A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958851"/>
            <a:ext cx="8680868" cy="37830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1" lang="en-US" altLang="ja-JP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Add your text here…</a:t>
            </a:r>
          </a:p>
        </p:txBody>
      </p:sp>
    </p:spTree>
    <p:extLst>
      <p:ext uri="{BB962C8B-B14F-4D97-AF65-F5344CB8AC3E}">
        <p14:creationId xmlns:p14="http://schemas.microsoft.com/office/powerpoint/2010/main" val="9187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ext (2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B215B0-F0D3-4B76-AABE-C21B061E9A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958851"/>
            <a:ext cx="4223700" cy="3323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1" lang="en-US" altLang="ja-JP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Add your text here…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6EDCF-1E8A-44E1-95A2-DB771C7386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958851"/>
            <a:ext cx="4338000" cy="3323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07975" indent="0">
              <a:buNone/>
              <a:defRPr/>
            </a:lvl2pPr>
            <a:lvl5pPr marL="1543050" indent="-1714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Add your text here…</a:t>
            </a:r>
          </a:p>
        </p:txBody>
      </p:sp>
    </p:spTree>
    <p:extLst>
      <p:ext uri="{BB962C8B-B14F-4D97-AF65-F5344CB8AC3E}">
        <p14:creationId xmlns:p14="http://schemas.microsoft.com/office/powerpoint/2010/main" val="307630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49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9">
            <a:extLst>
              <a:ext uri="{FF2B5EF4-FFF2-40B4-BE49-F238E27FC236}">
                <a16:creationId xmlns:a16="http://schemas.microsoft.com/office/drawing/2014/main" id="{96B0E5D3-342C-4CCD-A078-958E1B736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73847" y="0"/>
            <a:ext cx="4570153" cy="5143500"/>
          </a:xfrm>
          <a:prstGeom prst="rect">
            <a:avLst/>
          </a:prstGeom>
        </p:spPr>
      </p:pic>
      <p:pic>
        <p:nvPicPr>
          <p:cNvPr id="22" name="図 10">
            <a:extLst>
              <a:ext uri="{FF2B5EF4-FFF2-40B4-BE49-F238E27FC236}">
                <a16:creationId xmlns:a16="http://schemas.microsoft.com/office/drawing/2014/main" id="{95047C61-8F0A-4B7A-9F48-A784ACD06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3104888" y="1298597"/>
            <a:ext cx="3275999" cy="254552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C3468B-D18B-4488-B70F-EE038FBC8715}"/>
              </a:ext>
            </a:extLst>
          </p:cNvPr>
          <p:cNvSpPr txBox="1"/>
          <p:nvPr userDrawn="1"/>
        </p:nvSpPr>
        <p:spPr>
          <a:xfrm>
            <a:off x="129201" y="2007097"/>
            <a:ext cx="28761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200" b="1" baseline="0"/>
              <a:t>Thank you</a:t>
            </a:r>
            <a:endParaRPr kumimoji="1" lang="ja-JP" altLang="en-US" sz="4200" b="1" baseline="0"/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id="{D5E49898-FF21-4E70-A8B5-FD4F1373DD37}"/>
              </a:ext>
            </a:extLst>
          </p:cNvPr>
          <p:cNvSpPr txBox="1"/>
          <p:nvPr userDrawn="1"/>
        </p:nvSpPr>
        <p:spPr>
          <a:xfrm>
            <a:off x="7984067" y="4891390"/>
            <a:ext cx="93556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457200" rtl="0" eaLnBrk="1" latinLnBrk="0" hangingPunct="1"/>
            <a:r>
              <a:rPr kumimoji="1" lang="en-GB" sz="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FUJITSU 2024</a:t>
            </a:r>
          </a:p>
        </p:txBody>
      </p:sp>
      <p:pic>
        <p:nvPicPr>
          <p:cNvPr id="18" name="図 8" descr="Fujitsu">
            <a:extLst>
              <a:ext uri="{FF2B5EF4-FFF2-40B4-BE49-F238E27FC236}">
                <a16:creationId xmlns:a16="http://schemas.microsoft.com/office/drawing/2014/main" id="{1E0EEBED-6F42-4761-AFEC-F5FD68A59C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44250" y="230188"/>
            <a:ext cx="964800" cy="469450"/>
          </a:xfrm>
          <a:prstGeom prst="rect">
            <a:avLst/>
          </a:prstGeom>
        </p:spPr>
      </p:pic>
      <p:sp>
        <p:nvSpPr>
          <p:cNvPr id="10" name="Rounded Rectangle 21">
            <a:extLst>
              <a:ext uri="{FF2B5EF4-FFF2-40B4-BE49-F238E27FC236}">
                <a16:creationId xmlns:a16="http://schemas.microsoft.com/office/drawing/2014/main" id="{B797D7A0-9BA8-4B8D-8061-40F59F4B1553}"/>
              </a:ext>
            </a:extLst>
          </p:cNvPr>
          <p:cNvSpPr/>
          <p:nvPr userDrawn="1"/>
        </p:nvSpPr>
        <p:spPr bwMode="black">
          <a:xfrm>
            <a:off x="231775" y="4911725"/>
            <a:ext cx="908049" cy="141161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867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Fujitsu-Confidential</a:t>
            </a:r>
            <a:endParaRPr kumimoji="1" lang="en-US" altLang="ja-JP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31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- Bullets (1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F4EE4-50E9-4ECE-9329-774C2C38C6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774" y="950913"/>
            <a:ext cx="4205367" cy="1311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52413" indent="-252413">
              <a:spcAft>
                <a:spcPts val="600"/>
              </a:spcAft>
              <a:buClr>
                <a:srgbClr val="EA0000"/>
              </a:buClr>
              <a:buSzPct val="120000"/>
              <a:buFont typeface="Arial" panose="020B0604020202020204" pitchFamily="34" charset="0"/>
              <a:buChar char="●"/>
              <a:defRPr/>
            </a:lvl1pPr>
            <a:lvl2pPr marL="533400" indent="-225425">
              <a:spcAft>
                <a:spcPts val="600"/>
              </a:spcAft>
              <a:buClr>
                <a:srgbClr val="D80084"/>
              </a:buClr>
              <a:buSzPct val="120000"/>
              <a:buFont typeface="Arial" panose="020B0604020202020204" pitchFamily="34" charset="0"/>
              <a:buChar char="●"/>
              <a:defRPr/>
            </a:lvl2pPr>
            <a:lvl3pPr marL="868363" indent="-198438">
              <a:spcAft>
                <a:spcPts val="600"/>
              </a:spcAft>
              <a:buClr>
                <a:srgbClr val="6D6E70"/>
              </a:buClr>
              <a:buSzPct val="120000"/>
              <a:buFont typeface="Arial" panose="020B0604020202020204" pitchFamily="34" charset="0"/>
              <a:buChar char="●"/>
              <a:defRPr/>
            </a:lvl3pPr>
            <a:lvl4pPr>
              <a:spcAft>
                <a:spcPts val="600"/>
              </a:spcAft>
              <a:buClr>
                <a:schemeClr val="bg1">
                  <a:lumMod val="65000"/>
                </a:schemeClr>
              </a:buClr>
              <a:buSzPct val="120000"/>
              <a:defRPr/>
            </a:lvl4pPr>
          </a:lstStyle>
          <a:p>
            <a:r>
              <a:rPr lang="en-GB"/>
              <a:t>Bullets level 1</a:t>
            </a:r>
          </a:p>
          <a:p>
            <a:pPr lvl="1"/>
            <a:r>
              <a:rPr lang="en-GB"/>
              <a:t>Bullets level 2</a:t>
            </a:r>
          </a:p>
          <a:p>
            <a:pPr lvl="2"/>
            <a:r>
              <a:rPr lang="en-GB"/>
              <a:t>Bullets level 3</a:t>
            </a:r>
          </a:p>
          <a:p>
            <a:pPr lvl="3"/>
            <a:r>
              <a:rPr lang="en-GB"/>
              <a:t>Bullets level 4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11649-B36E-47C3-A3F7-5CDC5D3F8D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7518" y="950913"/>
            <a:ext cx="4164219" cy="1311128"/>
          </a:xfrm>
        </p:spPr>
        <p:txBody>
          <a:bodyPr/>
          <a:lstStyle>
            <a:lvl2pPr marL="533400" indent="-225425">
              <a:buFont typeface="Arial" panose="020B0604020202020204" pitchFamily="34" charset="0"/>
              <a:buChar char="●"/>
              <a:defRPr/>
            </a:lvl2pPr>
            <a:lvl3pPr marL="868363" indent="-198438">
              <a:buFont typeface="Arial" panose="020B0604020202020204" pitchFamily="34" charset="0"/>
              <a:buChar char="●"/>
              <a:defRPr/>
            </a:lvl3pPr>
          </a:lstStyle>
          <a:p>
            <a:r>
              <a:rPr lang="en-GB"/>
              <a:t>Bullets level 1</a:t>
            </a:r>
          </a:p>
          <a:p>
            <a:pPr lvl="1"/>
            <a:r>
              <a:rPr lang="en-GB"/>
              <a:t>Bullets level 2</a:t>
            </a:r>
          </a:p>
          <a:p>
            <a:pPr lvl="2"/>
            <a:r>
              <a:rPr lang="en-GB"/>
              <a:t>Bullets level 3</a:t>
            </a:r>
          </a:p>
          <a:p>
            <a:pPr lvl="3"/>
            <a:r>
              <a:rPr lang="en-GB"/>
              <a:t>Bullets level 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ext (1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B215B0-F0D3-4B76-AABE-C21B061E9A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958851"/>
            <a:ext cx="8680868" cy="378301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1" lang="en-US" altLang="ja-JP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Add your text here…</a:t>
            </a:r>
          </a:p>
        </p:txBody>
      </p:sp>
    </p:spTree>
    <p:extLst>
      <p:ext uri="{BB962C8B-B14F-4D97-AF65-F5344CB8AC3E}">
        <p14:creationId xmlns:p14="http://schemas.microsoft.com/office/powerpoint/2010/main" val="10699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ext (2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B215B0-F0D3-4B76-AABE-C21B061E9A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00" y="958851"/>
            <a:ext cx="4223700" cy="3323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 kumimoji="1" lang="en-US" altLang="ja-JP" sz="24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Add your text here…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6EDCF-1E8A-44E1-95A2-DB771C7386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958851"/>
            <a:ext cx="4338000" cy="332399"/>
          </a:xfrm>
        </p:spPr>
        <p:txBody>
          <a:bodyPr>
            <a:spAutoFit/>
          </a:bodyPr>
          <a:lstStyle>
            <a:lvl1pPr marL="0" indent="0">
              <a:buNone/>
              <a:def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307975" indent="0">
              <a:buNone/>
              <a:defRPr/>
            </a:lvl2pPr>
            <a:lvl5pPr marL="1543050" indent="-171450">
              <a:buFont typeface="Arial" panose="020B0604020202020204" pitchFamily="34" charset="0"/>
              <a:buChar char="•"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+mn-cs"/>
              </a:rPr>
              <a:t>Add your text here…</a:t>
            </a:r>
          </a:p>
        </p:txBody>
      </p:sp>
    </p:spTree>
    <p:extLst>
      <p:ext uri="{BB962C8B-B14F-4D97-AF65-F5344CB8AC3E}">
        <p14:creationId xmlns:p14="http://schemas.microsoft.com/office/powerpoint/2010/main" val="216237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67" y="206603"/>
            <a:ext cx="7740000" cy="36625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85000"/>
              </a:lnSpc>
              <a:defRPr sz="2800"/>
            </a:lvl1pPr>
          </a:lstStyle>
          <a:p>
            <a:r>
              <a:rPr lang="en-US" altLang="ja-JP"/>
              <a:t>Slide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64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49D70F-2F49-4E2D-9DA6-96EA64654FE2}"/>
              </a:ext>
            </a:extLst>
          </p:cNvPr>
          <p:cNvSpPr/>
          <p:nvPr userDrawn="1"/>
        </p:nvSpPr>
        <p:spPr>
          <a:xfrm>
            <a:off x="0" y="0"/>
            <a:ext cx="660133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 err="1">
              <a:solidFill>
                <a:schemeClr val="tx1"/>
              </a:solidFill>
            </a:endParaRPr>
          </a:p>
        </p:txBody>
      </p:sp>
      <p:pic>
        <p:nvPicPr>
          <p:cNvPr id="23" name="図 19">
            <a:extLst>
              <a:ext uri="{FF2B5EF4-FFF2-40B4-BE49-F238E27FC236}">
                <a16:creationId xmlns:a16="http://schemas.microsoft.com/office/drawing/2014/main" id="{E8311253-31B7-4362-ACCF-05BEA7D42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6601333" y="0"/>
            <a:ext cx="2542667" cy="5143499"/>
          </a:xfrm>
          <a:prstGeom prst="rect">
            <a:avLst/>
          </a:prstGeom>
        </p:spPr>
      </p:pic>
      <p:pic>
        <p:nvPicPr>
          <p:cNvPr id="24" name="図 20">
            <a:extLst>
              <a:ext uri="{FF2B5EF4-FFF2-40B4-BE49-F238E27FC236}">
                <a16:creationId xmlns:a16="http://schemas.microsoft.com/office/drawing/2014/main" id="{965EAA02-A69E-4988-B51C-1188C964F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162716" y="1350838"/>
            <a:ext cx="3142800" cy="2442021"/>
          </a:xfrm>
          <a:prstGeom prst="rect">
            <a:avLst/>
          </a:prstGeom>
        </p:spPr>
      </p:pic>
      <p:sp>
        <p:nvSpPr>
          <p:cNvPr id="7" name="TextBox 17">
            <a:extLst>
              <a:ext uri="{FF2B5EF4-FFF2-40B4-BE49-F238E27FC236}">
                <a16:creationId xmlns:a16="http://schemas.microsoft.com/office/drawing/2014/main" id="{A48EAE0D-F742-4787-AB4C-67158EB9A42B}"/>
              </a:ext>
            </a:extLst>
          </p:cNvPr>
          <p:cNvSpPr txBox="1"/>
          <p:nvPr userDrawn="1"/>
        </p:nvSpPr>
        <p:spPr>
          <a:xfrm>
            <a:off x="7984067" y="4891390"/>
            <a:ext cx="93556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457200" rtl="0" eaLnBrk="1" latinLnBrk="0" hangingPunct="1"/>
            <a:r>
              <a:rPr kumimoji="1" lang="en-GB" sz="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FUJITSU 2024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BA3734-909E-4036-AC8E-1576506A4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6" y="1119716"/>
            <a:ext cx="4645024" cy="1454244"/>
          </a:xfrm>
          <a:prstGeom prst="rect">
            <a:avLst/>
          </a:prstGeom>
        </p:spPr>
        <p:txBody>
          <a:bodyPr wrap="square" lIns="0" tIns="0" rIns="0" bIns="0" numCol="1" spcCol="0" anchor="b" anchorCtr="0">
            <a:spAutoFit/>
          </a:bodyPr>
          <a:lstStyle>
            <a:lvl1pPr marL="0" indent="0">
              <a:buNone/>
              <a:defRPr sz="35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5430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Presentation headline Presentation headline Presentation headline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ECC21CA-F12D-4874-ACBA-CEBBD402B0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1775" y="3058147"/>
            <a:ext cx="4632325" cy="2492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800"/>
            </a:lvl1pPr>
            <a:lvl2pPr marL="307975" indent="0">
              <a:buNone/>
              <a:defRPr/>
            </a:lvl2pPr>
            <a:lvl5pPr marL="15430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Subheadline and description</a:t>
            </a:r>
          </a:p>
        </p:txBody>
      </p:sp>
      <p:grpSp>
        <p:nvGrpSpPr>
          <p:cNvPr id="14" name="Group 13" descr="Fujitsu">
            <a:extLst>
              <a:ext uri="{FF2B5EF4-FFF2-40B4-BE49-F238E27FC236}">
                <a16:creationId xmlns:a16="http://schemas.microsoft.com/office/drawing/2014/main" id="{7F71AA2D-9C3E-4C7E-B85E-CA30E6D9AB2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8615" y="226928"/>
            <a:ext cx="968769" cy="472173"/>
            <a:chOff x="8012114" y="249161"/>
            <a:chExt cx="892174" cy="434841"/>
          </a:xfrm>
        </p:grpSpPr>
        <p:sp>
          <p:nvSpPr>
            <p:cNvPr id="15" name="Freeform 34">
              <a:extLst>
                <a:ext uri="{FF2B5EF4-FFF2-40B4-BE49-F238E27FC236}">
                  <a16:creationId xmlns:a16="http://schemas.microsoft.com/office/drawing/2014/main" id="{380AEC81-1543-47BA-AAAC-DA9C8731273F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73D39904-8561-48A1-8410-0016C94071B8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" name="Freeform 36">
              <a:extLst>
                <a:ext uri="{FF2B5EF4-FFF2-40B4-BE49-F238E27FC236}">
                  <a16:creationId xmlns:a16="http://schemas.microsoft.com/office/drawing/2014/main" id="{B496E634-8841-45FC-8EBD-7E4DD907E45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8CFC6E5D-D468-4FA4-86CF-D74794D2316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9" name="Freeform 38">
              <a:extLst>
                <a:ext uri="{FF2B5EF4-FFF2-40B4-BE49-F238E27FC236}">
                  <a16:creationId xmlns:a16="http://schemas.microsoft.com/office/drawing/2014/main" id="{6086F808-7E1A-4F83-95B3-FAA6348F1C62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0" name="Freeform 39">
              <a:extLst>
                <a:ext uri="{FF2B5EF4-FFF2-40B4-BE49-F238E27FC236}">
                  <a16:creationId xmlns:a16="http://schemas.microsoft.com/office/drawing/2014/main" id="{7E66457B-8F67-4219-BE87-101A16D7FCB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40">
              <a:extLst>
                <a:ext uri="{FF2B5EF4-FFF2-40B4-BE49-F238E27FC236}">
                  <a16:creationId xmlns:a16="http://schemas.microsoft.com/office/drawing/2014/main" id="{19BF96C5-0296-4403-B242-A6CF19644F11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41">
              <a:extLst>
                <a:ext uri="{FF2B5EF4-FFF2-40B4-BE49-F238E27FC236}">
                  <a16:creationId xmlns:a16="http://schemas.microsoft.com/office/drawing/2014/main" id="{D34F3219-DFD9-4479-84E6-8E988B1DF74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7" name="Rounded Rectangle 21">
            <a:extLst>
              <a:ext uri="{FF2B5EF4-FFF2-40B4-BE49-F238E27FC236}">
                <a16:creationId xmlns:a16="http://schemas.microsoft.com/office/drawing/2014/main" id="{5B2E797A-A79B-40D1-92A8-DCB6EC8FBEF7}"/>
              </a:ext>
            </a:extLst>
          </p:cNvPr>
          <p:cNvSpPr/>
          <p:nvPr userDrawn="1"/>
        </p:nvSpPr>
        <p:spPr bwMode="black">
          <a:xfrm>
            <a:off x="231775" y="4911725"/>
            <a:ext cx="908049" cy="141161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867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Fujitsu-Confidential</a:t>
            </a:r>
            <a:endParaRPr kumimoji="1" lang="en-US" altLang="ja-JP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54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16">
            <a:extLst>
              <a:ext uri="{FF2B5EF4-FFF2-40B4-BE49-F238E27FC236}">
                <a16:creationId xmlns:a16="http://schemas.microsoft.com/office/drawing/2014/main" id="{FBC68A2F-6D7C-4601-BF2E-F33736E6A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4000" y="2002371"/>
            <a:ext cx="8670288" cy="498598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Section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4000" y="2655769"/>
            <a:ext cx="86750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ja-JP"/>
              <a:t>Subheading</a:t>
            </a:r>
            <a:endParaRPr lang="en-US"/>
          </a:p>
        </p:txBody>
      </p:sp>
      <p:grpSp>
        <p:nvGrpSpPr>
          <p:cNvPr id="19" name="Group 18" descr="Fujitsu">
            <a:extLst>
              <a:ext uri="{FF2B5EF4-FFF2-40B4-BE49-F238E27FC236}">
                <a16:creationId xmlns:a16="http://schemas.microsoft.com/office/drawing/2014/main" id="{1F100140-E7BA-4172-872F-512D0BBE2FF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7948615" y="226928"/>
            <a:ext cx="968769" cy="472173"/>
            <a:chOff x="8012114" y="249161"/>
            <a:chExt cx="892174" cy="434841"/>
          </a:xfrm>
        </p:grpSpPr>
        <p:sp>
          <p:nvSpPr>
            <p:cNvPr id="20" name="Freeform 34">
              <a:extLst>
                <a:ext uri="{FF2B5EF4-FFF2-40B4-BE49-F238E27FC236}">
                  <a16:creationId xmlns:a16="http://schemas.microsoft.com/office/drawing/2014/main" id="{2E6DAB3A-493B-4C94-A624-C34C12E3BDFC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82C3B378-2E63-4808-87F0-DEDFE243ACA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CAC9D896-0364-478E-8EC9-E1BF49631BE5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Freeform 37">
              <a:extLst>
                <a:ext uri="{FF2B5EF4-FFF2-40B4-BE49-F238E27FC236}">
                  <a16:creationId xmlns:a16="http://schemas.microsoft.com/office/drawing/2014/main" id="{AE4512C4-B33D-49B1-AE30-646A970A5077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Freeform 38">
              <a:extLst>
                <a:ext uri="{FF2B5EF4-FFF2-40B4-BE49-F238E27FC236}">
                  <a16:creationId xmlns:a16="http://schemas.microsoft.com/office/drawing/2014/main" id="{184123A7-2111-4426-816D-00195BCE79BD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Freeform 39">
              <a:extLst>
                <a:ext uri="{FF2B5EF4-FFF2-40B4-BE49-F238E27FC236}">
                  <a16:creationId xmlns:a16="http://schemas.microsoft.com/office/drawing/2014/main" id="{A7DEA05E-E614-40D9-A049-B65FFFB96DAB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6" name="Freeform 40">
              <a:extLst>
                <a:ext uri="{FF2B5EF4-FFF2-40B4-BE49-F238E27FC236}">
                  <a16:creationId xmlns:a16="http://schemas.microsoft.com/office/drawing/2014/main" id="{3828E108-C6AE-42F1-82B3-4DD2CFFF072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7" name="Freeform 41">
              <a:extLst>
                <a:ext uri="{FF2B5EF4-FFF2-40B4-BE49-F238E27FC236}">
                  <a16:creationId xmlns:a16="http://schemas.microsoft.com/office/drawing/2014/main" id="{76C50990-34AA-496D-815F-E01AD097062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8" name="TextBox 17">
            <a:extLst>
              <a:ext uri="{FF2B5EF4-FFF2-40B4-BE49-F238E27FC236}">
                <a16:creationId xmlns:a16="http://schemas.microsoft.com/office/drawing/2014/main" id="{57C40740-570A-4018-9383-CAB6E30BF658}"/>
              </a:ext>
            </a:extLst>
          </p:cNvPr>
          <p:cNvSpPr txBox="1"/>
          <p:nvPr userDrawn="1"/>
        </p:nvSpPr>
        <p:spPr>
          <a:xfrm>
            <a:off x="7984067" y="4891390"/>
            <a:ext cx="93556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457200" rtl="0" eaLnBrk="1" latinLnBrk="0" hangingPunct="1"/>
            <a:r>
              <a:rPr kumimoji="1" lang="en-GB" sz="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FUJITSU 2024</a:t>
            </a: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1F583799-0B7E-446E-893F-1AF9AE8B1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02000" y="4877481"/>
            <a:ext cx="54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1" name="Rounded Rectangle 21">
            <a:extLst>
              <a:ext uri="{FF2B5EF4-FFF2-40B4-BE49-F238E27FC236}">
                <a16:creationId xmlns:a16="http://schemas.microsoft.com/office/drawing/2014/main" id="{CAC46DCC-2A3E-4788-BEAC-746C18FBFEF2}"/>
              </a:ext>
            </a:extLst>
          </p:cNvPr>
          <p:cNvSpPr/>
          <p:nvPr userDrawn="1"/>
        </p:nvSpPr>
        <p:spPr bwMode="black">
          <a:xfrm>
            <a:off x="231775" y="4911725"/>
            <a:ext cx="908049" cy="141161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867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Fujitsu-Confidential</a:t>
            </a:r>
            <a:endParaRPr kumimoji="1" lang="en-US" altLang="ja-JP" sz="7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24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36.xml"/><Relationship Id="rId10" Type="http://schemas.openxmlformats.org/officeDocument/2006/relationships/image" Target="../media/image20.png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6">
            <a:extLst>
              <a:ext uri="{FF2B5EF4-FFF2-40B4-BE49-F238E27FC236}">
                <a16:creationId xmlns:a16="http://schemas.microsoft.com/office/drawing/2014/main" id="{7CC2CAC8-0D1A-4E54-A31A-AFC22E906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3"/>
          <a:stretch/>
        </p:blipFill>
        <p:spPr bwMode="gray">
          <a:xfrm>
            <a:off x="0" y="-4013"/>
            <a:ext cx="9144000" cy="716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825" y="166200"/>
            <a:ext cx="7740000" cy="3877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 altLang="ja-JP"/>
              <a:t>Master title</a:t>
            </a:r>
            <a:endParaRPr lang="en-US"/>
          </a:p>
        </p:txBody>
      </p:sp>
      <p:grpSp>
        <p:nvGrpSpPr>
          <p:cNvPr id="28" name="Group 27" descr="Fujitsu">
            <a:extLst>
              <a:ext uri="{FF2B5EF4-FFF2-40B4-BE49-F238E27FC236}">
                <a16:creationId xmlns:a16="http://schemas.microsoft.com/office/drawing/2014/main" id="{E731D7CE-6321-4316-88D9-DA362D2E6CE1}"/>
              </a:ext>
            </a:extLst>
          </p:cNvPr>
          <p:cNvGrpSpPr/>
          <p:nvPr userDrawn="1"/>
        </p:nvGrpSpPr>
        <p:grpSpPr>
          <a:xfrm>
            <a:off x="8169274" y="180891"/>
            <a:ext cx="741363" cy="361336"/>
            <a:chOff x="8012114" y="249161"/>
            <a:chExt cx="892174" cy="434841"/>
          </a:xfrm>
        </p:grpSpPr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31D6D802-1B88-4F13-A715-C2629E13FD1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19482789-23D8-4206-B790-DCC088D72F9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480FC312-367A-4511-9E90-2BC3838314C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B9000C99-83C3-43B9-86D8-69F00D2D2BE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FFB5199F-D603-4D99-98BF-79C0ED86913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BF85E3E-59DE-4A1C-A9F5-48FC4704354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E108AA92-74C6-4E89-A2EF-14C7B0C4D7F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4A7819A2-BBC8-42A0-B3F4-F6090BDCA2A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2000" y="4877481"/>
            <a:ext cx="54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4E3EC126-56B1-4F4A-9386-FAD6F656AFB4}"/>
              </a:ext>
            </a:extLst>
          </p:cNvPr>
          <p:cNvSpPr txBox="1"/>
          <p:nvPr userDrawn="1"/>
        </p:nvSpPr>
        <p:spPr>
          <a:xfrm>
            <a:off x="7984067" y="4891390"/>
            <a:ext cx="93556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457200" rtl="0" eaLnBrk="1" latinLnBrk="0" hangingPunct="1"/>
            <a:r>
              <a:rPr kumimoji="1" lang="en-GB" sz="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FUJITSU 2024</a:t>
            </a:r>
          </a:p>
        </p:txBody>
      </p:sp>
      <p:sp>
        <p:nvSpPr>
          <p:cNvPr id="19" name="Rounded Rectangle 21">
            <a:extLst>
              <a:ext uri="{FF2B5EF4-FFF2-40B4-BE49-F238E27FC236}">
                <a16:creationId xmlns:a16="http://schemas.microsoft.com/office/drawing/2014/main" id="{D0D0F980-AAEC-4568-A999-41C6A4282CCA}"/>
              </a:ext>
            </a:extLst>
          </p:cNvPr>
          <p:cNvSpPr/>
          <p:nvPr userDrawn="1"/>
        </p:nvSpPr>
        <p:spPr bwMode="black">
          <a:xfrm>
            <a:off x="231775" y="4911725"/>
            <a:ext cx="908049" cy="141161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867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Fujitsu-Confidential</a:t>
            </a:r>
            <a:endParaRPr kumimoji="1" lang="en-US" altLang="ja-JP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67CD81-4DDE-493B-9037-185429342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824" y="950913"/>
            <a:ext cx="8678225" cy="1311128"/>
          </a:xfrm>
          <a:prstGeom prst="rect">
            <a:avLst/>
          </a:prstGeom>
        </p:spPr>
        <p:txBody>
          <a:bodyPr vert="horz" wrap="square" lIns="0" tIns="0" rIns="0" bIns="0" numCol="1" spcCol="18000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marL="533400" lvl="1" indent="-225425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D80084"/>
              </a:buClr>
              <a:buSzPct val="120000"/>
              <a:buFont typeface="Arial" panose="020B0604020202020204" pitchFamily="34" charset="0"/>
              <a:buChar char="●"/>
            </a:pPr>
            <a:r>
              <a:rPr lang="en-US"/>
              <a:t>Second level</a:t>
            </a:r>
          </a:p>
          <a:p>
            <a:pPr marL="868363" lvl="2" indent="-198438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6D6E70"/>
              </a:buClr>
              <a:buSzPct val="120000"/>
              <a:buFont typeface="Arial" panose="020B0604020202020204" pitchFamily="34" charset="0"/>
              <a:buChar char="●"/>
            </a:pPr>
            <a:r>
              <a:rPr lang="en-US"/>
              <a:t>Third level</a:t>
            </a:r>
          </a:p>
          <a:p>
            <a:pPr marL="1203325" lvl="3" indent="-193675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bg1">
                  <a:lumMod val="65000"/>
                </a:schemeClr>
              </a:buClr>
              <a:buSzPct val="120000"/>
              <a:buFont typeface="Arial" panose="020B0604020202020204" pitchFamily="34" charset="0"/>
              <a:buChar char="●"/>
            </a:pPr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2830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697" r:id="rId2"/>
    <p:sldLayoutId id="2147483700" r:id="rId3"/>
    <p:sldLayoutId id="2147483777" r:id="rId4"/>
    <p:sldLayoutId id="2147483702" r:id="rId5"/>
    <p:sldLayoutId id="2147483744" r:id="rId6"/>
    <p:sldLayoutId id="2147483703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413" indent="-252413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EA0000"/>
        </a:buClr>
        <a:buSzPct val="120000"/>
        <a:buFont typeface="Arial" panose="020B0604020202020204" pitchFamily="34" charset="0"/>
        <a:buChar char="●"/>
        <a:defRPr kumimoji="1"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25425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D51C89"/>
        </a:buClr>
        <a:buSzPct val="120000"/>
        <a:buFont typeface="Corbel" panose="020B0503020204020204" pitchFamily="34" charset="0"/>
        <a:buChar char="○"/>
        <a:defRPr kumimoji="1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68363" indent="-198438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SzPct val="120000"/>
        <a:buFont typeface="Corbel" panose="020B0503020204020204" pitchFamily="34" charset="0"/>
        <a:buChar char="○"/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93675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SzPct val="120000"/>
        <a:buFont typeface="Arial" panose="020B0604020202020204" pitchFamily="34" charset="0"/>
        <a:buChar char="●"/>
        <a:defRPr kumimoji="1"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Tx/>
        <a:buBlip>
          <a:blip r:embed="rId10"/>
        </a:buBlip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Tx/>
        <a:buBlip>
          <a:blip r:embed="rId10"/>
        </a:buBlip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146">
          <p15:clr>
            <a:srgbClr val="F26B43"/>
          </p15:clr>
        </p15:guide>
        <p15:guide id="4" pos="5612">
          <p15:clr>
            <a:srgbClr val="F26B43"/>
          </p15:clr>
        </p15:guide>
        <p15:guide id="5" orient="horz" pos="3094">
          <p15:clr>
            <a:srgbClr val="F26B43"/>
          </p15:clr>
        </p15:guide>
        <p15:guide id="6" orient="horz" pos="145">
          <p15:clr>
            <a:srgbClr val="F26B43"/>
          </p15:clr>
        </p15:guide>
        <p15:guide id="7" orient="horz" pos="599">
          <p15:clr>
            <a:srgbClr val="F26B43"/>
          </p15:clr>
        </p15:guide>
        <p15:guide id="8" orient="horz" pos="298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7803A091-72EE-466D-9FE5-C12569253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3"/>
          <a:stretch/>
        </p:blipFill>
        <p:spPr bwMode="gray">
          <a:xfrm>
            <a:off x="0" y="-4012"/>
            <a:ext cx="9144000" cy="716400"/>
          </a:xfrm>
          <a:prstGeom prst="rect">
            <a:avLst/>
          </a:prstGeom>
        </p:spPr>
      </p:pic>
      <p:sp>
        <p:nvSpPr>
          <p:cNvPr id="20" name="正方形/長方形 3">
            <a:extLst>
              <a:ext uri="{FF2B5EF4-FFF2-40B4-BE49-F238E27FC236}">
                <a16:creationId xmlns:a16="http://schemas.microsoft.com/office/drawing/2014/main" id="{E4AA2B29-C1A3-48E1-869C-F34782CDF227}"/>
              </a:ext>
            </a:extLst>
          </p:cNvPr>
          <p:cNvSpPr/>
          <p:nvPr userDrawn="1"/>
        </p:nvSpPr>
        <p:spPr bwMode="gray">
          <a:xfrm>
            <a:off x="6796877" y="-2144"/>
            <a:ext cx="2347122" cy="71453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825" y="166200"/>
            <a:ext cx="7740000" cy="3877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 altLang="ja-JP"/>
              <a:t>Master title</a:t>
            </a:r>
            <a:endParaRPr lang="en-US"/>
          </a:p>
        </p:txBody>
      </p:sp>
      <p:grpSp>
        <p:nvGrpSpPr>
          <p:cNvPr id="28" name="Group 27" descr="Fujitsu">
            <a:extLst>
              <a:ext uri="{FF2B5EF4-FFF2-40B4-BE49-F238E27FC236}">
                <a16:creationId xmlns:a16="http://schemas.microsoft.com/office/drawing/2014/main" id="{E731D7CE-6321-4316-88D9-DA362D2E6CE1}"/>
              </a:ext>
            </a:extLst>
          </p:cNvPr>
          <p:cNvGrpSpPr/>
          <p:nvPr userDrawn="1"/>
        </p:nvGrpSpPr>
        <p:grpSpPr>
          <a:xfrm>
            <a:off x="8169274" y="180891"/>
            <a:ext cx="741363" cy="361336"/>
            <a:chOff x="8012114" y="249161"/>
            <a:chExt cx="892174" cy="434841"/>
          </a:xfrm>
        </p:grpSpPr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31D6D802-1B88-4F13-A715-C2629E13FD1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19482789-23D8-4206-B790-DCC088D72F9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480FC312-367A-4511-9E90-2BC3838314C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B9000C99-83C3-43B9-86D8-69F00D2D2BE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FFB5199F-D603-4D99-98BF-79C0ED86913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BF85E3E-59DE-4A1C-A9F5-48FC4704354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E108AA92-74C6-4E89-A2EF-14C7B0C4D7F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4A7819A2-BBC8-42A0-B3F4-F6090BDCA2A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2000" y="4877481"/>
            <a:ext cx="54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4E3EC126-56B1-4F4A-9386-FAD6F656AFB4}"/>
              </a:ext>
            </a:extLst>
          </p:cNvPr>
          <p:cNvSpPr txBox="1"/>
          <p:nvPr userDrawn="1"/>
        </p:nvSpPr>
        <p:spPr>
          <a:xfrm>
            <a:off x="7984067" y="4891390"/>
            <a:ext cx="93556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457200" rtl="0" eaLnBrk="1" latinLnBrk="0" hangingPunct="1"/>
            <a:r>
              <a:rPr kumimoji="1" lang="en-GB" sz="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FUJITSU 2024</a:t>
            </a:r>
          </a:p>
        </p:txBody>
      </p:sp>
      <p:sp>
        <p:nvSpPr>
          <p:cNvPr id="21" name="Rounded Rectangle 21">
            <a:extLst>
              <a:ext uri="{FF2B5EF4-FFF2-40B4-BE49-F238E27FC236}">
                <a16:creationId xmlns:a16="http://schemas.microsoft.com/office/drawing/2014/main" id="{9C665D86-1E6B-4FC1-943E-F1926B4D5F85}"/>
              </a:ext>
            </a:extLst>
          </p:cNvPr>
          <p:cNvSpPr/>
          <p:nvPr userDrawn="1"/>
        </p:nvSpPr>
        <p:spPr bwMode="black">
          <a:xfrm>
            <a:off x="231775" y="4911725"/>
            <a:ext cx="908049" cy="141161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867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Fujitsu-Confidential</a:t>
            </a:r>
            <a:endParaRPr kumimoji="1" lang="en-US" altLang="ja-JP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79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80" r:id="rId4"/>
    <p:sldLayoutId id="2147483749" r:id="rId5"/>
    <p:sldLayoutId id="2147483750" r:id="rId6"/>
    <p:sldLayoutId id="2147483751" r:id="rId7"/>
    <p:sldLayoutId id="214748375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413" indent="-252413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EA0000"/>
        </a:buClr>
        <a:buSzPct val="120000"/>
        <a:buFont typeface="Arial" panose="020B0604020202020204" pitchFamily="34" charset="0"/>
        <a:buChar char="●"/>
        <a:defRPr kumimoji="1"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25425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FF8000"/>
        </a:buClr>
        <a:buSzPct val="120000"/>
        <a:buFont typeface="Corbel" panose="020B0503020204020204" pitchFamily="34" charset="0"/>
        <a:buChar char="○"/>
        <a:defRPr kumimoji="1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68363" indent="-198438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SzPct val="120000"/>
        <a:buFont typeface="Corbel" panose="020B0503020204020204" pitchFamily="34" charset="0"/>
        <a:buChar char="○"/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93675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SzPct val="120000"/>
        <a:buFont typeface="Arial" panose="020B0604020202020204" pitchFamily="34" charset="0"/>
        <a:buChar char="●"/>
        <a:defRPr kumimoji="1"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Tx/>
        <a:buBlip>
          <a:blip r:embed="rId11"/>
        </a:buBlip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Tx/>
        <a:buBlip>
          <a:blip r:embed="rId11"/>
        </a:buBlip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146">
          <p15:clr>
            <a:srgbClr val="F26B43"/>
          </p15:clr>
        </p15:guide>
        <p15:guide id="4" pos="5612">
          <p15:clr>
            <a:srgbClr val="F26B43"/>
          </p15:clr>
        </p15:guide>
        <p15:guide id="5" orient="horz" pos="3094">
          <p15:clr>
            <a:srgbClr val="F26B43"/>
          </p15:clr>
        </p15:guide>
        <p15:guide id="6" orient="horz" pos="145">
          <p15:clr>
            <a:srgbClr val="F26B43"/>
          </p15:clr>
        </p15:guide>
        <p15:guide id="7" orient="horz" pos="599">
          <p15:clr>
            <a:srgbClr val="F26B43"/>
          </p15:clr>
        </p15:guide>
        <p15:guide id="8" orient="horz" pos="298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38">
            <a:extLst>
              <a:ext uri="{FF2B5EF4-FFF2-40B4-BE49-F238E27FC236}">
                <a16:creationId xmlns:a16="http://schemas.microsoft.com/office/drawing/2014/main" id="{C00FDA75-53E8-4D22-9688-D6A338C0D9D9}"/>
              </a:ext>
            </a:extLst>
          </p:cNvPr>
          <p:cNvGrpSpPr/>
          <p:nvPr userDrawn="1"/>
        </p:nvGrpSpPr>
        <p:grpSpPr bwMode="gray">
          <a:xfrm>
            <a:off x="1143" y="-3923"/>
            <a:ext cx="9142857" cy="716400"/>
            <a:chOff x="1143" y="-3923"/>
            <a:chExt cx="9142857" cy="716400"/>
          </a:xfrm>
        </p:grpSpPr>
        <p:pic>
          <p:nvPicPr>
            <p:cNvPr id="18" name="図 39">
              <a:extLst>
                <a:ext uri="{FF2B5EF4-FFF2-40B4-BE49-F238E27FC236}">
                  <a16:creationId xmlns:a16="http://schemas.microsoft.com/office/drawing/2014/main" id="{CCDCA5DC-07EB-4EBC-90FE-838D2F9B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gray">
            <a:xfrm>
              <a:off x="1143" y="-3923"/>
              <a:ext cx="9142857" cy="716400"/>
            </a:xfrm>
            <a:prstGeom prst="rect">
              <a:avLst/>
            </a:prstGeom>
          </p:spPr>
        </p:pic>
        <p:sp>
          <p:nvSpPr>
            <p:cNvPr id="21" name="正方形/長方形 3">
              <a:extLst>
                <a:ext uri="{FF2B5EF4-FFF2-40B4-BE49-F238E27FC236}">
                  <a16:creationId xmlns:a16="http://schemas.microsoft.com/office/drawing/2014/main" id="{98174479-5C2C-4122-95F6-A0F77AF8BA72}"/>
                </a:ext>
              </a:extLst>
            </p:cNvPr>
            <p:cNvSpPr/>
            <p:nvPr userDrawn="1"/>
          </p:nvSpPr>
          <p:spPr bwMode="gray">
            <a:xfrm>
              <a:off x="6637867" y="-2055"/>
              <a:ext cx="2506132" cy="714532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alpha val="20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err="1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825" y="166200"/>
            <a:ext cx="7740000" cy="3877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 altLang="ja-JP"/>
              <a:t>Master title</a:t>
            </a:r>
            <a:endParaRPr lang="en-US"/>
          </a:p>
        </p:txBody>
      </p:sp>
      <p:grpSp>
        <p:nvGrpSpPr>
          <p:cNvPr id="28" name="Group 27" descr="Fujitsu">
            <a:extLst>
              <a:ext uri="{FF2B5EF4-FFF2-40B4-BE49-F238E27FC236}">
                <a16:creationId xmlns:a16="http://schemas.microsoft.com/office/drawing/2014/main" id="{E731D7CE-6321-4316-88D9-DA362D2E6CE1}"/>
              </a:ext>
            </a:extLst>
          </p:cNvPr>
          <p:cNvGrpSpPr/>
          <p:nvPr userDrawn="1"/>
        </p:nvGrpSpPr>
        <p:grpSpPr>
          <a:xfrm>
            <a:off x="8169274" y="180891"/>
            <a:ext cx="741363" cy="361336"/>
            <a:chOff x="8012114" y="249161"/>
            <a:chExt cx="892174" cy="434841"/>
          </a:xfrm>
        </p:grpSpPr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31D6D802-1B88-4F13-A715-C2629E13FD1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19482789-23D8-4206-B790-DCC088D72F9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480FC312-367A-4511-9E90-2BC3838314C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B9000C99-83C3-43B9-86D8-69F00D2D2BE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FFB5199F-D603-4D99-98BF-79C0ED86913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BF85E3E-59DE-4A1C-A9F5-48FC4704354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E108AA92-74C6-4E89-A2EF-14C7B0C4D7F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4A7819A2-BBC8-42A0-B3F4-F6090BDCA2A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2000" y="4877481"/>
            <a:ext cx="54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4E3EC126-56B1-4F4A-9386-FAD6F656AFB4}"/>
              </a:ext>
            </a:extLst>
          </p:cNvPr>
          <p:cNvSpPr txBox="1"/>
          <p:nvPr userDrawn="1"/>
        </p:nvSpPr>
        <p:spPr>
          <a:xfrm>
            <a:off x="7984067" y="4891390"/>
            <a:ext cx="93556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457200" rtl="0" eaLnBrk="1" latinLnBrk="0" hangingPunct="1"/>
            <a:r>
              <a:rPr kumimoji="1" lang="en-GB" sz="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FUJITSU 2024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6D0A70A-7653-4A63-B313-482135445076}"/>
              </a:ext>
            </a:extLst>
          </p:cNvPr>
          <p:cNvSpPr/>
          <p:nvPr userDrawn="1"/>
        </p:nvSpPr>
        <p:spPr bwMode="black">
          <a:xfrm>
            <a:off x="231775" y="4911725"/>
            <a:ext cx="908049" cy="141161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867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Fujitsu-Confidential</a:t>
            </a:r>
            <a:endParaRPr kumimoji="1" lang="en-US" altLang="ja-JP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0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78" r:id="rId4"/>
    <p:sldLayoutId id="2147483757" r:id="rId5"/>
    <p:sldLayoutId id="2147483758" r:id="rId6"/>
    <p:sldLayoutId id="2147483759" r:id="rId7"/>
    <p:sldLayoutId id="214748376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413" indent="-252413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EA0000"/>
        </a:buClr>
        <a:buSzPct val="120000"/>
        <a:buFont typeface="Arial" panose="020B0604020202020204" pitchFamily="34" charset="0"/>
        <a:buChar char="●"/>
        <a:defRPr kumimoji="1"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25425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FF8000"/>
        </a:buClr>
        <a:buSzPct val="120000"/>
        <a:buFont typeface="Corbel" panose="020B0503020204020204" pitchFamily="34" charset="0"/>
        <a:buChar char="○"/>
        <a:defRPr kumimoji="1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68363" indent="-198438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SzPct val="120000"/>
        <a:buFont typeface="Corbel" panose="020B0503020204020204" pitchFamily="34" charset="0"/>
        <a:buChar char="○"/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93675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SzPct val="120000"/>
        <a:buFont typeface="Arial" panose="020B0604020202020204" pitchFamily="34" charset="0"/>
        <a:buChar char="●"/>
        <a:defRPr kumimoji="1"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Tx/>
        <a:buBlip>
          <a:blip r:embed="rId11"/>
        </a:buBlip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Tx/>
        <a:buBlip>
          <a:blip r:embed="rId11"/>
        </a:buBlip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146">
          <p15:clr>
            <a:srgbClr val="F26B43"/>
          </p15:clr>
        </p15:guide>
        <p15:guide id="4" pos="5612">
          <p15:clr>
            <a:srgbClr val="F26B43"/>
          </p15:clr>
        </p15:guide>
        <p15:guide id="5" orient="horz" pos="3094">
          <p15:clr>
            <a:srgbClr val="F26B43"/>
          </p15:clr>
        </p15:guide>
        <p15:guide id="6" orient="horz" pos="145">
          <p15:clr>
            <a:srgbClr val="F26B43"/>
          </p15:clr>
        </p15:guide>
        <p15:guide id="7" orient="horz" pos="599">
          <p15:clr>
            <a:srgbClr val="F26B43"/>
          </p15:clr>
        </p15:guide>
        <p15:guide id="8" orient="horz" pos="2987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07EC13B-FC75-45F1-BFAF-86CB7BA661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37" b="9012"/>
          <a:stretch/>
        </p:blipFill>
        <p:spPr>
          <a:xfrm>
            <a:off x="0" y="0"/>
            <a:ext cx="9144000" cy="712477"/>
          </a:xfrm>
          <a:prstGeom prst="rect">
            <a:avLst/>
          </a:prstGeom>
        </p:spPr>
      </p:pic>
      <p:sp>
        <p:nvSpPr>
          <p:cNvPr id="18" name="正方形/長方形 3">
            <a:extLst>
              <a:ext uri="{FF2B5EF4-FFF2-40B4-BE49-F238E27FC236}">
                <a16:creationId xmlns:a16="http://schemas.microsoft.com/office/drawing/2014/main" id="{B6933AFD-DA06-4C1B-AE72-7CDDC3F694EB}"/>
              </a:ext>
            </a:extLst>
          </p:cNvPr>
          <p:cNvSpPr/>
          <p:nvPr userDrawn="1"/>
        </p:nvSpPr>
        <p:spPr bwMode="gray">
          <a:xfrm>
            <a:off x="513080" y="-2055"/>
            <a:ext cx="8630919" cy="714532"/>
          </a:xfrm>
          <a:prstGeom prst="rect">
            <a:avLst/>
          </a:prstGeom>
          <a:gradFill flip="none" rotWithShape="1">
            <a:gsLst>
              <a:gs pos="40000">
                <a:srgbClr val="008224">
                  <a:alpha val="62000"/>
                </a:srgbClr>
              </a:gs>
              <a:gs pos="78000">
                <a:srgbClr val="008224">
                  <a:alpha val="0"/>
                </a:srgb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825" y="166200"/>
            <a:ext cx="7740000" cy="3877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 altLang="ja-JP"/>
              <a:t>Master title</a:t>
            </a:r>
            <a:endParaRPr lang="en-US"/>
          </a:p>
        </p:txBody>
      </p:sp>
      <p:grpSp>
        <p:nvGrpSpPr>
          <p:cNvPr id="28" name="Group 27" descr="Fujitsu">
            <a:extLst>
              <a:ext uri="{FF2B5EF4-FFF2-40B4-BE49-F238E27FC236}">
                <a16:creationId xmlns:a16="http://schemas.microsoft.com/office/drawing/2014/main" id="{E731D7CE-6321-4316-88D9-DA362D2E6CE1}"/>
              </a:ext>
            </a:extLst>
          </p:cNvPr>
          <p:cNvGrpSpPr/>
          <p:nvPr userDrawn="1"/>
        </p:nvGrpSpPr>
        <p:grpSpPr>
          <a:xfrm>
            <a:off x="8169274" y="180891"/>
            <a:ext cx="741363" cy="361336"/>
            <a:chOff x="8012114" y="249161"/>
            <a:chExt cx="892174" cy="434841"/>
          </a:xfrm>
        </p:grpSpPr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31D6D802-1B88-4F13-A715-C2629E13FD1A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7389" y="249161"/>
              <a:ext cx="179387" cy="139657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19482789-23D8-4206-B790-DCC088D72F96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012114" y="401514"/>
              <a:ext cx="123825" cy="201551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480FC312-367A-4511-9E90-2BC3838314CE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05801" y="401514"/>
              <a:ext cx="80962" cy="28248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B9000C99-83C3-43B9-86D8-69F00D2D2BE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396289" y="401514"/>
              <a:ext cx="63500" cy="201551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FFB5199F-D603-4D99-98BF-79C0ED869130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459789" y="401514"/>
              <a:ext cx="150812" cy="201551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BF85E3E-59DE-4A1C-A9F5-48FC4704354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734426" y="401514"/>
              <a:ext cx="169862" cy="204725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E108AA92-74C6-4E89-A2EF-14C7B0C4D7F3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142289" y="401514"/>
              <a:ext cx="169862" cy="206312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4A7819A2-BBC8-42A0-B3F4-F6090BDCA2A4}"/>
                </a:ext>
              </a:extLst>
            </p:cNvPr>
            <p:cNvSpPr>
              <a:spLocks/>
            </p:cNvSpPr>
            <p:nvPr userDrawn="1"/>
          </p:nvSpPr>
          <p:spPr bwMode="gray">
            <a:xfrm>
              <a:off x="8604251" y="396753"/>
              <a:ext cx="130175" cy="211073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2000" y="4877481"/>
            <a:ext cx="54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4E3EC126-56B1-4F4A-9386-FAD6F656AFB4}"/>
              </a:ext>
            </a:extLst>
          </p:cNvPr>
          <p:cNvSpPr txBox="1"/>
          <p:nvPr userDrawn="1"/>
        </p:nvSpPr>
        <p:spPr>
          <a:xfrm>
            <a:off x="7984067" y="4891390"/>
            <a:ext cx="93556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457200" rtl="0" eaLnBrk="1" latinLnBrk="0" hangingPunct="1"/>
            <a:r>
              <a:rPr kumimoji="1" lang="en-GB" sz="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FUJITSU 2024</a:t>
            </a:r>
          </a:p>
        </p:txBody>
      </p:sp>
      <p:sp>
        <p:nvSpPr>
          <p:cNvPr id="20" name="Rounded Rectangle 21">
            <a:extLst>
              <a:ext uri="{FF2B5EF4-FFF2-40B4-BE49-F238E27FC236}">
                <a16:creationId xmlns:a16="http://schemas.microsoft.com/office/drawing/2014/main" id="{DDE525B1-E5A5-4E02-88DD-72813092B3FB}"/>
              </a:ext>
            </a:extLst>
          </p:cNvPr>
          <p:cNvSpPr/>
          <p:nvPr userDrawn="1"/>
        </p:nvSpPr>
        <p:spPr bwMode="black">
          <a:xfrm>
            <a:off x="231775" y="4911725"/>
            <a:ext cx="908049" cy="141161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867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Fujitsu-Confidential</a:t>
            </a:r>
            <a:endParaRPr kumimoji="1" lang="en-US" altLang="ja-JP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28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79" r:id="rId4"/>
    <p:sldLayoutId id="2147483765" r:id="rId5"/>
    <p:sldLayoutId id="2147483766" r:id="rId6"/>
    <p:sldLayoutId id="2147483767" r:id="rId7"/>
    <p:sldLayoutId id="21474837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2413" indent="-252413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EA0000"/>
        </a:buClr>
        <a:buSzPct val="120000"/>
        <a:buFont typeface="Arial" panose="020B0604020202020204" pitchFamily="34" charset="0"/>
        <a:buChar char="●"/>
        <a:defRPr kumimoji="1"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25425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FF8000"/>
        </a:buClr>
        <a:buSzPct val="120000"/>
        <a:buFont typeface="Corbel" panose="020B0503020204020204" pitchFamily="34" charset="0"/>
        <a:buChar char="○"/>
        <a:defRPr kumimoji="1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68363" indent="-198438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SzPct val="120000"/>
        <a:buFont typeface="Corbel" panose="020B0503020204020204" pitchFamily="34" charset="0"/>
        <a:buChar char="○"/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93675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SzPct val="120000"/>
        <a:buFont typeface="Arial" panose="020B0604020202020204" pitchFamily="34" charset="0"/>
        <a:buChar char="●"/>
        <a:defRPr kumimoji="1"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Tx/>
        <a:buBlip>
          <a:blip r:embed="rId11"/>
        </a:buBlip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Tx/>
        <a:buBlip>
          <a:blip r:embed="rId11"/>
        </a:buBlip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146">
          <p15:clr>
            <a:srgbClr val="F26B43"/>
          </p15:clr>
        </p15:guide>
        <p15:guide id="4" pos="5612">
          <p15:clr>
            <a:srgbClr val="F26B43"/>
          </p15:clr>
        </p15:guide>
        <p15:guide id="5" orient="horz" pos="3094">
          <p15:clr>
            <a:srgbClr val="F26B43"/>
          </p15:clr>
        </p15:guide>
        <p15:guide id="6" orient="horz" pos="145">
          <p15:clr>
            <a:srgbClr val="F26B43"/>
          </p15:clr>
        </p15:guide>
        <p15:guide id="7" orient="horz" pos="599">
          <p15:clr>
            <a:srgbClr val="F26B43"/>
          </p15:clr>
        </p15:guide>
        <p15:guide id="8" orient="horz" pos="2987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8">
            <a:extLst>
              <a:ext uri="{FF2B5EF4-FFF2-40B4-BE49-F238E27FC236}">
                <a16:creationId xmlns:a16="http://schemas.microsoft.com/office/drawing/2014/main" id="{1AE713BA-30D8-4872-9170-7FDFA8FDA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/>
        </p:blipFill>
        <p:spPr bwMode="gray">
          <a:xfrm>
            <a:off x="1143" y="-3923"/>
            <a:ext cx="9142857" cy="7164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825" y="166200"/>
            <a:ext cx="7740000" cy="3877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 altLang="ja-JP"/>
              <a:t>Master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2000" y="4877481"/>
            <a:ext cx="54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4D029D89-7B63-4C94-AD4D-2E4D6BB8363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4E3EC126-56B1-4F4A-9386-FAD6F656AFB4}"/>
              </a:ext>
            </a:extLst>
          </p:cNvPr>
          <p:cNvSpPr txBox="1"/>
          <p:nvPr userDrawn="1"/>
        </p:nvSpPr>
        <p:spPr>
          <a:xfrm>
            <a:off x="7984067" y="4891390"/>
            <a:ext cx="935568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algn="r" defTabSz="457200" rtl="0" eaLnBrk="1" latinLnBrk="0" hangingPunct="1"/>
            <a:r>
              <a:rPr kumimoji="1" lang="en-GB" sz="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FUJITSU 2024</a:t>
            </a:r>
          </a:p>
        </p:txBody>
      </p:sp>
      <p:pic>
        <p:nvPicPr>
          <p:cNvPr id="18" name="図 10" descr="Fujitsu">
            <a:extLst>
              <a:ext uri="{FF2B5EF4-FFF2-40B4-BE49-F238E27FC236}">
                <a16:creationId xmlns:a16="http://schemas.microsoft.com/office/drawing/2014/main" id="{0B0BC0E5-22A2-4C77-9661-98FEED3C1D7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169274" y="180891"/>
            <a:ext cx="739862" cy="360000"/>
          </a:xfrm>
          <a:prstGeom prst="rect">
            <a:avLst/>
          </a:prstGeom>
        </p:spPr>
      </p:pic>
      <p:sp>
        <p:nvSpPr>
          <p:cNvPr id="10" name="Rounded Rectangle 21">
            <a:extLst>
              <a:ext uri="{FF2B5EF4-FFF2-40B4-BE49-F238E27FC236}">
                <a16:creationId xmlns:a16="http://schemas.microsoft.com/office/drawing/2014/main" id="{DDB31CF5-7366-42A6-9D65-5C8017F7D553}"/>
              </a:ext>
            </a:extLst>
          </p:cNvPr>
          <p:cNvSpPr/>
          <p:nvPr userDrawn="1"/>
        </p:nvSpPr>
        <p:spPr bwMode="black">
          <a:xfrm>
            <a:off x="231775" y="4911725"/>
            <a:ext cx="908049" cy="141161"/>
          </a:xfrm>
          <a:prstGeom prst="roundRect">
            <a:avLst>
              <a:gd name="adj" fmla="val 50000"/>
            </a:avLst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8673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GB" altLang="ja-JP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Fujitsu-Confidential</a:t>
            </a:r>
            <a:endParaRPr kumimoji="1" lang="en-US" altLang="ja-JP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05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81" r:id="rId4"/>
    <p:sldLayoutId id="2147483773" r:id="rId5"/>
    <p:sldLayoutId id="2147483774" r:id="rId6"/>
    <p:sldLayoutId id="2147483775" r:id="rId7"/>
    <p:sldLayoutId id="214748377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413" indent="-252413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EA0000"/>
        </a:buClr>
        <a:buSzPct val="120000"/>
        <a:buFont typeface="Arial" panose="020B0604020202020204" pitchFamily="34" charset="0"/>
        <a:buChar char="●"/>
        <a:defRPr kumimoji="1"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225425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FF8000"/>
        </a:buClr>
        <a:buSzPct val="120000"/>
        <a:buFont typeface="Corbel" panose="020B0503020204020204" pitchFamily="34" charset="0"/>
        <a:buChar char="○"/>
        <a:defRPr kumimoji="1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68363" indent="-198438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>
            <a:lumMod val="50000"/>
            <a:lumOff val="50000"/>
          </a:schemeClr>
        </a:buClr>
        <a:buSzPct val="120000"/>
        <a:buFont typeface="Corbel" panose="020B0503020204020204" pitchFamily="34" charset="0"/>
        <a:buChar char="○"/>
        <a:defRPr kumimoji="1"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93675" algn="l" defTabSz="6858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bg1">
            <a:lumMod val="50000"/>
          </a:schemeClr>
        </a:buClr>
        <a:buSzPct val="120000"/>
        <a:buFont typeface="Arial" panose="020B0604020202020204" pitchFamily="34" charset="0"/>
        <a:buChar char="●"/>
        <a:defRPr kumimoji="1"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Tx/>
        <a:buBlip>
          <a:blip r:embed="rId12"/>
        </a:buBlip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Tx/>
        <a:buBlip>
          <a:blip r:embed="rId12"/>
        </a:buBlip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1">
            <a:lumMod val="50000"/>
          </a:schemeClr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pos="146">
          <p15:clr>
            <a:srgbClr val="F26B43"/>
          </p15:clr>
        </p15:guide>
        <p15:guide id="4" pos="5612">
          <p15:clr>
            <a:srgbClr val="F26B43"/>
          </p15:clr>
        </p15:guide>
        <p15:guide id="5" orient="horz" pos="3094">
          <p15:clr>
            <a:srgbClr val="F26B43"/>
          </p15:clr>
        </p15:guide>
        <p15:guide id="6" orient="horz" pos="145">
          <p15:clr>
            <a:srgbClr val="F26B43"/>
          </p15:clr>
        </p15:guide>
        <p15:guide id="7" orient="horz" pos="599">
          <p15:clr>
            <a:srgbClr val="F26B43"/>
          </p15:clr>
        </p15:guide>
        <p15:guide id="8" orient="horz" pos="298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fujitsu.sharepoint.com/teams/GDC-26c5c605/SitePages/Member-SAP-entry-Approval---Rejection.aspx?csf=1&amp;web=1&amp;e=KQVYtB&amp;ovuser=a19f121d-81e1-4858-a9d8-736e267fd4c7%2cl.eriman%40fujitsu.com&amp;OR=Teams-HL&amp;CT=1713172720104&amp;clickparams=eyJBcHBOYW1lIjoiVGVhbXMtRGVza3RvcCIsIkFwcFZlcnNpb24iOiIyNy8yNDAyMjkyMDYwMiIsIkhhc0ZlZGVyYXRlZFVzZXIiOmZhbHNlfQ%3d%3d&amp;cid=1271ad9f-562b-4fd9-920a-06de4a10fc13" TargetMode="Externa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.chamorro\OneDrive%20-%20FUJITSU\SAP%20Timesheet%20Reminder\SAP%20Timesheet%20Guideline\Sample_created%20WBS_PHR-20XXX.xlsx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ujitsu-my.sharepoint.com/personal/l_eriman_fujitsu_com/Documents/04_Process%20Documents/Process%20Documents/SAP%20Timesheet%20User%20Guide.pdf" TargetMode="External"/><Relationship Id="rId2" Type="http://schemas.openxmlformats.org/officeDocument/2006/relationships/hyperlink" Target="https://j34pep.unity.fujitsu.com.au:53401/irj/portal" TargetMode="Externa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ujitsu.sharepoint.com/:p:/r/teams/Asia-PHGDC-Japan_RBU-Leaders-PMsChannel/Shared%20Documents/PMs%20Channel/007_Resource%20Management/Process/FY24%20Updates/WBS%20and%20SAP%20Updates/PSRF%20and%20ReSQ%20Guide.pptx?d=we7d0e3a4b55f48dc98607ae36eec8c9d&amp;csf=1&amp;web=1&amp;e=gBL3M4&amp;isSPOFile=1" TargetMode="Externa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10DDEF-5533-D563-443A-8B5C6DAB3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076" y="1604464"/>
            <a:ext cx="4645024" cy="969496"/>
          </a:xfrm>
        </p:spPr>
        <p:txBody>
          <a:bodyPr/>
          <a:lstStyle/>
          <a:p>
            <a:r>
              <a:rPr lang="en-US"/>
              <a:t>FY24 SAP Timesheet Improvement Activity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A720F-430F-E2B5-393A-A05AC8B18E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Japan RBU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242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01A7-496E-96E2-8BF0-F917A89A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67" y="62717"/>
            <a:ext cx="7740000" cy="654025"/>
          </a:xfrm>
        </p:spPr>
        <p:txBody>
          <a:bodyPr/>
          <a:lstStyle/>
          <a:p>
            <a:r>
              <a:rPr lang="en-US" sz="2500"/>
              <a:t>SAP Timesheet Guide -  </a:t>
            </a:r>
            <a:br>
              <a:rPr lang="en-US" sz="2500"/>
            </a:br>
            <a:r>
              <a:rPr lang="en-US" sz="2500"/>
              <a:t>Billable project members (JDU)</a:t>
            </a:r>
            <a:endParaRPr lang="en-PH" sz="25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4F0BB-9EA3-1F33-723E-3DED712E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D6F57D-F34F-9F17-9E6C-5F9DC90B8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989457"/>
              </p:ext>
            </p:extLst>
          </p:nvPr>
        </p:nvGraphicFramePr>
        <p:xfrm>
          <a:off x="229767" y="772176"/>
          <a:ext cx="8503144" cy="2688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000">
                  <a:extLst>
                    <a:ext uri="{9D8B030D-6E8A-4147-A177-3AD203B41FA5}">
                      <a16:colId xmlns:a16="http://schemas.microsoft.com/office/drawing/2014/main" val="644968847"/>
                    </a:ext>
                  </a:extLst>
                </a:gridCol>
                <a:gridCol w="1438211">
                  <a:extLst>
                    <a:ext uri="{9D8B030D-6E8A-4147-A177-3AD203B41FA5}">
                      <a16:colId xmlns:a16="http://schemas.microsoft.com/office/drawing/2014/main" val="26008237"/>
                    </a:ext>
                  </a:extLst>
                </a:gridCol>
                <a:gridCol w="905960">
                  <a:extLst>
                    <a:ext uri="{9D8B030D-6E8A-4147-A177-3AD203B41FA5}">
                      <a16:colId xmlns:a16="http://schemas.microsoft.com/office/drawing/2014/main" val="3287356653"/>
                    </a:ext>
                  </a:extLst>
                </a:gridCol>
                <a:gridCol w="4448973">
                  <a:extLst>
                    <a:ext uri="{9D8B030D-6E8A-4147-A177-3AD203B41FA5}">
                      <a16:colId xmlns:a16="http://schemas.microsoft.com/office/drawing/2014/main" val="1910496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47520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Non-project related tasks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Cost Center / WBS Element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Activity Type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Remarks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42509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Non-JDU meetings / townhall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solidFill>
                            <a:srgbClr val="FF0000"/>
                          </a:solidFill>
                          <a:effectLst/>
                          <a:latin typeface="Fujitsu Sans" panose="020B0404060202020204" pitchFamily="34" charset="0"/>
                        </a:rPr>
                        <a:t>Project WBS*</a:t>
                      </a:r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Non-billable Labor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 Japan RBU meetings, etc.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571363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GDC meetings / townhall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GDC kick-off, leadership workshops, townhalls, Christmas party, etc.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362585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Quarterly Team Development (QTD), Ikigai activities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609665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GDC-mandated Trainings, Self-learning (SABA, </a:t>
                      </a:r>
                      <a:r>
                        <a:rPr lang="en-US" sz="900" b="1" u="none" strike="noStrike" err="1">
                          <a:effectLst/>
                          <a:latin typeface="Fujitsu Sans" panose="020B0404060202020204" pitchFamily="34" charset="0"/>
                        </a:rPr>
                        <a:t>Linkedin</a:t>
                      </a:r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 Learning, own initiative trainings)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Cost Center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TRAINING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GDC-mandated Trainings, Self-learning (SABA, </a:t>
                      </a:r>
                      <a:r>
                        <a:rPr lang="en-US" sz="900" b="0" u="none" strike="noStrike" err="1">
                          <a:effectLst/>
                          <a:latin typeface="Fujitsu Sans" panose="020B0404060202020204" pitchFamily="34" charset="0"/>
                        </a:rPr>
                        <a:t>Linkedin</a:t>
                      </a:r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 Learning, own initiative trainings)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762755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GRIP activities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Cost Center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GRIP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960445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Leave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Cost Center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LEAVE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Select proper code depending on Leave Type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35815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HR and Admin Activities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Cost Center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OTHERS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SAP timesheet update, Sunfish update, Daily attendance/BCP update, </a:t>
                      </a:r>
                      <a:r>
                        <a:rPr lang="en-US" sz="900" b="0" u="none" strike="noStrike" err="1">
                          <a:effectLst/>
                          <a:latin typeface="Fujitsu Sans" panose="020B0404060202020204" pitchFamily="34" charset="0"/>
                        </a:rPr>
                        <a:t>Zinzai</a:t>
                      </a:r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 leaves update, e-memo creation and approvals (non-project specific only; if project-specific, charge to Project WBS), PC issues troubleshooting / replacement, etc. (non-project specific only such as asset issue/MSR; if project-specific like environment set-up &amp; troubleshooting, charge to Project WBS)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44614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FB63B37-DEA6-4F5C-9666-5FE193858BA2}"/>
              </a:ext>
            </a:extLst>
          </p:cNvPr>
          <p:cNvSpPr/>
          <p:nvPr/>
        </p:nvSpPr>
        <p:spPr>
          <a:xfrm>
            <a:off x="151200" y="4426754"/>
            <a:ext cx="3088800" cy="35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sz="1100">
                <a:solidFill>
                  <a:schemeClr val="accent1"/>
                </a:solidFill>
              </a:rPr>
              <a:t>*tentative: Indirect Work sub-WBS element under discussion</a:t>
            </a:r>
          </a:p>
        </p:txBody>
      </p:sp>
    </p:spTree>
    <p:extLst>
      <p:ext uri="{BB962C8B-B14F-4D97-AF65-F5344CB8AC3E}">
        <p14:creationId xmlns:p14="http://schemas.microsoft.com/office/powerpoint/2010/main" val="423514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01A7-496E-96E2-8BF0-F917A89A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66" y="23476"/>
            <a:ext cx="8007033" cy="732508"/>
          </a:xfrm>
        </p:spPr>
        <p:txBody>
          <a:bodyPr/>
          <a:lstStyle/>
          <a:p>
            <a:r>
              <a:rPr lang="en-US"/>
              <a:t>SAP Timesheet Guide – </a:t>
            </a:r>
            <a:br>
              <a:rPr lang="en-US"/>
            </a:br>
            <a:r>
              <a:rPr lang="en-US"/>
              <a:t>New Hires &amp; Bench (JDU)</a:t>
            </a:r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4F0BB-9EA3-1F33-723E-3DED712E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662E8F-2631-AF93-5CA2-744786882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021649"/>
              </p:ext>
            </p:extLst>
          </p:nvPr>
        </p:nvGraphicFramePr>
        <p:xfrm>
          <a:off x="102870" y="709008"/>
          <a:ext cx="8938259" cy="41696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5360">
                  <a:extLst>
                    <a:ext uri="{9D8B030D-6E8A-4147-A177-3AD203B41FA5}">
                      <a16:colId xmlns:a16="http://schemas.microsoft.com/office/drawing/2014/main" val="4101669965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2626300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4265575"/>
                    </a:ext>
                  </a:extLst>
                </a:gridCol>
                <a:gridCol w="3733799">
                  <a:extLst>
                    <a:ext uri="{9D8B030D-6E8A-4147-A177-3AD203B41FA5}">
                      <a16:colId xmlns:a16="http://schemas.microsoft.com/office/drawing/2014/main" val="1551247843"/>
                    </a:ext>
                  </a:extLst>
                </a:gridCol>
              </a:tblGrid>
              <a:tr h="158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TASKS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Cost Center / WBS Element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Activity Type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Remarks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014390"/>
                  </a:ext>
                </a:extLst>
              </a:tr>
              <a:tr h="15719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GDC Onboarding Trainings (for New Hires)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Cost Center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TRAINING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Fresh Start (HR), JP RBU Orientation, Onboarding Trainings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125587"/>
                  </a:ext>
                </a:extLst>
              </a:tr>
              <a:tr h="15719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JDU Training - New Hires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Training – New Hires WBS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Billable Labor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JDU Standardization training (20 MD)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015519"/>
                  </a:ext>
                </a:extLst>
              </a:tr>
              <a:tr h="15719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JDU Training - Bench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Training – Bench WBS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Billable Labor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Trainings assigned by PMO / managers during bench; JDU-mandated trainings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127409"/>
                  </a:ext>
                </a:extLst>
              </a:tr>
              <a:tr h="15719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Internal Project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Internal Project WBS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 Billable Labor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Internal Projects (automation, </a:t>
                      </a:r>
                      <a:r>
                        <a:rPr lang="en-US" sz="800" b="0" u="none" strike="noStrike" err="1">
                          <a:effectLst/>
                          <a:latin typeface="Fujitsu Sans" panose="020B0404060202020204" pitchFamily="34" charset="0"/>
                        </a:rPr>
                        <a:t>etc</a:t>
                      </a: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3213"/>
                  </a:ext>
                </a:extLst>
              </a:tr>
              <a:tr h="157199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OJT</a:t>
                      </a:r>
                      <a:endParaRPr lang="en-US" sz="800" b="1" i="0" u="none" strike="sng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OJT WBS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 Billable Labor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OJT projects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207969"/>
                  </a:ext>
                </a:extLst>
              </a:tr>
              <a:tr h="1571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JDU meetings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Fujitsu Sans" panose="020B0404060202020204" pitchFamily="34" charset="0"/>
                        </a:rPr>
                        <a:t>Depending on which WBS member is registered to*: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Fujitsu Sans" panose="020B0404060202020204" pitchFamily="34" charset="0"/>
                        </a:rPr>
                        <a:t>Training – New Hires WBS /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Fujitsu Sans" panose="020B0404060202020204" pitchFamily="34" charset="0"/>
                        </a:rPr>
                        <a:t>Training – Bench WBS /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Fujitsu Sans" panose="020B0404060202020204" pitchFamily="34" charset="0"/>
                        </a:rPr>
                        <a:t>Internal Project WBS /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Fujitsu Sans" panose="020B0404060202020204" pitchFamily="34" charset="0"/>
                        </a:rPr>
                        <a:t>OJT WBS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Billable Labor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Regular meetings within JDU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756699"/>
                  </a:ext>
                </a:extLst>
              </a:tr>
              <a:tr h="265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BG/BU/JGG/JDU townhalls &amp; assembly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Visitor F2F meetings (incl. preparations) &amp; townhalls, online meetings &amp; townhalls with BG/BU/JGG; JDU service line townhalls; JDU assembly, JDU Global orientation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233654"/>
                  </a:ext>
                </a:extLst>
              </a:tr>
              <a:tr h="157199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Organizational Activities &amp; Improvements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Survey responses, Knowledge Sharing / </a:t>
                      </a:r>
                      <a:r>
                        <a:rPr lang="en-US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Yokotenkai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 sessions, CSIP, etc.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798927"/>
                  </a:ext>
                </a:extLst>
              </a:tr>
              <a:tr h="3740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Information Security tasks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Monthly Security Audit (self-check), Security processes for Joiners, Movers, Leavers (JML), </a:t>
                      </a:r>
                      <a:r>
                        <a:rPr lang="en-US" sz="800" b="0" u="none" strike="noStrike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Security incident-related tasks (investigation, RCA, NTE) (if occurred);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Security Leads &amp; PICs conducting audit of service line members’ monthly security reports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484739"/>
                  </a:ext>
                </a:extLst>
              </a:tr>
              <a:tr h="374024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Resource Management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Goal Setting, Connect Conversation, Performance Evaluation, Regularization-related evaluations (3</a:t>
                      </a:r>
                      <a:r>
                        <a:rPr lang="en-US" sz="800" b="0" u="none" strike="noStrike" baseline="30000">
                          <a:effectLst/>
                          <a:latin typeface="Fujitsu Sans" panose="020B0404060202020204" pitchFamily="34" charset="0"/>
                        </a:rPr>
                        <a:t>rd</a:t>
                      </a: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 and 5</a:t>
                      </a:r>
                      <a:r>
                        <a:rPr lang="en-US" sz="800" b="0" u="none" strike="noStrike" baseline="30000">
                          <a:effectLst/>
                          <a:latin typeface="Fujitsu Sans" panose="020B0404060202020204" pitchFamily="34" charset="0"/>
                        </a:rPr>
                        <a:t>th</a:t>
                      </a: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 month eval),1-on-1 meetings; HR disciplinary action (NTE, admin hearing) &amp; PIP-related tasks, Promotion/Salary adjustment, QIB, STARS process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147633"/>
                  </a:ext>
                </a:extLst>
              </a:tr>
              <a:tr h="1571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Non-JDU meetings / townhall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Fujitsu Sans" panose="020B0404060202020204" pitchFamily="34" charset="0"/>
                        </a:rPr>
                        <a:t>Depending on which WBS member is registered to*: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Fujitsu Sans" panose="020B0404060202020204" pitchFamily="34" charset="0"/>
                        </a:rPr>
                        <a:t>Training – New Hires WBS /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Fujitsu Sans" panose="020B0404060202020204" pitchFamily="34" charset="0"/>
                        </a:rPr>
                        <a:t>Training – Bench WBS /</a:t>
                      </a:r>
                    </a:p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FF0000"/>
                          </a:solidFill>
                          <a:effectLst/>
                          <a:latin typeface="Fujitsu Sans" panose="020B0404060202020204" pitchFamily="34" charset="0"/>
                        </a:rPr>
                        <a:t>Internal Project WBS / OJT WBS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Non-billable Labor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 Japan RBU meetings, etc.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571574"/>
                  </a:ext>
                </a:extLst>
              </a:tr>
              <a:tr h="157199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GDC meetings / townhall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GDC kick-off, leadership workshops, townhalls, Christmas party, etc.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975635"/>
                  </a:ext>
                </a:extLst>
              </a:tr>
              <a:tr h="219620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Quarterly Team Development (QTD), Ikigai activities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19823"/>
                  </a:ext>
                </a:extLst>
              </a:tr>
              <a:tr h="265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GDC-mandated Trainings, Self-learning (SABA, </a:t>
                      </a:r>
                      <a:r>
                        <a:rPr lang="en-US" sz="800" b="1" u="none" strike="noStrike" err="1">
                          <a:effectLst/>
                          <a:latin typeface="Fujitsu Sans" panose="020B0404060202020204" pitchFamily="34" charset="0"/>
                        </a:rPr>
                        <a:t>Linkedin</a:t>
                      </a:r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 Learning, own initiative trainings)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Cost Center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TRAINING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GDC-mandated Trainings, Self-learning (SABA, </a:t>
                      </a:r>
                      <a:r>
                        <a:rPr lang="en-US" sz="800" b="0" u="none" strike="noStrike" err="1">
                          <a:effectLst/>
                          <a:latin typeface="Fujitsu Sans" panose="020B0404060202020204" pitchFamily="34" charset="0"/>
                        </a:rPr>
                        <a:t>Linkedin</a:t>
                      </a: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 Learning, own initiative trainings)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884632"/>
                  </a:ext>
                </a:extLst>
              </a:tr>
              <a:tr h="157199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GRIP activities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Cost Center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GRIP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367755"/>
                  </a:ext>
                </a:extLst>
              </a:tr>
              <a:tr h="15719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Leave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Cost Center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LEAVE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Select proper code depending on Leave 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650270"/>
                  </a:ext>
                </a:extLst>
              </a:tr>
              <a:tr h="2656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HR and Admin Activities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Cost Center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OTHERS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SAP timesheet update, Sunfish update, Daily attendance/BCP update, Zinzai leaves update, e-memo creation and </a:t>
                      </a:r>
                      <a:r>
                        <a:rPr lang="en-US" sz="800" b="0" u="none" strike="noStrike" err="1">
                          <a:effectLst/>
                          <a:latin typeface="Fujitsu Sans" panose="020B0404060202020204" pitchFamily="34" charset="0"/>
                        </a:rPr>
                        <a:t>approvals,PC</a:t>
                      </a: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 issues troubleshooting / replacement, etc.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22397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30C17A5-FCD5-86E9-5FA9-3D5A74C20B6E}"/>
              </a:ext>
            </a:extLst>
          </p:cNvPr>
          <p:cNvSpPr/>
          <p:nvPr/>
        </p:nvSpPr>
        <p:spPr>
          <a:xfrm>
            <a:off x="102870" y="4889666"/>
            <a:ext cx="3088800" cy="221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sz="800">
                <a:solidFill>
                  <a:schemeClr val="accent1"/>
                </a:solidFill>
              </a:rPr>
              <a:t>*tentative: Indirect Work sub-WBS element under discussion</a:t>
            </a:r>
          </a:p>
        </p:txBody>
      </p:sp>
    </p:spTree>
    <p:extLst>
      <p:ext uri="{BB962C8B-B14F-4D97-AF65-F5344CB8AC3E}">
        <p14:creationId xmlns:p14="http://schemas.microsoft.com/office/powerpoint/2010/main" val="217180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01A7-496E-96E2-8BF0-F917A89A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67" y="62717"/>
            <a:ext cx="7740000" cy="654025"/>
          </a:xfrm>
        </p:spPr>
        <p:txBody>
          <a:bodyPr/>
          <a:lstStyle/>
          <a:p>
            <a:r>
              <a:rPr lang="en-US" sz="2500"/>
              <a:t>SAP Timesheet Guide -  </a:t>
            </a:r>
            <a:br>
              <a:rPr lang="en-US" sz="2500"/>
            </a:br>
            <a:r>
              <a:rPr lang="en-US" sz="2500"/>
              <a:t>Billable project members (Non-JDU)</a:t>
            </a:r>
            <a:endParaRPr lang="en-PH" sz="25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4F0BB-9EA3-1F33-723E-3DED712E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D6F57D-F34F-9F17-9E6C-5F9DC90B8669}"/>
              </a:ext>
            </a:extLst>
          </p:cNvPr>
          <p:cNvGraphicFramePr>
            <a:graphicFrameLocks noGrp="1"/>
          </p:cNvGraphicFramePr>
          <p:nvPr/>
        </p:nvGraphicFramePr>
        <p:xfrm>
          <a:off x="90000" y="789898"/>
          <a:ext cx="8964000" cy="3127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1981">
                  <a:extLst>
                    <a:ext uri="{9D8B030D-6E8A-4147-A177-3AD203B41FA5}">
                      <a16:colId xmlns:a16="http://schemas.microsoft.com/office/drawing/2014/main" val="644968847"/>
                    </a:ext>
                  </a:extLst>
                </a:gridCol>
                <a:gridCol w="1090359">
                  <a:extLst>
                    <a:ext uri="{9D8B030D-6E8A-4147-A177-3AD203B41FA5}">
                      <a16:colId xmlns:a16="http://schemas.microsoft.com/office/drawing/2014/main" val="26008237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287356653"/>
                    </a:ext>
                  </a:extLst>
                </a:gridCol>
                <a:gridCol w="4611540">
                  <a:extLst>
                    <a:ext uri="{9D8B030D-6E8A-4147-A177-3AD203B41FA5}">
                      <a16:colId xmlns:a16="http://schemas.microsoft.com/office/drawing/2014/main" val="1910496009"/>
                    </a:ext>
                  </a:extLst>
                </a:gridCol>
              </a:tblGrid>
              <a:tr h="270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Project-related Tasks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Cost Center / WBS Element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Activity Type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Remarks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6139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Project Preparation/Environment Set-up tasks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Project WBS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Billable Labor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Includes coordination with support groups (MIS, Procurement, InfoSec, etc.), applicable also for project room preparation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989081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Actual Project tasks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27432" marR="27432" marT="27432" marB="27432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27432" marR="27432" marT="27432" marB="27432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Dev, Infra, Reviews, Kaizen tasks, etc.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828804"/>
                  </a:ext>
                </a:extLst>
              </a:tr>
              <a:tr h="165870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QA/Issues, Consultation, Member Support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92762"/>
                  </a:ext>
                </a:extLst>
              </a:tr>
              <a:tr h="165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Project Meetings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Team meetings (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asakai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/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yuukai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), Weekly project meetings/reporting (internal &amp; with Japan)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876966"/>
                  </a:ext>
                </a:extLst>
              </a:tr>
              <a:tr h="165870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KT/Project-specific Trainings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749468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Project Management tasks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Includes all PM-related reports (initiation to closing), MBR creation, case study creation, PM’s tasks related to PMO &amp; SGC audits/requests; PPR/CSAT-related (incl. RCAs)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053057"/>
                  </a:ext>
                </a:extLst>
              </a:tr>
              <a:tr h="379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Commercials &amp; Finance Management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Estimation, Quotation, Man-hour management (Plan vs Actual), Finance processes (PSRF, Re-SQ, Billing Advice, </a:t>
                      </a:r>
                      <a:r>
                        <a:rPr lang="en-US" sz="900" b="0" u="none" strike="noStrike" err="1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HC&amp;Rev</a:t>
                      </a:r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 update, SAP WBS enrolment, etc.); [For T&amp;M projects] Activity Report creation, SS Mart related tasks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516778"/>
                  </a:ext>
                </a:extLst>
              </a:tr>
              <a:tr h="379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Information Security tasks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Monthly Security Audit (self-check &amp; project-related updates), Security processes for Joiners, Movers, Leavers (JML), </a:t>
                      </a:r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Security incident-related tasks (investigation, RCA, NTE) (if occurred)</a:t>
                      </a:r>
                      <a:endParaRPr lang="en-US" sz="900" b="0" u="none" strike="noStrike"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794089"/>
                  </a:ext>
                </a:extLst>
              </a:tr>
              <a:tr h="165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Business Trip tasks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Includes preparations &amp; post-processing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037163"/>
                  </a:ext>
                </a:extLst>
              </a:tr>
              <a:tr h="165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Overtime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Billable Overtime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 Pre-approval of Japan counterpart required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97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4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18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01A7-496E-96E2-8BF0-F917A89A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67" y="62717"/>
            <a:ext cx="7740000" cy="654025"/>
          </a:xfrm>
        </p:spPr>
        <p:txBody>
          <a:bodyPr/>
          <a:lstStyle/>
          <a:p>
            <a:r>
              <a:rPr lang="en-US" sz="2500"/>
              <a:t>SAP Timesheet Guide for Project/WBS# -  </a:t>
            </a:r>
            <a:br>
              <a:rPr lang="en-US" sz="2500"/>
            </a:br>
            <a:r>
              <a:rPr lang="en-US" sz="2500"/>
              <a:t>Billable project members (Non-JDU)</a:t>
            </a:r>
            <a:endParaRPr lang="en-PH" sz="25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4F0BB-9EA3-1F33-723E-3DED712E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13</a:t>
            </a:fld>
            <a:endParaRPr kumimoji="1" lang="ja-JP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D6F57D-F34F-9F17-9E6C-5F9DC90B8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443766"/>
              </p:ext>
            </p:extLst>
          </p:nvPr>
        </p:nvGraphicFramePr>
        <p:xfrm>
          <a:off x="302456" y="735600"/>
          <a:ext cx="8539088" cy="3758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2862">
                  <a:extLst>
                    <a:ext uri="{9D8B030D-6E8A-4147-A177-3AD203B41FA5}">
                      <a16:colId xmlns:a16="http://schemas.microsoft.com/office/drawing/2014/main" val="644968847"/>
                    </a:ext>
                  </a:extLst>
                </a:gridCol>
                <a:gridCol w="1844327">
                  <a:extLst>
                    <a:ext uri="{9D8B030D-6E8A-4147-A177-3AD203B41FA5}">
                      <a16:colId xmlns:a16="http://schemas.microsoft.com/office/drawing/2014/main" val="26008237"/>
                    </a:ext>
                  </a:extLst>
                </a:gridCol>
                <a:gridCol w="1161781">
                  <a:extLst>
                    <a:ext uri="{9D8B030D-6E8A-4147-A177-3AD203B41FA5}">
                      <a16:colId xmlns:a16="http://schemas.microsoft.com/office/drawing/2014/main" val="3287356653"/>
                    </a:ext>
                  </a:extLst>
                </a:gridCol>
                <a:gridCol w="3340118">
                  <a:extLst>
                    <a:ext uri="{9D8B030D-6E8A-4147-A177-3AD203B41FA5}">
                      <a16:colId xmlns:a16="http://schemas.microsoft.com/office/drawing/2014/main" val="1910496009"/>
                    </a:ext>
                  </a:extLst>
                </a:gridCol>
              </a:tblGrid>
              <a:tr h="2144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Non-project related tasks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Cost Center / WBS Element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Activity Type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Remarks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42509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Non-JDU meetings / townhalls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accent1"/>
                          </a:solidFill>
                          <a:effectLst/>
                          <a:latin typeface="Fujitsu Sans" panose="020B0404060202020204" pitchFamily="34" charset="0"/>
                        </a:rPr>
                        <a:t>Project WBS*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Non-billable Labor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Regular meetings within non-JDU,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PFA/PA, CCB meetings, </a:t>
                      </a:r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MBR Discussion etc.</a:t>
                      </a:r>
                      <a:endParaRPr lang="en-US" sz="900" b="0" u="none" strike="noStrike"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295042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BG/BU townhalls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Visitor F2F meetings (incl. preparations) &amp; townhalls, online meetings &amp; townhalls with BG/BU/JGG; JDU service line townhalls; JDU assembly, JDU Global orientation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22614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Organizational Activities &amp; Improvements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Survey responses, Knowledge Sharing / 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Yokotenkai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 sessions, CSIP, etc.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469094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Information Security Audit tasks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Security Leads &amp; PICs conducting audit of service line members’ monthly security reports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025013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Resource Management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 Goal Setting, Connect Conversation, Performance Evaluation, Regularization-related evaluations (3</a:t>
                      </a:r>
                      <a:r>
                        <a:rPr lang="en-US" sz="800" b="0" u="none" strike="noStrike" baseline="30000">
                          <a:effectLst/>
                          <a:latin typeface="Fujitsu Sans" panose="020B0404060202020204" pitchFamily="34" charset="0"/>
                        </a:rPr>
                        <a:t>rd</a:t>
                      </a: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 and 5</a:t>
                      </a:r>
                      <a:r>
                        <a:rPr lang="en-US" sz="800" b="0" u="none" strike="noStrike" baseline="30000">
                          <a:effectLst/>
                          <a:latin typeface="Fujitsu Sans" panose="020B0404060202020204" pitchFamily="34" charset="0"/>
                        </a:rPr>
                        <a:t>th</a:t>
                      </a: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 month eval),1-on-1 meetings; HR disciplinary action (NTE, admin hearing) &amp; PIP-related tasks, Promotion/Salary adjustment, QIB, STARS process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213547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GDC meetings / townhall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GDC kick-off, leadership workshops, townhalls, Christmas party, etc.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362585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Quarterly Team Development (QTD), Ikigai activities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609665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GDC-mandated Trainings, Self-learning (SABA, </a:t>
                      </a:r>
                      <a:r>
                        <a:rPr lang="en-US" sz="800" b="1" u="none" strike="noStrike" err="1">
                          <a:effectLst/>
                          <a:latin typeface="Fujitsu Sans" panose="020B0404060202020204" pitchFamily="34" charset="0"/>
                        </a:rPr>
                        <a:t>Linkedin</a:t>
                      </a:r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 Learning, own initiative trainings)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u="none" strike="noStrike">
                          <a:effectLst/>
                          <a:latin typeface="Fujitsu Sans" panose="020B0404060202020204" pitchFamily="34" charset="0"/>
                        </a:rPr>
                        <a:t>Cost Center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TRAINING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GDC-mandated Trainings, Self-learning (SABA, </a:t>
                      </a:r>
                      <a:r>
                        <a:rPr lang="en-US" sz="800" b="0" u="none" strike="noStrike" err="1">
                          <a:effectLst/>
                          <a:latin typeface="Fujitsu Sans" panose="020B0404060202020204" pitchFamily="34" charset="0"/>
                        </a:rPr>
                        <a:t>Linkedin</a:t>
                      </a: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 Learning, own initiative trainings)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762755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GRIP activities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u="none" strike="noStrike">
                          <a:effectLst/>
                          <a:latin typeface="Fujitsu Sans" panose="020B0404060202020204" pitchFamily="34" charset="0"/>
                        </a:rPr>
                        <a:t>Cost Center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GRIP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960445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Leave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u="none" strike="noStrike">
                          <a:effectLst/>
                          <a:latin typeface="Fujitsu Sans" panose="020B0404060202020204" pitchFamily="34" charset="0"/>
                        </a:rPr>
                        <a:t>Cost Center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LEAVE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Select proper code depending on Leave 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358151"/>
                  </a:ext>
                </a:extLst>
              </a:tr>
              <a:tr h="2144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HR and Admin Activities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u="none" strike="noStrike">
                          <a:effectLst/>
                          <a:latin typeface="Fujitsu Sans" panose="020B0404060202020204" pitchFamily="34" charset="0"/>
                        </a:rPr>
                        <a:t>Cost Center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OTHERS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SAP timesheet update, Sunfish update, Daily attendance/BCP update, </a:t>
                      </a:r>
                      <a:r>
                        <a:rPr lang="en-US" sz="800" b="0" u="none" strike="noStrike" err="1">
                          <a:effectLst/>
                          <a:latin typeface="Fujitsu Sans" panose="020B0404060202020204" pitchFamily="34" charset="0"/>
                        </a:rPr>
                        <a:t>Zinzai</a:t>
                      </a: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 leaves update, e-memo creation and </a:t>
                      </a:r>
                      <a:r>
                        <a:rPr lang="en-US" sz="800" b="0" u="none" strike="noStrike" err="1">
                          <a:effectLst/>
                          <a:latin typeface="Fujitsu Sans" panose="020B0404060202020204" pitchFamily="34" charset="0"/>
                        </a:rPr>
                        <a:t>approvals,PC</a:t>
                      </a: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 issues troubleshooting / replacement, etc.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44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5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01A7-496E-96E2-8BF0-F917A89A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SAP Timesheet Guide – Bench (Non-JDU)</a:t>
            </a:r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4F0BB-9EA3-1F33-723E-3DED712E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14</a:t>
            </a:fld>
            <a:endParaRPr kumimoji="1" lang="ja-JP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662E8F-2631-AF93-5CA2-744786882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44232"/>
              </p:ext>
            </p:extLst>
          </p:nvPr>
        </p:nvGraphicFramePr>
        <p:xfrm>
          <a:off x="106680" y="752874"/>
          <a:ext cx="8938259" cy="4146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5360">
                  <a:extLst>
                    <a:ext uri="{9D8B030D-6E8A-4147-A177-3AD203B41FA5}">
                      <a16:colId xmlns:a16="http://schemas.microsoft.com/office/drawing/2014/main" val="4101669965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26263004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14265575"/>
                    </a:ext>
                  </a:extLst>
                </a:gridCol>
                <a:gridCol w="3733799">
                  <a:extLst>
                    <a:ext uri="{9D8B030D-6E8A-4147-A177-3AD203B41FA5}">
                      <a16:colId xmlns:a16="http://schemas.microsoft.com/office/drawing/2014/main" val="1551247843"/>
                    </a:ext>
                  </a:extLst>
                </a:gridCol>
              </a:tblGrid>
              <a:tr h="204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TASKS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Cost Center / WBS Element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Activity Type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Remarks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014390"/>
                  </a:ext>
                </a:extLst>
              </a:tr>
              <a:tr h="1633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GDC Onboarding Trainings (for New Hires)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Cost Center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TRAINING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Fresh Start (HR), JP RBU Orientation, Onboarding Trainings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125587"/>
                  </a:ext>
                </a:extLst>
              </a:tr>
              <a:tr h="1633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Training - Bootcamp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Bench WBS (</a:t>
                      </a:r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PHC-18018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)</a:t>
                      </a:r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Non-Billable Labor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233136"/>
                  </a:ext>
                </a:extLst>
              </a:tr>
              <a:tr h="1633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Training – Bench, Internal Project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Bench WBS (</a:t>
                      </a:r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PHC-18018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)</a:t>
                      </a:r>
                      <a:endParaRPr kumimoji="1" lang="en-US" sz="800" b="1" i="0" u="none" strike="noStrike" kern="1200"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+mn-ea"/>
                        <a:cs typeface="+mn-cs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Non-Billable Labor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1" i="0" u="none" strike="noStrike" kern="1200"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  <a:ea typeface="+mn-ea"/>
                        <a:cs typeface="+mn-cs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127409"/>
                  </a:ext>
                </a:extLst>
              </a:tr>
              <a:tr h="1633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OJT</a:t>
                      </a:r>
                      <a:endParaRPr lang="en-US" sz="800" b="1" i="0" u="none" strike="sng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Project WBS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Non-Billable Labor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Enroll &amp; charge to the specific project WBS where bench member is doing OJT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207969"/>
                  </a:ext>
                </a:extLst>
              </a:tr>
              <a:tr h="163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Meetings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Bench WBS 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(</a:t>
                      </a:r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PHC-18018</a:t>
                      </a: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)</a:t>
                      </a:r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Fujitsu Sans" panose="020B0404060202020204" pitchFamily="34" charset="0"/>
                          <a:cs typeface="+mn-cs"/>
                        </a:rPr>
                        <a:t>Non-Billable Labor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Regular meetings within non-JDU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756699"/>
                  </a:ext>
                </a:extLst>
              </a:tr>
              <a:tr h="275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Townhalls &amp; assembly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Visitor F2F meetings (incl. preparations) &amp; townhalls, online meetings &amp; townhalls with BG/BU/JGG; JDU service line townhalls; JDU assembly, JDU Global orientation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233654"/>
                  </a:ext>
                </a:extLst>
              </a:tr>
              <a:tr h="163300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Organizational Activities &amp; Improvements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Fujitsu Sans" panose="020B0404060202020204" pitchFamily="34" charset="0"/>
                        <a:cs typeface="+mn-cs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Survey responses, Knowledge Sharing / </a:t>
                      </a:r>
                      <a:r>
                        <a:rPr lang="en-US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Yokotenkai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 sessions, CSIP, etc.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822247"/>
                  </a:ext>
                </a:extLst>
              </a:tr>
              <a:tr h="388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Information Security tasks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Monthly Security Audit (self-check), Security processes for Joiners, Movers, Leavers (JML), </a:t>
                      </a:r>
                      <a:r>
                        <a:rPr lang="en-US" sz="800" b="0" u="none" strike="noStrike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Security incident-related tasks (investigation, RCA, NTE) (if occurred);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Security Leads &amp; PICs conducting audit of service line members’ monthly security reports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484739"/>
                  </a:ext>
                </a:extLst>
              </a:tr>
              <a:tr h="3885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Resource Management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Goal Setting, Connect Conversation, Performance Evaluation, Regularization-related evaluations (3</a:t>
                      </a:r>
                      <a:r>
                        <a:rPr lang="en-US" sz="800" b="0" u="none" strike="noStrike" baseline="30000">
                          <a:effectLst/>
                          <a:latin typeface="Fujitsu Sans" panose="020B0404060202020204" pitchFamily="34" charset="0"/>
                        </a:rPr>
                        <a:t>rd</a:t>
                      </a: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 and 5</a:t>
                      </a:r>
                      <a:r>
                        <a:rPr lang="en-US" sz="800" b="0" u="none" strike="noStrike" baseline="30000">
                          <a:effectLst/>
                          <a:latin typeface="Fujitsu Sans" panose="020B0404060202020204" pitchFamily="34" charset="0"/>
                        </a:rPr>
                        <a:t>th</a:t>
                      </a: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 month eval),1-on-1 meetings; HR disciplinary action (NTE, admin hearing) &amp; PIP-related tasks, Promotion/Salary adjustment, QIB, STARS process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100952"/>
                  </a:ext>
                </a:extLst>
              </a:tr>
              <a:tr h="275921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Quarterly Team Development (QTD), Ikigai activities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19823"/>
                  </a:ext>
                </a:extLst>
              </a:tr>
              <a:tr h="275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GDC-mandated Trainings, Self-learning (SABA, </a:t>
                      </a:r>
                      <a:r>
                        <a:rPr lang="en-US" sz="800" b="1" u="none" strike="noStrike" err="1">
                          <a:effectLst/>
                          <a:latin typeface="Fujitsu Sans" panose="020B0404060202020204" pitchFamily="34" charset="0"/>
                        </a:rPr>
                        <a:t>Linkedin</a:t>
                      </a:r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 Learning, own initiative trainings)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Cost Center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TRAINING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GDC-mandated Trainings, Self-learning (SABA, </a:t>
                      </a:r>
                      <a:r>
                        <a:rPr lang="en-US" sz="800" b="0" u="none" strike="noStrike" err="1">
                          <a:effectLst/>
                          <a:latin typeface="Fujitsu Sans" panose="020B0404060202020204" pitchFamily="34" charset="0"/>
                        </a:rPr>
                        <a:t>Linkedin</a:t>
                      </a: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 Learning, own initiative trainings)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884632"/>
                  </a:ext>
                </a:extLst>
              </a:tr>
              <a:tr h="202396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GRIP activities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Cost Center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GRIP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367755"/>
                  </a:ext>
                </a:extLst>
              </a:tr>
              <a:tr h="190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Leave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Cost Center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LEAVE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Select proper code depending on Leave 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650270"/>
                  </a:ext>
                </a:extLst>
              </a:tr>
              <a:tr h="750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HR and Admin Activities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Cost Center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OTHERS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SAP timesheet update, Sunfish update, Daily attendance/BCP update, </a:t>
                      </a:r>
                      <a:r>
                        <a:rPr lang="en-US" sz="800" b="0" u="none" strike="noStrike" err="1">
                          <a:effectLst/>
                          <a:latin typeface="Fujitsu Sans" panose="020B0404060202020204" pitchFamily="34" charset="0"/>
                        </a:rPr>
                        <a:t>Zinzai</a:t>
                      </a: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 leaves update, e-memo creation and </a:t>
                      </a:r>
                      <a:r>
                        <a:rPr lang="en-US" sz="800" b="0" u="none" strike="noStrike" err="1">
                          <a:effectLst/>
                          <a:latin typeface="Fujitsu Sans" panose="020B0404060202020204" pitchFamily="34" charset="0"/>
                        </a:rPr>
                        <a:t>approvals,PC</a:t>
                      </a:r>
                      <a:r>
                        <a:rPr lang="en-US" sz="800" b="0" u="none" strike="noStrike">
                          <a:effectLst/>
                          <a:latin typeface="Fujitsu Sans" panose="020B0404060202020204" pitchFamily="34" charset="0"/>
                        </a:rPr>
                        <a:t> issues troubleshooting / replacement, etc.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223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48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209C-7F27-6D30-9CFE-EAE1708A9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How to properly input timesheet in SAP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152B8-611D-B6A3-71EA-8B8FC4BFB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Sample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559E0-987D-1FE1-9ED0-C2627354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59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A0C1-EDFA-AC63-4007-45B8844D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" y="219684"/>
            <a:ext cx="8810994" cy="340093"/>
          </a:xfrm>
        </p:spPr>
        <p:txBody>
          <a:bodyPr/>
          <a:lstStyle/>
          <a:p>
            <a:r>
              <a:rPr lang="en-US" sz="2600"/>
              <a:t>Timesheet entries for Billable JDU Member</a:t>
            </a:r>
            <a:endParaRPr lang="en-PH" sz="2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005C5A-AB94-31EA-A395-942FAFF0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029D89-7B63-4C94-AD4D-2E4D6BB83637}" type="slidenum">
              <a:rPr kumimoji="1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816F3D-E4E2-FDAD-34D6-A11BC13F2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" r="345" b="634"/>
          <a:stretch/>
        </p:blipFill>
        <p:spPr>
          <a:xfrm>
            <a:off x="2317665" y="721895"/>
            <a:ext cx="4482014" cy="227207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AB6A89B-05C1-9BC2-2F69-8E5E64CD0F2E}"/>
              </a:ext>
            </a:extLst>
          </p:cNvPr>
          <p:cNvGrpSpPr/>
          <p:nvPr/>
        </p:nvGrpSpPr>
        <p:grpSpPr>
          <a:xfrm>
            <a:off x="956832" y="3012328"/>
            <a:ext cx="7250645" cy="2094484"/>
            <a:chOff x="956832" y="3012328"/>
            <a:chExt cx="7250645" cy="20944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CEB735E-B31B-92D3-9073-4E313F4F49BF}"/>
                </a:ext>
              </a:extLst>
            </p:cNvPr>
            <p:cNvGrpSpPr/>
            <p:nvPr/>
          </p:nvGrpSpPr>
          <p:grpSpPr>
            <a:xfrm>
              <a:off x="956832" y="3012328"/>
              <a:ext cx="7250645" cy="2094484"/>
              <a:chOff x="182542" y="2835710"/>
              <a:chExt cx="8237945" cy="2331542"/>
            </a:xfrm>
            <a:effectLst>
              <a:outerShdw blurRad="50800" dist="152400" dir="5400000" algn="t" rotWithShape="0">
                <a:prstClr val="black">
                  <a:alpha val="40000"/>
                </a:prstClr>
              </a:outerShdw>
            </a:effectLst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0302902-1BD7-95AB-0D8B-A6DAAED33D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/>
              <a:stretch/>
            </p:blipFill>
            <p:spPr>
              <a:xfrm>
                <a:off x="183513" y="2835710"/>
                <a:ext cx="8236974" cy="11589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9A146E3-C3FC-3212-A912-E476D8A4A9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672"/>
              <a:stretch/>
            </p:blipFill>
            <p:spPr>
              <a:xfrm>
                <a:off x="182542" y="3997229"/>
                <a:ext cx="8236973" cy="117002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00B6470-3D18-1EAB-AED2-D420CDE26DD4}"/>
                </a:ext>
              </a:extLst>
            </p:cNvPr>
            <p:cNvSpPr/>
            <p:nvPr/>
          </p:nvSpPr>
          <p:spPr>
            <a:xfrm>
              <a:off x="6845807" y="3377184"/>
              <a:ext cx="1340505" cy="109728"/>
            </a:xfrm>
            <a:prstGeom prst="rect">
              <a:avLst/>
            </a:prstGeom>
            <a:solidFill>
              <a:srgbClr val="E5F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err="1">
                <a:solidFill>
                  <a:schemeClr val="tx1"/>
                </a:solidFill>
              </a:endParaRPr>
            </a:p>
          </p:txBody>
        </p:sp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1172BFF-E895-75B7-3EFE-0EA8CC07A140}"/>
              </a:ext>
            </a:extLst>
          </p:cNvPr>
          <p:cNvSpPr/>
          <p:nvPr/>
        </p:nvSpPr>
        <p:spPr>
          <a:xfrm>
            <a:off x="8433582" y="4501662"/>
            <a:ext cx="562707" cy="340093"/>
          </a:xfrm>
          <a:prstGeom prst="wedgeRoundRectCallout">
            <a:avLst>
              <a:gd name="adj1" fmla="val -92083"/>
              <a:gd name="adj2" fmla="val 3768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>
                <a:solidFill>
                  <a:schemeClr val="tx1"/>
                </a:solidFill>
              </a:rPr>
              <a:t>QTD</a:t>
            </a:r>
          </a:p>
        </p:txBody>
      </p:sp>
    </p:spTree>
    <p:extLst>
      <p:ext uri="{BB962C8B-B14F-4D97-AF65-F5344CB8AC3E}">
        <p14:creationId xmlns:p14="http://schemas.microsoft.com/office/powerpoint/2010/main" val="382018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A0C1-EDFA-AC63-4007-45B8844D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" y="219684"/>
            <a:ext cx="8810994" cy="340093"/>
          </a:xfrm>
        </p:spPr>
        <p:txBody>
          <a:bodyPr/>
          <a:lstStyle/>
          <a:p>
            <a:r>
              <a:rPr lang="en-US" sz="2600"/>
              <a:t>Timesheet entries for Billable JDU PM</a:t>
            </a:r>
            <a:endParaRPr lang="en-PH" sz="2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005C5A-AB94-31EA-A395-942FAFF0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029D89-7B63-4C94-AD4D-2E4D6BB83637}" type="slidenum">
              <a:rPr kumimoji="1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2DB48-67F2-1210-CCB7-D61A756AB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630" y="737937"/>
            <a:ext cx="4428075" cy="22274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AE15B38-F6D0-3CDC-D8EA-9303987FB978}"/>
              </a:ext>
            </a:extLst>
          </p:cNvPr>
          <p:cNvGrpSpPr/>
          <p:nvPr/>
        </p:nvGrpSpPr>
        <p:grpSpPr>
          <a:xfrm>
            <a:off x="952565" y="2996286"/>
            <a:ext cx="7254912" cy="2100883"/>
            <a:chOff x="952565" y="2996286"/>
            <a:chExt cx="7254912" cy="210088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9287D62-5BFA-CC61-0DE9-B3BF475109D3}"/>
                </a:ext>
              </a:extLst>
            </p:cNvPr>
            <p:cNvGrpSpPr/>
            <p:nvPr/>
          </p:nvGrpSpPr>
          <p:grpSpPr>
            <a:xfrm>
              <a:off x="952565" y="2996286"/>
              <a:ext cx="7254912" cy="2100883"/>
              <a:chOff x="952565" y="3012328"/>
              <a:chExt cx="7254912" cy="2100883"/>
            </a:xfrm>
            <a:effectLst>
              <a:outerShdw blurRad="50800" dist="152400" dir="5400000" algn="t" rotWithShape="0">
                <a:prstClr val="black">
                  <a:alpha val="40000"/>
                </a:prstClr>
              </a:outerShdw>
            </a:effectLst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0302902-1BD7-95AB-0D8B-A6DAAED33D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/>
              <a:stretch/>
            </p:blipFill>
            <p:spPr>
              <a:xfrm>
                <a:off x="957687" y="3012328"/>
                <a:ext cx="7249790" cy="10411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DA420C4-FEE8-6359-D55A-F0DC7DA5A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565" y="4072107"/>
                <a:ext cx="7249790" cy="104110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F557D4-5695-8F06-22BA-57BF3EECE6B9}"/>
                </a:ext>
              </a:extLst>
            </p:cNvPr>
            <p:cNvSpPr/>
            <p:nvPr/>
          </p:nvSpPr>
          <p:spPr>
            <a:xfrm>
              <a:off x="6845807" y="3377184"/>
              <a:ext cx="1340505" cy="109728"/>
            </a:xfrm>
            <a:prstGeom prst="rect">
              <a:avLst/>
            </a:prstGeom>
            <a:solidFill>
              <a:srgbClr val="E5F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err="1">
                <a:solidFill>
                  <a:schemeClr val="tx1"/>
                </a:solidFill>
              </a:endParaRPr>
            </a:p>
          </p:txBody>
        </p:sp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011C1B1-6E5F-EEA6-B2A3-6FD10D78AF7F}"/>
              </a:ext>
            </a:extLst>
          </p:cNvPr>
          <p:cNvSpPr/>
          <p:nvPr/>
        </p:nvSpPr>
        <p:spPr>
          <a:xfrm>
            <a:off x="8285871" y="4459459"/>
            <a:ext cx="780756" cy="418022"/>
          </a:xfrm>
          <a:prstGeom prst="wedgeRoundRectCallout">
            <a:avLst>
              <a:gd name="adj1" fmla="val -63254"/>
              <a:gd name="adj2" fmla="val 3235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>
                <a:solidFill>
                  <a:schemeClr val="tx1"/>
                </a:solidFill>
              </a:rPr>
              <a:t>Saba Training</a:t>
            </a:r>
          </a:p>
        </p:txBody>
      </p:sp>
    </p:spTree>
    <p:extLst>
      <p:ext uri="{BB962C8B-B14F-4D97-AF65-F5344CB8AC3E}">
        <p14:creationId xmlns:p14="http://schemas.microsoft.com/office/powerpoint/2010/main" val="103259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A0C1-EDFA-AC63-4007-45B8844D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73" y="266545"/>
            <a:ext cx="8810994" cy="261610"/>
          </a:xfrm>
        </p:spPr>
        <p:txBody>
          <a:bodyPr/>
          <a:lstStyle/>
          <a:p>
            <a:r>
              <a:rPr lang="en-US" sz="2000"/>
              <a:t>Bench Member (Training-Bench 50% ; Internal Project 50%)</a:t>
            </a:r>
            <a:endParaRPr lang="en-PH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005C5A-AB94-31EA-A395-942FAFF0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029D89-7B63-4C94-AD4D-2E4D6BB83637}" type="slidenum">
              <a:rPr kumimoji="1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7D04B9-5A0F-873B-0397-1B693E130F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1" r="184"/>
          <a:stretch/>
        </p:blipFill>
        <p:spPr>
          <a:xfrm>
            <a:off x="2331720" y="708660"/>
            <a:ext cx="4480560" cy="223085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5928C4-507C-3729-C17C-60D712FF804B}"/>
              </a:ext>
            </a:extLst>
          </p:cNvPr>
          <p:cNvGrpSpPr/>
          <p:nvPr/>
        </p:nvGrpSpPr>
        <p:grpSpPr>
          <a:xfrm>
            <a:off x="905966" y="2994660"/>
            <a:ext cx="7262896" cy="2089509"/>
            <a:chOff x="905966" y="2994660"/>
            <a:chExt cx="7262896" cy="208950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B6D4D28-9CB6-24B1-D21A-E78236FAC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5966" y="2994660"/>
              <a:ext cx="7259154" cy="10987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EF7F697-12E5-D620-920E-2684B5388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9708" y="4093418"/>
              <a:ext cx="7259154" cy="9907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D74D9A86-D852-9941-F672-ADD8A8BF1AE4}"/>
              </a:ext>
            </a:extLst>
          </p:cNvPr>
          <p:cNvSpPr/>
          <p:nvPr/>
        </p:nvSpPr>
        <p:spPr>
          <a:xfrm>
            <a:off x="8339722" y="4458933"/>
            <a:ext cx="780756" cy="418022"/>
          </a:xfrm>
          <a:prstGeom prst="wedgeRoundRectCallout">
            <a:avLst>
              <a:gd name="adj1" fmla="val -72263"/>
              <a:gd name="adj2" fmla="val 40767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>
                <a:solidFill>
                  <a:schemeClr val="tx1"/>
                </a:solidFill>
              </a:rPr>
              <a:t>Saba Training</a:t>
            </a:r>
          </a:p>
        </p:txBody>
      </p:sp>
    </p:spTree>
    <p:extLst>
      <p:ext uri="{BB962C8B-B14F-4D97-AF65-F5344CB8AC3E}">
        <p14:creationId xmlns:p14="http://schemas.microsoft.com/office/powerpoint/2010/main" val="303898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A0C1-EDFA-AC63-4007-45B8844D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" y="219684"/>
            <a:ext cx="8810994" cy="340093"/>
          </a:xfrm>
        </p:spPr>
        <p:txBody>
          <a:bodyPr/>
          <a:lstStyle/>
          <a:p>
            <a:r>
              <a:rPr lang="en-US" sz="2600"/>
              <a:t>Timesheet entries for Billable Non-JDU Member</a:t>
            </a:r>
            <a:endParaRPr lang="en-PH" sz="2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005C5A-AB94-31EA-A395-942FAFF0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029D89-7B63-4C94-AD4D-2E4D6BB83637}" type="slidenum">
              <a:rPr kumimoji="1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CBBA55-8862-AADE-BECB-FB8A1DDA3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7" r="275" b="647"/>
          <a:stretch/>
        </p:blipFill>
        <p:spPr>
          <a:xfrm>
            <a:off x="2232660" y="735974"/>
            <a:ext cx="4617720" cy="22416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683CA6-5573-4B8F-C0E9-7B8DEBE0EEB0}"/>
              </a:ext>
            </a:extLst>
          </p:cNvPr>
          <p:cNvGrpSpPr/>
          <p:nvPr/>
        </p:nvGrpSpPr>
        <p:grpSpPr>
          <a:xfrm>
            <a:off x="787791" y="3005321"/>
            <a:ext cx="7427741" cy="2077219"/>
            <a:chOff x="567321" y="3098556"/>
            <a:chExt cx="8244840" cy="2325119"/>
          </a:xfrm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62FBAE-FFCC-0FCE-71CA-42CAC012A7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53"/>
            <a:stretch/>
          </p:blipFill>
          <p:spPr>
            <a:xfrm>
              <a:off x="567321" y="3098556"/>
              <a:ext cx="8244840" cy="11089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B949D0F-5568-BC9C-BF2E-AB2E284A0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7321" y="4207549"/>
              <a:ext cx="8244840" cy="12161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718FE2D-2B10-E5D3-2AB4-00A02DC12C1F}"/>
              </a:ext>
            </a:extLst>
          </p:cNvPr>
          <p:cNvSpPr/>
          <p:nvPr/>
        </p:nvSpPr>
        <p:spPr>
          <a:xfrm>
            <a:off x="8339722" y="4458933"/>
            <a:ext cx="780756" cy="418022"/>
          </a:xfrm>
          <a:prstGeom prst="wedgeRoundRectCallout">
            <a:avLst>
              <a:gd name="adj1" fmla="val -68659"/>
              <a:gd name="adj2" fmla="val 2898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>
                <a:solidFill>
                  <a:schemeClr val="tx1"/>
                </a:solidFill>
              </a:rPr>
              <a:t>Saba Training</a:t>
            </a:r>
          </a:p>
        </p:txBody>
      </p:sp>
    </p:spTree>
    <p:extLst>
      <p:ext uri="{BB962C8B-B14F-4D97-AF65-F5344CB8AC3E}">
        <p14:creationId xmlns:p14="http://schemas.microsoft.com/office/powerpoint/2010/main" val="384002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5CE6-A63B-FBCD-EC5C-9480BBF4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&amp; Objectives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2AD48C-AE04-EF37-FD40-9B43F7AF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E47EE-E461-2470-3095-D0BACF74EE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1774" y="776377"/>
            <a:ext cx="8731071" cy="407803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Following the FJ audit result in FY23 Q4, improvement areas were identified around the following:</a:t>
            </a:r>
          </a:p>
          <a:p>
            <a:r>
              <a:rPr lang="en-US" sz="2000"/>
              <a:t>Increase accuracy of SAP timesheet and billing records</a:t>
            </a:r>
          </a:p>
          <a:p>
            <a:pPr lvl="1"/>
            <a:r>
              <a:rPr lang="en-US" sz="1800"/>
              <a:t>SAP Timesheet is mandatory to all GDC employees</a:t>
            </a:r>
          </a:p>
          <a:p>
            <a:pPr lvl="1"/>
            <a:r>
              <a:rPr lang="en-US" sz="1800"/>
              <a:t>SAP timesheet guide to be shared based on new CC structure &amp; details about which activities are billable / non-billable</a:t>
            </a:r>
          </a:p>
          <a:p>
            <a:pPr lvl="2"/>
            <a:r>
              <a:rPr lang="en-US" sz="1600"/>
              <a:t>Proper charging of project-related and non-project related tasks to appropriate WBS #</a:t>
            </a:r>
          </a:p>
          <a:p>
            <a:pPr lvl="1"/>
            <a:r>
              <a:rPr lang="en-US" sz="1800"/>
              <a:t>SAP timesheet inputs to be the basis of activity reports (for T&amp;M billing – majority of Japan projects)</a:t>
            </a:r>
          </a:p>
          <a:p>
            <a:r>
              <a:rPr lang="en-US" sz="2000"/>
              <a:t>Implement automation from SAP timesheet data going to Activity Report (fixed template from FJ)</a:t>
            </a:r>
          </a:p>
          <a:p>
            <a:pPr lvl="1"/>
            <a:r>
              <a:rPr lang="en-US" sz="1800"/>
              <a:t>Parallel manual run &amp; automation in May – for comparison purpose</a:t>
            </a:r>
          </a:p>
          <a:p>
            <a:pPr lvl="1"/>
            <a:r>
              <a:rPr lang="en-US" sz="1800"/>
              <a:t>Target June onwards: automated process only</a:t>
            </a:r>
          </a:p>
        </p:txBody>
      </p:sp>
    </p:spTree>
    <p:extLst>
      <p:ext uri="{BB962C8B-B14F-4D97-AF65-F5344CB8AC3E}">
        <p14:creationId xmlns:p14="http://schemas.microsoft.com/office/powerpoint/2010/main" val="100014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A0C1-EDFA-AC63-4007-45B8844D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" y="219684"/>
            <a:ext cx="8810994" cy="340093"/>
          </a:xfrm>
        </p:spPr>
        <p:txBody>
          <a:bodyPr/>
          <a:lstStyle/>
          <a:p>
            <a:r>
              <a:rPr lang="en-US" sz="2600"/>
              <a:t>Timesheet entries for Billable Non-JDU PM</a:t>
            </a:r>
            <a:endParaRPr lang="en-PH" sz="2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005C5A-AB94-31EA-A395-942FAFF0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029D89-7B63-4C94-AD4D-2E4D6BB83637}" type="slidenum">
              <a:rPr kumimoji="1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A0A5B-880F-9DD5-EFDA-8307C7D5B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392" y="737937"/>
            <a:ext cx="4428075" cy="22274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0A69552-06AD-3CDC-4F30-D97506F8F5D8}"/>
              </a:ext>
            </a:extLst>
          </p:cNvPr>
          <p:cNvGrpSpPr/>
          <p:nvPr/>
        </p:nvGrpSpPr>
        <p:grpSpPr>
          <a:xfrm>
            <a:off x="829994" y="3044810"/>
            <a:ext cx="7406640" cy="2026121"/>
            <a:chOff x="237372" y="2974470"/>
            <a:chExt cx="8129256" cy="2272779"/>
          </a:xfrm>
          <a:effectLst>
            <a:outerShdw blurRad="50800" dist="1270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798B6E4-572D-99F1-C67A-D6FB79224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372" y="2974470"/>
              <a:ext cx="8129256" cy="10592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95C213-4D6F-0BD5-A137-D26BB0CA5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372" y="4040818"/>
              <a:ext cx="8129256" cy="12064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56C953B0-CF9C-9978-4229-7D576AB72783}"/>
              </a:ext>
            </a:extLst>
          </p:cNvPr>
          <p:cNvSpPr/>
          <p:nvPr/>
        </p:nvSpPr>
        <p:spPr>
          <a:xfrm>
            <a:off x="8339722" y="4458933"/>
            <a:ext cx="780756" cy="418022"/>
          </a:xfrm>
          <a:prstGeom prst="wedgeRoundRectCallout">
            <a:avLst>
              <a:gd name="adj1" fmla="val -66858"/>
              <a:gd name="adj2" fmla="val 3571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>
                <a:solidFill>
                  <a:schemeClr val="tx1"/>
                </a:solidFill>
              </a:rPr>
              <a:t>Saba Training</a:t>
            </a:r>
          </a:p>
        </p:txBody>
      </p:sp>
    </p:spTree>
    <p:extLst>
      <p:ext uri="{BB962C8B-B14F-4D97-AF65-F5344CB8AC3E}">
        <p14:creationId xmlns:p14="http://schemas.microsoft.com/office/powerpoint/2010/main" val="12095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A0C1-EDFA-AC63-4007-45B8844D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67" y="206603"/>
            <a:ext cx="7740000" cy="366254"/>
          </a:xfrm>
        </p:spPr>
        <p:txBody>
          <a:bodyPr/>
          <a:lstStyle/>
          <a:p>
            <a:r>
              <a:rPr lang="en-US"/>
              <a:t>Filing of Leave in Cost Center#</a:t>
            </a:r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005C5A-AB94-31EA-A395-942FAFF0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FDE03C5-80F1-DFA9-1D8B-5FA36FE23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00" y="754637"/>
            <a:ext cx="5958091" cy="1021093"/>
          </a:xfrm>
          <a:prstGeom prst="rect">
            <a:avLst/>
          </a:prstGeom>
          <a:effectLst>
            <a:outerShdw blurRad="50800" dist="101600" dir="2700000" algn="tl" rotWithShape="0">
              <a:schemeClr val="bg2">
                <a:lumMod val="50000"/>
                <a:alpha val="40000"/>
              </a:scheme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05929D-C098-523A-81EE-0791E513E6D8}"/>
              </a:ext>
            </a:extLst>
          </p:cNvPr>
          <p:cNvGrpSpPr/>
          <p:nvPr/>
        </p:nvGrpSpPr>
        <p:grpSpPr>
          <a:xfrm>
            <a:off x="216145" y="1728936"/>
            <a:ext cx="6283767" cy="3195340"/>
            <a:chOff x="0" y="0"/>
            <a:chExt cx="6486525" cy="3361205"/>
          </a:xfr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9" name="Picture 8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92295CA7-36A0-608B-7E10-BA7D090B8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486525" cy="2237740"/>
            </a:xfrm>
            <a:prstGeom prst="rect">
              <a:avLst/>
            </a:prstGeom>
          </p:spPr>
        </p:pic>
        <p:pic>
          <p:nvPicPr>
            <p:cNvPr id="10" name="Picture 9" descr="Graphical user interface, application, table&#10;&#10;Description automatically generated">
              <a:extLst>
                <a:ext uri="{FF2B5EF4-FFF2-40B4-BE49-F238E27FC236}">
                  <a16:creationId xmlns:a16="http://schemas.microsoft.com/office/drawing/2014/main" id="{A5579854-5C81-9B68-B317-6E5F24CDA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313" y="2151530"/>
              <a:ext cx="4717415" cy="120967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CD0A5CD-E823-21B7-5CBD-FB889417550E}"/>
              </a:ext>
            </a:extLst>
          </p:cNvPr>
          <p:cNvSpPr txBox="1"/>
          <p:nvPr/>
        </p:nvSpPr>
        <p:spPr>
          <a:xfrm>
            <a:off x="6523867" y="754637"/>
            <a:ext cx="2520947" cy="300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1000" b="1">
              <a:solidFill>
                <a:srgbClr val="FF0000"/>
              </a:solidFill>
              <a:latin typeface="+mj-lt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PH" sz="1100" b="1">
                <a:solidFill>
                  <a:srgbClr val="2400B0"/>
                </a:solidFill>
                <a:latin typeface="Arial (Body)"/>
              </a:rPr>
              <a:t>Note</a:t>
            </a:r>
            <a:r>
              <a:rPr lang="en-PH" sz="1100" b="1">
                <a:latin typeface="Arial (Body)"/>
              </a:rPr>
              <a:t>:  </a:t>
            </a:r>
            <a:r>
              <a:rPr lang="en-PH" sz="1100">
                <a:effectLst/>
                <a:latin typeface="Arial (Body)"/>
                <a:ea typeface="游明朝" panose="02020400000000000000" pitchFamily="18" charset="-128"/>
                <a:cs typeface="Times New Roman" panose="02020603050405020304" pitchFamily="18" charset="0"/>
              </a:rPr>
              <a:t>leave timesheet can be booked only for approved leave day.  In addition, the leave type needs to be selected correctly and aligned in </a:t>
            </a:r>
            <a:r>
              <a:rPr lang="en-PH" sz="1100" err="1">
                <a:effectLst/>
                <a:latin typeface="Arial (Body)"/>
                <a:ea typeface="游明朝" panose="02020400000000000000" pitchFamily="18" charset="-128"/>
                <a:cs typeface="Times New Roman" panose="02020603050405020304" pitchFamily="18" charset="0"/>
              </a:rPr>
              <a:t>Zinzai</a:t>
            </a:r>
            <a:r>
              <a:rPr lang="en-PH" sz="1100">
                <a:effectLst/>
                <a:latin typeface="Arial (Body)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PH" sz="1100" kern="100">
                <a:effectLst/>
                <a:latin typeface="Arial (Body)"/>
                <a:ea typeface="游明朝" panose="02020400000000000000" pitchFamily="18" charset="-128"/>
                <a:cs typeface="Times New Roman" panose="02020603050405020304" pitchFamily="18" charset="0"/>
              </a:rPr>
              <a:t>(Please do not select the </a:t>
            </a:r>
            <a:r>
              <a:rPr lang="en-PH" sz="1100" kern="100" err="1">
                <a:effectLst/>
                <a:latin typeface="Arial (Body)"/>
                <a:ea typeface="游明朝" panose="02020400000000000000" pitchFamily="18" charset="-128"/>
                <a:cs typeface="Times New Roman" panose="02020603050405020304" pitchFamily="18" charset="0"/>
              </a:rPr>
              <a:t>Proj</a:t>
            </a:r>
            <a:r>
              <a:rPr lang="en-PH" sz="1100" kern="100">
                <a:effectLst/>
                <a:latin typeface="Arial (Body)"/>
                <a:ea typeface="游明朝" panose="02020400000000000000" pitchFamily="18" charset="-128"/>
                <a:cs typeface="Times New Roman" panose="02020603050405020304" pitchFamily="18" charset="0"/>
              </a:rPr>
              <a:t>./WBS# - PHR18xxxx-1-24</a:t>
            </a:r>
            <a:r>
              <a:rPr lang="en-PH" sz="1100" kern="100">
                <a:solidFill>
                  <a:srgbClr val="000066"/>
                </a:solidFill>
                <a:effectLst/>
                <a:latin typeface="Arial (Body)"/>
                <a:ea typeface="游明朝" panose="02020400000000000000" pitchFamily="18" charset="-128"/>
                <a:cs typeface="Times New Roman" panose="02020603050405020304" pitchFamily="18" charset="0"/>
              </a:rPr>
              <a:t>)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PH" sz="1100" kern="100">
                <a:latin typeface="Arial (Body)"/>
                <a:ea typeface="游明朝" panose="02020400000000000000" pitchFamily="18" charset="-128"/>
                <a:cs typeface="Times New Roman" panose="02020603050405020304" pitchFamily="18" charset="0"/>
              </a:rPr>
              <a:t>If half-day 4.0hr. –charge to cost center#/Leave 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PH" sz="1100" kern="100">
                <a:effectLst/>
                <a:latin typeface="Arial (Body)"/>
                <a:ea typeface="游明朝" panose="02020400000000000000" pitchFamily="18" charset="-128"/>
                <a:cs typeface="Times New Roman" panose="02020603050405020304" pitchFamily="18" charset="0"/>
              </a:rPr>
              <a:t>O</a:t>
            </a:r>
            <a:r>
              <a:rPr lang="en-PH" sz="1100" kern="100">
                <a:latin typeface="Arial (Body)"/>
                <a:ea typeface="游明朝" panose="02020400000000000000" pitchFamily="18" charset="-128"/>
                <a:cs typeface="Times New Roman" panose="02020603050405020304" pitchFamily="18" charset="0"/>
              </a:rPr>
              <a:t>ther half 4.0hr. Charge to Project activity</a:t>
            </a:r>
            <a:endParaRPr lang="en-PH" sz="1100" kern="100">
              <a:effectLst/>
              <a:latin typeface="Arial (Body)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r>
              <a:rPr lang="en-PH" sz="1100">
                <a:latin typeface="Arial (Body)"/>
              </a:rPr>
              <a:t>In case there is an advance timesheet entries, leave should be updated upon approved.</a:t>
            </a:r>
          </a:p>
        </p:txBody>
      </p:sp>
    </p:spTree>
    <p:extLst>
      <p:ext uri="{BB962C8B-B14F-4D97-AF65-F5344CB8AC3E}">
        <p14:creationId xmlns:p14="http://schemas.microsoft.com/office/powerpoint/2010/main" val="19953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209C-7F27-6D30-9CFE-EAE1708A9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000" y="1503773"/>
            <a:ext cx="8670288" cy="997196"/>
          </a:xfrm>
        </p:spPr>
        <p:txBody>
          <a:bodyPr/>
          <a:lstStyle/>
          <a:p>
            <a:r>
              <a:rPr lang="en-US"/>
              <a:t>SAP Timesheet Approval and Rejection Guide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559E0-987D-1FE1-9ED0-C2627354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28ABAFB-197C-3511-A375-4CC7999FB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For Timesheet Approvers (PMs/Managers)</a:t>
            </a:r>
          </a:p>
        </p:txBody>
      </p:sp>
    </p:spTree>
    <p:extLst>
      <p:ext uri="{BB962C8B-B14F-4D97-AF65-F5344CB8AC3E}">
        <p14:creationId xmlns:p14="http://schemas.microsoft.com/office/powerpoint/2010/main" val="349299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D00E-C6C8-6026-0591-14BDDEFD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67" y="206604"/>
            <a:ext cx="7740000" cy="366254"/>
          </a:xfrm>
        </p:spPr>
        <p:txBody>
          <a:bodyPr vert="horz" lIns="0" tIns="0" rIns="0" bIns="0" rtlCol="0" anchor="ctr">
            <a:spAutoFit/>
          </a:bodyPr>
          <a:lstStyle/>
          <a:p>
            <a:r>
              <a:rPr lang="en-US"/>
              <a:t>How to Approve and Reject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545DA-15A9-1CCB-6F0B-1873EB66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553DA2-7F25-ADA0-E42C-15700FB3EAF4}"/>
              </a:ext>
            </a:extLst>
          </p:cNvPr>
          <p:cNvSpPr txBox="1"/>
          <p:nvPr/>
        </p:nvSpPr>
        <p:spPr>
          <a:xfrm>
            <a:off x="265951" y="1031031"/>
            <a:ext cx="8714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hlinkClick r:id="rId2"/>
              </a:rPr>
              <a:t>Member SAP entry Approval / Rejection / Reset Approval (sharepoint.com)</a:t>
            </a:r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F5E41F-DC52-08DF-4A77-DEB5CF771410}"/>
              </a:ext>
            </a:extLst>
          </p:cNvPr>
          <p:cNvSpPr txBox="1"/>
          <p:nvPr/>
        </p:nvSpPr>
        <p:spPr>
          <a:xfrm>
            <a:off x="66906" y="705861"/>
            <a:ext cx="5456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/>
              <a:t>Please see link below: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5B8A4B-49F4-F2BE-53A0-F32A0A3B6454}"/>
              </a:ext>
            </a:extLst>
          </p:cNvPr>
          <p:cNvGrpSpPr/>
          <p:nvPr/>
        </p:nvGrpSpPr>
        <p:grpSpPr>
          <a:xfrm>
            <a:off x="386576" y="1466077"/>
            <a:ext cx="8338323" cy="2178071"/>
            <a:chOff x="386577" y="2426712"/>
            <a:chExt cx="8050982" cy="2178071"/>
          </a:xfrm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99AA540-5DD6-161C-C030-663CFF301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42" r="3385" b="18689"/>
            <a:stretch/>
          </p:blipFill>
          <p:spPr>
            <a:xfrm>
              <a:off x="386577" y="2426712"/>
              <a:ext cx="8050982" cy="217807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 extrusionH="82550" contourW="12700">
              <a:bevelT/>
              <a:extrusionClr>
                <a:schemeClr val="accent4">
                  <a:lumMod val="60000"/>
                  <a:lumOff val="40000"/>
                </a:schemeClr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0FFC2A-80D8-52A5-DA16-B9979498D8B2}"/>
                </a:ext>
              </a:extLst>
            </p:cNvPr>
            <p:cNvSpPr/>
            <p:nvPr/>
          </p:nvSpPr>
          <p:spPr>
            <a:xfrm>
              <a:off x="6148037" y="3567788"/>
              <a:ext cx="2155903" cy="21619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 extrusionH="82550" contourW="12700">
              <a:bevelT/>
              <a:extrusionClr>
                <a:schemeClr val="accent4">
                  <a:lumMod val="60000"/>
                  <a:lumOff val="40000"/>
                </a:schemeClr>
              </a:extrusionClr>
              <a:contourClr>
                <a:schemeClr val="tx1">
                  <a:lumMod val="65000"/>
                  <a:lumOff val="3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sz="200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CE0C02B-D32C-525F-25C9-770D0DD0ACCA}"/>
              </a:ext>
            </a:extLst>
          </p:cNvPr>
          <p:cNvGrpSpPr/>
          <p:nvPr/>
        </p:nvGrpSpPr>
        <p:grpSpPr>
          <a:xfrm>
            <a:off x="1256625" y="3770526"/>
            <a:ext cx="6424338" cy="1245262"/>
            <a:chOff x="1256625" y="3805696"/>
            <a:chExt cx="6424338" cy="12452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B4992E-C19E-719D-B7A3-53E8D876C36E}"/>
                </a:ext>
              </a:extLst>
            </p:cNvPr>
            <p:cNvSpPr txBox="1"/>
            <p:nvPr/>
          </p:nvSpPr>
          <p:spPr>
            <a:xfrm>
              <a:off x="1256625" y="4279612"/>
              <a:ext cx="6424338" cy="771346"/>
            </a:xfrm>
            <a:prstGeom prst="snip2DiagRect">
              <a:avLst/>
            </a:prstGeom>
            <a:noFill/>
            <a:ln w="571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Ø"/>
              </a:pPr>
              <a:r>
                <a:rPr kumimoji="1" lang="en-US"/>
                <a:t>Weekly approval of members’ timesheet by PM</a:t>
              </a:r>
            </a:p>
            <a:p>
              <a:pPr marL="285750" indent="-285750" algn="l">
                <a:buFont typeface="Wingdings" panose="05000000000000000000" pitchFamily="2" charset="2"/>
                <a:buChar char="Ø"/>
              </a:pPr>
              <a:r>
                <a:rPr kumimoji="1" lang="en-US"/>
                <a:t>PM to guide members proper charging in SAP Timesheet </a:t>
              </a:r>
            </a:p>
          </p:txBody>
        </p:sp>
        <p:pic>
          <p:nvPicPr>
            <p:cNvPr id="1026" name="Picture 2" descr="Image result for reminder icon">
              <a:extLst>
                <a:ext uri="{FF2B5EF4-FFF2-40B4-BE49-F238E27FC236}">
                  <a16:creationId xmlns:a16="http://schemas.microsoft.com/office/drawing/2014/main" id="{A97ADC36-D956-F36D-EE8C-17193EA743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99" t="34306" r="8799" b="34297"/>
            <a:stretch/>
          </p:blipFill>
          <p:spPr bwMode="auto">
            <a:xfrm>
              <a:off x="1256625" y="3805696"/>
              <a:ext cx="1918372" cy="496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463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209C-7F27-6D30-9CFE-EAE1708A9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000" y="2002371"/>
            <a:ext cx="8670288" cy="498598"/>
          </a:xfrm>
        </p:spPr>
        <p:txBody>
          <a:bodyPr/>
          <a:lstStyle/>
          <a:p>
            <a:r>
              <a:rPr lang="en-US"/>
              <a:t>Project WBS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559E0-987D-1FE1-9ED0-C2627354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28ABAFB-197C-3511-A375-4CC7999FB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4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7974-1675-5713-41D0-B368B671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Project/WBS# Structure</a:t>
            </a:r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502953-94B2-76AE-E2FD-ED06FF9F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3A1EC7-90F6-A7EC-7C63-D393DC19B49A}"/>
              </a:ext>
            </a:extLst>
          </p:cNvPr>
          <p:cNvGrpSpPr/>
          <p:nvPr/>
        </p:nvGrpSpPr>
        <p:grpSpPr>
          <a:xfrm>
            <a:off x="710682" y="965575"/>
            <a:ext cx="6525536" cy="1836770"/>
            <a:chOff x="643938" y="1068947"/>
            <a:chExt cx="6525536" cy="183677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E20399-FB73-1C6D-ADEF-82034654B443}"/>
                </a:ext>
              </a:extLst>
            </p:cNvPr>
            <p:cNvSpPr txBox="1"/>
            <p:nvPr/>
          </p:nvSpPr>
          <p:spPr>
            <a:xfrm>
              <a:off x="5855973" y="1068947"/>
              <a:ext cx="1162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C00000"/>
                  </a:solidFill>
                </a:rPr>
                <a:t>Fiscal Year</a:t>
              </a:r>
              <a:endParaRPr lang="en-PH" b="1">
                <a:solidFill>
                  <a:srgbClr val="C00000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D56FCED-B1B6-E68A-4364-2A64892692E8}"/>
                </a:ext>
              </a:extLst>
            </p:cNvPr>
            <p:cNvGrpSpPr/>
            <p:nvPr/>
          </p:nvGrpSpPr>
          <p:grpSpPr>
            <a:xfrm>
              <a:off x="643938" y="1364707"/>
              <a:ext cx="6525536" cy="1541010"/>
              <a:chOff x="643938" y="1364707"/>
              <a:chExt cx="6525536" cy="154101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38EAADE-633E-29E3-4E33-958BFEC7BC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938" y="1364707"/>
                <a:ext cx="6525536" cy="1541010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70042-B046-3AE5-0A5A-C5E1FC89982A}"/>
                  </a:ext>
                </a:extLst>
              </p:cNvPr>
              <p:cNvSpPr/>
              <p:nvPr/>
            </p:nvSpPr>
            <p:spPr>
              <a:xfrm>
                <a:off x="5990897" y="1656353"/>
                <a:ext cx="819806" cy="639130"/>
              </a:xfrm>
              <a:prstGeom prst="rect">
                <a:avLst/>
              </a:prstGeom>
              <a:solidFill>
                <a:srgbClr val="66CCFF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3500" b="1">
                    <a:solidFill>
                      <a:schemeClr val="tx1"/>
                    </a:solidFill>
                  </a:rPr>
                  <a:t>24</a:t>
                </a:r>
                <a:endParaRPr lang="en-PH" sz="3500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1F03584-8B50-A4C4-CD5E-55701CDBB623}"/>
              </a:ext>
            </a:extLst>
          </p:cNvPr>
          <p:cNvSpPr txBox="1"/>
          <p:nvPr/>
        </p:nvSpPr>
        <p:spPr>
          <a:xfrm>
            <a:off x="710682" y="2905717"/>
            <a:ext cx="8107641" cy="1272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667">
                <a:solidFill>
                  <a:srgbClr val="000000"/>
                </a:solidFill>
                <a:latin typeface="Fujitsu Sans Light"/>
              </a:rPr>
              <a:t> </a:t>
            </a:r>
            <a:r>
              <a:rPr lang="en-US" sz="2500">
                <a:solidFill>
                  <a:srgbClr val="000000"/>
                </a:solidFill>
                <a:latin typeface="Arial (Body)"/>
              </a:rPr>
              <a:t>- Standard for all Revenue and Delivery Projects</a:t>
            </a:r>
          </a:p>
          <a:p>
            <a:pPr defTabSz="1219170"/>
            <a:r>
              <a:rPr lang="en-US" sz="2500">
                <a:solidFill>
                  <a:srgbClr val="000000"/>
                </a:solidFill>
                <a:latin typeface="Arial (Body)"/>
              </a:rPr>
              <a:t> -  Numbers are automatically assigned in the system upon project creation</a:t>
            </a:r>
          </a:p>
        </p:txBody>
      </p:sp>
    </p:spTree>
    <p:extLst>
      <p:ext uri="{BB962C8B-B14F-4D97-AF65-F5344CB8AC3E}">
        <p14:creationId xmlns:p14="http://schemas.microsoft.com/office/powerpoint/2010/main" val="348671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7974-1675-5713-41D0-B368B671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Description</a:t>
            </a:r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502953-94B2-76AE-E2FD-ED06FF9F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ED6651-1B7D-DD55-B32D-41D223B76076}"/>
              </a:ext>
            </a:extLst>
          </p:cNvPr>
          <p:cNvGrpSpPr/>
          <p:nvPr/>
        </p:nvGrpSpPr>
        <p:grpSpPr>
          <a:xfrm>
            <a:off x="229767" y="993111"/>
            <a:ext cx="8448929" cy="757959"/>
            <a:chOff x="229767" y="993111"/>
            <a:chExt cx="8448929" cy="7579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FE2502-13C9-ACFC-009F-FC95E2AA7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767" y="993111"/>
              <a:ext cx="8448929" cy="75795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293357-6EC9-5347-AD3C-CCE8B0BD0DC5}"/>
                </a:ext>
              </a:extLst>
            </p:cNvPr>
            <p:cNvSpPr txBox="1"/>
            <p:nvPr/>
          </p:nvSpPr>
          <p:spPr>
            <a:xfrm>
              <a:off x="4323553" y="1103448"/>
              <a:ext cx="625866" cy="400110"/>
            </a:xfrm>
            <a:prstGeom prst="rect">
              <a:avLst/>
            </a:prstGeom>
            <a:solidFill>
              <a:srgbClr val="66CC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>
                  <a:latin typeface="SimSun" panose="02010600030101010101" pitchFamily="2" charset="-122"/>
                  <a:ea typeface="SimSun" panose="02010600030101010101" pitchFamily="2" charset="-122"/>
                </a:rPr>
                <a:t>24</a:t>
              </a:r>
              <a:endParaRPr lang="en-PH" sz="2000" b="1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2B82EA3-E076-E8B8-F3F3-EFB318BE93AF}"/>
              </a:ext>
            </a:extLst>
          </p:cNvPr>
          <p:cNvSpPr txBox="1"/>
          <p:nvPr/>
        </p:nvSpPr>
        <p:spPr>
          <a:xfrm>
            <a:off x="617534" y="1730309"/>
            <a:ext cx="70523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000" b="1">
                <a:solidFill>
                  <a:srgbClr val="000000"/>
                </a:solidFill>
                <a:latin typeface="Arial (Body)"/>
              </a:rPr>
              <a:t>For </a:t>
            </a:r>
            <a:r>
              <a:rPr lang="en-US" sz="2000" b="1">
                <a:solidFill>
                  <a:srgbClr val="C00000"/>
                </a:solidFill>
                <a:latin typeface="Arial (Body)"/>
              </a:rPr>
              <a:t>BILLABLE (01) </a:t>
            </a:r>
            <a:r>
              <a:rPr lang="en-US" sz="2000" b="1">
                <a:solidFill>
                  <a:srgbClr val="000000"/>
                </a:solidFill>
                <a:latin typeface="Arial (Body)"/>
              </a:rPr>
              <a:t>charges</a:t>
            </a:r>
          </a:p>
          <a:p>
            <a:pPr defTabSz="1219170"/>
            <a:r>
              <a:rPr lang="en-US" sz="2000" b="1">
                <a:solidFill>
                  <a:srgbClr val="000000"/>
                </a:solidFill>
                <a:latin typeface="Arial (Body)"/>
              </a:rPr>
              <a:t>01 - Labor (regular working hours)</a:t>
            </a:r>
          </a:p>
          <a:p>
            <a:pPr defTabSz="1219170"/>
            <a:r>
              <a:rPr lang="en-US" sz="2000" b="1">
                <a:solidFill>
                  <a:srgbClr val="000000"/>
                </a:solidFill>
                <a:latin typeface="Arial (Body)"/>
              </a:rPr>
              <a:t>02 - Overtime (in excess of 8 hours)</a:t>
            </a:r>
          </a:p>
          <a:p>
            <a:pPr defTabSz="1219170"/>
            <a:r>
              <a:rPr lang="en-US" sz="2000" b="1">
                <a:solidFill>
                  <a:srgbClr val="000000"/>
                </a:solidFill>
                <a:latin typeface="Arial (Body)"/>
              </a:rPr>
              <a:t>03 - Travel</a:t>
            </a:r>
          </a:p>
          <a:p>
            <a:pPr defTabSz="1219170"/>
            <a:r>
              <a:rPr lang="en-US" sz="2000" b="1">
                <a:solidFill>
                  <a:srgbClr val="000000"/>
                </a:solidFill>
                <a:latin typeface="Arial (Body)"/>
              </a:rPr>
              <a:t>04 - Other Expenses (equipment, licenses, books etc.)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38FC4C-7908-7F49-D521-F004EA8FF89F}"/>
              </a:ext>
            </a:extLst>
          </p:cNvPr>
          <p:cNvSpPr txBox="1"/>
          <p:nvPr/>
        </p:nvSpPr>
        <p:spPr>
          <a:xfrm>
            <a:off x="617534" y="3361525"/>
            <a:ext cx="67728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2000" b="1">
                <a:solidFill>
                  <a:srgbClr val="000000"/>
                </a:solidFill>
                <a:latin typeface="Arial (Body)"/>
              </a:rPr>
              <a:t>For </a:t>
            </a:r>
            <a:r>
              <a:rPr lang="en-US" sz="2000" b="1">
                <a:solidFill>
                  <a:srgbClr val="FF0000"/>
                </a:solidFill>
                <a:latin typeface="Arial (Body)"/>
              </a:rPr>
              <a:t>NON-BILLABLE (02)</a:t>
            </a:r>
            <a:r>
              <a:rPr lang="en-US" sz="2000" b="1">
                <a:solidFill>
                  <a:srgbClr val="000000"/>
                </a:solidFill>
                <a:latin typeface="Arial (Body)"/>
              </a:rPr>
              <a:t> charges</a:t>
            </a:r>
          </a:p>
          <a:p>
            <a:pPr defTabSz="1219170"/>
            <a:r>
              <a:rPr lang="en-US" sz="2000" b="1">
                <a:solidFill>
                  <a:srgbClr val="000000"/>
                </a:solidFill>
                <a:latin typeface="Arial (Body)"/>
              </a:rPr>
              <a:t>01 - Labor  (regular working hours)</a:t>
            </a:r>
          </a:p>
          <a:p>
            <a:pPr defTabSz="1219170"/>
            <a:r>
              <a:rPr lang="en-US" sz="2000" b="1">
                <a:solidFill>
                  <a:srgbClr val="000000"/>
                </a:solidFill>
                <a:latin typeface="Arial (Body)"/>
              </a:rPr>
              <a:t>02 - Travel</a:t>
            </a:r>
          </a:p>
          <a:p>
            <a:pPr defTabSz="1219170"/>
            <a:r>
              <a:rPr lang="en-US" sz="2000" b="1">
                <a:solidFill>
                  <a:srgbClr val="000000"/>
                </a:solidFill>
                <a:latin typeface="Arial (Body)"/>
              </a:rPr>
              <a:t>03 - Other Expenses (equipment, licenses, books etc.)</a:t>
            </a:r>
            <a:endParaRPr lang="en-US" sz="2667" b="1">
              <a:solidFill>
                <a:srgbClr val="000000"/>
              </a:solidFill>
              <a:latin typeface="Arial (Body)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B517B2-F541-7B40-17E2-4A7147E1425A}"/>
              </a:ext>
            </a:extLst>
          </p:cNvPr>
          <p:cNvSpPr/>
          <p:nvPr/>
        </p:nvSpPr>
        <p:spPr>
          <a:xfrm>
            <a:off x="6266111" y="709443"/>
            <a:ext cx="1403803" cy="1248139"/>
          </a:xfrm>
          <a:prstGeom prst="ellipse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 defTabSz="1219170"/>
            <a:endParaRPr lang="en-US" sz="2400">
              <a:solidFill>
                <a:srgbClr val="000000"/>
              </a:solidFill>
              <a:latin typeface="Fujitsu Sans Light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5E5EF3F-AA4C-3140-3517-A53F32A318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387994"/>
              </p:ext>
            </p:extLst>
          </p:nvPr>
        </p:nvGraphicFramePr>
        <p:xfrm>
          <a:off x="7554913" y="3527425"/>
          <a:ext cx="114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1143000" imgH="990521" progId="Excel.Sheet.12">
                  <p:link updateAutomatic="1"/>
                </p:oleObj>
              </mc:Choice>
              <mc:Fallback>
                <p:oleObj name="Worksheet" showAsIcon="1" r:id="rId3" imgW="1143000" imgH="990521" progId="Excel.Sheet.12">
                  <p:link updateAutomatic="1"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5E5EF3F-AA4C-3140-3517-A53F32A318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4913" y="3527425"/>
                        <a:ext cx="11430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EE9D5BF-A955-22CC-E94B-B88917877B57}"/>
              </a:ext>
            </a:extLst>
          </p:cNvPr>
          <p:cNvSpPr/>
          <p:nvPr/>
        </p:nvSpPr>
        <p:spPr>
          <a:xfrm>
            <a:off x="-504000" y="2764800"/>
            <a:ext cx="993600" cy="928800"/>
          </a:xfrm>
          <a:prstGeom prst="wedgeRectCallout">
            <a:avLst>
              <a:gd name="adj1" fmla="val 66123"/>
              <a:gd name="adj2" fmla="val 10207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200">
                <a:solidFill>
                  <a:schemeClr val="tx1"/>
                </a:solidFill>
              </a:rPr>
              <a:t>No more “Non-billable overtime?”</a:t>
            </a:r>
          </a:p>
        </p:txBody>
      </p:sp>
    </p:spTree>
    <p:extLst>
      <p:ext uri="{BB962C8B-B14F-4D97-AF65-F5344CB8AC3E}">
        <p14:creationId xmlns:p14="http://schemas.microsoft.com/office/powerpoint/2010/main" val="8240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7974-1675-5713-41D0-B368B671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Location</a:t>
            </a:r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502953-94B2-76AE-E2FD-ED06FF9F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4B4D6A-E4CC-0149-13E0-B66C4C728712}"/>
              </a:ext>
            </a:extLst>
          </p:cNvPr>
          <p:cNvGrpSpPr/>
          <p:nvPr/>
        </p:nvGrpSpPr>
        <p:grpSpPr>
          <a:xfrm>
            <a:off x="496529" y="853919"/>
            <a:ext cx="7104789" cy="1181685"/>
            <a:chOff x="834732" y="1377862"/>
            <a:chExt cx="7104789" cy="11816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8F9947C-D52A-81E4-8082-7EBE040B2408}"/>
                </a:ext>
              </a:extLst>
            </p:cNvPr>
            <p:cNvGrpSpPr/>
            <p:nvPr/>
          </p:nvGrpSpPr>
          <p:grpSpPr>
            <a:xfrm>
              <a:off x="834732" y="1377862"/>
              <a:ext cx="7104789" cy="1181685"/>
              <a:chOff x="1332567" y="1595626"/>
              <a:chExt cx="6452525" cy="80375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C45405D-0E94-919E-3E37-ED47462ABE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2567" y="1779662"/>
                <a:ext cx="6336697" cy="568469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FC3BDC-8E9D-347F-DA8C-05A53BD8E58F}"/>
                  </a:ext>
                </a:extLst>
              </p:cNvPr>
              <p:cNvSpPr/>
              <p:nvPr/>
            </p:nvSpPr>
            <p:spPr>
              <a:xfrm>
                <a:off x="6732240" y="1595626"/>
                <a:ext cx="1052852" cy="803754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 defTabSz="1219170"/>
                <a:endParaRPr lang="en-US" sz="2400">
                  <a:solidFill>
                    <a:srgbClr val="000000"/>
                  </a:solidFill>
                  <a:latin typeface="Fujitsu Sans Light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E9A4DD-4C58-45ED-0DFE-00B59330A77F}"/>
                </a:ext>
              </a:extLst>
            </p:cNvPr>
            <p:cNvSpPr txBox="1"/>
            <p:nvPr/>
          </p:nvSpPr>
          <p:spPr>
            <a:xfrm>
              <a:off x="4103008" y="1766306"/>
              <a:ext cx="625866" cy="369332"/>
            </a:xfrm>
            <a:prstGeom prst="rect">
              <a:avLst/>
            </a:prstGeom>
            <a:solidFill>
              <a:srgbClr val="66CC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24</a:t>
              </a:r>
              <a:endParaRPr lang="en-PH" b="1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64512C4-BF44-1C70-B16D-0EF39B495280}"/>
              </a:ext>
            </a:extLst>
          </p:cNvPr>
          <p:cNvSpPr txBox="1"/>
          <p:nvPr/>
        </p:nvSpPr>
        <p:spPr>
          <a:xfrm>
            <a:off x="683358" y="2205846"/>
            <a:ext cx="8317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defTabSz="1219170">
              <a:buFontTx/>
              <a:buChar char="-"/>
            </a:pPr>
            <a:r>
              <a:rPr lang="en-US" sz="2000">
                <a:solidFill>
                  <a:srgbClr val="000000"/>
                </a:solidFill>
                <a:latin typeface="Arial (Body)"/>
              </a:rPr>
              <a:t>Manila Resources = </a:t>
            </a:r>
            <a:r>
              <a:rPr lang="en-US" sz="2000" b="1">
                <a:solidFill>
                  <a:srgbClr val="2400B0"/>
                </a:solidFill>
                <a:latin typeface="Arial (Body)"/>
              </a:rPr>
              <a:t>“01” </a:t>
            </a:r>
            <a:br>
              <a:rPr lang="en-US" sz="2000" b="1">
                <a:solidFill>
                  <a:srgbClr val="FF0000"/>
                </a:solidFill>
                <a:latin typeface="Arial (Body)"/>
              </a:rPr>
            </a:br>
            <a:r>
              <a:rPr lang="en-US" sz="2000">
                <a:solidFill>
                  <a:srgbClr val="000000"/>
                </a:solidFill>
                <a:latin typeface="Arial (Body)"/>
              </a:rPr>
              <a:t>Cebu Resources =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Arial (Body)"/>
              </a:rPr>
              <a:t>“02”.</a:t>
            </a:r>
          </a:p>
          <a:p>
            <a:pPr marL="457189" indent="-457189" defTabSz="1219170">
              <a:buFontTx/>
              <a:buChar char="-"/>
            </a:pPr>
            <a:r>
              <a:rPr lang="en-US" sz="2000">
                <a:solidFill>
                  <a:srgbClr val="000000"/>
                </a:solidFill>
                <a:latin typeface="Arial (Body)"/>
              </a:rPr>
              <a:t>This is automatically restricted in the system based on the master file maintained by HR team</a:t>
            </a:r>
            <a:endParaRPr lang="en-US" sz="2000" b="1">
              <a:solidFill>
                <a:srgbClr val="FF0000"/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9649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209C-7F27-6D30-9CFE-EAE1708A9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000" y="2002371"/>
            <a:ext cx="8670288" cy="498598"/>
          </a:xfrm>
        </p:spPr>
        <p:txBody>
          <a:bodyPr/>
          <a:lstStyle/>
          <a:p>
            <a:r>
              <a:rPr lang="en-US"/>
              <a:t>Common Issues Encountered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559E0-987D-1FE1-9ED0-C2627354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28ABAFB-197C-3511-A375-4CC7999FB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7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DD3C-DB76-420E-5750-C00816BC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issues Encounter</a:t>
            </a:r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D43C8E-4B68-B48B-6586-3C3F4001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BA7CB90-F5F7-7D25-3A50-6AE8FE016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232948"/>
              </p:ext>
            </p:extLst>
          </p:nvPr>
        </p:nvGraphicFramePr>
        <p:xfrm>
          <a:off x="575310" y="744873"/>
          <a:ext cx="7993379" cy="4051612"/>
        </p:xfrm>
        <a:graphic>
          <a:graphicData uri="http://schemas.openxmlformats.org/drawingml/2006/table">
            <a:tbl>
              <a:tblPr/>
              <a:tblGrid>
                <a:gridCol w="233901">
                  <a:extLst>
                    <a:ext uri="{9D8B030D-6E8A-4147-A177-3AD203B41FA5}">
                      <a16:colId xmlns:a16="http://schemas.microsoft.com/office/drawing/2014/main" val="3972981616"/>
                    </a:ext>
                  </a:extLst>
                </a:gridCol>
                <a:gridCol w="4152085">
                  <a:extLst>
                    <a:ext uri="{9D8B030D-6E8A-4147-A177-3AD203B41FA5}">
                      <a16:colId xmlns:a16="http://schemas.microsoft.com/office/drawing/2014/main" val="2124828036"/>
                    </a:ext>
                  </a:extLst>
                </a:gridCol>
                <a:gridCol w="3607393">
                  <a:extLst>
                    <a:ext uri="{9D8B030D-6E8A-4147-A177-3AD203B41FA5}">
                      <a16:colId xmlns:a16="http://schemas.microsoft.com/office/drawing/2014/main" val="3059537089"/>
                    </a:ext>
                  </a:extLst>
                </a:gridCol>
              </a:tblGrid>
              <a:tr h="9564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Common issue encounter in SAP Timesheet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Action needed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6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694333"/>
                  </a:ext>
                </a:extLst>
              </a:tr>
              <a:tr h="17534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 SAP ID not created on time -  New Joiner, onboarding processing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raise ticket to </a:t>
                      </a:r>
                      <a:r>
                        <a:rPr lang="en-PH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askHR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30335"/>
                  </a:ext>
                </a:extLst>
              </a:tr>
              <a:tr h="4303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 is unable to login ESS portal:</a:t>
                      </a:r>
                      <a:b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 reports of getting "Page cannot be displayed" while trying to open ESS/MSS portal</a:t>
                      </a:r>
                      <a:b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"No Portal Roles Assigned"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vl="1" algn="l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raise ticket to IT/MIS </a:t>
                      </a:r>
                    </a:p>
                    <a:p>
                      <a:pPr lvl="1"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lvl="1" algn="l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Refer to Flow of Issue Ticket Resolution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276967"/>
                  </a:ext>
                </a:extLst>
              </a:tr>
              <a:tr h="930490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 </a:t>
                      </a:r>
                      <a:r>
                        <a:rPr lang="en-PH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inactive account</a:t>
                      </a: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(more than 1 month not connected via </a:t>
                      </a:r>
                      <a:r>
                        <a:rPr lang="en-PH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GlobalProtect</a:t>
                      </a: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50560"/>
                  </a:ext>
                </a:extLst>
              </a:tr>
              <a:tr h="35068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 is Unable to Book Timesheet</a:t>
                      </a:r>
                      <a:b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Getting error "Accounting data is Missing" - this error refers to employee salary data not maintain in SAP emp. Profile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raise ticket to IT/MIS, askHR</a:t>
                      </a:r>
                    </a:p>
                    <a:p>
                      <a:pPr marL="342900" marR="0" lvl="1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Refer to Flow of Issue Ticket Resolution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316351"/>
                  </a:ext>
                </a:extLst>
              </a:tr>
              <a:tr h="5260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 gets the error "This is not Project Assignment Period"</a:t>
                      </a:r>
                      <a:b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- it means need to check member project assignment </a:t>
                      </a:r>
                      <a:b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- Project/WBS# expiry date set in the system or need for extension</a:t>
                      </a:r>
                      <a:b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- Wrong Project assignment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coordinate with PM for enrollment </a:t>
                      </a:r>
                      <a:b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PM coordinate with Finance &amp; File re-SQ for Extension</a:t>
                      </a:r>
                      <a:b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&amp; SAP admin (c/o Ana C.) to execute the enrollment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045928"/>
                  </a:ext>
                </a:extLst>
              </a:tr>
              <a:tr h="263010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 is unable to see the Project/WBS#, Bench-WBS#, or any WBS# assigned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coordinate with PM for enrollment &amp; SAP admin (c/o Ana C.) to execute the enrollment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607973"/>
                  </a:ext>
                </a:extLst>
              </a:tr>
              <a:tr h="43835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For Leave filling to cost center#</a:t>
                      </a:r>
                      <a:b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- unapproved leave via </a:t>
                      </a:r>
                      <a:r>
                        <a:rPr lang="en-PH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zinzai</a:t>
                      </a: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b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- sometime cancel leave via </a:t>
                      </a:r>
                      <a:r>
                        <a:rPr lang="en-PH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zinzai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needs to get approval by Manager via </a:t>
                      </a:r>
                      <a:r>
                        <a:rPr lang="en-PH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Zinza</a:t>
                      </a: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&amp; wait after 2hrs. before updating in SAP</a:t>
                      </a:r>
                      <a:b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still getting error, kindly raise a ticket to IT/MIS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830057"/>
                  </a:ext>
                </a:extLst>
              </a:tr>
              <a:tr h="526021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 center# not aligned (</a:t>
                      </a:r>
                      <a:r>
                        <a:rPr lang="en-PH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Zinzai</a:t>
                      </a: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&amp; SAP) - due to Transfer/Employee movement</a:t>
                      </a:r>
                      <a:b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If still getting errors, any of the following:</a:t>
                      </a:r>
                      <a:b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- if within the same </a:t>
                      </a:r>
                      <a:r>
                        <a:rPr lang="en-PH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CostCenter</a:t>
                      </a: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 - releasing Manager/approver initiate transfer via </a:t>
                      </a:r>
                      <a:r>
                        <a:rPr lang="en-PH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Zinzai</a:t>
                      </a:r>
                      <a:b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- if transfer from </a:t>
                      </a:r>
                      <a:r>
                        <a:rPr lang="en-PH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CostCenter</a:t>
                      </a: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 to another </a:t>
                      </a:r>
                      <a:r>
                        <a:rPr lang="en-PH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CostCenter</a:t>
                      </a: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#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raise to </a:t>
                      </a:r>
                      <a:r>
                        <a:rPr lang="en-PH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askHR</a:t>
                      </a: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to align </a:t>
                      </a:r>
                      <a:r>
                        <a:rPr lang="en-PH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Zinzai</a:t>
                      </a: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&amp; SAP.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801200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 is unable to cancel, delete or modification after month-end (previous months)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action needed, updating is not acceptable anymore (once processed by Finance)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7928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73927A7-D5A1-C398-E2FD-16D4CD2FA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56"/>
          <a:stretch/>
        </p:blipFill>
        <p:spPr bwMode="auto">
          <a:xfrm>
            <a:off x="942937" y="1711037"/>
            <a:ext cx="3359063" cy="638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47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7974-1675-5713-41D0-B368B671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502953-94B2-76AE-E2FD-ED06FF9F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D673B-0D07-FF16-D989-A1866B956E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767" y="747161"/>
            <a:ext cx="8818817" cy="3816429"/>
          </a:xfrm>
        </p:spPr>
        <p:txBody>
          <a:bodyPr/>
          <a:lstStyle/>
          <a:p>
            <a:r>
              <a:rPr 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Old and New Cost Centers for JDU &amp; Non-JDU</a:t>
            </a:r>
          </a:p>
          <a:p>
            <a:r>
              <a:rPr 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Pre-requisites for filing Timesheet</a:t>
            </a:r>
          </a:p>
          <a:p>
            <a:r>
              <a:rPr 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SAP Timesheet Guide - Billable project members (JDU)</a:t>
            </a:r>
          </a:p>
          <a:p>
            <a:r>
              <a:rPr 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SAP Timesheet Guide – New Hires &amp; Bench (JDU)</a:t>
            </a:r>
          </a:p>
          <a:p>
            <a:r>
              <a:rPr 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SAP Timesheet Guide -  Billable project members (Non-JDU)</a:t>
            </a:r>
          </a:p>
          <a:p>
            <a:r>
              <a:rPr 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SAP Timesheet Guide – Bench (Non-JDU)</a:t>
            </a:r>
          </a:p>
          <a:p>
            <a:r>
              <a:rPr lang="en-PH" sz="2000">
                <a:latin typeface="Calibri Light" panose="020F0302020204030204" pitchFamily="34" charset="0"/>
                <a:cs typeface="Calibri Light" panose="020F0302020204030204" pitchFamily="34" charset="0"/>
              </a:rPr>
              <a:t>Sample Timesheet Entries Scenarios</a:t>
            </a:r>
          </a:p>
          <a:p>
            <a:r>
              <a:rPr 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SAP Timesheet Approval and Rejection Guide for Managers</a:t>
            </a:r>
          </a:p>
          <a:p>
            <a:r>
              <a:rPr 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Project WBS Structure</a:t>
            </a:r>
          </a:p>
          <a:p>
            <a:r>
              <a:rPr lang="en-PH" sz="2000">
                <a:latin typeface="Calibri Light" panose="020F0302020204030204" pitchFamily="34" charset="0"/>
                <a:cs typeface="Calibri Light" panose="020F0302020204030204" pitchFamily="34" charset="0"/>
              </a:rPr>
              <a:t>Common issues encountered/Reminders</a:t>
            </a:r>
          </a:p>
          <a:p>
            <a:r>
              <a:rPr lang="en-US" sz="2000">
                <a:latin typeface="Calibri Light" panose="020F0302020204030204" pitchFamily="34" charset="0"/>
                <a:cs typeface="Calibri Light" panose="020F0302020204030204" pitchFamily="34" charset="0"/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86088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DD3C-DB76-420E-5750-C00816BC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of Issue Ticket Resolution</a:t>
            </a:r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D43C8E-4B68-B48B-6586-3C3F4001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30</a:t>
            </a:fld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34B91-54CA-6AAD-60FD-73A2469A0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25" y="786960"/>
            <a:ext cx="8488349" cy="387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4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209C-7F27-6D30-9CFE-EAE1708A9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000" y="2002371"/>
            <a:ext cx="8670288" cy="498598"/>
          </a:xfrm>
        </p:spPr>
        <p:txBody>
          <a:bodyPr/>
          <a:lstStyle/>
          <a:p>
            <a:r>
              <a:rPr lang="en-US"/>
              <a:t>Reminders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559E0-987D-1FE1-9ED0-C2627354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28ABAFB-197C-3511-A375-4CC7999FB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DD3C-DB76-420E-5750-C00816BC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Reminders:</a:t>
            </a:r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D43C8E-4B68-B48B-6586-3C3F4001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F2E86D2-523A-0A70-7D2B-5D0AA02C56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0350" y="749101"/>
            <a:ext cx="8606692" cy="4395049"/>
          </a:xfrm>
        </p:spPr>
        <p:txBody>
          <a:bodyPr/>
          <a:lstStyle/>
          <a:p>
            <a:r>
              <a:rPr lang="en-US" sz="2000"/>
              <a:t>PM should ensure that your members are enrolled properly assigned to Project/WBS# (ex.: monitoring of membership assignment date)</a:t>
            </a:r>
          </a:p>
          <a:p>
            <a:r>
              <a:rPr lang="en-US" sz="2000"/>
              <a:t>PM should review the correctness of your members’ timesheet on a weekly basis (shared in PM/</a:t>
            </a:r>
            <a:r>
              <a:rPr lang="en-US" sz="2000" err="1"/>
              <a:t>gc</a:t>
            </a:r>
            <a:r>
              <a:rPr lang="en-US" sz="2000"/>
              <a:t> via teams chat re: SAP Timesheet reminder – thru CATS_DA file) on or before month-end by Finance.  </a:t>
            </a:r>
          </a:p>
          <a:p>
            <a:r>
              <a:rPr lang="en-US" sz="2000"/>
              <a:t>PM should ensure with members with long vacation leave that their  timesheets are updated </a:t>
            </a:r>
          </a:p>
          <a:p>
            <a:r>
              <a:rPr lang="en-US" sz="2000"/>
              <a:t>PM should coordinate with SAP Admin (Ana C.) in case an employee has long leave for more than 1month (ex.: Maternity Leave, Sickness)</a:t>
            </a:r>
          </a:p>
          <a:p>
            <a:r>
              <a:rPr lang="en-US" sz="2000"/>
              <a:t>To avoid error in SAP Timesheet such as Project Assignment Period make sure to use the Fiscal Year End as the Project End Date in re-SQ.</a:t>
            </a:r>
          </a:p>
          <a:p>
            <a:r>
              <a:rPr lang="en-US" sz="2000"/>
              <a:t>PM ensure accuracy of SAP timesheet data as this will become the basis for billing (T&amp;M) moving forward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DD3C-DB76-420E-5750-C00816BC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Reminders:</a:t>
            </a:r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D43C8E-4B68-B48B-6586-3C3F4001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33</a:t>
            </a:fld>
            <a:endParaRPr kumimoji="1" lang="ja-JP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E30F07-9DF9-1672-7D1F-2674E22ED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328" y="80093"/>
            <a:ext cx="4803067" cy="4652094"/>
          </a:xfrm>
          <a:prstGeom prst="rect">
            <a:avLst/>
          </a:prstGeom>
          <a:effectLst>
            <a:outerShdw blurRad="50800" dist="215900" dir="2700000" algn="tl" rotWithShape="0">
              <a:schemeClr val="bg2">
                <a:lumMod val="50000"/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63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287F-1C9A-5A96-7C7E-E63ED14D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67" y="206603"/>
            <a:ext cx="7740000" cy="366254"/>
          </a:xfrm>
        </p:spPr>
        <p:txBody>
          <a:bodyPr/>
          <a:lstStyle/>
          <a:p>
            <a:r>
              <a:rPr lang="en-US"/>
              <a:t>Links</a:t>
            </a:r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62AE5-084F-2F48-7A23-92845611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3402E-23CE-6626-33FE-C208AAFA74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1774" y="950913"/>
            <a:ext cx="8677275" cy="2152962"/>
          </a:xfrm>
        </p:spPr>
        <p:txBody>
          <a:bodyPr/>
          <a:lstStyle/>
          <a:p>
            <a:r>
              <a:rPr lang="en-US" sz="1800" b="1" i="0" u="none" strike="noStrike" baseline="0">
                <a:latin typeface="Aptos" panose="020B0004020202020204" pitchFamily="34" charset="0"/>
              </a:rPr>
              <a:t>SAP Portal</a:t>
            </a:r>
            <a:endParaRPr lang="en-PH" sz="1800" b="1" i="0" u="none" strike="noStrike" baseline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400">
                <a:hlinkClick r:id="rId2"/>
              </a:rPr>
              <a:t>SAP NetWeaver Portal (fujitsu.com.au)</a:t>
            </a:r>
            <a:endParaRPr lang="en-PH" sz="1800" b="1">
              <a:solidFill>
                <a:srgbClr val="0000FF"/>
              </a:solidFill>
              <a:latin typeface="Aptos" panose="020B0004020202020204" pitchFamily="34" charset="0"/>
            </a:endParaRPr>
          </a:p>
          <a:p>
            <a:endParaRPr lang="en-PH" sz="1800" b="1">
              <a:solidFill>
                <a:srgbClr val="0000FF"/>
              </a:solidFill>
              <a:latin typeface="Aptos" panose="020B0004020202020204" pitchFamily="34" charset="0"/>
            </a:endParaRPr>
          </a:p>
          <a:p>
            <a:r>
              <a:rPr lang="en-PH" sz="1800" b="1">
                <a:latin typeface="Aptos" panose="020B0004020202020204" pitchFamily="34" charset="0"/>
              </a:rPr>
              <a:t>SAP Timesheet Guide</a:t>
            </a:r>
          </a:p>
          <a:p>
            <a:endParaRPr lang="en-PH" sz="1800" b="1">
              <a:solidFill>
                <a:srgbClr val="0000FF"/>
              </a:solidFill>
              <a:latin typeface="Aptos" panose="020B0004020202020204" pitchFamily="34" charset="0"/>
            </a:endParaRPr>
          </a:p>
          <a:p>
            <a:endParaRPr lang="en-PH" sz="1800" b="1">
              <a:solidFill>
                <a:srgbClr val="0000FF"/>
              </a:solidFill>
              <a:latin typeface="Aptos" panose="020B0004020202020204" pitchFamily="34" charset="0"/>
            </a:endParaRPr>
          </a:p>
          <a:p>
            <a:endParaRPr lang="en-US" sz="1800">
              <a:solidFill>
                <a:srgbClr val="0000FF"/>
              </a:solidFill>
              <a:latin typeface="Aptos" panose="020B0004020202020204" pitchFamily="34" charset="0"/>
            </a:endParaRP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A44690D1-8719-4FED-F8E9-91CE3D621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54" y="2335296"/>
            <a:ext cx="1642857" cy="129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8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89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209C-7F27-6D30-9CFE-EAE1708A9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SAP Timesheet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152B8-611D-B6A3-71EA-8B8FC4BFB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559E0-987D-1FE1-9ED0-C2627354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72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2865-AB76-FA94-DB7E-1FB9C627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Old and New Cost Centers - JDU</a:t>
            </a:r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9629B8-B587-75D7-B7E5-A4B3F3B1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CFEF4E-B138-BD65-9E7D-A675C32DA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45525"/>
              </p:ext>
            </p:extLst>
          </p:nvPr>
        </p:nvGraphicFramePr>
        <p:xfrm>
          <a:off x="229768" y="819865"/>
          <a:ext cx="8717805" cy="3258709"/>
        </p:xfrm>
        <a:graphic>
          <a:graphicData uri="http://schemas.openxmlformats.org/drawingml/2006/table">
            <a:tbl>
              <a:tblPr/>
              <a:tblGrid>
                <a:gridCol w="1215643">
                  <a:extLst>
                    <a:ext uri="{9D8B030D-6E8A-4147-A177-3AD203B41FA5}">
                      <a16:colId xmlns:a16="http://schemas.microsoft.com/office/drawing/2014/main" val="1807744300"/>
                    </a:ext>
                  </a:extLst>
                </a:gridCol>
                <a:gridCol w="809292">
                  <a:extLst>
                    <a:ext uri="{9D8B030D-6E8A-4147-A177-3AD203B41FA5}">
                      <a16:colId xmlns:a16="http://schemas.microsoft.com/office/drawing/2014/main" val="2666076398"/>
                    </a:ext>
                  </a:extLst>
                </a:gridCol>
                <a:gridCol w="1215643">
                  <a:extLst>
                    <a:ext uri="{9D8B030D-6E8A-4147-A177-3AD203B41FA5}">
                      <a16:colId xmlns:a16="http://schemas.microsoft.com/office/drawing/2014/main" val="1804078126"/>
                    </a:ext>
                  </a:extLst>
                </a:gridCol>
                <a:gridCol w="211714">
                  <a:extLst>
                    <a:ext uri="{9D8B030D-6E8A-4147-A177-3AD203B41FA5}">
                      <a16:colId xmlns:a16="http://schemas.microsoft.com/office/drawing/2014/main" val="287307470"/>
                    </a:ext>
                  </a:extLst>
                </a:gridCol>
                <a:gridCol w="1215643">
                  <a:extLst>
                    <a:ext uri="{9D8B030D-6E8A-4147-A177-3AD203B41FA5}">
                      <a16:colId xmlns:a16="http://schemas.microsoft.com/office/drawing/2014/main" val="3878547829"/>
                    </a:ext>
                  </a:extLst>
                </a:gridCol>
                <a:gridCol w="715286">
                  <a:extLst>
                    <a:ext uri="{9D8B030D-6E8A-4147-A177-3AD203B41FA5}">
                      <a16:colId xmlns:a16="http://schemas.microsoft.com/office/drawing/2014/main" val="435295209"/>
                    </a:ext>
                  </a:extLst>
                </a:gridCol>
                <a:gridCol w="1075673">
                  <a:extLst>
                    <a:ext uri="{9D8B030D-6E8A-4147-A177-3AD203B41FA5}">
                      <a16:colId xmlns:a16="http://schemas.microsoft.com/office/drawing/2014/main" val="313790934"/>
                    </a:ext>
                  </a:extLst>
                </a:gridCol>
                <a:gridCol w="1043268">
                  <a:extLst>
                    <a:ext uri="{9D8B030D-6E8A-4147-A177-3AD203B41FA5}">
                      <a16:colId xmlns:a16="http://schemas.microsoft.com/office/drawing/2014/main" val="4292322938"/>
                    </a:ext>
                  </a:extLst>
                </a:gridCol>
                <a:gridCol w="1215643">
                  <a:extLst>
                    <a:ext uri="{9D8B030D-6E8A-4147-A177-3AD203B41FA5}">
                      <a16:colId xmlns:a16="http://schemas.microsoft.com/office/drawing/2014/main" val="3293718413"/>
                    </a:ext>
                  </a:extLst>
                </a:gridCol>
              </a:tblGrid>
              <a:tr h="11483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OLD Structure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PH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New Structure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25907"/>
                  </a:ext>
                </a:extLst>
              </a:tr>
              <a:tr h="114835">
                <a:tc>
                  <a:txBody>
                    <a:bodyPr/>
                    <a:lstStyle/>
                    <a:p>
                      <a:pPr algn="ctr" fontAlgn="b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039"/>
                  </a:ext>
                </a:extLst>
              </a:tr>
              <a:tr h="114835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sng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Service Line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sng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 Centers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sng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Operations Manager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PH" sz="800" b="1" i="0" u="sng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PH" sz="800" b="1" i="0" u="sng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Service Line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sng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 Centers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sng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 Centers Name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sng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Operations Manager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85327"/>
                  </a:ext>
                </a:extLst>
              </a:tr>
              <a:tr h="11483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Application Services</a:t>
                      </a:r>
                    </a:p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(AS)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51APJFD032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Ronald Etcubañas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Application &amp; Managed Services</a:t>
                      </a:r>
                    </a:p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(APMS = </a:t>
                      </a:r>
                    </a:p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JDU AS and JDU-AMS merged)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JDU ASMS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51APJFD039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JDU ASMS MNL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Ronald Etcubañas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641182"/>
                  </a:ext>
                </a:extLst>
              </a:tr>
              <a:tr h="114835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51APJFD033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52APJFD039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JDU ASMS CEB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0160"/>
                  </a:ext>
                </a:extLst>
              </a:tr>
              <a:tr h="210709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51APJFD035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51APJFD040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JDU ASMS Umbrella MNL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316056"/>
                  </a:ext>
                </a:extLst>
              </a:tr>
              <a:tr h="114835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52APJFD032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52APJFD040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JDU ASMS Umbrella CEB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193405"/>
                  </a:ext>
                </a:extLst>
              </a:tr>
              <a:tr h="114835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52APJFD033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61731258"/>
                  </a:ext>
                </a:extLst>
              </a:tr>
              <a:tr h="11483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Advance Architect Services (A2S)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51APJFD033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Kazuhiko </a:t>
                      </a:r>
                      <a:r>
                        <a:rPr lang="en-PH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Hirahira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Advance Architect Services (A2S)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JDU A2S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51APJFD043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JDU A2S MNL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Kazuhiko Hirahira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05283"/>
                  </a:ext>
                </a:extLst>
              </a:tr>
              <a:tr h="114835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52APJFD043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JDU A2S CEB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212176"/>
                  </a:ext>
                </a:extLst>
              </a:tr>
              <a:tr h="114835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52APJFD033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51APJFD044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JDU A2S  Umbrella MNL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192282"/>
                  </a:ext>
                </a:extLst>
              </a:tr>
              <a:tr h="114835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52APJFD044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JDU A2S  Umbrella CEB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039930"/>
                  </a:ext>
                </a:extLst>
              </a:tr>
              <a:tr h="11483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Solution Shared Services </a:t>
                      </a:r>
                    </a:p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(SSS)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51APJFD031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Gem Orevillo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Solution Shared Services</a:t>
                      </a:r>
                    </a:p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(SSS)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JDU SSS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51APJFD041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JDU SSS MNL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Gem Orevillo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217593"/>
                  </a:ext>
                </a:extLst>
              </a:tr>
              <a:tr h="114835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51APJFD032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578316"/>
                  </a:ext>
                </a:extLst>
              </a:tr>
              <a:tr h="114835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51APJFD033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52APJFD041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JDU SSS CEB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824035"/>
                  </a:ext>
                </a:extLst>
              </a:tr>
              <a:tr h="114835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51APJFD037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79511"/>
                  </a:ext>
                </a:extLst>
              </a:tr>
              <a:tr h="114835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51APJFD038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51APJFD042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JDU SSS Umbrella MNL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310515"/>
                  </a:ext>
                </a:extLst>
              </a:tr>
              <a:tr h="114835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52APJFD032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18962"/>
                  </a:ext>
                </a:extLst>
              </a:tr>
              <a:tr h="114835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52APJFD033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52APJFD042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JDU SSS Umbrella CEB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343565"/>
                  </a:ext>
                </a:extLst>
              </a:tr>
              <a:tr h="114835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52APJFD037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584797"/>
                  </a:ext>
                </a:extLst>
              </a:tr>
              <a:tr h="114835">
                <a:tc rowSpan="4">
                  <a:txBody>
                    <a:bodyPr/>
                    <a:lstStyle/>
                    <a:p>
                      <a:pPr algn="ctr" fontAlgn="ctr"/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Resource Exchange for Accelerating Transformation (GREAT)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51APJFD032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b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Gerly Vapor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Global Resource Exchange for Accelerating Transformation (GREAT)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JDU GREAT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51APJFD045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JDU GREAT MNL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Gerly Vapor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18421"/>
                  </a:ext>
                </a:extLst>
              </a:tr>
              <a:tr h="114835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51APJFD033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802967"/>
                  </a:ext>
                </a:extLst>
              </a:tr>
              <a:tr h="114835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51APJFD035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52APJFD045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JDU GREAT CEB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74085"/>
                  </a:ext>
                </a:extLst>
              </a:tr>
              <a:tr h="114835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52APJFD033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59109"/>
                  </a:ext>
                </a:extLst>
              </a:tr>
              <a:tr h="11483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Application Managed Service (AMS)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51APJFD033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Avegail Mijares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2" gridSpan="5"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JDU-AMS merged with JDU-AS = JDU-APMS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57210"/>
                  </a:ext>
                </a:extLst>
              </a:tr>
              <a:tr h="114835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52APJFD033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5359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344DF2-5064-ED18-00F6-5D1DE6C25F6F}"/>
              </a:ext>
            </a:extLst>
          </p:cNvPr>
          <p:cNvGraphicFramePr>
            <a:graphicFrameLocks noGrp="1"/>
          </p:cNvGraphicFramePr>
          <p:nvPr/>
        </p:nvGraphicFramePr>
        <p:xfrm>
          <a:off x="229767" y="4078574"/>
          <a:ext cx="8717806" cy="449580"/>
        </p:xfrm>
        <a:graphic>
          <a:graphicData uri="http://schemas.openxmlformats.org/drawingml/2006/table">
            <a:tbl>
              <a:tblPr/>
              <a:tblGrid>
                <a:gridCol w="1215644">
                  <a:extLst>
                    <a:ext uri="{9D8B030D-6E8A-4147-A177-3AD203B41FA5}">
                      <a16:colId xmlns:a16="http://schemas.microsoft.com/office/drawing/2014/main" val="3581968432"/>
                    </a:ext>
                  </a:extLst>
                </a:gridCol>
                <a:gridCol w="809292">
                  <a:extLst>
                    <a:ext uri="{9D8B030D-6E8A-4147-A177-3AD203B41FA5}">
                      <a16:colId xmlns:a16="http://schemas.microsoft.com/office/drawing/2014/main" val="2401027707"/>
                    </a:ext>
                  </a:extLst>
                </a:gridCol>
                <a:gridCol w="1215644">
                  <a:extLst>
                    <a:ext uri="{9D8B030D-6E8A-4147-A177-3AD203B41FA5}">
                      <a16:colId xmlns:a16="http://schemas.microsoft.com/office/drawing/2014/main" val="547997437"/>
                    </a:ext>
                  </a:extLst>
                </a:gridCol>
                <a:gridCol w="211713">
                  <a:extLst>
                    <a:ext uri="{9D8B030D-6E8A-4147-A177-3AD203B41FA5}">
                      <a16:colId xmlns:a16="http://schemas.microsoft.com/office/drawing/2014/main" val="2235597150"/>
                    </a:ext>
                  </a:extLst>
                </a:gridCol>
                <a:gridCol w="1215644">
                  <a:extLst>
                    <a:ext uri="{9D8B030D-6E8A-4147-A177-3AD203B41FA5}">
                      <a16:colId xmlns:a16="http://schemas.microsoft.com/office/drawing/2014/main" val="4279161008"/>
                    </a:ext>
                  </a:extLst>
                </a:gridCol>
                <a:gridCol w="897104">
                  <a:extLst>
                    <a:ext uri="{9D8B030D-6E8A-4147-A177-3AD203B41FA5}">
                      <a16:colId xmlns:a16="http://schemas.microsoft.com/office/drawing/2014/main" val="4220758348"/>
                    </a:ext>
                  </a:extLst>
                </a:gridCol>
                <a:gridCol w="970082">
                  <a:extLst>
                    <a:ext uri="{9D8B030D-6E8A-4147-A177-3AD203B41FA5}">
                      <a16:colId xmlns:a16="http://schemas.microsoft.com/office/drawing/2014/main" val="4293965052"/>
                    </a:ext>
                  </a:extLst>
                </a:gridCol>
                <a:gridCol w="967039">
                  <a:extLst>
                    <a:ext uri="{9D8B030D-6E8A-4147-A177-3AD203B41FA5}">
                      <a16:colId xmlns:a16="http://schemas.microsoft.com/office/drawing/2014/main" val="1554377042"/>
                    </a:ext>
                  </a:extLst>
                </a:gridCol>
                <a:gridCol w="1215644">
                  <a:extLst>
                    <a:ext uri="{9D8B030D-6E8A-4147-A177-3AD203B41FA5}">
                      <a16:colId xmlns:a16="http://schemas.microsoft.com/office/drawing/2014/main" val="3880315010"/>
                    </a:ext>
                  </a:extLst>
                </a:gridCol>
              </a:tblGrid>
              <a:tr h="9932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Planning Team Support </a:t>
                      </a:r>
                    </a:p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(PTS-OTHERS)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51APJFD032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members are from different SL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JDU Planning Team Support (PTS-OTHERS)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JDU PTS Others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51APJFD046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PTS Others MNL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Avegail Mijares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480712"/>
                  </a:ext>
                </a:extLst>
              </a:tr>
              <a:tr h="99323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51APJFD033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52APJFD046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PTS Others CEB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64188"/>
                  </a:ext>
                </a:extLst>
              </a:tr>
              <a:tr h="167608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3241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07E44E-BE8C-8C7B-F695-BE11431E3E99}"/>
              </a:ext>
            </a:extLst>
          </p:cNvPr>
          <p:cNvGraphicFramePr>
            <a:graphicFrameLocks noGrp="1"/>
          </p:cNvGraphicFramePr>
          <p:nvPr/>
        </p:nvGraphicFramePr>
        <p:xfrm>
          <a:off x="229766" y="4528154"/>
          <a:ext cx="8717802" cy="487680"/>
        </p:xfrm>
        <a:graphic>
          <a:graphicData uri="http://schemas.openxmlformats.org/drawingml/2006/table">
            <a:tbl>
              <a:tblPr/>
              <a:tblGrid>
                <a:gridCol w="1215643">
                  <a:extLst>
                    <a:ext uri="{9D8B030D-6E8A-4147-A177-3AD203B41FA5}">
                      <a16:colId xmlns:a16="http://schemas.microsoft.com/office/drawing/2014/main" val="517592246"/>
                    </a:ext>
                  </a:extLst>
                </a:gridCol>
                <a:gridCol w="809291">
                  <a:extLst>
                    <a:ext uri="{9D8B030D-6E8A-4147-A177-3AD203B41FA5}">
                      <a16:colId xmlns:a16="http://schemas.microsoft.com/office/drawing/2014/main" val="178339020"/>
                    </a:ext>
                  </a:extLst>
                </a:gridCol>
                <a:gridCol w="1215643">
                  <a:extLst>
                    <a:ext uri="{9D8B030D-6E8A-4147-A177-3AD203B41FA5}">
                      <a16:colId xmlns:a16="http://schemas.microsoft.com/office/drawing/2014/main" val="1975672775"/>
                    </a:ext>
                  </a:extLst>
                </a:gridCol>
                <a:gridCol w="211713">
                  <a:extLst>
                    <a:ext uri="{9D8B030D-6E8A-4147-A177-3AD203B41FA5}">
                      <a16:colId xmlns:a16="http://schemas.microsoft.com/office/drawing/2014/main" val="1084460775"/>
                    </a:ext>
                  </a:extLst>
                </a:gridCol>
                <a:gridCol w="1215643">
                  <a:extLst>
                    <a:ext uri="{9D8B030D-6E8A-4147-A177-3AD203B41FA5}">
                      <a16:colId xmlns:a16="http://schemas.microsoft.com/office/drawing/2014/main" val="2619124330"/>
                    </a:ext>
                  </a:extLst>
                </a:gridCol>
                <a:gridCol w="897104">
                  <a:extLst>
                    <a:ext uri="{9D8B030D-6E8A-4147-A177-3AD203B41FA5}">
                      <a16:colId xmlns:a16="http://schemas.microsoft.com/office/drawing/2014/main" val="4125739932"/>
                    </a:ext>
                  </a:extLst>
                </a:gridCol>
                <a:gridCol w="970082">
                  <a:extLst>
                    <a:ext uri="{9D8B030D-6E8A-4147-A177-3AD203B41FA5}">
                      <a16:colId xmlns:a16="http://schemas.microsoft.com/office/drawing/2014/main" val="3710075829"/>
                    </a:ext>
                  </a:extLst>
                </a:gridCol>
                <a:gridCol w="967040">
                  <a:extLst>
                    <a:ext uri="{9D8B030D-6E8A-4147-A177-3AD203B41FA5}">
                      <a16:colId xmlns:a16="http://schemas.microsoft.com/office/drawing/2014/main" val="3397330557"/>
                    </a:ext>
                  </a:extLst>
                </a:gridCol>
                <a:gridCol w="1215643">
                  <a:extLst>
                    <a:ext uri="{9D8B030D-6E8A-4147-A177-3AD203B41FA5}">
                      <a16:colId xmlns:a16="http://schemas.microsoft.com/office/drawing/2014/main" val="841588839"/>
                    </a:ext>
                  </a:extLst>
                </a:gridCol>
              </a:tblGrid>
              <a:tr h="2085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Japanese Assignee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6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51APJFD033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68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all JDU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6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Japanese Assignees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68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Japanese Assignees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6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51APJFD048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6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Japanese Assignees MNL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68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Avegail Mijares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6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809901"/>
                  </a:ext>
                </a:extLst>
              </a:tr>
              <a:tr h="208545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52APJFD033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6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52APJFD048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6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Japanese Assignees CEB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68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3833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0325E4E-5517-AECF-C2EE-936DE74EA730}"/>
              </a:ext>
            </a:extLst>
          </p:cNvPr>
          <p:cNvSpPr/>
          <p:nvPr/>
        </p:nvSpPr>
        <p:spPr>
          <a:xfrm>
            <a:off x="5588000" y="1166900"/>
            <a:ext cx="2133600" cy="29875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err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12BBD-58D8-FC57-FEF1-3DF323505888}"/>
              </a:ext>
            </a:extLst>
          </p:cNvPr>
          <p:cNvSpPr/>
          <p:nvPr/>
        </p:nvSpPr>
        <p:spPr>
          <a:xfrm>
            <a:off x="5588000" y="1465652"/>
            <a:ext cx="2133600" cy="41722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err="1">
              <a:solidFill>
                <a:schemeClr val="tx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5CF08A8-6121-ADFB-502C-6E0E1A5337BB}"/>
              </a:ext>
            </a:extLst>
          </p:cNvPr>
          <p:cNvSpPr/>
          <p:nvPr/>
        </p:nvSpPr>
        <p:spPr>
          <a:xfrm>
            <a:off x="7413756" y="234824"/>
            <a:ext cx="1730244" cy="670692"/>
          </a:xfrm>
          <a:prstGeom prst="wedgeRectCallout">
            <a:avLst>
              <a:gd name="adj1" fmla="val -43787"/>
              <a:gd name="adj2" fmla="val 7538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b="1">
                <a:solidFill>
                  <a:schemeClr val="tx1"/>
                </a:solidFill>
              </a:rPr>
              <a:t>BILLABLE COST CENTER:</a:t>
            </a:r>
          </a:p>
          <a:p>
            <a:pPr algn="ctr"/>
            <a:r>
              <a:rPr kumimoji="1" lang="en-US" sz="700">
                <a:solidFill>
                  <a:schemeClr val="tx1"/>
                </a:solidFill>
              </a:rPr>
              <a:t>-Project WBS</a:t>
            </a:r>
          </a:p>
          <a:p>
            <a:pPr algn="ctr"/>
            <a:r>
              <a:rPr kumimoji="1" lang="en-US" sz="700">
                <a:solidFill>
                  <a:schemeClr val="tx1"/>
                </a:solidFill>
              </a:rPr>
              <a:t>-Management fee WBS (new)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C90C6C6-BDB4-EB43-E931-3AFC9C6AB50E}"/>
              </a:ext>
            </a:extLst>
          </p:cNvPr>
          <p:cNvSpPr/>
          <p:nvPr/>
        </p:nvSpPr>
        <p:spPr>
          <a:xfrm>
            <a:off x="7715884" y="2141884"/>
            <a:ext cx="1483200" cy="670692"/>
          </a:xfrm>
          <a:prstGeom prst="wedgeRectCallout">
            <a:avLst>
              <a:gd name="adj1" fmla="val -72698"/>
              <a:gd name="adj2" fmla="val -5987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700" b="1">
                <a:solidFill>
                  <a:schemeClr val="tx1"/>
                </a:solidFill>
              </a:rPr>
              <a:t>UMBRELLA/BENCH COST CENTER:</a:t>
            </a:r>
          </a:p>
          <a:p>
            <a:pPr algn="ctr"/>
            <a:r>
              <a:rPr kumimoji="1" lang="en-US" sz="700">
                <a:solidFill>
                  <a:schemeClr val="tx1"/>
                </a:solidFill>
              </a:rPr>
              <a:t>-Umbrella WBS (to be subdivided – slide 8)</a:t>
            </a:r>
          </a:p>
        </p:txBody>
      </p:sp>
    </p:spTree>
    <p:extLst>
      <p:ext uri="{BB962C8B-B14F-4D97-AF65-F5344CB8AC3E}">
        <p14:creationId xmlns:p14="http://schemas.microsoft.com/office/powerpoint/2010/main" val="310173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2865-AB76-FA94-DB7E-1FB9C627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Old and New Cost Centers – Non JDU</a:t>
            </a:r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9629B8-B587-75D7-B7E5-A4B3F3B1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396EAD-E136-EE86-EB10-E019DB9CE675}"/>
              </a:ext>
            </a:extLst>
          </p:cNvPr>
          <p:cNvGraphicFramePr>
            <a:graphicFrameLocks noGrp="1"/>
          </p:cNvGraphicFramePr>
          <p:nvPr/>
        </p:nvGraphicFramePr>
        <p:xfrm>
          <a:off x="300034" y="1018442"/>
          <a:ext cx="8638809" cy="2630303"/>
        </p:xfrm>
        <a:graphic>
          <a:graphicData uri="http://schemas.openxmlformats.org/drawingml/2006/table">
            <a:tbl>
              <a:tblPr/>
              <a:tblGrid>
                <a:gridCol w="1204628">
                  <a:extLst>
                    <a:ext uri="{9D8B030D-6E8A-4147-A177-3AD203B41FA5}">
                      <a16:colId xmlns:a16="http://schemas.microsoft.com/office/drawing/2014/main" val="1296601891"/>
                    </a:ext>
                  </a:extLst>
                </a:gridCol>
                <a:gridCol w="801958">
                  <a:extLst>
                    <a:ext uri="{9D8B030D-6E8A-4147-A177-3AD203B41FA5}">
                      <a16:colId xmlns:a16="http://schemas.microsoft.com/office/drawing/2014/main" val="521404288"/>
                    </a:ext>
                  </a:extLst>
                </a:gridCol>
                <a:gridCol w="1204628">
                  <a:extLst>
                    <a:ext uri="{9D8B030D-6E8A-4147-A177-3AD203B41FA5}">
                      <a16:colId xmlns:a16="http://schemas.microsoft.com/office/drawing/2014/main" val="1400647860"/>
                    </a:ext>
                  </a:extLst>
                </a:gridCol>
                <a:gridCol w="209795">
                  <a:extLst>
                    <a:ext uri="{9D8B030D-6E8A-4147-A177-3AD203B41FA5}">
                      <a16:colId xmlns:a16="http://schemas.microsoft.com/office/drawing/2014/main" val="2728098963"/>
                    </a:ext>
                  </a:extLst>
                </a:gridCol>
                <a:gridCol w="1204628">
                  <a:extLst>
                    <a:ext uri="{9D8B030D-6E8A-4147-A177-3AD203B41FA5}">
                      <a16:colId xmlns:a16="http://schemas.microsoft.com/office/drawing/2014/main" val="2562976945"/>
                    </a:ext>
                  </a:extLst>
                </a:gridCol>
                <a:gridCol w="888975">
                  <a:extLst>
                    <a:ext uri="{9D8B030D-6E8A-4147-A177-3AD203B41FA5}">
                      <a16:colId xmlns:a16="http://schemas.microsoft.com/office/drawing/2014/main" val="434864087"/>
                    </a:ext>
                  </a:extLst>
                </a:gridCol>
                <a:gridCol w="961292">
                  <a:extLst>
                    <a:ext uri="{9D8B030D-6E8A-4147-A177-3AD203B41FA5}">
                      <a16:colId xmlns:a16="http://schemas.microsoft.com/office/drawing/2014/main" val="2625336161"/>
                    </a:ext>
                  </a:extLst>
                </a:gridCol>
                <a:gridCol w="958277">
                  <a:extLst>
                    <a:ext uri="{9D8B030D-6E8A-4147-A177-3AD203B41FA5}">
                      <a16:colId xmlns:a16="http://schemas.microsoft.com/office/drawing/2014/main" val="4182146830"/>
                    </a:ext>
                  </a:extLst>
                </a:gridCol>
                <a:gridCol w="1204628">
                  <a:extLst>
                    <a:ext uri="{9D8B030D-6E8A-4147-A177-3AD203B41FA5}">
                      <a16:colId xmlns:a16="http://schemas.microsoft.com/office/drawing/2014/main" val="2995331218"/>
                    </a:ext>
                  </a:extLst>
                </a:gridCol>
              </a:tblGrid>
              <a:tr h="14612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OLD Structure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New Structure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362511"/>
                  </a:ext>
                </a:extLst>
              </a:tr>
              <a:tr h="146128">
                <a:tc>
                  <a:txBody>
                    <a:bodyPr/>
                    <a:lstStyle/>
                    <a:p>
                      <a:pPr algn="ctr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994465"/>
                  </a:ext>
                </a:extLst>
              </a:tr>
              <a:tr h="292256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sng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Service Line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sng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 Centers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sng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Operations Manager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PH" sz="800" b="1" i="0" u="sng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PH" sz="800" b="1" i="0" u="sng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Service Line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sng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 Centers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sng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 Centers Name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sng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Operations Manager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886658"/>
                  </a:ext>
                </a:extLst>
              </a:tr>
              <a:tr h="1461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Business Process Services (BPS)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51APJFD032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Gerly Vapor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Business Process Services (BPS)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BPS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51APJFD047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BPS MNL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Gerly Vapor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215439"/>
                  </a:ext>
                </a:extLst>
              </a:tr>
              <a:tr h="146128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52APJFD032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52APJFD047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i="0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BPS CEB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883161"/>
                  </a:ext>
                </a:extLst>
              </a:tr>
              <a:tr h="14612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Applications Development (APPS DEV)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3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51APJFD032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3E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/>
                        </a:rPr>
                        <a:t>Jambert De Guzman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3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Applications Development (APPS DEV)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3E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Apps Dev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3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51APJFD032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3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APP DEV MNL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3E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Jambert De Guzman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97356"/>
                  </a:ext>
                </a:extLst>
              </a:tr>
              <a:tr h="146128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792821"/>
                  </a:ext>
                </a:extLst>
              </a:tr>
              <a:tr h="146128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52APJFD032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3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52APJFD032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3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APP DEV CEB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3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099054"/>
                  </a:ext>
                </a:extLst>
              </a:tr>
              <a:tr h="146127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21210"/>
                  </a:ext>
                </a:extLst>
              </a:tr>
              <a:tr h="2922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WSJ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51APJFD031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Gerly Vapor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WSJ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Weserv Japan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51APJFD031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Weserv Japan MNL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Gerly Vapor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734432"/>
                  </a:ext>
                </a:extLst>
              </a:tr>
              <a:tr h="292256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52APJFD031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52APJFD031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Weserv</a:t>
                      </a:r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Japan CEB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39410"/>
                  </a:ext>
                </a:extLst>
              </a:tr>
              <a:tr h="1461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Fujitsu Japan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51APJFD036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Geraldine Mabale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Fujitsu Japan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Fujitsu Japan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51APJFD036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Fujitsu Japan MNL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Geraldine Mabale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524717"/>
                  </a:ext>
                </a:extLst>
              </a:tr>
              <a:tr h="146128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52APJFD036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52APJFD036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Fujitsu Japan CEB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5540"/>
                  </a:ext>
                </a:extLst>
              </a:tr>
              <a:tr h="14612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Japan RBU DELIVERY MNGMT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51APJFD034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Geraldine Mabale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Japan RBU DELIVERY MNGMT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Japan RBU DELIVERY MNGMT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51APJFD034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FDC Del Mgt MNL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Geraldine Mabale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9372"/>
                  </a:ext>
                </a:extLst>
              </a:tr>
              <a:tr h="146128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52APJFD034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PH" sz="8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52APJFD034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FDC Del Mgt CEB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64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18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A0C1-EDFA-AC63-4007-45B8844D6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67" y="206603"/>
            <a:ext cx="7740000" cy="366254"/>
          </a:xfrm>
        </p:spPr>
        <p:txBody>
          <a:bodyPr/>
          <a:lstStyle/>
          <a:p>
            <a:r>
              <a:rPr lang="en-US" sz="2800"/>
              <a:t>Pre-requisites for filling Timesheet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005C5A-AB94-31EA-A395-942FAFF0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029D89-7B63-4C94-AD4D-2E4D6BB83637}" type="slidenum">
              <a:rPr kumimoji="1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596F3-3EF4-90CB-4928-2D707200974A}"/>
              </a:ext>
            </a:extLst>
          </p:cNvPr>
          <p:cNvSpPr txBox="1"/>
          <p:nvPr/>
        </p:nvSpPr>
        <p:spPr>
          <a:xfrm>
            <a:off x="236034" y="864362"/>
            <a:ext cx="86719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Ensure that Employee User is in SAP ESS/MSS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/>
              <a:t>Setup is done by HR for </a:t>
            </a:r>
            <a:r>
              <a:rPr lang="en-US" b="1"/>
              <a:t>new Hires</a:t>
            </a:r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Assigning Employee to a Project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>
                <a:hlinkClick r:id="rId2" tooltip="https://fujitsu.sharepoint.com/:p:/r/teams/asia-phgdc-japan_rbu-leaders-pmschannel/shared%20documents/pms%20channel/007_resource%20management/process/fy24%20updates/wbs%20and%20sap%20updates/psrf%20and%20resq%20guide.pptx?d=we7d0e3a4b55f48dc98607ae36eec8c9d&amp;csf=1&amp;web=1&amp;e=gbl3m4&amp;isspofile=1"/>
              </a:rPr>
              <a:t>PSRF and </a:t>
            </a:r>
            <a:r>
              <a:rPr lang="en-US" err="1">
                <a:hlinkClick r:id="rId2" tooltip="https://fujitsu.sharepoint.com/:p:/r/teams/asia-phgdc-japan_rbu-leaders-pmschannel/shared%20documents/pms%20channel/007_resource%20management/process/fy24%20updates/wbs%20and%20sap%20updates/psrf%20and%20resq%20guide.pptx?d=we7d0e3a4b55f48dc98607ae36eec8c9d&amp;csf=1&amp;web=1&amp;e=gbl3m4&amp;isspofile=1"/>
              </a:rPr>
              <a:t>ReSQ</a:t>
            </a:r>
            <a:r>
              <a:rPr lang="en-US">
                <a:hlinkClick r:id="rId2" tooltip="https://fujitsu.sharepoint.com/:p:/r/teams/asia-phgdc-japan_rbu-leaders-pmschannel/shared%20documents/pms%20channel/007_resource%20management/process/fy24%20updates/wbs%20and%20sap%20updates/psrf%20and%20resq%20guide.pptx?d=we7d0e3a4b55f48dc98607ae36eec8c9d&amp;csf=1&amp;web=1&amp;e=gbl3m4&amp;isspofile=1"/>
              </a:rPr>
              <a:t> Guide.pptx</a:t>
            </a:r>
            <a:endParaRPr lang="en-US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Ensure that Leaves are already approved in </a:t>
            </a:r>
            <a:r>
              <a:rPr lang="en-US" err="1"/>
              <a:t>Zinzai</a:t>
            </a:r>
            <a:endParaRPr lang="en-US"/>
          </a:p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818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01A7-496E-96E2-8BF0-F917A89A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67" y="62717"/>
            <a:ext cx="7740000" cy="654025"/>
          </a:xfrm>
        </p:spPr>
        <p:txBody>
          <a:bodyPr/>
          <a:lstStyle/>
          <a:p>
            <a:r>
              <a:rPr lang="en-US" sz="2500"/>
              <a:t>SAP Timesheet Guide -  </a:t>
            </a:r>
            <a:br>
              <a:rPr lang="en-US" sz="2500"/>
            </a:br>
            <a:r>
              <a:rPr lang="en-US" sz="2500"/>
              <a:t>Billable project members (JDU)</a:t>
            </a:r>
            <a:endParaRPr lang="en-PH" sz="25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4F0BB-9EA3-1F33-723E-3DED712E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8</a:t>
            </a:fld>
            <a:endParaRPr kumimoji="1" lang="ja-JP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D6F57D-F34F-9F17-9E6C-5F9DC90B8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870469"/>
              </p:ext>
            </p:extLst>
          </p:nvPr>
        </p:nvGraphicFramePr>
        <p:xfrm>
          <a:off x="90000" y="789898"/>
          <a:ext cx="8964000" cy="3127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1981">
                  <a:extLst>
                    <a:ext uri="{9D8B030D-6E8A-4147-A177-3AD203B41FA5}">
                      <a16:colId xmlns:a16="http://schemas.microsoft.com/office/drawing/2014/main" val="644968847"/>
                    </a:ext>
                  </a:extLst>
                </a:gridCol>
                <a:gridCol w="1090359">
                  <a:extLst>
                    <a:ext uri="{9D8B030D-6E8A-4147-A177-3AD203B41FA5}">
                      <a16:colId xmlns:a16="http://schemas.microsoft.com/office/drawing/2014/main" val="26008237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287356653"/>
                    </a:ext>
                  </a:extLst>
                </a:gridCol>
                <a:gridCol w="4611540">
                  <a:extLst>
                    <a:ext uri="{9D8B030D-6E8A-4147-A177-3AD203B41FA5}">
                      <a16:colId xmlns:a16="http://schemas.microsoft.com/office/drawing/2014/main" val="1910496009"/>
                    </a:ext>
                  </a:extLst>
                </a:gridCol>
              </a:tblGrid>
              <a:tr h="270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Project-related Tasks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Cost Center / WBS Element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Activity Type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Remarks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76139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Project Preparation/Environment Set-up tasks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Project WBS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Billable Labor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Includes coordination with support groups (MIS, Procurement, InfoSec, etc.), applicable also for project room preparation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989081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Actual Project tasks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27432" marR="27432" marT="27432" marB="27432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27432" marR="27432" marT="27432" marB="27432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Dev, Infra, Reviews, Kaizen tasks, etc.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828804"/>
                  </a:ext>
                </a:extLst>
              </a:tr>
              <a:tr h="165870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QA/Issues, Consultation, Member Support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92762"/>
                  </a:ext>
                </a:extLst>
              </a:tr>
              <a:tr h="165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Project Meetings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Team meetings (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asakai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/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yuukai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), Weekly project meetings/reporting (internal &amp; with Japan)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876966"/>
                  </a:ext>
                </a:extLst>
              </a:tr>
              <a:tr h="165870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KT/Project-specific Trainings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749468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Project Management tasks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Includes all PM-related reports (initiation to closing), MBR creation, case study creation, PM’s tasks related to PMO &amp; SGC audits/requests; PPR/CSAT-related (incl. RCAs)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053057"/>
                  </a:ext>
                </a:extLst>
              </a:tr>
              <a:tr h="379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Commercials &amp; Finance Management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Estimation, Quotation, Man-hour management (Plan vs Actual), Finance processes (PSRF, Re-SQ, Billing Advice, </a:t>
                      </a:r>
                      <a:r>
                        <a:rPr lang="en-US" sz="900" b="0" u="none" strike="noStrike" err="1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HC&amp;Rev</a:t>
                      </a:r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 update, SAP WBS enrolment, etc.); [For T&amp;M projects] Activity Report creation, SS Mart related tasks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516778"/>
                  </a:ext>
                </a:extLst>
              </a:tr>
              <a:tr h="3796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Information Security tasks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Monthly Security Audit (self-check &amp; project-related updates), Security processes for Joiners, Movers, Leavers (JML), </a:t>
                      </a:r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Security incident-related tasks (investigation, RCA, NTE) (if occurred)</a:t>
                      </a:r>
                      <a:endParaRPr lang="en-US" sz="900" b="0" u="none" strike="noStrike"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794089"/>
                  </a:ext>
                </a:extLst>
              </a:tr>
              <a:tr h="165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Business Trip tasks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Includes preparations &amp; post-processing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037163"/>
                  </a:ext>
                </a:extLst>
              </a:tr>
              <a:tr h="1658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Overtime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Billable Overtime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 Pre-approval of Japan counterpart required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97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4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96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01A7-496E-96E2-8BF0-F917A89A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67" y="62717"/>
            <a:ext cx="7740000" cy="654025"/>
          </a:xfrm>
        </p:spPr>
        <p:txBody>
          <a:bodyPr/>
          <a:lstStyle/>
          <a:p>
            <a:r>
              <a:rPr lang="en-US" sz="2500"/>
              <a:t>SAP Timesheet Guide -  </a:t>
            </a:r>
            <a:br>
              <a:rPr lang="en-US" sz="2500"/>
            </a:br>
            <a:r>
              <a:rPr lang="en-US" sz="2500"/>
              <a:t>Billable project members (JDU)</a:t>
            </a:r>
            <a:endParaRPr lang="en-PH" sz="25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4F0BB-9EA3-1F33-723E-3DED712E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29D89-7B63-4C94-AD4D-2E4D6BB83637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D6F57D-F34F-9F17-9E6C-5F9DC90B8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69441"/>
              </p:ext>
            </p:extLst>
          </p:nvPr>
        </p:nvGraphicFramePr>
        <p:xfrm>
          <a:off x="90000" y="716746"/>
          <a:ext cx="8964000" cy="3118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1981">
                  <a:extLst>
                    <a:ext uri="{9D8B030D-6E8A-4147-A177-3AD203B41FA5}">
                      <a16:colId xmlns:a16="http://schemas.microsoft.com/office/drawing/2014/main" val="644968847"/>
                    </a:ext>
                  </a:extLst>
                </a:gridCol>
                <a:gridCol w="1090359">
                  <a:extLst>
                    <a:ext uri="{9D8B030D-6E8A-4147-A177-3AD203B41FA5}">
                      <a16:colId xmlns:a16="http://schemas.microsoft.com/office/drawing/2014/main" val="26008237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287356653"/>
                    </a:ext>
                  </a:extLst>
                </a:gridCol>
                <a:gridCol w="4611540">
                  <a:extLst>
                    <a:ext uri="{9D8B030D-6E8A-4147-A177-3AD203B41FA5}">
                      <a16:colId xmlns:a16="http://schemas.microsoft.com/office/drawing/2014/main" val="1910496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547520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Non-project related tasks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Cost Center / WBS Element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Activity Type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solidFill>
                            <a:schemeClr val="bg1"/>
                          </a:solidFill>
                          <a:effectLst/>
                          <a:latin typeface="Fujitsu Sans" panose="020B0404060202020204" pitchFamily="34" charset="0"/>
                        </a:rPr>
                        <a:t>Remarks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42509"/>
                  </a:ext>
                </a:extLst>
              </a:tr>
              <a:tr h="166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JDU meetings – Members &amp; PM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Fujitsu Sans" panose="020B0404060202020204" pitchFamily="34" charset="0"/>
                        </a:rPr>
                        <a:t>Project WBS*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Billable Labor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Regular meetings within JDU,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PFA/PA, CCB meetings, </a:t>
                      </a:r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MBR Discussion etc.</a:t>
                      </a:r>
                      <a:endParaRPr lang="en-US" sz="900" b="0" u="none" strike="noStrike"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410835"/>
                  </a:ext>
                </a:extLst>
              </a:tr>
              <a:tr h="269596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BG/BU/JGG/JDU townhalls &amp; assembly – Members &amp; PM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Visitor F2F meetings (incl. preparations) &amp; townhalls, online meetings &amp; townhalls with BG/BU/JGG; JDU service line townhalls; JDU assembly, JDU Global orientation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095311"/>
                  </a:ext>
                </a:extLst>
              </a:tr>
              <a:tr h="269596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JDU-mandated trainings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318702"/>
                  </a:ext>
                </a:extLst>
              </a:tr>
              <a:tr h="166470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Organizational Activities &amp; Improvements – Members &amp; PM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Survey responses, Knowledge Sharing / </a:t>
                      </a:r>
                      <a:r>
                        <a:rPr lang="en-US" sz="900" b="0" i="0" u="none" strike="noStrike" err="1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Yokotenkai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 sessions, CSIP, etc.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940161"/>
                  </a:ext>
                </a:extLst>
              </a:tr>
              <a:tr h="166470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Information Security Audit tasks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Security Leads &amp; PICs conducting audit of service line members’ monthly security reports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055606"/>
                  </a:ext>
                </a:extLst>
              </a:tr>
              <a:tr h="166470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Resource Management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Goal Setting, Connect Conversation, Performance Evaluation, Regularization-related evaluations (3</a:t>
                      </a:r>
                      <a:r>
                        <a:rPr lang="en-US" sz="900" b="0" u="none" strike="noStrike" baseline="30000">
                          <a:effectLst/>
                          <a:latin typeface="Fujitsu Sans" panose="020B0404060202020204" pitchFamily="34" charset="0"/>
                        </a:rPr>
                        <a:t>rd</a:t>
                      </a:r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 and 5</a:t>
                      </a:r>
                      <a:r>
                        <a:rPr lang="en-US" sz="900" b="0" u="none" strike="noStrike" baseline="30000">
                          <a:effectLst/>
                          <a:latin typeface="Fujitsu Sans" panose="020B0404060202020204" pitchFamily="34" charset="0"/>
                        </a:rPr>
                        <a:t>th</a:t>
                      </a:r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 month eval),1-on-1 meetings; HR disciplinary action (NTE, admin hearing) &amp; PIP-related tasks, Promotion/Salary adjustment, QIB, STARS process-related tasks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062043"/>
                  </a:ext>
                </a:extLst>
              </a:tr>
              <a:tr h="1664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Organizational Management – LM up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solidFill>
                            <a:schemeClr val="tx1"/>
                          </a:solidFill>
                          <a:effectLst/>
                          <a:latin typeface="Fujitsu Sans" panose="020B0404060202020204" pitchFamily="34" charset="0"/>
                        </a:rPr>
                        <a:t>Management fee WBS</a:t>
                      </a: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Billable Labor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Service Line management tasks (incl. resource, pipeline, finance management, project control)</a:t>
                      </a:r>
                      <a:endParaRPr lang="en-US" sz="900" b="0" u="none" strike="noStrike">
                        <a:solidFill>
                          <a:srgbClr val="FF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63095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PMO activities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144568"/>
                  </a:ext>
                </a:extLst>
              </a:tr>
              <a:tr h="1426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PMO-Process members’ tasks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48142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1" u="none" strike="noStrike">
                          <a:effectLst/>
                          <a:latin typeface="Fujitsu Sans" panose="020B0404060202020204" pitchFamily="34" charset="0"/>
                        </a:rPr>
                        <a:t>JDU meetings – LM up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800" b="0" u="none" strike="noStrike">
                        <a:solidFill>
                          <a:srgbClr val="FF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030689"/>
                  </a:ext>
                </a:extLst>
              </a:tr>
              <a:tr h="189425">
                <a:tc vMerge="1">
                  <a:txBody>
                    <a:bodyPr/>
                    <a:lstStyle/>
                    <a:p>
                      <a:pPr algn="l" fontAlgn="ctr"/>
                      <a:r>
                        <a:rPr lang="en-US" sz="800" b="1" u="none" strike="noStrike">
                          <a:effectLst/>
                          <a:latin typeface="Fujitsu Sans" panose="020B0404060202020204" pitchFamily="34" charset="0"/>
                        </a:rPr>
                        <a:t>JDU meetings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27432" marR="27432" marT="27432" marB="27432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27432" marR="27432" marT="27432" marB="27432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JDU service line weekly meetings (various levels),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PFA/PA, CCB meetings, </a:t>
                      </a:r>
                      <a:r>
                        <a:rPr lang="en-US" sz="900" b="0" u="none" strike="noStrike">
                          <a:effectLst/>
                          <a:latin typeface="Fujitsu Sans" panose="020B0404060202020204" pitchFamily="34" charset="0"/>
                        </a:rPr>
                        <a:t>MBR Discussion etc.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000604"/>
                  </a:ext>
                </a:extLst>
              </a:tr>
              <a:tr h="2843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BG/BU/JGG/JDU townhalls &amp; assembly – LM up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FF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solidFill>
                      <a:srgbClr val="00B0F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Fujitsu Sans" panose="020B0404060202020204" pitchFamily="34" charset="0"/>
                      </a:endParaRPr>
                    </a:p>
                  </a:txBody>
                  <a:tcPr marL="27432" marR="27432" marT="27432" marB="27432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Fujitsu Sans" panose="020B0404060202020204" pitchFamily="34" charset="0"/>
                        </a:rPr>
                        <a:t>Visitor F2F meetings (incl. preparations) &amp; townhalls, online meetings &amp; townhalls with BG/BU/JGG; JDU service line townhalls; JDU assembly, JDU Global orientation</a:t>
                      </a:r>
                    </a:p>
                  </a:txBody>
                  <a:tcPr marL="27432" marR="27432" marT="27432" marB="27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2163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24F4DF9-E93C-37BA-6554-F7AC5C4168AC}"/>
              </a:ext>
            </a:extLst>
          </p:cNvPr>
          <p:cNvSpPr/>
          <p:nvPr/>
        </p:nvSpPr>
        <p:spPr>
          <a:xfrm>
            <a:off x="151200" y="4426754"/>
            <a:ext cx="3088800" cy="3503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sz="1100">
                <a:solidFill>
                  <a:schemeClr val="accent1"/>
                </a:solidFill>
              </a:rPr>
              <a:t>*tentative: Indirect Work sub-WBS element under discussion</a:t>
            </a:r>
          </a:p>
        </p:txBody>
      </p:sp>
    </p:spTree>
    <p:extLst>
      <p:ext uri="{BB962C8B-B14F-4D97-AF65-F5344CB8AC3E}">
        <p14:creationId xmlns:p14="http://schemas.microsoft.com/office/powerpoint/2010/main" val="368340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 Layouts - Red">
  <a:themeElements>
    <a:clrScheme name="Fujitsu Brand Palette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2400B0"/>
      </a:hlink>
      <a:folHlink>
        <a:srgbClr val="D80084"/>
      </a:folHlink>
    </a:clrScheme>
    <a:fontScheme name="Fujitsu 202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6" id="{C831A4D0-5843-45A1-8336-59D478ED09D6}" vid="{556286D4-DB1D-40E6-989C-D316D7DEDF7D}"/>
    </a:ext>
  </a:extLst>
</a:theme>
</file>

<file path=ppt/theme/theme2.xml><?xml version="1.0" encoding="utf-8"?>
<a:theme xmlns:a="http://schemas.openxmlformats.org/drawingml/2006/main" name="Master Layouts - Orange">
  <a:themeElements>
    <a:clrScheme name="Fujitsu Brand Palette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2400B0"/>
      </a:hlink>
      <a:folHlink>
        <a:srgbClr val="D80084"/>
      </a:folHlink>
    </a:clrScheme>
    <a:fontScheme name="Fujitsu 202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6" id="{C831A4D0-5843-45A1-8336-59D478ED09D6}" vid="{9C3F2944-A4C2-4F40-9B6D-E7B1C9FB9114}"/>
    </a:ext>
  </a:extLst>
</a:theme>
</file>

<file path=ppt/theme/theme3.xml><?xml version="1.0" encoding="utf-8"?>
<a:theme xmlns:a="http://schemas.openxmlformats.org/drawingml/2006/main" name="Master Layouts - Blue">
  <a:themeElements>
    <a:clrScheme name="Fujitsu Brand Palette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2400B0"/>
      </a:hlink>
      <a:folHlink>
        <a:srgbClr val="D80084"/>
      </a:folHlink>
    </a:clrScheme>
    <a:fontScheme name="Fujitsu 202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6" id="{C831A4D0-5843-45A1-8336-59D478ED09D6}" vid="{7A0E612E-373A-4D82-BEF7-679C6051F5D0}"/>
    </a:ext>
  </a:extLst>
</a:theme>
</file>

<file path=ppt/theme/theme4.xml><?xml version="1.0" encoding="utf-8"?>
<a:theme xmlns:a="http://schemas.openxmlformats.org/drawingml/2006/main" name="Master Layouts - Green">
  <a:themeElements>
    <a:clrScheme name="Fujitsu Brand Palette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2400B0"/>
      </a:hlink>
      <a:folHlink>
        <a:srgbClr val="D80084"/>
      </a:folHlink>
    </a:clrScheme>
    <a:fontScheme name="Fujitsu 202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6" id="{C831A4D0-5843-45A1-8336-59D478ED09D6}" vid="{B7095B34-C02C-48AF-BAEE-4107EDC64C42}"/>
    </a:ext>
  </a:extLst>
</a:theme>
</file>

<file path=ppt/theme/theme5.xml><?xml version="1.0" encoding="utf-8"?>
<a:theme xmlns:a="http://schemas.openxmlformats.org/drawingml/2006/main" name="Master Layouts - Yellow">
  <a:themeElements>
    <a:clrScheme name="Fujitsu Brand Palette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EA0000"/>
      </a:accent1>
      <a:accent2>
        <a:srgbClr val="FF8000"/>
      </a:accent2>
      <a:accent3>
        <a:srgbClr val="D80084"/>
      </a:accent3>
      <a:accent4>
        <a:srgbClr val="2400B0"/>
      </a:accent4>
      <a:accent5>
        <a:srgbClr val="61D600"/>
      </a:accent5>
      <a:accent6>
        <a:srgbClr val="008224"/>
      </a:accent6>
      <a:hlink>
        <a:srgbClr val="2400B0"/>
      </a:hlink>
      <a:folHlink>
        <a:srgbClr val="D80084"/>
      </a:folHlink>
    </a:clrScheme>
    <a:fontScheme name="Fujitsu 2021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6" id="{C831A4D0-5843-45A1-8336-59D478ED09D6}" vid="{94C904FC-30EB-4541-9A2C-086BA09C9A48}"/>
    </a:ext>
  </a:extLst>
</a:theme>
</file>

<file path=ppt/theme/theme6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テーマ">
  <a:themeElements>
    <a:clrScheme name="F_Tool_8_EN">
      <a:dk1>
        <a:srgbClr val="000000"/>
      </a:dk1>
      <a:lt1>
        <a:sysClr val="window" lastClr="FFFFFF"/>
      </a:lt1>
      <a:dk2>
        <a:srgbClr val="D51C89"/>
      </a:dk2>
      <a:lt2>
        <a:srgbClr val="E60000"/>
      </a:lt2>
      <a:accent1>
        <a:srgbClr val="1813B1"/>
      </a:accent1>
      <a:accent2>
        <a:srgbClr val="00ECF4"/>
      </a:accent2>
      <a:accent3>
        <a:srgbClr val="75D700"/>
      </a:accent3>
      <a:accent4>
        <a:srgbClr val="00812F"/>
      </a:accent4>
      <a:accent5>
        <a:srgbClr val="FFE800"/>
      </a:accent5>
      <a:accent6>
        <a:srgbClr val="FF8100"/>
      </a:accent6>
      <a:hlink>
        <a:srgbClr val="0563C1"/>
      </a:hlink>
      <a:folHlink>
        <a:srgbClr val="954F72"/>
      </a:folHlink>
    </a:clrScheme>
    <a:fontScheme name="F_Tool_8_EN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c07e608-c2cc-4598-818e-a348eb77dec1" xsi:nil="true"/>
    <lcf76f155ced4ddcb4097134ff3c332f xmlns="9dfee4bf-d5bc-434d-89e8-270ee5c38b92">
      <Terms xmlns="http://schemas.microsoft.com/office/infopath/2007/PartnerControls"/>
    </lcf76f155ced4ddcb4097134ff3c332f>
    <DATE xmlns="9dfee4bf-d5bc-434d-89e8-270ee5c38b92">2024-04-17T08:28:47+00:00</DATE>
    <Jardio_Ricky xmlns="9dfee4bf-d5bc-434d-89e8-270ee5c38b92" xsi:nil="true"/>
    <_Flow_SignoffStatus xmlns="9dfee4bf-d5bc-434d-89e8-270ee5c38b9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DCBB92E1AFF8418B0C0FC1D3FA4E41" ma:contentTypeVersion="25" ma:contentTypeDescription="Create a new document." ma:contentTypeScope="" ma:versionID="8bda6bc9054205454ca02b9d2c9a525a">
  <xsd:schema xmlns:xsd="http://www.w3.org/2001/XMLSchema" xmlns:xs="http://www.w3.org/2001/XMLSchema" xmlns:p="http://schemas.microsoft.com/office/2006/metadata/properties" xmlns:ns2="9dfee4bf-d5bc-434d-89e8-270ee5c38b92" xmlns:ns3="ec07e608-c2cc-4598-818e-a348eb77dec1" targetNamespace="http://schemas.microsoft.com/office/2006/metadata/properties" ma:root="true" ma:fieldsID="80566c4ac1d1140ee129a48136b6e765" ns2:_="" ns3:_="">
    <xsd:import namespace="9dfee4bf-d5bc-434d-89e8-270ee5c38b92"/>
    <xsd:import namespace="ec07e608-c2cc-4598-818e-a348eb77de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_Flow_SignoffStatus" minOccurs="0"/>
                <xsd:element ref="ns2:MediaServiceAutoKeyPoints" minOccurs="0"/>
                <xsd:element ref="ns2:MediaServiceKeyPoints" minOccurs="0"/>
                <xsd:element ref="ns2:DAT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Jardio_Ricky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fee4bf-d5bc-434d-89e8-270ee5c38b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_Flow_SignoffStatus" ma:index="18" nillable="true" ma:displayName="Sign-off status" ma:internalName="Sign_x002d_off_x0020_status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" ma:index="21" nillable="true" ma:displayName="DATE " ma:default="[today]" ma:description="Date Finished the Course" ma:format="DateOnly" ma:internalName="DATE">
      <xsd:simpleType>
        <xsd:restriction base="dms:DateTime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bc4fd492-276b-4614-b3af-3a4c63b563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Jardio_Ricky" ma:index="26" nillable="true" ma:displayName="Jardio_Ricky" ma:format="Dropdown" ma:internalName="Jardio_Ricky">
      <xsd:simpleType>
        <xsd:restriction base="dms:Text">
          <xsd:maxLength value="255"/>
        </xsd:restriction>
      </xsd:simple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07e608-c2cc-4598-818e-a348eb77dec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61e49c4b-cfea-4ab1-b018-341b017b347e}" ma:internalName="TaxCatchAll" ma:showField="CatchAllData" ma:web="ec07e608-c2cc-4598-818e-a348eb77de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927D31-E143-4EB5-82C1-37CF243D1A4C}">
  <ds:schemaRefs>
    <ds:schemaRef ds:uri="9dfee4bf-d5bc-434d-89e8-270ee5c38b92"/>
    <ds:schemaRef ds:uri="ec07e608-c2cc-4598-818e-a348eb77dec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540450-C28C-4AD4-923F-CDA64068B3FE}">
  <ds:schemaRefs>
    <ds:schemaRef ds:uri="9dfee4bf-d5bc-434d-89e8-270ee5c38b92"/>
    <ds:schemaRef ds:uri="ec07e608-c2cc-4598-818e-a348eb77de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792BC24-4A25-45D6-AC79-97AEAE2DDB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7935-01-Fujitsu-Presentation-Template-Standard-CONFIDENTIAL-v1.0</Template>
  <Application>Microsoft Office PowerPoint</Application>
  <PresentationFormat>On-screen Show (16:9)</PresentationFormat>
  <Slides>35</Slides>
  <Notes>12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Master Layouts - Red</vt:lpstr>
      <vt:lpstr>Master Layouts - Orange</vt:lpstr>
      <vt:lpstr>Master Layouts - Blue</vt:lpstr>
      <vt:lpstr>Master Layouts - Green</vt:lpstr>
      <vt:lpstr>Master Layouts - Yellow</vt:lpstr>
      <vt:lpstr>PowerPoint Presentation</vt:lpstr>
      <vt:lpstr>Background &amp; Objectives</vt:lpstr>
      <vt:lpstr>Overview</vt:lpstr>
      <vt:lpstr>SAP Timesheet Guide</vt:lpstr>
      <vt:lpstr>Old and New Cost Centers - JDU</vt:lpstr>
      <vt:lpstr>Old and New Cost Centers – Non JDU</vt:lpstr>
      <vt:lpstr>Pre-requisites for filling Timesheet</vt:lpstr>
      <vt:lpstr>SAP Timesheet Guide -   Billable project members (JDU)</vt:lpstr>
      <vt:lpstr>SAP Timesheet Guide -   Billable project members (JDU)</vt:lpstr>
      <vt:lpstr>SAP Timesheet Guide -   Billable project members (JDU)</vt:lpstr>
      <vt:lpstr>SAP Timesheet Guide –  New Hires &amp; Bench (JDU)</vt:lpstr>
      <vt:lpstr>SAP Timesheet Guide -   Billable project members (Non-JDU)</vt:lpstr>
      <vt:lpstr>SAP Timesheet Guide for Project/WBS# -   Billable project members (Non-JDU)</vt:lpstr>
      <vt:lpstr>SAP Timesheet Guide – Bench (Non-JDU)</vt:lpstr>
      <vt:lpstr>How to properly input timesheet in SAP</vt:lpstr>
      <vt:lpstr>Timesheet entries for Billable JDU Member</vt:lpstr>
      <vt:lpstr>Timesheet entries for Billable JDU PM</vt:lpstr>
      <vt:lpstr>Bench Member (Training-Bench 50% ; Internal Project 50%)</vt:lpstr>
      <vt:lpstr>Timesheet entries for Billable Non-JDU Member</vt:lpstr>
      <vt:lpstr>Timesheet entries for Billable Non-JDU PM</vt:lpstr>
      <vt:lpstr>Filing of Leave in Cost Center#</vt:lpstr>
      <vt:lpstr>SAP Timesheet Approval and Rejection Guide</vt:lpstr>
      <vt:lpstr>How to Approve and Reject</vt:lpstr>
      <vt:lpstr>Project WBS Structure</vt:lpstr>
      <vt:lpstr>Project/WBS# Structure</vt:lpstr>
      <vt:lpstr>Cost Description</vt:lpstr>
      <vt:lpstr>Resource Location</vt:lpstr>
      <vt:lpstr>Common Issues Encountered</vt:lpstr>
      <vt:lpstr>Common issues Encounter</vt:lpstr>
      <vt:lpstr>Flow of Issue Ticket Resolution</vt:lpstr>
      <vt:lpstr>Reminders</vt:lpstr>
      <vt:lpstr>Reminders:</vt:lpstr>
      <vt:lpstr>Reminders:</vt:lpstr>
      <vt:lpstr>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Villanueva, Kim Jessica</dc:creator>
  <cp:revision>4</cp:revision>
  <dcterms:created xsi:type="dcterms:W3CDTF">2024-03-08T02:33:58Z</dcterms:created>
  <dcterms:modified xsi:type="dcterms:W3CDTF">2024-04-21T11:08:55Z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295cc1-d279-42ac-ab4d-3b0f4fece050_Enabled">
    <vt:lpwstr>true</vt:lpwstr>
  </property>
  <property fmtid="{D5CDD505-2E9C-101B-9397-08002B2CF9AE}" pid="3" name="MSIP_Label_a7295cc1-d279-42ac-ab4d-3b0f4fece050_SetDate">
    <vt:lpwstr>2021-07-25T02:06:17Z</vt:lpwstr>
  </property>
  <property fmtid="{D5CDD505-2E9C-101B-9397-08002B2CF9AE}" pid="4" name="MSIP_Label_a7295cc1-d279-42ac-ab4d-3b0f4fece050_Method">
    <vt:lpwstr>Standard</vt:lpwstr>
  </property>
  <property fmtid="{D5CDD505-2E9C-101B-9397-08002B2CF9AE}" pid="5" name="MSIP_Label_a7295cc1-d279-42ac-ab4d-3b0f4fece050_Name">
    <vt:lpwstr>FUJITSU-RESTRICTED​</vt:lpwstr>
  </property>
  <property fmtid="{D5CDD505-2E9C-101B-9397-08002B2CF9AE}" pid="6" name="MSIP_Label_a7295cc1-d279-42ac-ab4d-3b0f4fece050_SiteId">
    <vt:lpwstr>a19f121d-81e1-4858-a9d8-736e267fd4c7</vt:lpwstr>
  </property>
  <property fmtid="{D5CDD505-2E9C-101B-9397-08002B2CF9AE}" pid="7" name="MSIP_Label_a7295cc1-d279-42ac-ab4d-3b0f4fece050_ActionId">
    <vt:lpwstr>99f6c533-5ccc-48d3-bb6c-b089d8fb28cf</vt:lpwstr>
  </property>
  <property fmtid="{D5CDD505-2E9C-101B-9397-08002B2CF9AE}" pid="8" name="MSIP_Label_a7295cc1-d279-42ac-ab4d-3b0f4fece050_ContentBits">
    <vt:lpwstr>0</vt:lpwstr>
  </property>
  <property fmtid="{D5CDD505-2E9C-101B-9397-08002B2CF9AE}" pid="9" name="ContentTypeId">
    <vt:lpwstr>0x01010004DCBB92E1AFF8418B0C0FC1D3FA4E41</vt:lpwstr>
  </property>
  <property fmtid="{D5CDD505-2E9C-101B-9397-08002B2CF9AE}" pid="10" name="MediaServiceImageTags">
    <vt:lpwstr/>
  </property>
</Properties>
</file>