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88" r:id="rId5"/>
  </p:sldMasterIdLst>
  <p:notesMasterIdLst>
    <p:notesMasterId r:id="rId10"/>
  </p:notesMasterIdLst>
  <p:handoutMasterIdLst>
    <p:handoutMasterId r:id="rId11"/>
  </p:handoutMasterIdLst>
  <p:sldIdLst>
    <p:sldId id="306" r:id="rId6"/>
    <p:sldId id="313" r:id="rId7"/>
    <p:sldId id="304" r:id="rId8"/>
    <p:sldId id="312" r:id="rId9"/>
  </p:sldIdLst>
  <p:sldSz cx="9144000" cy="6858000" type="screen4x3"/>
  <p:notesSz cx="6807200" cy="9939338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79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3945" userDrawn="1">
          <p15:clr>
            <a:srgbClr val="A4A3A4"/>
          </p15:clr>
        </p15:guide>
        <p15:guide id="3" pos="3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FFA1"/>
    <a:srgbClr val="006699"/>
    <a:srgbClr val="DDDDDD"/>
    <a:srgbClr val="FF9900"/>
    <a:srgbClr val="CC3399"/>
    <a:srgbClr val="9966FF"/>
    <a:srgbClr val="9999FF"/>
    <a:srgbClr val="000099"/>
    <a:srgbClr val="6666FF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7440" autoAdjust="0"/>
  </p:normalViewPr>
  <p:slideViewPr>
    <p:cSldViewPr showGuides="1">
      <p:cViewPr varScale="1">
        <p:scale>
          <a:sx n="159" d="100"/>
          <a:sy n="159" d="100"/>
        </p:scale>
        <p:origin x="1824" y="102"/>
      </p:cViewPr>
      <p:guideLst>
        <p:guide orient="horz" pos="2160"/>
        <p:guide orient="horz" pos="4179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222"/>
      </p:cViewPr>
      <p:guideLst>
        <p:guide orient="horz" pos="3131"/>
        <p:guide pos="3945"/>
        <p:guide pos="3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7413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999580FB-A1A7-4BFA-8980-0CB90ED5CC13}" type="datetimeFigureOut">
              <a:rPr lang="en-US" sz="800" smtClean="0"/>
              <a:pPr algn="l"/>
              <a:t>4/5/2024</a:t>
            </a:fld>
            <a:endParaRPr lang="en-US" sz="8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10C-11CC-44CF-B61D-C36BD5A4E9FA}" type="slidenum">
              <a:rPr lang="en-US" sz="800" smtClean="0"/>
              <a:pPr/>
              <a:t>‹#›</a:t>
            </a:fld>
            <a:endParaRPr lang="en-US" sz="80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/>
              <a:t>Copyright 2011 FUJITSU</a:t>
            </a:r>
          </a:p>
        </p:txBody>
      </p:sp>
      <p:pic>
        <p:nvPicPr>
          <p:cNvPr id="6" name="Picture 2" descr="SD_INTERNAL USE ONLY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577" y="58670"/>
            <a:ext cx="1585195" cy="207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9662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0" y="1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fld id="{9AF53C10-58A7-45D0-B2D2-D1576F087AB5}" type="datetimeFigureOut">
              <a:rPr lang="en-US" noProof="0" smtClean="0"/>
              <a:pPr/>
              <a:t>4/5/2024</a:t>
            </a:fld>
            <a:endParaRPr lang="en-US" noProof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3877067" y="1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endParaRPr lang="en-US" noProof="0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5"/>
          </p:nvPr>
        </p:nvSpPr>
        <p:spPr>
          <a:xfrm>
            <a:off x="3875492" y="9399328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2BC81D3-C59B-4C63-B840-07ACB8BAB3C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4"/>
          </p:nvPr>
        </p:nvSpPr>
        <p:spPr>
          <a:xfrm>
            <a:off x="0" y="9399328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noProof="0"/>
              <a:t>Copyright 2011 FUJITSU</a:t>
            </a:r>
          </a:p>
        </p:txBody>
      </p:sp>
      <p:sp>
        <p:nvSpPr>
          <p:cNvPr id="30" name="Notes Placeholder 29"/>
          <p:cNvSpPr>
            <a:spLocks noGrp="1"/>
          </p:cNvSpPr>
          <p:nvPr>
            <p:ph type="body" sz="quarter" idx="3"/>
          </p:nvPr>
        </p:nvSpPr>
        <p:spPr>
          <a:xfrm>
            <a:off x="545207" y="4969670"/>
            <a:ext cx="5716787" cy="42242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026" name="Picture 2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577" y="58670"/>
            <a:ext cx="1585195" cy="207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98905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2563" indent="-182563" algn="l" defTabSz="914400" rtl="0" eaLnBrk="1" latinLnBrk="0" hangingPunct="1">
      <a:spcBef>
        <a:spcPts val="516"/>
      </a:spcBef>
      <a:spcAft>
        <a:spcPts val="288"/>
      </a:spcAft>
      <a:buClr>
        <a:schemeClr val="accent2"/>
      </a:buClr>
      <a:buFont typeface="Wingdings" pitchFamily="2" charset="2"/>
      <a:buChar char="n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58775" indent="-176213" algn="l" defTabSz="914400" rtl="0" eaLnBrk="1" latinLnBrk="0" hangingPunct="1">
      <a:spcAft>
        <a:spcPts val="288"/>
      </a:spcAft>
      <a:buClr>
        <a:schemeClr val="tx2"/>
      </a:buClr>
      <a:buFont typeface="Wingdings" pitchFamily="2" charset="2"/>
      <a:buChar char="n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9263" indent="-90488" algn="l" defTabSz="914400" rtl="0" eaLnBrk="1" latinLnBrk="0" hangingPunct="1">
      <a:spcBef>
        <a:spcPts val="432"/>
      </a:spcBef>
      <a:spcAft>
        <a:spcPts val="24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-92075" algn="l" defTabSz="914400" rtl="0" eaLnBrk="1" latinLnBrk="0" hangingPunct="1">
      <a:spcBef>
        <a:spcPts val="384"/>
      </a:spcBef>
      <a:spcAft>
        <a:spcPts val="216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25475" indent="-84138" algn="l" defTabSz="914400" rtl="0" eaLnBrk="1" latinLnBrk="0" hangingPunct="1">
      <a:spcBef>
        <a:spcPts val="336"/>
      </a:spcBef>
      <a:spcAft>
        <a:spcPts val="192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0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1018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1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2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3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Red_L150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>
                <a:solidFill>
                  <a:srgbClr val="FFFFFF"/>
                </a:solidFill>
                <a:latin typeface="Arial"/>
              </a:rPr>
              <a:t>Titelmasterformat durch Klicken bearbeiten</a:t>
            </a: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252000" y="1773238"/>
            <a:ext cx="86400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581524"/>
            <a:ext cx="86400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6448425"/>
            <a:ext cx="9144000" cy="200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chemeClr val="accent2"/>
              </a:buClr>
            </a:pPr>
            <a:endParaRPr lang="en-US" noProof="0">
              <a:solidFill>
                <a:schemeClr val="tx1"/>
              </a:solidFill>
            </a:endParaRPr>
          </a:p>
        </p:txBody>
      </p:sp>
      <p:pic>
        <p:nvPicPr>
          <p:cNvPr id="47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400" cy="726943"/>
          </a:xfrm>
          <a:prstGeom prst="rect">
            <a:avLst/>
          </a:prstGeom>
          <a:noFill/>
        </p:spPr>
      </p:pic>
      <p:sp>
        <p:nvSpPr>
          <p:cNvPr id="12" name="Rectangle 21"/>
          <p:cNvSpPr/>
          <p:nvPr userDrawn="1"/>
        </p:nvSpPr>
        <p:spPr bwMode="gray">
          <a:xfrm>
            <a:off x="4932000" y="6651638"/>
            <a:ext cx="4024800" cy="2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kumimoji="0" lang="en-US" altLang="ja-JP" sz="800" kern="1200" noProof="0" dirty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3789040"/>
            <a:ext cx="8640000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836613"/>
            <a:ext cx="8640000" cy="273640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1628800"/>
            <a:ext cx="8640000" cy="4824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75"/>
            <a:ext cx="4248150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0605" cy="482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280843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156000" y="1628775"/>
            <a:ext cx="273630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1700213"/>
            <a:ext cx="4248596" cy="475297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1175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2736429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060000" y="1628775"/>
            <a:ext cx="5832475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5832474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1628775"/>
            <a:ext cx="2736850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4149080"/>
            <a:ext cx="8640000" cy="230410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8640000" cy="23050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/>
              <a:t>Subheadline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 +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2000" y="2133600"/>
            <a:ext cx="8640000" cy="10073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2000" y="3716338"/>
            <a:ext cx="8640000" cy="2736850"/>
          </a:xfrm>
        </p:spPr>
        <p:txBody>
          <a:bodyPr/>
          <a:lstStyle>
            <a:lvl1pPr marL="357188" indent="-3571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"/>
              <a:defRPr sz="2400"/>
            </a:lvl1pPr>
            <a:lvl2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2pPr>
            <a:lvl3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3pPr>
            <a:lvl4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4pPr>
            <a:lvl5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7" name="Picture 3" descr="Fujitsu_Log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5649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/>
          </a:p>
        </p:txBody>
      </p:sp>
      <p:pic>
        <p:nvPicPr>
          <p:cNvPr id="35" name="Picture 2" descr="Fujitsu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350" y="1818000"/>
            <a:ext cx="5569246" cy="278364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TitleGray_L150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4663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dirty="0">
                <a:solidFill>
                  <a:srgbClr val="FFFFFF"/>
                </a:solidFill>
              </a:rPr>
              <a:t>Titelmasterformat </a:t>
            </a:r>
            <a:r>
              <a:rPr lang="en-GB" sz="4400" dirty="0" err="1">
                <a:solidFill>
                  <a:srgbClr val="FFFFFF"/>
                </a:solidFill>
              </a:rPr>
              <a:t>durch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r>
              <a:rPr lang="en-GB" sz="4400" dirty="0" err="1">
                <a:solidFill>
                  <a:srgbClr val="FFFFFF"/>
                </a:solidFill>
              </a:rPr>
              <a:t>Klicken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r>
              <a:rPr lang="en-GB" sz="4400" dirty="0" err="1">
                <a:solidFill>
                  <a:srgbClr val="FFFFFF"/>
                </a:solidFill>
              </a:rPr>
              <a:t>bearbeiten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252000" y="1773238"/>
            <a:ext cx="86400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581524"/>
            <a:ext cx="86400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6448425"/>
            <a:ext cx="9144000" cy="200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rgbClr val="A30B1A"/>
              </a:buClr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1" name="Picture 3" descr="Fujitsu_Logo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727215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5580140" y="6548437"/>
            <a:ext cx="3563859" cy="309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2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 +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2000" y="2133600"/>
            <a:ext cx="8640000" cy="10073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2000" y="3716338"/>
            <a:ext cx="8640000" cy="2736850"/>
          </a:xfrm>
        </p:spPr>
        <p:txBody>
          <a:bodyPr/>
          <a:lstStyle>
            <a:lvl1pPr marL="357188" indent="-3571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"/>
              <a:defRPr sz="2400"/>
            </a:lvl1pPr>
            <a:lvl2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2pPr>
            <a:lvl3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3pPr>
            <a:lvl4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4pPr>
            <a:lvl5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7" name="Picture 3" descr="Fujitsu_Log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564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115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2000" y="836612"/>
            <a:ext cx="8640000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997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836612"/>
            <a:ext cx="424859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157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252000" y="836612"/>
            <a:ext cx="280843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156000" y="836614"/>
            <a:ext cx="2736305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620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5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908050"/>
            <a:ext cx="4248596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81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2736429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060000" y="836613"/>
            <a:ext cx="5832773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382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836640"/>
            <a:ext cx="2736850" cy="5616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5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2000" y="836612"/>
            <a:ext cx="8640000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3789040"/>
            <a:ext cx="8640000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836613"/>
            <a:ext cx="8640000" cy="273640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021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1628800"/>
            <a:ext cx="8640000" cy="4824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17998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75"/>
            <a:ext cx="4248150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0605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181062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280843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156000" y="1628775"/>
            <a:ext cx="2736306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575943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89281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1700213"/>
            <a:ext cx="4248596" cy="475297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1175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673545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2736429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060000" y="1628775"/>
            <a:ext cx="5832475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08164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5832474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1628775"/>
            <a:ext cx="2736850" cy="48244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226860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4149080"/>
            <a:ext cx="8640000" cy="230410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8640000" cy="23050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144658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3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836612"/>
            <a:ext cx="424859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39" name="Picture 2" descr="Fujitsu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350" y="1818000"/>
            <a:ext cx="5569246" cy="2783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5814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7858125" cy="6937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168275" y="869950"/>
            <a:ext cx="8786813" cy="5592763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6653213"/>
            <a:ext cx="53975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B70163-533C-4022-B37F-8C9FD10D6156}" type="slidenum">
              <a:rPr lang="de-DE" altLang="ja-JP">
                <a:solidFill>
                  <a:srgbClr val="000000"/>
                </a:solidFill>
              </a:rPr>
              <a:pPr/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8" y="6653213"/>
            <a:ext cx="4022725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ja-JP">
                <a:solidFill>
                  <a:srgbClr val="000000"/>
                </a:solidFill>
              </a:rPr>
              <a:t>Fujitsu 2015</a:t>
            </a:r>
          </a:p>
        </p:txBody>
      </p:sp>
    </p:spTree>
    <p:extLst>
      <p:ext uri="{BB962C8B-B14F-4D97-AF65-F5344CB8AC3E}">
        <p14:creationId xmlns:p14="http://schemas.microsoft.com/office/powerpoint/2010/main" val="914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252000" y="836612"/>
            <a:ext cx="280843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156000" y="836614"/>
            <a:ext cx="2736305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908050"/>
            <a:ext cx="4248596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0" y="836613"/>
            <a:ext cx="4248000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2736429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060000" y="836613"/>
            <a:ext cx="5832773" cy="5616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836640"/>
            <a:ext cx="2736850" cy="5616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2000" y="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kumimoji="0" lang="en-US" altLang="ja-JP" sz="800" kern="1200" noProof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z="800" kern="1200" noProof="0" dirty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252000" y="836613"/>
            <a:ext cx="8640000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pic>
        <p:nvPicPr>
          <p:cNvPr id="20" name="Picture 3" descr="Fujitsu_Logo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6800" y="186077"/>
            <a:ext cx="1037913" cy="404473"/>
          </a:xfrm>
          <a:prstGeom prst="rect">
            <a:avLst/>
          </a:prstGeom>
          <a:noFill/>
        </p:spPr>
      </p:pic>
      <p:sp>
        <p:nvSpPr>
          <p:cNvPr id="23" name="Footer Placeholder 110"/>
          <p:cNvSpPr txBox="1">
            <a:spLocks/>
          </p:cNvSpPr>
          <p:nvPr userDrawn="1"/>
        </p:nvSpPr>
        <p:spPr>
          <a:xfrm>
            <a:off x="4932040" y="6646098"/>
            <a:ext cx="39636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algn="r" defTabSz="914400" rtl="0" eaLnBrk="1" fontAlgn="base" latinLnBrk="0" hangingPunct="1">
              <a:defRPr kumimoji="0" lang="de-DE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 2017 FUJITSU Ltd.</a:t>
            </a:r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200778" y="6696872"/>
            <a:ext cx="1520819" cy="140630"/>
            <a:chOff x="3419871" y="4623985"/>
            <a:chExt cx="1520819" cy="14063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3419871" y="4623985"/>
              <a:ext cx="1520819" cy="139477"/>
            </a:xfrm>
            <a:custGeom>
              <a:avLst/>
              <a:gdLst>
                <a:gd name="T0" fmla="*/ 408 w 8125"/>
                <a:gd name="T1" fmla="*/ 0 h 816"/>
                <a:gd name="T2" fmla="*/ 0 w 8125"/>
                <a:gd name="T3" fmla="*/ 408 h 816"/>
                <a:gd name="T4" fmla="*/ 408 w 8125"/>
                <a:gd name="T5" fmla="*/ 816 h 816"/>
                <a:gd name="T6" fmla="*/ 7717 w 8125"/>
                <a:gd name="T7" fmla="*/ 816 h 816"/>
                <a:gd name="T8" fmla="*/ 8125 w 8125"/>
                <a:gd name="T9" fmla="*/ 408 h 816"/>
                <a:gd name="T10" fmla="*/ 7717 w 8125"/>
                <a:gd name="T11" fmla="*/ 0 h 816"/>
                <a:gd name="T12" fmla="*/ 408 w 8125"/>
                <a:gd name="T13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5" h="816">
                  <a:moveTo>
                    <a:pt x="408" y="0"/>
                  </a:moveTo>
                  <a:cubicBezTo>
                    <a:pt x="183" y="0"/>
                    <a:pt x="0" y="183"/>
                    <a:pt x="0" y="408"/>
                  </a:cubicBezTo>
                  <a:cubicBezTo>
                    <a:pt x="0" y="634"/>
                    <a:pt x="183" y="816"/>
                    <a:pt x="408" y="816"/>
                  </a:cubicBezTo>
                  <a:lnTo>
                    <a:pt x="7717" y="816"/>
                  </a:lnTo>
                  <a:cubicBezTo>
                    <a:pt x="7942" y="816"/>
                    <a:pt x="8125" y="634"/>
                    <a:pt x="8125" y="408"/>
                  </a:cubicBezTo>
                  <a:cubicBezTo>
                    <a:pt x="8125" y="183"/>
                    <a:pt x="7942" y="0"/>
                    <a:pt x="7717" y="0"/>
                  </a:cubicBezTo>
                  <a:lnTo>
                    <a:pt x="408" y="0"/>
                  </a:lnTo>
                  <a:close/>
                </a:path>
              </a:pathLst>
            </a:custGeom>
            <a:noFill/>
            <a:ln w="19050" cap="rnd">
              <a:solidFill>
                <a:srgbClr val="B72C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656046" y="4626116"/>
              <a:ext cx="12054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1" i="0" u="none" strike="noStrike" cap="none" normalizeH="0" baseline="0" dirty="0">
                  <a:ln>
                    <a:noFill/>
                  </a:ln>
                  <a:solidFill>
                    <a:srgbClr val="B72C15"/>
                  </a:solidFill>
                  <a:effectLst/>
                  <a:latin typeface="+mj-lt"/>
                </a:rPr>
                <a:t>INTERNAL USE ONLY</a:t>
              </a:r>
              <a:endParaRPr kumimoji="0" lang="de-DE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Freeform 33"/>
            <p:cNvSpPr>
              <a:spLocks noEditPoints="1"/>
            </p:cNvSpPr>
            <p:nvPr/>
          </p:nvSpPr>
          <p:spPr bwMode="auto">
            <a:xfrm>
              <a:off x="3474867" y="4642695"/>
              <a:ext cx="125909" cy="107159"/>
            </a:xfrm>
            <a:custGeom>
              <a:avLst/>
              <a:gdLst>
                <a:gd name="T0" fmla="*/ 0 w 592"/>
                <a:gd name="T1" fmla="*/ 296 h 592"/>
                <a:gd name="T2" fmla="*/ 296 w 592"/>
                <a:gd name="T3" fmla="*/ 0 h 592"/>
                <a:gd name="T4" fmla="*/ 592 w 592"/>
                <a:gd name="T5" fmla="*/ 296 h 592"/>
                <a:gd name="T6" fmla="*/ 296 w 592"/>
                <a:gd name="T7" fmla="*/ 592 h 592"/>
                <a:gd name="T8" fmla="*/ 0 w 592"/>
                <a:gd name="T9" fmla="*/ 296 h 592"/>
                <a:gd name="T10" fmla="*/ 477 w 592"/>
                <a:gd name="T11" fmla="*/ 425 h 592"/>
                <a:gd name="T12" fmla="*/ 518 w 592"/>
                <a:gd name="T13" fmla="*/ 296 h 592"/>
                <a:gd name="T14" fmla="*/ 296 w 592"/>
                <a:gd name="T15" fmla="*/ 74 h 592"/>
                <a:gd name="T16" fmla="*/ 167 w 592"/>
                <a:gd name="T17" fmla="*/ 115 h 592"/>
                <a:gd name="T18" fmla="*/ 477 w 592"/>
                <a:gd name="T19" fmla="*/ 425 h 592"/>
                <a:gd name="T20" fmla="*/ 115 w 592"/>
                <a:gd name="T21" fmla="*/ 168 h 592"/>
                <a:gd name="T22" fmla="*/ 74 w 592"/>
                <a:gd name="T23" fmla="*/ 296 h 592"/>
                <a:gd name="T24" fmla="*/ 296 w 592"/>
                <a:gd name="T25" fmla="*/ 518 h 592"/>
                <a:gd name="T26" fmla="*/ 425 w 592"/>
                <a:gd name="T27" fmla="*/ 477 h 592"/>
                <a:gd name="T28" fmla="*/ 115 w 592"/>
                <a:gd name="T29" fmla="*/ 168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0" y="296"/>
                  </a:moveTo>
                  <a:cubicBezTo>
                    <a:pt x="0" y="133"/>
                    <a:pt x="133" y="0"/>
                    <a:pt x="296" y="0"/>
                  </a:cubicBezTo>
                  <a:cubicBezTo>
                    <a:pt x="459" y="0"/>
                    <a:pt x="592" y="133"/>
                    <a:pt x="592" y="296"/>
                  </a:cubicBezTo>
                  <a:cubicBezTo>
                    <a:pt x="592" y="460"/>
                    <a:pt x="459" y="592"/>
                    <a:pt x="296" y="592"/>
                  </a:cubicBezTo>
                  <a:cubicBezTo>
                    <a:pt x="133" y="592"/>
                    <a:pt x="0" y="460"/>
                    <a:pt x="0" y="296"/>
                  </a:cubicBezTo>
                  <a:close/>
                  <a:moveTo>
                    <a:pt x="477" y="425"/>
                  </a:moveTo>
                  <a:cubicBezTo>
                    <a:pt x="503" y="387"/>
                    <a:pt x="518" y="342"/>
                    <a:pt x="518" y="296"/>
                  </a:cubicBezTo>
                  <a:cubicBezTo>
                    <a:pt x="518" y="174"/>
                    <a:pt x="418" y="74"/>
                    <a:pt x="296" y="74"/>
                  </a:cubicBezTo>
                  <a:cubicBezTo>
                    <a:pt x="250" y="74"/>
                    <a:pt x="205" y="89"/>
                    <a:pt x="167" y="115"/>
                  </a:cubicBezTo>
                  <a:lnTo>
                    <a:pt x="477" y="425"/>
                  </a:lnTo>
                  <a:close/>
                  <a:moveTo>
                    <a:pt x="115" y="168"/>
                  </a:moveTo>
                  <a:cubicBezTo>
                    <a:pt x="88" y="205"/>
                    <a:pt x="74" y="250"/>
                    <a:pt x="74" y="296"/>
                  </a:cubicBezTo>
                  <a:cubicBezTo>
                    <a:pt x="74" y="419"/>
                    <a:pt x="173" y="518"/>
                    <a:pt x="296" y="518"/>
                  </a:cubicBezTo>
                  <a:cubicBezTo>
                    <a:pt x="342" y="518"/>
                    <a:pt x="387" y="504"/>
                    <a:pt x="425" y="477"/>
                  </a:cubicBezTo>
                  <a:lnTo>
                    <a:pt x="115" y="168"/>
                  </a:lnTo>
                  <a:close/>
                </a:path>
              </a:pathLst>
            </a:custGeom>
            <a:solidFill>
              <a:srgbClr val="B72C1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60" r:id="rId3"/>
    <p:sldLayoutId id="2147483662" r:id="rId4"/>
    <p:sldLayoutId id="2147483656" r:id="rId5"/>
    <p:sldLayoutId id="2147483654" r:id="rId6"/>
    <p:sldLayoutId id="2147483665" r:id="rId7"/>
    <p:sldLayoutId id="2147483666" r:id="rId8"/>
    <p:sldLayoutId id="2147483687" r:id="rId9"/>
    <p:sldLayoutId id="2147483657" r:id="rId10"/>
    <p:sldLayoutId id="2147483668" r:id="rId11"/>
    <p:sldLayoutId id="2147483669" r:id="rId12"/>
    <p:sldLayoutId id="2147483670" r:id="rId13"/>
    <p:sldLayoutId id="2147483671" r:id="rId14"/>
    <p:sldLayoutId id="2147483675" r:id="rId15"/>
    <p:sldLayoutId id="2147483677" r:id="rId16"/>
    <p:sldLayoutId id="2147483684" r:id="rId17"/>
    <p:sldLayoutId id="2147483678" r:id="rId18"/>
    <p:sldLayoutId id="2147483659" r:id="rId19"/>
    <p:sldLayoutId id="2147483655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2000" y="0"/>
            <a:ext cx="7776384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252000" y="836613"/>
            <a:ext cx="8640000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6800" y="186077"/>
            <a:ext cx="1037913" cy="404473"/>
          </a:xfrm>
          <a:prstGeom prst="rect">
            <a:avLst/>
          </a:prstGeom>
          <a:noFill/>
        </p:spPr>
      </p:pic>
      <p:sp>
        <p:nvSpPr>
          <p:cNvPr id="28" name="Footer Placeholder 110"/>
          <p:cNvSpPr txBox="1">
            <a:spLocks/>
          </p:cNvSpPr>
          <p:nvPr userDrawn="1"/>
        </p:nvSpPr>
        <p:spPr>
          <a:xfrm>
            <a:off x="4932040" y="6646098"/>
            <a:ext cx="39636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algn="r" defTabSz="914400" rtl="0" eaLnBrk="1" fontAlgn="base" latinLnBrk="0" hangingPunct="1">
              <a:defRPr kumimoji="0" lang="de-DE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2017 FUJITSU Ltd.</a:t>
            </a:r>
          </a:p>
        </p:txBody>
      </p:sp>
      <p:grpSp>
        <p:nvGrpSpPr>
          <p:cNvPr id="29" name="Gruppieren 28"/>
          <p:cNvGrpSpPr/>
          <p:nvPr userDrawn="1"/>
        </p:nvGrpSpPr>
        <p:grpSpPr>
          <a:xfrm>
            <a:off x="200778" y="6696872"/>
            <a:ext cx="1520819" cy="140630"/>
            <a:chOff x="3419871" y="4623985"/>
            <a:chExt cx="1520819" cy="140630"/>
          </a:xfrm>
        </p:grpSpPr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419871" y="4623985"/>
              <a:ext cx="1520819" cy="139477"/>
            </a:xfrm>
            <a:custGeom>
              <a:avLst/>
              <a:gdLst>
                <a:gd name="T0" fmla="*/ 408 w 8125"/>
                <a:gd name="T1" fmla="*/ 0 h 816"/>
                <a:gd name="T2" fmla="*/ 0 w 8125"/>
                <a:gd name="T3" fmla="*/ 408 h 816"/>
                <a:gd name="T4" fmla="*/ 408 w 8125"/>
                <a:gd name="T5" fmla="*/ 816 h 816"/>
                <a:gd name="T6" fmla="*/ 7717 w 8125"/>
                <a:gd name="T7" fmla="*/ 816 h 816"/>
                <a:gd name="T8" fmla="*/ 8125 w 8125"/>
                <a:gd name="T9" fmla="*/ 408 h 816"/>
                <a:gd name="T10" fmla="*/ 7717 w 8125"/>
                <a:gd name="T11" fmla="*/ 0 h 816"/>
                <a:gd name="T12" fmla="*/ 408 w 8125"/>
                <a:gd name="T13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5" h="816">
                  <a:moveTo>
                    <a:pt x="408" y="0"/>
                  </a:moveTo>
                  <a:cubicBezTo>
                    <a:pt x="183" y="0"/>
                    <a:pt x="0" y="183"/>
                    <a:pt x="0" y="408"/>
                  </a:cubicBezTo>
                  <a:cubicBezTo>
                    <a:pt x="0" y="634"/>
                    <a:pt x="183" y="816"/>
                    <a:pt x="408" y="816"/>
                  </a:cubicBezTo>
                  <a:lnTo>
                    <a:pt x="7717" y="816"/>
                  </a:lnTo>
                  <a:cubicBezTo>
                    <a:pt x="7942" y="816"/>
                    <a:pt x="8125" y="634"/>
                    <a:pt x="8125" y="408"/>
                  </a:cubicBezTo>
                  <a:cubicBezTo>
                    <a:pt x="8125" y="183"/>
                    <a:pt x="7942" y="0"/>
                    <a:pt x="7717" y="0"/>
                  </a:cubicBezTo>
                  <a:lnTo>
                    <a:pt x="408" y="0"/>
                  </a:lnTo>
                  <a:close/>
                </a:path>
              </a:pathLst>
            </a:custGeom>
            <a:noFill/>
            <a:ln w="19050" cap="rnd">
              <a:solidFill>
                <a:srgbClr val="B72C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56046" y="4626116"/>
              <a:ext cx="12054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900" b="1" dirty="0">
                  <a:solidFill>
                    <a:srgbClr val="B72C15"/>
                  </a:solidFill>
                </a:rPr>
                <a:t>INTERNAL USE ONLY</a:t>
              </a:r>
              <a:endParaRPr lang="de-DE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3474867" y="4642695"/>
              <a:ext cx="125909" cy="107159"/>
            </a:xfrm>
            <a:custGeom>
              <a:avLst/>
              <a:gdLst>
                <a:gd name="T0" fmla="*/ 0 w 592"/>
                <a:gd name="T1" fmla="*/ 296 h 592"/>
                <a:gd name="T2" fmla="*/ 296 w 592"/>
                <a:gd name="T3" fmla="*/ 0 h 592"/>
                <a:gd name="T4" fmla="*/ 592 w 592"/>
                <a:gd name="T5" fmla="*/ 296 h 592"/>
                <a:gd name="T6" fmla="*/ 296 w 592"/>
                <a:gd name="T7" fmla="*/ 592 h 592"/>
                <a:gd name="T8" fmla="*/ 0 w 592"/>
                <a:gd name="T9" fmla="*/ 296 h 592"/>
                <a:gd name="T10" fmla="*/ 477 w 592"/>
                <a:gd name="T11" fmla="*/ 425 h 592"/>
                <a:gd name="T12" fmla="*/ 518 w 592"/>
                <a:gd name="T13" fmla="*/ 296 h 592"/>
                <a:gd name="T14" fmla="*/ 296 w 592"/>
                <a:gd name="T15" fmla="*/ 74 h 592"/>
                <a:gd name="T16" fmla="*/ 167 w 592"/>
                <a:gd name="T17" fmla="*/ 115 h 592"/>
                <a:gd name="T18" fmla="*/ 477 w 592"/>
                <a:gd name="T19" fmla="*/ 425 h 592"/>
                <a:gd name="T20" fmla="*/ 115 w 592"/>
                <a:gd name="T21" fmla="*/ 168 h 592"/>
                <a:gd name="T22" fmla="*/ 74 w 592"/>
                <a:gd name="T23" fmla="*/ 296 h 592"/>
                <a:gd name="T24" fmla="*/ 296 w 592"/>
                <a:gd name="T25" fmla="*/ 518 h 592"/>
                <a:gd name="T26" fmla="*/ 425 w 592"/>
                <a:gd name="T27" fmla="*/ 477 h 592"/>
                <a:gd name="T28" fmla="*/ 115 w 592"/>
                <a:gd name="T29" fmla="*/ 168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0" y="296"/>
                  </a:moveTo>
                  <a:cubicBezTo>
                    <a:pt x="0" y="133"/>
                    <a:pt x="133" y="0"/>
                    <a:pt x="296" y="0"/>
                  </a:cubicBezTo>
                  <a:cubicBezTo>
                    <a:pt x="459" y="0"/>
                    <a:pt x="592" y="133"/>
                    <a:pt x="592" y="296"/>
                  </a:cubicBezTo>
                  <a:cubicBezTo>
                    <a:pt x="592" y="460"/>
                    <a:pt x="459" y="592"/>
                    <a:pt x="296" y="592"/>
                  </a:cubicBezTo>
                  <a:cubicBezTo>
                    <a:pt x="133" y="592"/>
                    <a:pt x="0" y="460"/>
                    <a:pt x="0" y="296"/>
                  </a:cubicBezTo>
                  <a:close/>
                  <a:moveTo>
                    <a:pt x="477" y="425"/>
                  </a:moveTo>
                  <a:cubicBezTo>
                    <a:pt x="503" y="387"/>
                    <a:pt x="518" y="342"/>
                    <a:pt x="518" y="296"/>
                  </a:cubicBezTo>
                  <a:cubicBezTo>
                    <a:pt x="518" y="174"/>
                    <a:pt x="418" y="74"/>
                    <a:pt x="296" y="74"/>
                  </a:cubicBezTo>
                  <a:cubicBezTo>
                    <a:pt x="250" y="74"/>
                    <a:pt x="205" y="89"/>
                    <a:pt x="167" y="115"/>
                  </a:cubicBezTo>
                  <a:lnTo>
                    <a:pt x="477" y="425"/>
                  </a:lnTo>
                  <a:close/>
                  <a:moveTo>
                    <a:pt x="115" y="168"/>
                  </a:moveTo>
                  <a:cubicBezTo>
                    <a:pt x="88" y="205"/>
                    <a:pt x="74" y="250"/>
                    <a:pt x="74" y="296"/>
                  </a:cubicBezTo>
                  <a:cubicBezTo>
                    <a:pt x="74" y="419"/>
                    <a:pt x="173" y="518"/>
                    <a:pt x="296" y="518"/>
                  </a:cubicBezTo>
                  <a:cubicBezTo>
                    <a:pt x="342" y="518"/>
                    <a:pt x="387" y="504"/>
                    <a:pt x="425" y="477"/>
                  </a:cubicBezTo>
                  <a:lnTo>
                    <a:pt x="115" y="168"/>
                  </a:lnTo>
                  <a:close/>
                </a:path>
              </a:pathLst>
            </a:custGeom>
            <a:solidFill>
              <a:srgbClr val="B72C1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13" r:id="rId2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7569338" y="764703"/>
            <a:ext cx="1322569" cy="1296144"/>
          </a:xfrm>
          <a:prstGeom prst="rect">
            <a:avLst/>
          </a:prstGeom>
          <a:noFill/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GB" sz="1400" dirty="0">
                <a:solidFill>
                  <a:srgbClr val="000000"/>
                </a:solidFill>
                <a:ea typeface="ＭＳ Ｐゴシック" charset="-128"/>
              </a:rPr>
              <a:t>Insert 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GB" sz="1400" dirty="0">
                <a:solidFill>
                  <a:srgbClr val="000000"/>
                </a:solidFill>
                <a:ea typeface="ＭＳ Ｐゴシック" charset="-128"/>
              </a:rPr>
              <a:t>Photo</a:t>
            </a: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7109420" y="775542"/>
            <a:ext cx="342900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" name="Rectangle 83"/>
          <p:cNvSpPr>
            <a:spLocks noChangeArrowheads="1"/>
          </p:cNvSpPr>
          <p:nvPr/>
        </p:nvSpPr>
        <p:spPr bwMode="auto">
          <a:xfrm>
            <a:off x="7109420" y="1099392"/>
            <a:ext cx="342900" cy="322262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4" name="Rectangle 84"/>
          <p:cNvSpPr>
            <a:spLocks noChangeArrowheads="1"/>
          </p:cNvSpPr>
          <p:nvPr/>
        </p:nvSpPr>
        <p:spPr bwMode="auto">
          <a:xfrm>
            <a:off x="6764932" y="1099392"/>
            <a:ext cx="344488" cy="322262"/>
          </a:xfrm>
          <a:prstGeom prst="rect">
            <a:avLst/>
          </a:prstGeom>
          <a:solidFill>
            <a:srgbClr val="92D050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5" name="Rectangle 85"/>
          <p:cNvSpPr>
            <a:spLocks noChangeArrowheads="1"/>
          </p:cNvSpPr>
          <p:nvPr/>
        </p:nvSpPr>
        <p:spPr bwMode="auto">
          <a:xfrm>
            <a:off x="6764932" y="775542"/>
            <a:ext cx="344488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7109420" y="1424829"/>
            <a:ext cx="342900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7" name="Rectangle 87"/>
          <p:cNvSpPr>
            <a:spLocks noChangeArrowheads="1"/>
          </p:cNvSpPr>
          <p:nvPr/>
        </p:nvSpPr>
        <p:spPr bwMode="auto">
          <a:xfrm>
            <a:off x="6764932" y="1424829"/>
            <a:ext cx="344488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" name="Rectangle 88"/>
          <p:cNvSpPr>
            <a:spLocks noChangeArrowheads="1"/>
          </p:cNvSpPr>
          <p:nvPr/>
        </p:nvSpPr>
        <p:spPr bwMode="auto">
          <a:xfrm>
            <a:off x="6423620" y="775542"/>
            <a:ext cx="344487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89"/>
          <p:cNvSpPr>
            <a:spLocks noChangeArrowheads="1"/>
          </p:cNvSpPr>
          <p:nvPr/>
        </p:nvSpPr>
        <p:spPr bwMode="auto">
          <a:xfrm>
            <a:off x="6423620" y="1099392"/>
            <a:ext cx="344487" cy="322262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6423620" y="1424829"/>
            <a:ext cx="344487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69153"/>
              </p:ext>
            </p:extLst>
          </p:nvPr>
        </p:nvGraphicFramePr>
        <p:xfrm>
          <a:off x="151283" y="664523"/>
          <a:ext cx="5644853" cy="5744648"/>
        </p:xfrm>
        <a:graphic>
          <a:graphicData uri="http://schemas.openxmlformats.org/drawingml/2006/table">
            <a:tbl>
              <a:tblPr/>
              <a:tblGrid>
                <a:gridCol w="1714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Employee Name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Go, Zachary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FRF Level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Current: </a:t>
                      </a:r>
                      <a:r>
                        <a:rPr kumimoji="1" lang="en-GB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TG4</a:t>
                      </a: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  New: </a:t>
                      </a:r>
                      <a:r>
                        <a:rPr kumimoji="1" lang="en-GB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TG5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Job Title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Current: </a:t>
                      </a:r>
                      <a:r>
                        <a:rPr kumimoji="1" lang="en-GB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  Dev / Mid  </a:t>
                      </a: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New: </a:t>
                      </a:r>
                      <a:r>
                        <a:rPr kumimoji="1" lang="en-GB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 Dev / Sr.  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 Role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Application Systems Engineer/Consultant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Time in Role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Since March 2021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Reporting To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Gonzales, Amiel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3249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Account Handled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Highway Ticketless (</a:t>
                      </a:r>
                      <a:r>
                        <a:rPr kumimoji="1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May 28, 2021, to June 28, 2021)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Alsok</a:t>
                      </a: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(November 2021 - November 2022)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Worry Free – </a:t>
                      </a:r>
                      <a:r>
                        <a:rPr kumimoji="1" lang="en-GB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Tohogas</a:t>
                      </a: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(January 3, 2023 – March 31, 2023)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Transportation Division Shared (July 6, 2023 – August 1, 2023)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Aero IPK (August 2, 2023 – Present)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Languages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English, Chinese (Fukien) , Filipino (Bisaya, Tagalog)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05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Career Experience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Functional: IT Manager, Unit Head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Previous Industry: Insurance 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International Experience: No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P&amp;L Management Experience: Yes,(IT and Sales)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Education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Bachelor of Science in Computer Engineering 1996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9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Certification(s)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Performance Ratings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FY2023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Outstanding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82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FY2022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Outstanding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FY2021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Successful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00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Mobility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/>
                          <a:ea typeface="ＭＳ Ｐゴシック" charset="-128"/>
                          <a:cs typeface="Arial" charset="0"/>
                        </a:rPr>
                        <a:t>Travel Domestically: Yes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/>
                          <a:ea typeface="ＭＳ Ｐゴシック" charset="-128"/>
                          <a:cs typeface="Arial" charset="0"/>
                        </a:rPr>
                        <a:t>Travel Internationally:  Yes (short term)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/>
                          <a:ea typeface="ＭＳ Ｐゴシック" charset="-128"/>
                          <a:cs typeface="Arial" charset="0"/>
                        </a:rPr>
                        <a:t>Willing to Relocate:  Depends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3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Career Statement</a:t>
                      </a:r>
                      <a:endParaRPr kumimoji="1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Never stop learning, we learn faster if we teach and share our knowledge 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Risk of Loss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The company will have to look for replacement that has long experience in this field.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9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Impact of Loss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Waste of time in training replacement.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30821"/>
              </p:ext>
            </p:extLst>
          </p:nvPr>
        </p:nvGraphicFramePr>
        <p:xfrm>
          <a:off x="6012160" y="2327233"/>
          <a:ext cx="2880320" cy="204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Leadership Development Program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Year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Inspiring Leadership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Engaging People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2022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Developing Leadership Presence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What is a PMO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Essential Lessons for First-Time Managers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Management Tips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Essentials of Team Collaboration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Project Management Foundation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Fujitsu Sans" panose="020B0404060202020204" pitchFamily="34" charset="0"/>
                          <a:ea typeface="Calibri"/>
                          <a:cs typeface="Arial" panose="020B0604020202020204" pitchFamily="34" charset="0"/>
                        </a:rPr>
                        <a:t>2023</a:t>
                      </a: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Group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315612"/>
              </p:ext>
            </p:extLst>
          </p:nvPr>
        </p:nvGraphicFramePr>
        <p:xfrm>
          <a:off x="6012445" y="4589412"/>
          <a:ext cx="2879749" cy="1607990"/>
        </p:xfrm>
        <a:graphic>
          <a:graphicData uri="http://schemas.openxmlformats.org/drawingml/2006/table">
            <a:tbl>
              <a:tblPr/>
              <a:tblGrid>
                <a:gridCol w="145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Strength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Development Areas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PH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Analytic Thinking</a:t>
                      </a: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PH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Public Relation</a:t>
                      </a: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Passion for Excellence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Strategic Thinking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Integrity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96668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Customer Centric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41868"/>
                  </a:ext>
                </a:extLst>
              </a:tr>
            </a:tbl>
          </a:graphicData>
        </a:graphic>
      </p:graphicFrame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Fujitsu Sans" panose="020B0404060202020204" pitchFamily="34" charset="0"/>
              </a:rPr>
              <a:t>Talent Profile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45579"/>
              </p:ext>
            </p:extLst>
          </p:nvPr>
        </p:nvGraphicFramePr>
        <p:xfrm>
          <a:off x="5996213" y="1822286"/>
          <a:ext cx="1456107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KFALP (Y/N)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072684CE-9CED-81DF-CF0B-A8FF97E3B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7" y="764702"/>
            <a:ext cx="1296145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87248"/>
              </p:ext>
            </p:extLst>
          </p:nvPr>
        </p:nvGraphicFramePr>
        <p:xfrm>
          <a:off x="107504" y="729200"/>
          <a:ext cx="3888432" cy="573450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502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Current Role Description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Check on assets given by clients if complete.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Review code based on specification.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Creating/Writing/Modifying program based on specification.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Create screens for the new version based on older version.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Perform code coverage and check for quality standards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Deliver the task on schedule and within the quality and productivity metrics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Investigate and provide recommendations on the technologies and ask also for advice from team members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Create tools to make tasks easier, faster and accurate.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Take part and attend other technical trainings/sessions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Guide and provide technical support to other team members when needed.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310375"/>
              </p:ext>
            </p:extLst>
          </p:nvPr>
        </p:nvGraphicFramePr>
        <p:xfrm>
          <a:off x="4211960" y="729200"/>
          <a:ext cx="4824536" cy="5734502"/>
        </p:xfrm>
        <a:graphic>
          <a:graphicData uri="http://schemas.openxmlformats.org/drawingml/2006/table">
            <a:tbl>
              <a:tblPr/>
              <a:tblGrid>
                <a:gridCol w="106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502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New Role Description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roles, </a:t>
                      </a:r>
                      <a:r>
                        <a:rPr kumimoji="1" lang="en-US" altLang="ja-JP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addition to the current roles and responsibilities</a:t>
                      </a:r>
                      <a:r>
                        <a:rPr kumimoji="1" lang="en-US" altLang="ja-JP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are as follows: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Continue coding more challenging tasks as required by the projects  and with increased level of quality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Create program specification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Perform related tasks with guidance from the PIC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Write program specification documents based on existing design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Participate/attend in knowledge sharing or other technical trainings/sessions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Perform other non-development tasks if possible.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Current  and New Job Responsibilities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24214"/>
              </p:ext>
            </p:extLst>
          </p:nvPr>
        </p:nvGraphicFramePr>
        <p:xfrm>
          <a:off x="107504" y="4365104"/>
          <a:ext cx="8784976" cy="1656184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Why the employee is a good fit for the role? </a:t>
                      </a:r>
                      <a:endParaRPr kumimoji="1" lang="en-GB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Had experience being an IT Manager and a Team Leader before.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Can communicate with people even n higher position used to directly communicate with board members.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Flexible in learning new knowledge, are used to being deployed into projects even without experience on the language used and had to learn from scratch without guidance during free time.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Had a long experience in IT industry (since 1992 and fulltime 1996) with 5-8 years on sales.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Good in influencing and motivating people authentic when giving advice.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Analytical and Strategic thinking.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050" kern="1200" baseline="0" dirty="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/>
              <a:t>Promotion Justifications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899659"/>
              </p:ext>
            </p:extLst>
          </p:nvPr>
        </p:nvGraphicFramePr>
        <p:xfrm>
          <a:off x="107504" y="749396"/>
          <a:ext cx="8784976" cy="2031532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15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Strength</a:t>
                      </a:r>
                      <a:r>
                        <a:rPr kumimoji="1" lang="en-US" altLang="ja-JP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</a:t>
                      </a:r>
                      <a:endParaRPr kumimoji="1" lang="zh-CN" altLang="en-US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Was able to manage more than 10 people under him when he was an IT manager.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Was able to manage a team on an industry that is totally different from IT.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Problem solver, always seek for a solution as much as possible.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Analytical and Strategic thinking.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Good in influencing and motivating people authentic when giving advice.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Goal oriented, doesn't give up on problems will find solution.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Empathy for others, good listener.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Assist others when needed.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Good communication skills with others. 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Proactive.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Can work long hours to catch up with work.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Loves to create tools to make task easier, faster and safer.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992230"/>
              </p:ext>
            </p:extLst>
          </p:nvPr>
        </p:nvGraphicFramePr>
        <p:xfrm>
          <a:off x="107504" y="2852936"/>
          <a:ext cx="8784976" cy="1368152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Development Area </a:t>
                      </a:r>
                      <a:endParaRPr kumimoji="1" lang="en-GB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>
                          <a:latin typeface="Fujitsu Sans" panose="020B0404060202020204" pitchFamily="34" charset="0"/>
                        </a:rPr>
                        <a:t>Learn how to analyse/create all the documents needed to manage a team effectively.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>
                          <a:latin typeface="Fujitsu Sans" panose="020B0404060202020204" pitchFamily="34" charset="0"/>
                        </a:rPr>
                        <a:t>Learn how to handle managers in the future.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>
                          <a:latin typeface="Fujitsu Sans" panose="020B0404060202020204" pitchFamily="34" charset="0"/>
                        </a:rPr>
                        <a:t>Constantly updated with new technologies and strategy.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>
                          <a:latin typeface="Fujitsu Sans" panose="020B0404060202020204" pitchFamily="34" charset="0"/>
                        </a:rPr>
                        <a:t>Lean Nihongo for faster understanding.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/>
              <a:t>Career Development Plan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36491"/>
              </p:ext>
            </p:extLst>
          </p:nvPr>
        </p:nvGraphicFramePr>
        <p:xfrm>
          <a:off x="253785" y="794109"/>
          <a:ext cx="8639175" cy="18578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0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3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K.A.S.E* 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Learning Need </a:t>
                      </a:r>
                      <a:endParaRPr lang="en-US" sz="8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(Specific &amp; Realistic)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Actions you will Take (Achievable)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Complete By (DD/MM/YY)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Measure </a:t>
                      </a:r>
                      <a:endParaRPr lang="en-US" sz="8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(What will you do differently as a result of the learning)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+mj-lt"/>
                        </a:rPr>
                        <a:t>Outcome Type**</a:t>
                      </a:r>
                      <a:endParaRPr lang="en-US" sz="80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dirty="0"/>
                        <a:t>K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Need to know Nihongo,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Attend Nihongo training when available and not conflict with project.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31/12/2024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Enroll in virtual courses like LinkedIn.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+mn-cs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BD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A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Improve Time Management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To be able balance work-life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Virtual Learning and learn from others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30/06/2024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Enroll in virtual courses like LinkedIn and practice.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+mn-cs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A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393503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S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Arial" panose="020B0604020202020204" pitchFamily="34" charset="0"/>
                        </a:rPr>
                        <a:t>Review leadership and management skills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Virtual Learning and learn from others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30/06/2024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Enroll in virtual courses like LinkedIn and analyze other people's attitude.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+mn-cs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CA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54673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E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Make my own application to practice my knowledge in programming.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Convert current tool (excel) to Spring/ASP.net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31/12/2024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Start doing it, make time.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+mn-cs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>
                          <a:effectLst/>
                          <a:latin typeface="+mj-lt"/>
                          <a:ea typeface="MS Mincho"/>
                        </a:rPr>
                        <a:t>S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2910870464"/>
                  </a:ext>
                </a:extLst>
              </a:tr>
              <a:tr h="4361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2000" y="3140968"/>
            <a:ext cx="86409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*Is the development need associated with Knowledge (K), Attitude (A), Skill (S), or Experience (E) </a:t>
            </a:r>
            <a:endParaRPr lang="en-US" sz="1100" dirty="0"/>
          </a:p>
          <a:p>
            <a:r>
              <a:rPr lang="en-GB" sz="1100" dirty="0"/>
              <a:t>**Outcome Type: Business Deliverable (BD) or Career Aspiration (CA)</a:t>
            </a:r>
            <a:endParaRPr lang="en-US" sz="1100" dirty="0"/>
          </a:p>
          <a:p>
            <a:r>
              <a:rPr lang="en-GB" sz="1100" dirty="0"/>
              <a:t> </a:t>
            </a:r>
            <a:endParaRPr lang="en-US" sz="1100" dirty="0"/>
          </a:p>
          <a:p>
            <a:r>
              <a:rPr lang="en-GB" sz="1100" u="sng" dirty="0"/>
              <a:t>K.A.S.E Legend:</a:t>
            </a:r>
            <a:endParaRPr lang="en-US" sz="1100" dirty="0"/>
          </a:p>
          <a:p>
            <a:pPr lvl="0"/>
            <a:r>
              <a:rPr lang="en-GB" sz="1100" b="1" dirty="0"/>
              <a:t>Knowledge</a:t>
            </a:r>
            <a:r>
              <a:rPr lang="en-GB" sz="1100" dirty="0"/>
              <a:t>: Information that I can retain to add value to my performance: consider attending forums / reading / E-Learning</a:t>
            </a:r>
            <a:endParaRPr lang="en-US" sz="1100" dirty="0"/>
          </a:p>
          <a:p>
            <a:pPr lvl="0"/>
            <a:r>
              <a:rPr lang="en-GB" sz="1100" b="1" dirty="0"/>
              <a:t>Attitude</a:t>
            </a:r>
            <a:r>
              <a:rPr lang="en-GB" sz="1100" dirty="0"/>
              <a:t>: Behaviours that I need to demonstrate to enable me to perform my role effectively: consider a classroom based activity / mentoring / coaching</a:t>
            </a:r>
            <a:endParaRPr lang="en-US" sz="1100" dirty="0"/>
          </a:p>
          <a:p>
            <a:pPr lvl="0"/>
            <a:r>
              <a:rPr lang="en-GB" sz="1100" b="1" dirty="0"/>
              <a:t>Skill</a:t>
            </a:r>
            <a:r>
              <a:rPr lang="en-GB" sz="1100" dirty="0"/>
              <a:t>: The ability to apply knowledge in a practical environment: consider a classroom based activity / secondment / practical work lab (technical)</a:t>
            </a:r>
            <a:endParaRPr lang="en-US" sz="1100" dirty="0"/>
          </a:p>
          <a:p>
            <a:pPr lvl="0"/>
            <a:r>
              <a:rPr lang="en-GB" sz="1100" b="1" dirty="0"/>
              <a:t>Experience</a:t>
            </a:r>
            <a:r>
              <a:rPr lang="en-GB" sz="1100" dirty="0"/>
              <a:t>: Getting hands on experience: consider taster days / secondments / project work / role play classroom learning</a:t>
            </a:r>
            <a:endParaRPr lang="en-US" sz="1100" dirty="0"/>
          </a:p>
          <a:p>
            <a:r>
              <a:rPr lang="en-GB" sz="1100" dirty="0"/>
              <a:t>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9612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ADJUSTSHAPES_ARROWANGLE" val="45"/>
  <p:tag name="VCT_ADJUSTSHAPES_CHEVRONANGLE" val="60"/>
  <p:tag name="VCT_ADJUSTSHAPES_ROUNDRECTPOINTS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4-3_gray.potx"/>
  <p:tag name="VCTMASTER" val="Fujitsu Master 4-3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4-3_red.potx"/>
  <p:tag name="VCTMASTER" val="Fujitsu Master 4-3 red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Master-4-3-RED-Fujitsu Internal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ster-4-3-GRAY-Fujitsu Internal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77B5E407F8B48AD2495A48B57D297" ma:contentTypeVersion="3" ma:contentTypeDescription="Create a new document." ma:contentTypeScope="" ma:versionID="610a370ba29fd26c1bdbd03d5a2299f1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afc04e6-d6eb-4ba9-84b1-08362d466656" targetNamespace="http://schemas.microsoft.com/office/2006/metadata/properties" ma:root="true" ma:fieldsID="992ffd84aef7309626c96db5aa0c8047" ns1:_="" ns2:_="" ns3:_="">
    <xsd:import namespace="http://schemas.microsoft.com/sharepoint/v3"/>
    <xsd:import namespace="http://schemas.microsoft.com/sharepoint/v3/fields"/>
    <xsd:import namespace="3afc04e6-d6eb-4ba9-84b1-08362d466656"/>
    <xsd:element name="properties">
      <xsd:complexType>
        <xsd:sequence>
          <xsd:element name="documentManagement">
            <xsd:complexType>
              <xsd:all>
                <xsd:element ref="ns2:RetentionPeriod"/>
                <xsd:element ref="ns1:Comments" minOccurs="0"/>
                <xsd:element ref="ns3:Category_x0020_1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3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RetentionPeriod" ma:index="2" ma:displayName="Retention Period" ma:default="Do not retain" ma:format="Dropdown" ma:internalName="RetentionPeriod" ma:readOnly="false" ma:showField="Text">
      <xsd:simpleType>
        <xsd:restriction base="dms:Choice">
          <xsd:enumeration value="Do not retain"/>
          <xsd:enumeration value="1 year"/>
          <xsd:enumeration value="2 years"/>
          <xsd:enumeration value="3 years"/>
          <xsd:enumeration value="6 years"/>
          <xsd:enumeration value="10 years"/>
          <xsd:enumeration value="30 years"/>
          <xsd:enumeration value="30 after end of contract"/>
          <xsd:enumeration value="Validity + 3 years"/>
          <xsd:enumeration value="Until end of contract"/>
          <xsd:enumeration value="Indefini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c04e6-d6eb-4ba9-84b1-08362d466656" elementFormDefault="qualified">
    <xsd:import namespace="http://schemas.microsoft.com/office/2006/documentManagement/types"/>
    <xsd:import namespace="http://schemas.microsoft.com/office/infopath/2007/PartnerControls"/>
    <xsd:element name="Category_x0020_1" ma:index="4" nillable="true" ma:displayName="Subcategory" ma:internalName="Category_x0020_1">
      <xsd:simpleType>
        <xsd:restriction base="dms:Text">
          <xsd:maxLength value="255"/>
        </xsd:restriction>
      </xsd:simpleType>
    </xsd:element>
    <xsd:element name="Category" ma:index="5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Period xmlns="http://schemas.microsoft.com/sharepoint/v3/fields">Do not retain</RetentionPeriod>
    <Comments xmlns="http://schemas.microsoft.com/sharepoint/v3" xsi:nil="true"/>
    <Category xmlns="3afc04e6-d6eb-4ba9-84b1-08362d466656">Powerpoint Templates</Category>
    <Category_x0020_1 xmlns="3afc04e6-d6eb-4ba9-84b1-08362d466656" xsi:nil="true"/>
  </documentManagement>
</p:properties>
</file>

<file path=customXml/itemProps1.xml><?xml version="1.0" encoding="utf-8"?>
<ds:datastoreItem xmlns:ds="http://schemas.openxmlformats.org/officeDocument/2006/customXml" ds:itemID="{046E39A2-AE00-408D-A06F-16C9DF3F74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AE31EF-DAE6-4094-9708-5F9ABA3C3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afc04e6-d6eb-4ba9-84b1-08362d466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26DF6F-13DB-4DE4-9F23-7F8198997555}">
  <ds:schemaRefs>
    <ds:schemaRef ds:uri="http://schemas.microsoft.com/sharepoint/v3/field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3afc04e6-d6eb-4ba9-84b1-08362d4666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37531_28988_Fujitsu_PPT_4-3-RED-Internal (1)</Template>
  <TotalTime>5464</TotalTime>
  <Words>1083</Words>
  <Application>Microsoft Office PowerPoint</Application>
  <PresentationFormat>On-screen Show (4:3)</PresentationFormat>
  <Paragraphs>174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Fujitsu Sans</vt:lpstr>
      <vt:lpstr>Wingdings</vt:lpstr>
      <vt:lpstr>Master-4-3-RED-Fujitsu Internal</vt:lpstr>
      <vt:lpstr>Master-4-3-GRAY-Fujitsu Internal</vt:lpstr>
      <vt:lpstr>PowerPoint Presentation</vt:lpstr>
      <vt:lpstr>PowerPoint Presentation</vt:lpstr>
      <vt:lpstr>PowerPoint Presentation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Carlton Jemma</dc:creator>
  <cp:lastModifiedBy>Go, Zachary</cp:lastModifiedBy>
  <cp:revision>203</cp:revision>
  <cp:lastPrinted>2018-03-07T05:42:39Z</cp:lastPrinted>
  <dcterms:created xsi:type="dcterms:W3CDTF">2016-01-29T13:37:29Z</dcterms:created>
  <dcterms:modified xsi:type="dcterms:W3CDTF">2024-04-05T07:44:55Z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02052012-002</vt:lpwstr>
  </property>
  <property fmtid="{D5CDD505-2E9C-101B-9397-08002B2CF9AE}" pid="3" name="ContentTypeId">
    <vt:lpwstr>0x01010067A77B5E407F8B48AD2495A48B57D297</vt:lpwstr>
  </property>
  <property fmtid="{D5CDD505-2E9C-101B-9397-08002B2CF9AE}" pid="4" name="Order">
    <vt:r8>9400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MSIP_Label_a7295cc1-d279-42ac-ab4d-3b0f4fece050_Enabled">
    <vt:lpwstr>true</vt:lpwstr>
  </property>
  <property fmtid="{D5CDD505-2E9C-101B-9397-08002B2CF9AE}" pid="10" name="MSIP_Label_a7295cc1-d279-42ac-ab4d-3b0f4fece050_SetDate">
    <vt:lpwstr>2023-09-06T06:56:09Z</vt:lpwstr>
  </property>
  <property fmtid="{D5CDD505-2E9C-101B-9397-08002B2CF9AE}" pid="11" name="MSIP_Label_a7295cc1-d279-42ac-ab4d-3b0f4fece050_Method">
    <vt:lpwstr>Standard</vt:lpwstr>
  </property>
  <property fmtid="{D5CDD505-2E9C-101B-9397-08002B2CF9AE}" pid="12" name="MSIP_Label_a7295cc1-d279-42ac-ab4d-3b0f4fece050_Name">
    <vt:lpwstr>FUJITSU-RESTRICTED​</vt:lpwstr>
  </property>
  <property fmtid="{D5CDD505-2E9C-101B-9397-08002B2CF9AE}" pid="13" name="MSIP_Label_a7295cc1-d279-42ac-ab4d-3b0f4fece050_SiteId">
    <vt:lpwstr>a19f121d-81e1-4858-a9d8-736e267fd4c7</vt:lpwstr>
  </property>
  <property fmtid="{D5CDD505-2E9C-101B-9397-08002B2CF9AE}" pid="14" name="MSIP_Label_a7295cc1-d279-42ac-ab4d-3b0f4fece050_ActionId">
    <vt:lpwstr>2905debc-b9db-4191-b7bc-fa159866698d</vt:lpwstr>
  </property>
  <property fmtid="{D5CDD505-2E9C-101B-9397-08002B2CF9AE}" pid="15" name="MSIP_Label_a7295cc1-d279-42ac-ab4d-3b0f4fece050_ContentBits">
    <vt:lpwstr>0</vt:lpwstr>
  </property>
</Properties>
</file>