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000"/>
    <a:srgbClr val="FFFFFF"/>
    <a:srgbClr val="F3FAFF"/>
    <a:srgbClr val="BFC6D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A8E28-813F-4D48-AE50-B186058A25FD}" v="3" dt="2021-12-06T15:47:21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356" y="275471"/>
            <a:ext cx="10320000" cy="4883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3733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AD090391-D844-4DD4-A95A-8A0C6FD73479}"/>
              </a:ext>
            </a:extLst>
          </p:cNvPr>
          <p:cNvSpPr txBox="1"/>
          <p:nvPr userDrawn="1"/>
        </p:nvSpPr>
        <p:spPr>
          <a:xfrm>
            <a:off x="10645423" y="6521854"/>
            <a:ext cx="1247424" cy="1436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609585" rtl="0" eaLnBrk="1" latinLnBrk="0" hangingPunct="1"/>
            <a:r>
              <a:rPr kumimoji="1" lang="en-GB" sz="93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2021</a:t>
            </a: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7041C157-3B44-45CF-A6D8-820AE9F7FF14}"/>
              </a:ext>
            </a:extLst>
          </p:cNvPr>
          <p:cNvSpPr/>
          <p:nvPr userDrawn="1"/>
        </p:nvSpPr>
        <p:spPr bwMode="black">
          <a:xfrm>
            <a:off x="309033" y="6548967"/>
            <a:ext cx="2127251" cy="188215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62485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 Restricted - Internal Use Only</a:t>
            </a:r>
            <a:endParaRPr kumimoji="1" lang="en-US" altLang="ja-JP" sz="9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0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767" y="286233"/>
            <a:ext cx="103200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6000" y="6503309"/>
            <a:ext cx="720000" cy="1641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1067">
                <a:solidFill>
                  <a:schemeClr val="tx1"/>
                </a:solidFill>
                <a:latin typeface="+mn-lt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Group 14" descr="Fujitsu">
            <a:extLst>
              <a:ext uri="{FF2B5EF4-FFF2-40B4-BE49-F238E27FC236}">
                <a16:creationId xmlns:a16="http://schemas.microsoft.com/office/drawing/2014/main" id="{7753282E-AE55-4E68-8BC5-9644513EEBC9}"/>
              </a:ext>
            </a:extLst>
          </p:cNvPr>
          <p:cNvGrpSpPr/>
          <p:nvPr userDrawn="1"/>
        </p:nvGrpSpPr>
        <p:grpSpPr>
          <a:xfrm>
            <a:off x="10892366" y="241188"/>
            <a:ext cx="988484" cy="481781"/>
            <a:chOff x="8012114" y="249161"/>
            <a:chExt cx="892174" cy="434841"/>
          </a:xfrm>
          <a:solidFill>
            <a:srgbClr val="FF0000"/>
          </a:solidFill>
        </p:grpSpPr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A0F724A2-32D6-4BBD-907D-8B65A860E8E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E30318DE-352B-4F24-B00A-FBAE6BEBE1E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19" name="Freeform 36">
              <a:extLst>
                <a:ext uri="{FF2B5EF4-FFF2-40B4-BE49-F238E27FC236}">
                  <a16:creationId xmlns:a16="http://schemas.microsoft.com/office/drawing/2014/main" id="{89D2278C-142F-4C83-A0D4-CDBAA0E691F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2ADA4DDD-2252-4CF9-9903-6FFEF5BB23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1512D43F-FF93-45D6-98A9-A62657BC6F6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8BBA6B77-1AF9-4193-9656-144BC66A383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8A1678F8-F796-45F6-86B5-3796E3956A1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686680D2-4C1A-42BA-9A0D-833B2C408AC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792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413" indent="-252413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813B1"/>
        </a:buClr>
        <a:buSzPct val="120000"/>
        <a:buFont typeface="Corbel" panose="020B0503020204020204" pitchFamily="34" charset="0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542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D51C89"/>
        </a:buClr>
        <a:buSzPct val="120000"/>
        <a:buFont typeface="Corbel" panose="020B0503020204020204" pitchFamily="34" charset="0"/>
        <a:buChar char="○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363" indent="-198438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20000"/>
        <a:buFont typeface="Corbel" panose="020B0503020204020204" pitchFamily="34" charset="0"/>
        <a:buChar char="○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9367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120000"/>
        <a:buFont typeface="Arial" panose="020B0604020202020204" pitchFamily="34" charset="0"/>
        <a:buChar char="●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3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3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5" userDrawn="1">
          <p15:clr>
            <a:srgbClr val="F26B43"/>
          </p15:clr>
        </p15:guide>
        <p15:guide id="4" pos="7483" userDrawn="1">
          <p15:clr>
            <a:srgbClr val="F26B43"/>
          </p15:clr>
        </p15:guide>
        <p15:guide id="5" orient="horz" pos="4125" userDrawn="1">
          <p15:clr>
            <a:srgbClr val="F26B43"/>
          </p15:clr>
        </p15:guide>
        <p15:guide id="6" orient="horz" pos="193" userDrawn="1">
          <p15:clr>
            <a:srgbClr val="F26B43"/>
          </p15:clr>
        </p15:guide>
        <p15:guide id="7" orient="horz" pos="799" userDrawn="1">
          <p15:clr>
            <a:srgbClr val="F26B43"/>
          </p15:clr>
        </p15:guide>
        <p15:guide id="8" orient="horz" pos="39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630C57A-5F17-43EE-9529-D2E6EE918EBD}"/>
              </a:ext>
            </a:extLst>
          </p:cNvPr>
          <p:cNvSpPr/>
          <p:nvPr/>
        </p:nvSpPr>
        <p:spPr bwMode="gray">
          <a:xfrm>
            <a:off x="4150529" y="5687855"/>
            <a:ext cx="1813629" cy="192844"/>
          </a:xfrm>
          <a:prstGeom prst="rect">
            <a:avLst/>
          </a:prstGeom>
          <a:solidFill>
            <a:srgbClr val="D0D0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UK Public Sector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07492-9559-4FCB-88A3-80D247F29E22}"/>
              </a:ext>
            </a:extLst>
          </p:cNvPr>
          <p:cNvSpPr/>
          <p:nvPr/>
        </p:nvSpPr>
        <p:spPr bwMode="gray">
          <a:xfrm>
            <a:off x="2132630" y="1282173"/>
            <a:ext cx="1808479" cy="31759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font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37 Ginger Pro" panose="00000500000000000000" pitchFamily="50" charset="0"/>
                <a:ea typeface="Meiryo UI" panose="020B0604030504040204" pitchFamily="50" charset="-128"/>
              </a:rPr>
              <a:t>Europe Cluster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22786-6A06-4344-89B4-E129A9F3202F}"/>
              </a:ext>
            </a:extLst>
          </p:cNvPr>
          <p:cNvSpPr/>
          <p:nvPr/>
        </p:nvSpPr>
        <p:spPr bwMode="gray">
          <a:xfrm>
            <a:off x="2136769" y="1619330"/>
            <a:ext cx="1813629" cy="176892"/>
          </a:xfrm>
          <a:prstGeom prst="rect">
            <a:avLst/>
          </a:prstGeom>
          <a:solidFill>
            <a:srgbClr val="F9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Head: Luis Matias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AF1C0C-EA4C-4C42-9448-BB85601459E0}"/>
              </a:ext>
            </a:extLst>
          </p:cNvPr>
          <p:cNvSpPr/>
          <p:nvPr/>
        </p:nvSpPr>
        <p:spPr bwMode="gray">
          <a:xfrm>
            <a:off x="4152727" y="1282173"/>
            <a:ext cx="1808479" cy="31759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NWE Delivery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B424C8-A08F-4521-9DD9-4AF2F9338B93}"/>
              </a:ext>
            </a:extLst>
          </p:cNvPr>
          <p:cNvSpPr/>
          <p:nvPr/>
        </p:nvSpPr>
        <p:spPr bwMode="gray">
          <a:xfrm>
            <a:off x="4147339" y="1619330"/>
            <a:ext cx="1813629" cy="176892"/>
          </a:xfrm>
          <a:prstGeom prst="rect">
            <a:avLst/>
          </a:prstGeom>
          <a:solidFill>
            <a:srgbClr val="F9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Head: Jean-Marc Chammas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F2BBD-0985-41B7-A4B5-4A42CC67EE27}"/>
              </a:ext>
            </a:extLst>
          </p:cNvPr>
          <p:cNvSpPr/>
          <p:nvPr/>
        </p:nvSpPr>
        <p:spPr bwMode="gray">
          <a:xfrm>
            <a:off x="6177528" y="1282173"/>
            <a:ext cx="1808479" cy="31759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Americas Delivery        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308175-5640-46A6-A86B-2838E77BA7DF}"/>
              </a:ext>
            </a:extLst>
          </p:cNvPr>
          <p:cNvSpPr/>
          <p:nvPr/>
        </p:nvSpPr>
        <p:spPr bwMode="gray">
          <a:xfrm>
            <a:off x="6181664" y="1619330"/>
            <a:ext cx="1813629" cy="176892"/>
          </a:xfrm>
          <a:prstGeom prst="rect">
            <a:avLst/>
          </a:prstGeom>
          <a:solidFill>
            <a:srgbClr val="F9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Head: Asif Poonja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CBFD63-9F71-4E95-9020-CE187E768D72}"/>
              </a:ext>
            </a:extLst>
          </p:cNvPr>
          <p:cNvGrpSpPr/>
          <p:nvPr/>
        </p:nvGrpSpPr>
        <p:grpSpPr>
          <a:xfrm rot="5400000">
            <a:off x="921622" y="1907082"/>
            <a:ext cx="221753" cy="111904"/>
            <a:chOff x="6991815" y="713677"/>
            <a:chExt cx="1183335" cy="627446"/>
          </a:xfrm>
        </p:grpSpPr>
        <p:sp>
          <p:nvSpPr>
            <p:cNvPr id="98" name="Half Frame 97">
              <a:extLst>
                <a:ext uri="{FF2B5EF4-FFF2-40B4-BE49-F238E27FC236}">
                  <a16:creationId xmlns:a16="http://schemas.microsoft.com/office/drawing/2014/main" id="{49ABE734-03AB-45F1-84BE-1C54A2DE15D4}"/>
                </a:ext>
              </a:extLst>
            </p:cNvPr>
            <p:cNvSpPr/>
            <p:nvPr/>
          </p:nvSpPr>
          <p:spPr bwMode="gray">
            <a:xfrm rot="8098008">
              <a:off x="6991815" y="713678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  <p:sp>
          <p:nvSpPr>
            <p:cNvPr id="99" name="Half Frame 98">
              <a:extLst>
                <a:ext uri="{FF2B5EF4-FFF2-40B4-BE49-F238E27FC236}">
                  <a16:creationId xmlns:a16="http://schemas.microsoft.com/office/drawing/2014/main" id="{F72994B5-6BFC-436B-9C68-82206277FDBE}"/>
                </a:ext>
              </a:extLst>
            </p:cNvPr>
            <p:cNvSpPr/>
            <p:nvPr/>
          </p:nvSpPr>
          <p:spPr bwMode="gray">
            <a:xfrm rot="8098008">
              <a:off x="7266274" y="713678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  <p:sp>
          <p:nvSpPr>
            <p:cNvPr id="100" name="Half Frame 99">
              <a:extLst>
                <a:ext uri="{FF2B5EF4-FFF2-40B4-BE49-F238E27FC236}">
                  <a16:creationId xmlns:a16="http://schemas.microsoft.com/office/drawing/2014/main" id="{06333ACD-D611-4394-819D-889BDBA93524}"/>
                </a:ext>
              </a:extLst>
            </p:cNvPr>
            <p:cNvSpPr/>
            <p:nvPr/>
          </p:nvSpPr>
          <p:spPr bwMode="gray">
            <a:xfrm rot="8098008">
              <a:off x="7547705" y="713677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B35532-45DF-4FE9-87F8-ED76A9A5FEAB}"/>
              </a:ext>
            </a:extLst>
          </p:cNvPr>
          <p:cNvGrpSpPr/>
          <p:nvPr/>
        </p:nvGrpSpPr>
        <p:grpSpPr>
          <a:xfrm rot="5400000">
            <a:off x="4940402" y="1905409"/>
            <a:ext cx="221753" cy="111904"/>
            <a:chOff x="6991815" y="713677"/>
            <a:chExt cx="1183335" cy="627446"/>
          </a:xfrm>
        </p:grpSpPr>
        <p:sp>
          <p:nvSpPr>
            <p:cNvPr id="95" name="Half Frame 94">
              <a:extLst>
                <a:ext uri="{FF2B5EF4-FFF2-40B4-BE49-F238E27FC236}">
                  <a16:creationId xmlns:a16="http://schemas.microsoft.com/office/drawing/2014/main" id="{67DC47C2-D454-4BAF-93C3-D92A5D2C4D4C}"/>
                </a:ext>
              </a:extLst>
            </p:cNvPr>
            <p:cNvSpPr/>
            <p:nvPr/>
          </p:nvSpPr>
          <p:spPr bwMode="gray">
            <a:xfrm rot="8098008">
              <a:off x="6991815" y="713678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  <p:sp>
          <p:nvSpPr>
            <p:cNvPr id="96" name="Half Frame 95">
              <a:extLst>
                <a:ext uri="{FF2B5EF4-FFF2-40B4-BE49-F238E27FC236}">
                  <a16:creationId xmlns:a16="http://schemas.microsoft.com/office/drawing/2014/main" id="{F30FBE08-EE67-413B-AFED-8B0A9BF13083}"/>
                </a:ext>
              </a:extLst>
            </p:cNvPr>
            <p:cNvSpPr/>
            <p:nvPr/>
          </p:nvSpPr>
          <p:spPr bwMode="gray">
            <a:xfrm rot="8098008">
              <a:off x="7266274" y="713678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  <p:sp>
          <p:nvSpPr>
            <p:cNvPr id="97" name="Half Frame 96">
              <a:extLst>
                <a:ext uri="{FF2B5EF4-FFF2-40B4-BE49-F238E27FC236}">
                  <a16:creationId xmlns:a16="http://schemas.microsoft.com/office/drawing/2014/main" id="{6C87ABFA-18BD-49C6-8258-5E59FBDA5607}"/>
                </a:ext>
              </a:extLst>
            </p:cNvPr>
            <p:cNvSpPr/>
            <p:nvPr/>
          </p:nvSpPr>
          <p:spPr bwMode="gray">
            <a:xfrm rot="8098008">
              <a:off x="7547705" y="713677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6A3EA5-E1F6-4A29-83B5-18E9C280D064}"/>
              </a:ext>
            </a:extLst>
          </p:cNvPr>
          <p:cNvGrpSpPr/>
          <p:nvPr/>
        </p:nvGrpSpPr>
        <p:grpSpPr>
          <a:xfrm rot="5400000">
            <a:off x="6998436" y="1903244"/>
            <a:ext cx="221753" cy="111904"/>
            <a:chOff x="6991815" y="713677"/>
            <a:chExt cx="1183335" cy="627446"/>
          </a:xfrm>
        </p:grpSpPr>
        <p:sp>
          <p:nvSpPr>
            <p:cNvPr id="92" name="Half Frame 91">
              <a:extLst>
                <a:ext uri="{FF2B5EF4-FFF2-40B4-BE49-F238E27FC236}">
                  <a16:creationId xmlns:a16="http://schemas.microsoft.com/office/drawing/2014/main" id="{4E54F8CD-F721-426A-91F5-78582F006D9A}"/>
                </a:ext>
              </a:extLst>
            </p:cNvPr>
            <p:cNvSpPr/>
            <p:nvPr/>
          </p:nvSpPr>
          <p:spPr bwMode="gray">
            <a:xfrm rot="8098008">
              <a:off x="6991815" y="713678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  <p:sp>
          <p:nvSpPr>
            <p:cNvPr id="93" name="Half Frame 92">
              <a:extLst>
                <a:ext uri="{FF2B5EF4-FFF2-40B4-BE49-F238E27FC236}">
                  <a16:creationId xmlns:a16="http://schemas.microsoft.com/office/drawing/2014/main" id="{17C66D48-E9F7-4F22-AB59-D74A1F1A7BA0}"/>
                </a:ext>
              </a:extLst>
            </p:cNvPr>
            <p:cNvSpPr/>
            <p:nvPr/>
          </p:nvSpPr>
          <p:spPr bwMode="gray">
            <a:xfrm rot="8098008">
              <a:off x="7266274" y="713678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  <p:sp>
          <p:nvSpPr>
            <p:cNvPr id="94" name="Half Frame 93">
              <a:extLst>
                <a:ext uri="{FF2B5EF4-FFF2-40B4-BE49-F238E27FC236}">
                  <a16:creationId xmlns:a16="http://schemas.microsoft.com/office/drawing/2014/main" id="{49B05697-A881-4ED3-A71B-F12B690CFB92}"/>
                </a:ext>
              </a:extLst>
            </p:cNvPr>
            <p:cNvSpPr/>
            <p:nvPr/>
          </p:nvSpPr>
          <p:spPr bwMode="gray">
            <a:xfrm rot="8098008">
              <a:off x="7547705" y="713677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8002BB3-4134-42DE-97D9-7C1A94A331EF}"/>
              </a:ext>
            </a:extLst>
          </p:cNvPr>
          <p:cNvSpPr/>
          <p:nvPr/>
        </p:nvSpPr>
        <p:spPr bwMode="gray">
          <a:xfrm>
            <a:off x="118229" y="2181329"/>
            <a:ext cx="1813629" cy="231375"/>
          </a:xfrm>
          <a:prstGeom prst="rect">
            <a:avLst/>
          </a:prstGeom>
          <a:solidFill>
            <a:srgbClr val="FF5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Asia Cluster GDCs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54A1D0-173D-4459-92DD-264970944B2F}"/>
              </a:ext>
            </a:extLst>
          </p:cNvPr>
          <p:cNvSpPr/>
          <p:nvPr/>
        </p:nvSpPr>
        <p:spPr bwMode="gray">
          <a:xfrm>
            <a:off x="118226" y="2431233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JGG Delivery Unit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6689AD-6500-4027-B7B8-7835D0C0FE8F}"/>
              </a:ext>
            </a:extLst>
          </p:cNvPr>
          <p:cNvSpPr/>
          <p:nvPr/>
        </p:nvSpPr>
        <p:spPr bwMode="gray">
          <a:xfrm>
            <a:off x="118226" y="2631784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India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D7957D-8678-449B-8858-B0C8CBF1026C}"/>
              </a:ext>
            </a:extLst>
          </p:cNvPr>
          <p:cNvSpPr/>
          <p:nvPr/>
        </p:nvSpPr>
        <p:spPr bwMode="gray">
          <a:xfrm>
            <a:off x="118226" y="2832334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China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165208-003C-4E06-A542-CA99A02C5BE9}"/>
              </a:ext>
            </a:extLst>
          </p:cNvPr>
          <p:cNvSpPr/>
          <p:nvPr/>
        </p:nvSpPr>
        <p:spPr bwMode="gray">
          <a:xfrm>
            <a:off x="118226" y="3042333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Philippines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89315E-E4C9-46F1-BFB5-76551E28E104}"/>
              </a:ext>
            </a:extLst>
          </p:cNvPr>
          <p:cNvSpPr/>
          <p:nvPr/>
        </p:nvSpPr>
        <p:spPr bwMode="gray">
          <a:xfrm>
            <a:off x="118226" y="3253485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Malaysia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4E0E53-87E4-4B07-8A5F-70E567A3A091}"/>
              </a:ext>
            </a:extLst>
          </p:cNvPr>
          <p:cNvSpPr/>
          <p:nvPr/>
        </p:nvSpPr>
        <p:spPr bwMode="gray">
          <a:xfrm>
            <a:off x="118226" y="3464639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Costa Rica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4664C8-F18A-4686-AE45-A1F3397F830F}"/>
              </a:ext>
            </a:extLst>
          </p:cNvPr>
          <p:cNvSpPr/>
          <p:nvPr/>
        </p:nvSpPr>
        <p:spPr bwMode="gray">
          <a:xfrm>
            <a:off x="2135347" y="2178865"/>
            <a:ext cx="1813629" cy="231375"/>
          </a:xfrm>
          <a:prstGeom prst="rect">
            <a:avLst/>
          </a:prstGeom>
          <a:solidFill>
            <a:srgbClr val="FF5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Europe Cluster GDCs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896BFB-79EB-4668-A7DC-9B1D20DB2AE1}"/>
              </a:ext>
            </a:extLst>
          </p:cNvPr>
          <p:cNvSpPr/>
          <p:nvPr/>
        </p:nvSpPr>
        <p:spPr bwMode="gray">
          <a:xfrm>
            <a:off x="2135343" y="2428769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Poland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A48835-D26A-42FA-AA99-AAE43B28DA90}"/>
              </a:ext>
            </a:extLst>
          </p:cNvPr>
          <p:cNvSpPr/>
          <p:nvPr/>
        </p:nvSpPr>
        <p:spPr bwMode="gray">
          <a:xfrm>
            <a:off x="2135343" y="2629320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Portugal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3D7434-03CF-4B5A-95AF-630300F7848E}"/>
              </a:ext>
            </a:extLst>
          </p:cNvPr>
          <p:cNvSpPr/>
          <p:nvPr/>
        </p:nvSpPr>
        <p:spPr bwMode="gray">
          <a:xfrm>
            <a:off x="2135343" y="2840473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Russia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DB589F-E467-4C09-96CF-46B44D924DFB}"/>
              </a:ext>
            </a:extLst>
          </p:cNvPr>
          <p:cNvSpPr/>
          <p:nvPr/>
        </p:nvSpPr>
        <p:spPr bwMode="gray">
          <a:xfrm>
            <a:off x="2135343" y="3047577"/>
            <a:ext cx="1813629" cy="192844"/>
          </a:xfrm>
          <a:prstGeom prst="rect">
            <a:avLst/>
          </a:prstGeom>
          <a:solidFill>
            <a:srgbClr val="D0D0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Asia GDC Teams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059D82-7ED9-47DD-9BF0-CA1403279375}"/>
              </a:ext>
            </a:extLst>
          </p:cNvPr>
          <p:cNvSpPr/>
          <p:nvPr/>
        </p:nvSpPr>
        <p:spPr bwMode="gray">
          <a:xfrm>
            <a:off x="4150533" y="2172893"/>
            <a:ext cx="1813629" cy="231375"/>
          </a:xfrm>
          <a:prstGeom prst="rect">
            <a:avLst/>
          </a:prstGeom>
          <a:solidFill>
            <a:srgbClr val="FF5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Regional Service Delivery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4D371D-4F38-43D0-BB65-A6803B5745E9}"/>
              </a:ext>
            </a:extLst>
          </p:cNvPr>
          <p:cNvSpPr/>
          <p:nvPr/>
        </p:nvSpPr>
        <p:spPr bwMode="gray">
          <a:xfrm>
            <a:off x="4150530" y="2422797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CTO, Consulting &amp; Prof Services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7A47AD-E453-4CA4-83D6-66CFF52A1EDA}"/>
              </a:ext>
            </a:extLst>
          </p:cNvPr>
          <p:cNvSpPr/>
          <p:nvPr/>
        </p:nvSpPr>
        <p:spPr bwMode="gray">
          <a:xfrm>
            <a:off x="4150530" y="2623347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Service Integration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8B740D-85B8-4AB1-9AE5-4DD5AE61C69E}"/>
              </a:ext>
            </a:extLst>
          </p:cNvPr>
          <p:cNvSpPr/>
          <p:nvPr/>
        </p:nvSpPr>
        <p:spPr bwMode="gray">
          <a:xfrm>
            <a:off x="4150530" y="2823899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Service Management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79C272-6AB7-450B-975F-2BB5EB0AE9E8}"/>
              </a:ext>
            </a:extLst>
          </p:cNvPr>
          <p:cNvSpPr/>
          <p:nvPr/>
        </p:nvSpPr>
        <p:spPr bwMode="gray">
          <a:xfrm>
            <a:off x="4150530" y="3023295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Program &amp; Project Services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27CE31-6D87-47E9-85E8-A0AD329594D0}"/>
              </a:ext>
            </a:extLst>
          </p:cNvPr>
          <p:cNvSpPr/>
          <p:nvPr/>
        </p:nvSpPr>
        <p:spPr bwMode="gray">
          <a:xfrm>
            <a:off x="4150530" y="3223848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Application &amp; Multi-Cloud Services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EB9A456-379A-4E64-A65F-9208743D92E4}"/>
              </a:ext>
            </a:extLst>
          </p:cNvPr>
          <p:cNvSpPr/>
          <p:nvPr/>
        </p:nvSpPr>
        <p:spPr bwMode="gray">
          <a:xfrm>
            <a:off x="4150530" y="3424398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Workforce &amp; Workspace Services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024944-56A1-475A-877A-59ACE4D53A30}"/>
              </a:ext>
            </a:extLst>
          </p:cNvPr>
          <p:cNvSpPr/>
          <p:nvPr/>
        </p:nvSpPr>
        <p:spPr bwMode="gray">
          <a:xfrm>
            <a:off x="4147340" y="3632645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Partner Business Solutions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8F74B4-7B8A-415B-844F-60F591C5AA0B}"/>
              </a:ext>
            </a:extLst>
          </p:cNvPr>
          <p:cNvSpPr/>
          <p:nvPr/>
        </p:nvSpPr>
        <p:spPr bwMode="gray">
          <a:xfrm>
            <a:off x="4147340" y="3838606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DX Services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AAC09E-EE78-4143-81F1-043701C12E74}"/>
              </a:ext>
            </a:extLst>
          </p:cNvPr>
          <p:cNvSpPr/>
          <p:nvPr/>
        </p:nvSpPr>
        <p:spPr bwMode="gray">
          <a:xfrm>
            <a:off x="4147340" y="4039157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Enterprise Cyber Security Services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C06A14-2434-46FB-942A-47859C9C967C}"/>
              </a:ext>
            </a:extLst>
          </p:cNvPr>
          <p:cNvSpPr/>
          <p:nvPr/>
        </p:nvSpPr>
        <p:spPr bwMode="gray">
          <a:xfrm>
            <a:off x="4147340" y="4402870"/>
            <a:ext cx="1813629" cy="231375"/>
          </a:xfrm>
          <a:prstGeom prst="rect">
            <a:avLst/>
          </a:prstGeom>
          <a:solidFill>
            <a:srgbClr val="FF5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Territory Management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2E36DB-6026-46F9-A17D-29884F62A975}"/>
              </a:ext>
            </a:extLst>
          </p:cNvPr>
          <p:cNvSpPr/>
          <p:nvPr/>
        </p:nvSpPr>
        <p:spPr bwMode="gray">
          <a:xfrm>
            <a:off x="4147337" y="4652774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Western Europe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3F2A9B-556B-45ED-ABE8-12A456E0A35E}"/>
              </a:ext>
            </a:extLst>
          </p:cNvPr>
          <p:cNvSpPr/>
          <p:nvPr/>
        </p:nvSpPr>
        <p:spPr bwMode="gray">
          <a:xfrm>
            <a:off x="4147337" y="4853326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Finland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CA173D2-B402-4546-9F2E-21E7DBAC5F92}"/>
              </a:ext>
            </a:extLst>
          </p:cNvPr>
          <p:cNvSpPr/>
          <p:nvPr/>
        </p:nvSpPr>
        <p:spPr bwMode="gray">
          <a:xfrm>
            <a:off x="4147337" y="5053877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Scandinavia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CE4830-F8C5-4927-B05C-181ACD9DF38F}"/>
              </a:ext>
            </a:extLst>
          </p:cNvPr>
          <p:cNvSpPr/>
          <p:nvPr/>
        </p:nvSpPr>
        <p:spPr bwMode="gray">
          <a:xfrm>
            <a:off x="4147337" y="5262418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Ireland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50AA1C-5C2F-4CD1-838F-89E603772D11}"/>
              </a:ext>
            </a:extLst>
          </p:cNvPr>
          <p:cNvSpPr/>
          <p:nvPr/>
        </p:nvSpPr>
        <p:spPr bwMode="gray">
          <a:xfrm>
            <a:off x="4147337" y="5472113"/>
            <a:ext cx="1813629" cy="192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UK Private Sector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9FF017-725D-4250-A362-09C0A0A5E891}"/>
              </a:ext>
            </a:extLst>
          </p:cNvPr>
          <p:cNvSpPr/>
          <p:nvPr/>
        </p:nvSpPr>
        <p:spPr bwMode="gray">
          <a:xfrm>
            <a:off x="6178526" y="2172893"/>
            <a:ext cx="1807242" cy="196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Delivery Excellence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F80AD-5C58-4906-8AB0-FB8B0D6175CD}"/>
              </a:ext>
            </a:extLst>
          </p:cNvPr>
          <p:cNvSpPr/>
          <p:nvPr/>
        </p:nvSpPr>
        <p:spPr bwMode="gray">
          <a:xfrm>
            <a:off x="6180483" y="2377605"/>
            <a:ext cx="1807242" cy="196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Project Mgt &amp; Tools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FC92F6-6BA6-4E03-8A09-24BBA2BBAE1A}"/>
              </a:ext>
            </a:extLst>
          </p:cNvPr>
          <p:cNvSpPr/>
          <p:nvPr/>
        </p:nvSpPr>
        <p:spPr bwMode="gray">
          <a:xfrm>
            <a:off x="6177387" y="2583311"/>
            <a:ext cx="1807242" cy="196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Solution Governance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0D28BF-D331-430B-B6C5-D2968262AA6D}"/>
              </a:ext>
            </a:extLst>
          </p:cNvPr>
          <p:cNvSpPr/>
          <p:nvPr/>
        </p:nvSpPr>
        <p:spPr bwMode="gray">
          <a:xfrm>
            <a:off x="6179344" y="2788023"/>
            <a:ext cx="1807242" cy="196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Managed Services </a:t>
            </a: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ＭＳ Ｐゴシック"/>
              </a:rPr>
              <a:t>(W&amp;WS, ECS)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BE44495-694D-4B66-A173-B4D14CA50DDB}"/>
              </a:ext>
            </a:extLst>
          </p:cNvPr>
          <p:cNvSpPr/>
          <p:nvPr/>
        </p:nvSpPr>
        <p:spPr bwMode="gray">
          <a:xfrm>
            <a:off x="6177387" y="2989451"/>
            <a:ext cx="1807242" cy="196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Application Services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73FE2D-C370-420D-B6ED-B872AAFE69D2}"/>
              </a:ext>
            </a:extLst>
          </p:cNvPr>
          <p:cNvSpPr/>
          <p:nvPr/>
        </p:nvSpPr>
        <p:spPr bwMode="gray">
          <a:xfrm>
            <a:off x="6179344" y="3194163"/>
            <a:ext cx="1807242" cy="196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Partner Business Solutions </a:t>
            </a:r>
            <a:r>
              <a:rPr kumimoji="1" lang="en-US" altLang="ja-JP" sz="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(incl. DX)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9B8992-2DE6-4D13-B5DC-4BC2BB52C494}"/>
              </a:ext>
            </a:extLst>
          </p:cNvPr>
          <p:cNvSpPr/>
          <p:nvPr/>
        </p:nvSpPr>
        <p:spPr bwMode="gray">
          <a:xfrm>
            <a:off x="6181398" y="3399870"/>
            <a:ext cx="1807242" cy="196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Partner Alliances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C7CEE47-15FA-4278-9783-04D68C3227E0}"/>
              </a:ext>
            </a:extLst>
          </p:cNvPr>
          <p:cNvSpPr/>
          <p:nvPr/>
        </p:nvSpPr>
        <p:spPr bwMode="gray">
          <a:xfrm>
            <a:off x="123377" y="1284637"/>
            <a:ext cx="1808479" cy="31759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algn="ctr" defTabSz="914377" font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GB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37 Ginger Pro" panose="00000500000000000000" pitchFamily="50" charset="0"/>
                <a:ea typeface="Meiryo UI" panose="020B0604030504040204" pitchFamily="50" charset="-128"/>
              </a:rPr>
              <a:t>Asia Cluster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6BC2AEB-7EBD-4289-AC3C-C313062563ED}"/>
              </a:ext>
            </a:extLst>
          </p:cNvPr>
          <p:cNvSpPr/>
          <p:nvPr/>
        </p:nvSpPr>
        <p:spPr bwMode="gray">
          <a:xfrm>
            <a:off x="118227" y="1621794"/>
            <a:ext cx="1813629" cy="176892"/>
          </a:xfrm>
          <a:prstGeom prst="rect">
            <a:avLst/>
          </a:prstGeom>
          <a:solidFill>
            <a:srgbClr val="F9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Head: Shrikant Vaze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FB7C57A-7402-41B9-85AC-8510FCC2DA25}"/>
              </a:ext>
            </a:extLst>
          </p:cNvPr>
          <p:cNvGrpSpPr/>
          <p:nvPr/>
        </p:nvGrpSpPr>
        <p:grpSpPr>
          <a:xfrm rot="5400000">
            <a:off x="2931280" y="1935554"/>
            <a:ext cx="221753" cy="111904"/>
            <a:chOff x="6991815" y="713677"/>
            <a:chExt cx="1183335" cy="627446"/>
          </a:xfrm>
        </p:grpSpPr>
        <p:sp>
          <p:nvSpPr>
            <p:cNvPr id="122" name="Half Frame 121">
              <a:extLst>
                <a:ext uri="{FF2B5EF4-FFF2-40B4-BE49-F238E27FC236}">
                  <a16:creationId xmlns:a16="http://schemas.microsoft.com/office/drawing/2014/main" id="{04047FC1-4920-4ECA-9040-67AA6FD24423}"/>
                </a:ext>
              </a:extLst>
            </p:cNvPr>
            <p:cNvSpPr/>
            <p:nvPr/>
          </p:nvSpPr>
          <p:spPr bwMode="gray">
            <a:xfrm rot="8098008">
              <a:off x="6991815" y="713678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  <p:sp>
          <p:nvSpPr>
            <p:cNvPr id="123" name="Half Frame 122">
              <a:extLst>
                <a:ext uri="{FF2B5EF4-FFF2-40B4-BE49-F238E27FC236}">
                  <a16:creationId xmlns:a16="http://schemas.microsoft.com/office/drawing/2014/main" id="{F28E1097-6AE5-45B8-8632-A6989F6ADA01}"/>
                </a:ext>
              </a:extLst>
            </p:cNvPr>
            <p:cNvSpPr/>
            <p:nvPr/>
          </p:nvSpPr>
          <p:spPr bwMode="gray">
            <a:xfrm rot="8098008">
              <a:off x="7266274" y="713678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  <p:sp>
          <p:nvSpPr>
            <p:cNvPr id="150" name="Half Frame 149">
              <a:extLst>
                <a:ext uri="{FF2B5EF4-FFF2-40B4-BE49-F238E27FC236}">
                  <a16:creationId xmlns:a16="http://schemas.microsoft.com/office/drawing/2014/main" id="{931B5FA0-AF53-4EB8-8E62-2C8311706455}"/>
                </a:ext>
              </a:extLst>
            </p:cNvPr>
            <p:cNvSpPr/>
            <p:nvPr/>
          </p:nvSpPr>
          <p:spPr bwMode="gray">
            <a:xfrm rot="8098008">
              <a:off x="7547705" y="713677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36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8597B0A-9B43-41B1-B338-D006D81B93F6}"/>
              </a:ext>
            </a:extLst>
          </p:cNvPr>
          <p:cNvSpPr/>
          <p:nvPr/>
        </p:nvSpPr>
        <p:spPr bwMode="gray">
          <a:xfrm>
            <a:off x="8219031" y="1281848"/>
            <a:ext cx="1808479" cy="31759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Global Pre-Sales </a:t>
            </a:r>
          </a:p>
          <a:p>
            <a:pPr marL="93660" marR="0" lvl="0" indent="0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&amp; Solutions (GPS)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95B40A9-792F-4EB6-B8F5-3B8D462775B4}"/>
              </a:ext>
            </a:extLst>
          </p:cNvPr>
          <p:cNvSpPr/>
          <p:nvPr/>
        </p:nvSpPr>
        <p:spPr bwMode="gray">
          <a:xfrm>
            <a:off x="8213642" y="1619005"/>
            <a:ext cx="1813629" cy="176892"/>
          </a:xfrm>
          <a:prstGeom prst="rect">
            <a:avLst/>
          </a:prstGeom>
          <a:solidFill>
            <a:srgbClr val="F9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Head: Gopalakrishnan Krishnamurthi (GK)   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A1A8EFE-1F8F-424A-AB8B-C4BD0C7DBEDE}"/>
              </a:ext>
            </a:extLst>
          </p:cNvPr>
          <p:cNvGrpSpPr/>
          <p:nvPr/>
        </p:nvGrpSpPr>
        <p:grpSpPr>
          <a:xfrm>
            <a:off x="10296783" y="2143600"/>
            <a:ext cx="1782445" cy="466999"/>
            <a:chOff x="10339653" y="3188668"/>
            <a:chExt cx="1782445" cy="46699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B6ECA-AE2E-41CF-B89B-9818B9A2E707}"/>
                </a:ext>
              </a:extLst>
            </p:cNvPr>
            <p:cNvGrpSpPr/>
            <p:nvPr/>
          </p:nvGrpSpPr>
          <p:grpSpPr>
            <a:xfrm>
              <a:off x="10475090" y="3201381"/>
              <a:ext cx="1647008" cy="454285"/>
              <a:chOff x="10480877" y="3085641"/>
              <a:chExt cx="1647008" cy="454285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2945146-F6FE-44A9-AFF6-7E23922D2B77}"/>
                  </a:ext>
                </a:extLst>
              </p:cNvPr>
              <p:cNvSpPr/>
              <p:nvPr/>
            </p:nvSpPr>
            <p:spPr bwMode="gray">
              <a:xfrm>
                <a:off x="10480877" y="3085641"/>
                <a:ext cx="1647008" cy="236252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3660" marR="0" lvl="0" indent="0" algn="r" defTabSz="914377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sz="1051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F37 Ginger Pro" panose="00000500000000000000" pitchFamily="50" charset="0"/>
                    <a:ea typeface="Meiryo UI" panose="020B0604030504040204" pitchFamily="50" charset="-128"/>
                  </a:rPr>
                  <a:t>Marketing  </a:t>
                </a:r>
                <a:endParaRPr kumimoji="1" lang="ja-JP" altLang="en-US" sz="105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CAFFB9C-8592-475D-8026-D1CB55A903A4}"/>
                  </a:ext>
                </a:extLst>
              </p:cNvPr>
              <p:cNvSpPr/>
              <p:nvPr/>
            </p:nvSpPr>
            <p:spPr bwMode="gray">
              <a:xfrm>
                <a:off x="10484423" y="3336119"/>
                <a:ext cx="1643461" cy="203807"/>
              </a:xfrm>
              <a:prstGeom prst="rect">
                <a:avLst/>
              </a:prstGeom>
              <a:solidFill>
                <a:srgbClr val="F9E9A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3660" marR="0" lvl="0" indent="0" algn="r" defTabSz="914377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F37 Ginger Pro" panose="00000500000000000000" pitchFamily="50" charset="0"/>
                    <a:ea typeface="Meiryo UI" panose="020B0604030504040204" pitchFamily="50" charset="-128"/>
                    <a:cs typeface="メイリオ" panose="020B0604030504040204" pitchFamily="50" charset="-128"/>
                  </a:rPr>
                  <a:t>Head: Alex McAdam  </a:t>
                </a:r>
              </a:p>
            </p:txBody>
          </p:sp>
        </p:grpSp>
        <p:pic>
          <p:nvPicPr>
            <p:cNvPr id="125" name="Picture 24" descr="https://media-exp1.licdn.com/dms/image/C4D03AQFlMaRZ6lc6AQ/profile-displayphoto-shrink_200_200/0/1610376184026?e=1625097600&amp;v=beta&amp;t=unBA-9GdNotE6sbCv885uUOL_a7Tu_V7z56HFUjsLag">
              <a:extLst>
                <a:ext uri="{FF2B5EF4-FFF2-40B4-BE49-F238E27FC236}">
                  <a16:creationId xmlns:a16="http://schemas.microsoft.com/office/drawing/2014/main" id="{2FAEB6FD-AADF-432E-9B68-B352E464D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9653" y="3188668"/>
              <a:ext cx="394597" cy="394597"/>
            </a:xfrm>
            <a:prstGeom prst="ellipse">
              <a:avLst/>
            </a:prstGeom>
            <a:noFill/>
            <a:ln w="19050">
              <a:solidFill>
                <a:srgbClr val="DFDFD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18E4588-E7CD-42BC-B271-CFE82DCC700F}"/>
              </a:ext>
            </a:extLst>
          </p:cNvPr>
          <p:cNvGrpSpPr/>
          <p:nvPr/>
        </p:nvGrpSpPr>
        <p:grpSpPr>
          <a:xfrm>
            <a:off x="10445765" y="3115444"/>
            <a:ext cx="1647008" cy="635919"/>
            <a:chOff x="10503265" y="5296995"/>
            <a:chExt cx="1647008" cy="63591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D0D5B96-33DA-429C-A409-098F6CA96D52}"/>
                </a:ext>
              </a:extLst>
            </p:cNvPr>
            <p:cNvSpPr/>
            <p:nvPr/>
          </p:nvSpPr>
          <p:spPr bwMode="gray">
            <a:xfrm>
              <a:off x="10503265" y="5296995"/>
              <a:ext cx="1647008" cy="40800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sz="105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Business Ops. and  </a:t>
              </a:r>
            </a:p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sz="105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Japan Engagement  </a:t>
              </a:r>
              <a:endParaRPr kumimoji="1" lang="ja-JP" altLang="en-US" sz="105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1A74A7B-2501-4A9C-9243-2460EECCDF78}"/>
                </a:ext>
              </a:extLst>
            </p:cNvPr>
            <p:cNvSpPr/>
            <p:nvPr/>
          </p:nvSpPr>
          <p:spPr bwMode="gray">
            <a:xfrm>
              <a:off x="10505413" y="5729106"/>
              <a:ext cx="1643461" cy="203807"/>
            </a:xfrm>
            <a:prstGeom prst="rect">
              <a:avLst/>
            </a:prstGeom>
            <a:solidFill>
              <a:srgbClr val="F9E9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345" algn="r" defTabSz="914377" fontAlgn="ctr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GB" altLang="ja-JP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/>
                  <a:ea typeface="Meiryo UI"/>
                  <a:cs typeface="メイリオ" panose="020B0604030504040204" pitchFamily="50" charset="-128"/>
                </a:rPr>
                <a:t>Head:</a:t>
              </a:r>
              <a:r>
                <a:rPr kumimoji="1" lang="en-GB" altLang="ja-JP" sz="900" dirty="0">
                  <a:solidFill>
                    <a:srgbClr val="000000"/>
                  </a:solidFill>
                  <a:latin typeface="F37 Ginger Pro"/>
                  <a:ea typeface="Meiryo UI"/>
                  <a:cs typeface="メイリオ" panose="020B0604030504040204" pitchFamily="50" charset="-128"/>
                </a:rPr>
                <a:t> </a:t>
              </a:r>
              <a:r>
                <a:rPr kumimoji="1" lang="en-GB" altLang="ja-JP" sz="900" dirty="0" err="1">
                  <a:solidFill>
                    <a:srgbClr val="000000"/>
                  </a:solidFill>
                  <a:latin typeface="F37 Ginger Pro"/>
                  <a:ea typeface="Meiryo UI"/>
                  <a:cs typeface="メイリオ" panose="020B0604030504040204" pitchFamily="50" charset="-128"/>
                </a:rPr>
                <a:t>Nozomu</a:t>
              </a:r>
              <a:r>
                <a:rPr kumimoji="1" lang="en-GB" altLang="ja-JP" sz="900" dirty="0">
                  <a:solidFill>
                    <a:srgbClr val="000000"/>
                  </a:solidFill>
                  <a:latin typeface="F37 Ginger Pro"/>
                  <a:ea typeface="Meiryo UI"/>
                  <a:cs typeface="メイリオ" panose="020B0604030504040204" pitchFamily="50" charset="-128"/>
                </a:rPr>
                <a:t> Murakami</a:t>
              </a:r>
              <a:r>
                <a:rPr kumimoji="1" lang="ja-JP" altLang="en-US" sz="900" dirty="0">
                  <a:solidFill>
                    <a:srgbClr val="000000"/>
                  </a:solidFill>
                  <a:latin typeface="F37 Ginger Pro"/>
                  <a:ea typeface="Meiryo UI"/>
                  <a:cs typeface="メイリオ" panose="020B0604030504040204" pitchFamily="50" charset="-128"/>
                </a:rPr>
                <a:t>  </a:t>
              </a:r>
              <a:endParaRPr lang="en-GB" altLang="ja-JP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4B9B9CC-BA21-4C04-BDBA-E52AC8FC30FD}"/>
              </a:ext>
            </a:extLst>
          </p:cNvPr>
          <p:cNvSpPr/>
          <p:nvPr/>
        </p:nvSpPr>
        <p:spPr bwMode="gray">
          <a:xfrm>
            <a:off x="10447911" y="927530"/>
            <a:ext cx="1631314" cy="218809"/>
          </a:xfrm>
          <a:prstGeom prst="rect">
            <a:avLst/>
          </a:prstGeom>
          <a:solidFill>
            <a:srgbClr val="ED7A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051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GSBG Shared Functions 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5BD14F-7CC6-4967-9876-0B744C9F7634}"/>
              </a:ext>
            </a:extLst>
          </p:cNvPr>
          <p:cNvGrpSpPr/>
          <p:nvPr/>
        </p:nvGrpSpPr>
        <p:grpSpPr>
          <a:xfrm>
            <a:off x="10306873" y="2635351"/>
            <a:ext cx="1781486" cy="454285"/>
            <a:chOff x="10355530" y="3590670"/>
            <a:chExt cx="1781486" cy="454285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9FB3F04-F19C-4E15-912A-FA720A460FC2}"/>
                </a:ext>
              </a:extLst>
            </p:cNvPr>
            <p:cNvSpPr/>
            <p:nvPr/>
          </p:nvSpPr>
          <p:spPr bwMode="gray">
            <a:xfrm>
              <a:off x="10490008" y="3590670"/>
              <a:ext cx="1647008" cy="23625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sz="105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Responsible Business  </a:t>
              </a:r>
              <a:endParaRPr kumimoji="1" lang="ja-JP" altLang="en-US" sz="105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5849682-89F9-4513-8A62-40C61741018C}"/>
                </a:ext>
              </a:extLst>
            </p:cNvPr>
            <p:cNvSpPr/>
            <p:nvPr/>
          </p:nvSpPr>
          <p:spPr bwMode="gray">
            <a:xfrm>
              <a:off x="10493554" y="3841148"/>
              <a:ext cx="1643461" cy="203807"/>
            </a:xfrm>
            <a:prstGeom prst="rect">
              <a:avLst/>
            </a:prstGeom>
            <a:solidFill>
              <a:srgbClr val="F9E9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867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  <a:cs typeface="メイリオ" panose="020B0604030504040204" pitchFamily="50" charset="-128"/>
                </a:rPr>
                <a:t>Head: Sarah-Jane Littleford  </a:t>
              </a:r>
            </a:p>
          </p:txBody>
        </p:sp>
        <p:pic>
          <p:nvPicPr>
            <p:cNvPr id="142" name="Picture 141">
              <a:hlinkClick r:id="" action="ppaction://noaction"/>
              <a:extLst>
                <a:ext uri="{FF2B5EF4-FFF2-40B4-BE49-F238E27FC236}">
                  <a16:creationId xmlns:a16="http://schemas.microsoft.com/office/drawing/2014/main" id="{BA993A49-01F4-4D20-8C4A-FE1168ACD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530" y="3594402"/>
              <a:ext cx="361315" cy="361316"/>
            </a:xfrm>
            <a:prstGeom prst="ellipse">
              <a:avLst/>
            </a:prstGeom>
            <a:ln w="19050">
              <a:solidFill>
                <a:srgbClr val="DFDFDF"/>
              </a:solidFill>
            </a:ln>
            <a:effectLst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94CC504-E9A2-4175-B0B0-C66E16240DF3}"/>
              </a:ext>
            </a:extLst>
          </p:cNvPr>
          <p:cNvGrpSpPr/>
          <p:nvPr/>
        </p:nvGrpSpPr>
        <p:grpSpPr>
          <a:xfrm>
            <a:off x="10310018" y="1199853"/>
            <a:ext cx="1769208" cy="454285"/>
            <a:chOff x="10358677" y="2075583"/>
            <a:chExt cx="1769208" cy="45428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44DC7E1-6919-4512-8D2D-65A54094E099}"/>
                </a:ext>
              </a:extLst>
            </p:cNvPr>
            <p:cNvSpPr/>
            <p:nvPr/>
          </p:nvSpPr>
          <p:spPr bwMode="gray">
            <a:xfrm>
              <a:off x="10480877" y="2075583"/>
              <a:ext cx="1647008" cy="23625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sz="105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HR  </a:t>
              </a:r>
              <a:endParaRPr kumimoji="1" lang="ja-JP" altLang="en-US" sz="105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AD29865-5989-4267-9441-9BD2D8A0D5C2}"/>
                </a:ext>
              </a:extLst>
            </p:cNvPr>
            <p:cNvSpPr/>
            <p:nvPr/>
          </p:nvSpPr>
          <p:spPr bwMode="gray">
            <a:xfrm>
              <a:off x="10484423" y="2326061"/>
              <a:ext cx="1643461" cy="203807"/>
            </a:xfrm>
            <a:prstGeom prst="rect">
              <a:avLst/>
            </a:prstGeom>
            <a:solidFill>
              <a:srgbClr val="F9E9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  <a:cs typeface="メイリオ" panose="020B0604030504040204" pitchFamily="50" charset="-128"/>
                </a:rPr>
                <a:t>Head: John Lucas  </a:t>
              </a:r>
            </a:p>
          </p:txBody>
        </p:sp>
        <p:pic>
          <p:nvPicPr>
            <p:cNvPr id="139" name="Picture 138">
              <a:hlinkClick r:id="" action="ppaction://noaction"/>
              <a:extLst>
                <a:ext uri="{FF2B5EF4-FFF2-40B4-BE49-F238E27FC236}">
                  <a16:creationId xmlns:a16="http://schemas.microsoft.com/office/drawing/2014/main" id="{BBDA02C3-94ED-42FB-96D1-A6F3762D3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58677" y="2077899"/>
              <a:ext cx="354130" cy="354815"/>
            </a:xfrm>
            <a:prstGeom prst="ellipse">
              <a:avLst/>
            </a:prstGeom>
            <a:solidFill>
              <a:srgbClr val="FA5A41"/>
            </a:solidFill>
            <a:ln w="19050">
              <a:solidFill>
                <a:srgbClr val="DFDFDF"/>
              </a:solidFill>
            </a:ln>
            <a:effectLst/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C7C8F0F-F69C-41C7-A2AD-77AC95A2E4A4}"/>
              </a:ext>
            </a:extLst>
          </p:cNvPr>
          <p:cNvGrpSpPr/>
          <p:nvPr/>
        </p:nvGrpSpPr>
        <p:grpSpPr>
          <a:xfrm>
            <a:off x="10310017" y="1674041"/>
            <a:ext cx="1769210" cy="457572"/>
            <a:chOff x="10358675" y="2577325"/>
            <a:chExt cx="1769210" cy="45757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5971711-54F5-423F-887C-F1A90857C5C5}"/>
                </a:ext>
              </a:extLst>
            </p:cNvPr>
            <p:cNvSpPr/>
            <p:nvPr/>
          </p:nvSpPr>
          <p:spPr bwMode="gray">
            <a:xfrm>
              <a:off x="10480877" y="2580612"/>
              <a:ext cx="1647008" cy="23625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sz="105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Finance  </a:t>
              </a:r>
              <a:endParaRPr kumimoji="1" lang="ja-JP" altLang="en-US" sz="105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419333F-1EEE-4BB2-9FF5-4511649B7E03}"/>
                </a:ext>
              </a:extLst>
            </p:cNvPr>
            <p:cNvSpPr/>
            <p:nvPr/>
          </p:nvSpPr>
          <p:spPr bwMode="gray">
            <a:xfrm>
              <a:off x="10484423" y="2831090"/>
              <a:ext cx="1643461" cy="203807"/>
            </a:xfrm>
            <a:prstGeom prst="rect">
              <a:avLst/>
            </a:prstGeom>
            <a:solidFill>
              <a:srgbClr val="F9E9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  <a:cs typeface="メイリオ" panose="020B0604030504040204" pitchFamily="50" charset="-128"/>
                </a:rPr>
                <a:t>Head: Jaswinder Sohal  </a:t>
              </a:r>
            </a:p>
          </p:txBody>
        </p:sp>
        <p:pic>
          <p:nvPicPr>
            <p:cNvPr id="133" name="Picture 132">
              <a:hlinkClick r:id="" action="ppaction://noaction"/>
              <a:extLst>
                <a:ext uri="{FF2B5EF4-FFF2-40B4-BE49-F238E27FC236}">
                  <a16:creationId xmlns:a16="http://schemas.microsoft.com/office/drawing/2014/main" id="{71B73427-5C8A-44BD-8E98-C8E4778FE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58675" y="2577325"/>
              <a:ext cx="366043" cy="369079"/>
            </a:xfrm>
            <a:prstGeom prst="ellipse">
              <a:avLst/>
            </a:prstGeom>
            <a:ln w="19050">
              <a:solidFill>
                <a:srgbClr val="DFDFDF"/>
              </a:solidFill>
            </a:ln>
            <a:effectLst/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974B649-025F-49B5-AC1A-4013C53190BC}"/>
              </a:ext>
            </a:extLst>
          </p:cNvPr>
          <p:cNvGrpSpPr/>
          <p:nvPr/>
        </p:nvGrpSpPr>
        <p:grpSpPr>
          <a:xfrm>
            <a:off x="10304874" y="3781251"/>
            <a:ext cx="1789271" cy="635919"/>
            <a:chOff x="8349104" y="5032890"/>
            <a:chExt cx="1789271" cy="63591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024992D-6C53-4270-A9AB-AA2DC48965FB}"/>
                </a:ext>
              </a:extLst>
            </p:cNvPr>
            <p:cNvSpPr/>
            <p:nvPr/>
          </p:nvSpPr>
          <p:spPr bwMode="gray">
            <a:xfrm>
              <a:off x="8491367" y="5032890"/>
              <a:ext cx="1647008" cy="40800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sz="105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Strategic Programs  </a:t>
              </a:r>
            </a:p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sz="105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and Change  </a:t>
              </a:r>
              <a:endParaRPr kumimoji="1" lang="ja-JP" altLang="en-US" sz="105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987C188-3263-47A4-81D8-6E4818E5C1B4}"/>
                </a:ext>
              </a:extLst>
            </p:cNvPr>
            <p:cNvSpPr/>
            <p:nvPr/>
          </p:nvSpPr>
          <p:spPr bwMode="gray">
            <a:xfrm>
              <a:off x="8493515" y="5465001"/>
              <a:ext cx="1643461" cy="203807"/>
            </a:xfrm>
            <a:prstGeom prst="rect">
              <a:avLst/>
            </a:prstGeom>
            <a:solidFill>
              <a:srgbClr val="F9E9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  <a:cs typeface="メイリオ" panose="020B0604030504040204" pitchFamily="50" charset="-128"/>
                </a:rPr>
                <a:t>Head: Regina Moran  </a:t>
              </a:r>
            </a:p>
          </p:txBody>
        </p:sp>
        <p:pic>
          <p:nvPicPr>
            <p:cNvPr id="117" name="Picture 2">
              <a:hlinkClick r:id="" action="ppaction://noaction"/>
              <a:extLst>
                <a:ext uri="{FF2B5EF4-FFF2-40B4-BE49-F238E27FC236}">
                  <a16:creationId xmlns:a16="http://schemas.microsoft.com/office/drawing/2014/main" id="{B557183A-26CB-4AF2-B0B4-15B86196C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9" b="1679"/>
            <a:stretch/>
          </p:blipFill>
          <p:spPr bwMode="auto">
            <a:xfrm>
              <a:off x="8349104" y="5044617"/>
              <a:ext cx="384190" cy="379539"/>
            </a:xfrm>
            <a:prstGeom prst="ellipse">
              <a:avLst/>
            </a:prstGeom>
            <a:ln w="19050">
              <a:solidFill>
                <a:srgbClr val="DFDFD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1EC8AF-0B5C-42FA-9EB3-5B29BC05EEBC}"/>
              </a:ext>
            </a:extLst>
          </p:cNvPr>
          <p:cNvGrpSpPr/>
          <p:nvPr/>
        </p:nvGrpSpPr>
        <p:grpSpPr>
          <a:xfrm>
            <a:off x="10347851" y="4769878"/>
            <a:ext cx="1747069" cy="459335"/>
            <a:chOff x="10389947" y="4088937"/>
            <a:chExt cx="1747069" cy="459335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8D57441-2599-42DC-8F84-6AD91DDF3810}"/>
                </a:ext>
              </a:extLst>
            </p:cNvPr>
            <p:cNvSpPr/>
            <p:nvPr/>
          </p:nvSpPr>
          <p:spPr bwMode="gray">
            <a:xfrm>
              <a:off x="10490008" y="4093987"/>
              <a:ext cx="1647008" cy="23625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sz="105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CISO  </a:t>
              </a:r>
              <a:endParaRPr kumimoji="1" lang="ja-JP" altLang="en-US" sz="105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CA6DA6E-E3D5-4FFE-B937-0208B262F3FF}"/>
                </a:ext>
              </a:extLst>
            </p:cNvPr>
            <p:cNvSpPr/>
            <p:nvPr/>
          </p:nvSpPr>
          <p:spPr bwMode="gray">
            <a:xfrm>
              <a:off x="10493554" y="4344465"/>
              <a:ext cx="1643461" cy="203807"/>
            </a:xfrm>
            <a:prstGeom prst="rect">
              <a:avLst/>
            </a:prstGeom>
            <a:solidFill>
              <a:srgbClr val="F9E9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  <a:cs typeface="メイリオ" panose="020B0604030504040204" pitchFamily="50" charset="-128"/>
                </a:rPr>
                <a:t>Head: Clive Tillotson  </a:t>
              </a:r>
            </a:p>
          </p:txBody>
        </p:sp>
        <p:sp>
          <p:nvSpPr>
            <p:cNvPr id="136" name="Oval 135">
              <a:hlinkClick r:id="" action="ppaction://noaction"/>
              <a:extLst>
                <a:ext uri="{FF2B5EF4-FFF2-40B4-BE49-F238E27FC236}">
                  <a16:creationId xmlns:a16="http://schemas.microsoft.com/office/drawing/2014/main" id="{1761AC56-E7B9-44B0-9FA8-06C38EA74E3E}"/>
                </a:ext>
              </a:extLst>
            </p:cNvPr>
            <p:cNvSpPr/>
            <p:nvPr/>
          </p:nvSpPr>
          <p:spPr bwMode="gray">
            <a:xfrm>
              <a:off x="10389947" y="4088937"/>
              <a:ext cx="351136" cy="332502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 w="19050" cap="flat" cmpd="sng" algn="ctr">
              <a:solidFill>
                <a:srgbClr val="DFDFD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37 Ginger Pro" panose="00000500000000000000" pitchFamily="50" charset="0"/>
                <a:ea typeface="FUJI-新ゴ R" panose="020B0400000000000000" pitchFamily="50" charset="-128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A742FF7-EA7B-40CA-9CCC-3B4E469D0DF5}"/>
              </a:ext>
            </a:extLst>
          </p:cNvPr>
          <p:cNvGrpSpPr/>
          <p:nvPr/>
        </p:nvGrpSpPr>
        <p:grpSpPr>
          <a:xfrm>
            <a:off x="10347851" y="5235926"/>
            <a:ext cx="1751623" cy="470763"/>
            <a:chOff x="10376262" y="4580827"/>
            <a:chExt cx="1751623" cy="47076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740415F-2A6A-47F8-9BE4-84C610212E5A}"/>
                </a:ext>
              </a:extLst>
            </p:cNvPr>
            <p:cNvSpPr/>
            <p:nvPr/>
          </p:nvSpPr>
          <p:spPr bwMode="gray">
            <a:xfrm>
              <a:off x="10480877" y="4597304"/>
              <a:ext cx="1647008" cy="23625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sz="105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CIO  </a:t>
              </a:r>
              <a:endParaRPr kumimoji="1" lang="ja-JP" altLang="en-US" sz="105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FE7649B-DC86-4A1A-B530-17FA2F2A0F8E}"/>
                </a:ext>
              </a:extLst>
            </p:cNvPr>
            <p:cNvSpPr/>
            <p:nvPr/>
          </p:nvSpPr>
          <p:spPr bwMode="gray">
            <a:xfrm>
              <a:off x="10484423" y="4847782"/>
              <a:ext cx="1643461" cy="203807"/>
            </a:xfrm>
            <a:prstGeom prst="rect">
              <a:avLst/>
            </a:prstGeom>
            <a:solidFill>
              <a:srgbClr val="F9E9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  <a:cs typeface="メイリオ" panose="020B0604030504040204" pitchFamily="50" charset="-128"/>
                </a:rPr>
                <a:t>Head: Phil Wigglesworth  </a:t>
              </a:r>
            </a:p>
          </p:txBody>
        </p:sp>
        <p:pic>
          <p:nvPicPr>
            <p:cNvPr id="130" name="Picture 129">
              <a:hlinkClick r:id="" action="ppaction://noaction"/>
              <a:extLst>
                <a:ext uri="{FF2B5EF4-FFF2-40B4-BE49-F238E27FC236}">
                  <a16:creationId xmlns:a16="http://schemas.microsoft.com/office/drawing/2014/main" id="{0555EC45-14E7-4445-9B3C-0DA2EE3DC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262" y="4580827"/>
              <a:ext cx="336546" cy="346108"/>
            </a:xfrm>
            <a:prstGeom prst="ellipse">
              <a:avLst/>
            </a:prstGeom>
            <a:ln w="19050">
              <a:solidFill>
                <a:srgbClr val="DFDFDF"/>
              </a:solidFill>
            </a:ln>
            <a:effectLst/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71DD28B-BCC4-4C23-A607-74EE51A93169}"/>
              </a:ext>
            </a:extLst>
          </p:cNvPr>
          <p:cNvSpPr/>
          <p:nvPr/>
        </p:nvSpPr>
        <p:spPr bwMode="gray">
          <a:xfrm>
            <a:off x="10447911" y="4488794"/>
            <a:ext cx="1647007" cy="216003"/>
          </a:xfrm>
          <a:prstGeom prst="rect">
            <a:avLst/>
          </a:prstGeom>
          <a:solidFill>
            <a:srgbClr val="ED7A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051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GD Corporate Functions  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B5E4A1-878B-40D3-886C-8AFF3841BB18}"/>
              </a:ext>
            </a:extLst>
          </p:cNvPr>
          <p:cNvGrpSpPr/>
          <p:nvPr/>
        </p:nvGrpSpPr>
        <p:grpSpPr>
          <a:xfrm>
            <a:off x="70339" y="55419"/>
            <a:ext cx="10037420" cy="665928"/>
            <a:chOff x="52754" y="41564"/>
            <a:chExt cx="7528065" cy="49944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1634E82-BE25-47D6-85A9-443A8F4E33DD}"/>
                </a:ext>
              </a:extLst>
            </p:cNvPr>
            <p:cNvSpPr/>
            <p:nvPr/>
          </p:nvSpPr>
          <p:spPr bwMode="gray">
            <a:xfrm>
              <a:off x="52754" y="41564"/>
              <a:ext cx="7528065" cy="33850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  <a:cs typeface="メイリオ" panose="020B0604030504040204" pitchFamily="50" charset="-128"/>
                </a:rPr>
                <a:t>Global Delivery Organization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A766D85-1F44-4FD8-92F9-DF4A766CB49C}"/>
                </a:ext>
              </a:extLst>
            </p:cNvPr>
            <p:cNvSpPr/>
            <p:nvPr/>
          </p:nvSpPr>
          <p:spPr bwMode="gray">
            <a:xfrm>
              <a:off x="52754" y="397877"/>
              <a:ext cx="7528065" cy="143133"/>
            </a:xfrm>
            <a:prstGeom prst="rect">
              <a:avLst/>
            </a:prstGeom>
            <a:solidFill>
              <a:srgbClr val="F9E9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ct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  <a:cs typeface="メイリオ" panose="020B0604030504040204" pitchFamily="50" charset="-128"/>
                </a:rPr>
                <a:t>Head: </a:t>
              </a:r>
              <a:r>
                <a:rPr kumimoji="1" lang="en-GB" altLang="ja-JP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37 Ginger Pro" panose="00000500000000000000" pitchFamily="50" charset="0"/>
                  <a:ea typeface="Meiryo UI" panose="020B0604030504040204" pitchFamily="50" charset="-128"/>
                  <a:cs typeface="メイリオ" panose="020B0604030504040204" pitchFamily="50" charset="-128"/>
                </a:rPr>
                <a:t>Regina Moran</a:t>
              </a:r>
              <a:endParaRPr kumimoji="1" lang="en-GB" altLang="ja-JP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94453D9-73E1-4744-9053-D021043A28A5}"/>
              </a:ext>
            </a:extLst>
          </p:cNvPr>
          <p:cNvSpPr/>
          <p:nvPr/>
        </p:nvSpPr>
        <p:spPr bwMode="gray">
          <a:xfrm>
            <a:off x="73475" y="740971"/>
            <a:ext cx="10037420" cy="190844"/>
          </a:xfrm>
          <a:prstGeom prst="rect">
            <a:avLst/>
          </a:prstGeom>
          <a:solidFill>
            <a:srgbClr val="F9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Executive Support: Sophie Brill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8A202C-FE8D-4779-B5CA-0BD3B6A21D99}"/>
              </a:ext>
            </a:extLst>
          </p:cNvPr>
          <p:cNvCxnSpPr/>
          <p:nvPr/>
        </p:nvCxnSpPr>
        <p:spPr bwMode="auto">
          <a:xfrm>
            <a:off x="118226" y="1001214"/>
            <a:ext cx="9989535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78C6558-D17E-42AF-B2C5-1ABC9141DFB9}"/>
              </a:ext>
            </a:extLst>
          </p:cNvPr>
          <p:cNvSpPr/>
          <p:nvPr/>
        </p:nvSpPr>
        <p:spPr bwMode="gray">
          <a:xfrm>
            <a:off x="81591" y="6089903"/>
            <a:ext cx="1900224" cy="31759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Region Heads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35A57-A0E0-4C35-932A-DFBBE4A4AA5D}"/>
              </a:ext>
            </a:extLst>
          </p:cNvPr>
          <p:cNvSpPr/>
          <p:nvPr/>
        </p:nvSpPr>
        <p:spPr bwMode="gray">
          <a:xfrm>
            <a:off x="2116646" y="6089903"/>
            <a:ext cx="1905635" cy="317595"/>
          </a:xfrm>
          <a:prstGeom prst="rect">
            <a:avLst/>
          </a:prstGeom>
          <a:solidFill>
            <a:srgbClr val="F9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CEE Delivery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D40F8-29E5-495F-85BF-50A03F6C8DB8}"/>
              </a:ext>
            </a:extLst>
          </p:cNvPr>
          <p:cNvSpPr/>
          <p:nvPr/>
        </p:nvSpPr>
        <p:spPr bwMode="gray">
          <a:xfrm>
            <a:off x="4151702" y="6085243"/>
            <a:ext cx="1905635" cy="317595"/>
          </a:xfrm>
          <a:prstGeom prst="rect">
            <a:avLst/>
          </a:prstGeom>
          <a:solidFill>
            <a:srgbClr val="F9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Asia Delivery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C9A6D-FD26-44DD-B206-4533FFA15EAF}"/>
              </a:ext>
            </a:extLst>
          </p:cNvPr>
          <p:cNvSpPr/>
          <p:nvPr/>
        </p:nvSpPr>
        <p:spPr bwMode="gray">
          <a:xfrm>
            <a:off x="6186763" y="6083687"/>
            <a:ext cx="1905635" cy="317595"/>
          </a:xfrm>
          <a:prstGeom prst="rect">
            <a:avLst/>
          </a:prstGeom>
          <a:solidFill>
            <a:srgbClr val="F9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Oceania Delivery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0230CD-5E2C-4110-B2F6-29F3B9C825E8}"/>
              </a:ext>
            </a:extLst>
          </p:cNvPr>
          <p:cNvSpPr/>
          <p:nvPr/>
        </p:nvSpPr>
        <p:spPr bwMode="gray">
          <a:xfrm>
            <a:off x="8221819" y="6083687"/>
            <a:ext cx="1905635" cy="317595"/>
          </a:xfrm>
          <a:prstGeom prst="rect">
            <a:avLst/>
          </a:prstGeom>
          <a:solidFill>
            <a:srgbClr val="F9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Japan Delivery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26298A-3F79-430A-8F19-CA8AC8F0C6DA}"/>
              </a:ext>
            </a:extLst>
          </p:cNvPr>
          <p:cNvCxnSpPr/>
          <p:nvPr/>
        </p:nvCxnSpPr>
        <p:spPr bwMode="auto">
          <a:xfrm>
            <a:off x="81591" y="6006967"/>
            <a:ext cx="1004586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Oval 16">
            <a:hlinkClick r:id="" action="ppaction://noaction"/>
            <a:extLst>
              <a:ext uri="{FF2B5EF4-FFF2-40B4-BE49-F238E27FC236}">
                <a16:creationId xmlns:a16="http://schemas.microsoft.com/office/drawing/2014/main" id="{91645A61-8392-42A3-8FEA-2982030B9937}"/>
              </a:ext>
            </a:extLst>
          </p:cNvPr>
          <p:cNvSpPr/>
          <p:nvPr/>
        </p:nvSpPr>
        <p:spPr bwMode="gray">
          <a:xfrm>
            <a:off x="3819942" y="513342"/>
            <a:ext cx="444544" cy="444544"/>
          </a:xfrm>
          <a:prstGeom prst="ellipse">
            <a:avLst/>
          </a:prstGeom>
          <a:blipFill dpi="0" rotWithShape="0">
            <a:blip r:embed="rId9"/>
            <a:srcRect/>
            <a:stretch>
              <a:fillRect/>
            </a:stretch>
          </a:blipFill>
          <a:ln w="19050" cap="flat" cmpd="thinThick" algn="ctr">
            <a:solidFill>
              <a:srgbClr val="DFDFDF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JI-新ゴ R" panose="020B0400000000000000" pitchFamily="50" charset="-128"/>
              <a:ea typeface="FUJI-新ゴ R" panose="020B0400000000000000" pitchFamily="50" charset="-128"/>
              <a:cs typeface="+mn-cs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18217F2-95A3-4AB5-9DAE-E2AB33B3B2DC}"/>
              </a:ext>
            </a:extLst>
          </p:cNvPr>
          <p:cNvGrpSpPr/>
          <p:nvPr/>
        </p:nvGrpSpPr>
        <p:grpSpPr>
          <a:xfrm>
            <a:off x="10346192" y="5724913"/>
            <a:ext cx="1761095" cy="628633"/>
            <a:chOff x="10388278" y="3117500"/>
            <a:chExt cx="1761095" cy="628633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FD4FD2F-277E-41FB-9CD2-B7B5D67B4864}"/>
                </a:ext>
              </a:extLst>
            </p:cNvPr>
            <p:cNvSpPr/>
            <p:nvPr/>
          </p:nvSpPr>
          <p:spPr bwMode="gray">
            <a:xfrm>
              <a:off x="10541148" y="3122646"/>
              <a:ext cx="1608225" cy="37177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Service Delivery   </a:t>
              </a:r>
            </a:p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Quality &amp; Excellence </a:t>
              </a:r>
              <a:r>
                <a:rPr kumimoji="1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</a:rPr>
                <a:t> 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AFEF786-CB9E-4C4B-897E-65B00AEAF203}"/>
                </a:ext>
              </a:extLst>
            </p:cNvPr>
            <p:cNvSpPr/>
            <p:nvPr/>
          </p:nvSpPr>
          <p:spPr bwMode="gray">
            <a:xfrm>
              <a:off x="10541148" y="3527325"/>
              <a:ext cx="1606827" cy="218808"/>
            </a:xfrm>
            <a:prstGeom prst="rect">
              <a:avLst/>
            </a:prstGeom>
            <a:solidFill>
              <a:srgbClr val="F9E9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3660" marR="0" lvl="0" indent="0" algn="r" defTabSz="91437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F37 Ginger Pro" panose="00000500000000000000" pitchFamily="50" charset="0"/>
                  <a:ea typeface="Meiryo UI" panose="020B0604030504040204" pitchFamily="50" charset="-128"/>
                  <a:cs typeface="メイリオ" panose="020B0604030504040204" pitchFamily="50" charset="-128"/>
                </a:rPr>
                <a:t>Head: Benoit Panier  </a:t>
              </a:r>
            </a:p>
          </p:txBody>
        </p:sp>
        <p:pic>
          <p:nvPicPr>
            <p:cNvPr id="149" name="Picture 148">
              <a:hlinkClick r:id="" action="ppaction://noaction"/>
              <a:extLst>
                <a:ext uri="{FF2B5EF4-FFF2-40B4-BE49-F238E27FC236}">
                  <a16:creationId xmlns:a16="http://schemas.microsoft.com/office/drawing/2014/main" id="{207F8769-51F3-4E3D-9658-A8105DA8A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8278" y="3117500"/>
              <a:ext cx="394022" cy="391913"/>
            </a:xfrm>
            <a:prstGeom prst="ellipse">
              <a:avLst/>
            </a:prstGeom>
            <a:ln w="19050">
              <a:solidFill>
                <a:srgbClr val="DFDFDF"/>
              </a:solidFill>
            </a:ln>
            <a:effectLst/>
          </p:spPr>
        </p:pic>
      </p:grpSp>
      <p:pic>
        <p:nvPicPr>
          <p:cNvPr id="151" name="Picture 2">
            <a:hlinkClick r:id="" action="ppaction://noaction"/>
            <a:extLst>
              <a:ext uri="{FF2B5EF4-FFF2-40B4-BE49-F238E27FC236}">
                <a16:creationId xmlns:a16="http://schemas.microsoft.com/office/drawing/2014/main" id="{D5B940B8-7027-4747-A62B-054437679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" b="1679"/>
          <a:stretch/>
        </p:blipFill>
        <p:spPr bwMode="auto">
          <a:xfrm>
            <a:off x="6509638" y="118665"/>
            <a:ext cx="539228" cy="532700"/>
          </a:xfrm>
          <a:prstGeom prst="ellipse">
            <a:avLst/>
          </a:prstGeom>
          <a:ln w="19050">
            <a:solidFill>
              <a:srgbClr val="DFDFD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FFF6A0-3CD7-483C-9D66-BCB0064518E0}"/>
              </a:ext>
            </a:extLst>
          </p:cNvPr>
          <p:cNvCxnSpPr/>
          <p:nvPr/>
        </p:nvCxnSpPr>
        <p:spPr bwMode="auto">
          <a:xfrm>
            <a:off x="3190494" y="999842"/>
            <a:ext cx="0" cy="14959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45B567-C771-4A78-8AE5-B1ED6ADF37F8}"/>
              </a:ext>
            </a:extLst>
          </p:cNvPr>
          <p:cNvCxnSpPr/>
          <p:nvPr/>
        </p:nvCxnSpPr>
        <p:spPr bwMode="auto">
          <a:xfrm>
            <a:off x="5307910" y="999842"/>
            <a:ext cx="0" cy="14959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1C533-C047-4828-917B-C8255F9D458F}"/>
              </a:ext>
            </a:extLst>
          </p:cNvPr>
          <p:cNvCxnSpPr/>
          <p:nvPr/>
        </p:nvCxnSpPr>
        <p:spPr bwMode="auto">
          <a:xfrm>
            <a:off x="7439644" y="990317"/>
            <a:ext cx="0" cy="14959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Picture 2" descr="https://northeurope1-mediap.svc.ms/transform/thumbnail?provider=spo&amp;inputFormat=jpg&amp;cs=fFNQTw&amp;docid=https%3A%2F%2Ffujitsueur-my.sharepoint.com%3A443%2F_api%2Fv2.0%2Fdrives%2Fb!bZ7vpdD01UOwf50LW0txysF6lHd-LrhBp0lFAoQ-DfRdwVtVh8IsQ7tWeQBjeZBY%2Fitems%2F015EEICKC5LHWDS35AAJFJUWOAJVQNWBT4%3Fversion%3DPublished&amp;access_token=eyJ0eXAiOiJKV1QiLCJhbGciOiJub25lIn0.eyJhdWQiOiIwMDAwMDAwMy0wMDAwLTBmZjEtY2UwMC0wMDAwMDAwMDAwMDAvZnVqaXRzdWV1ci1teS5zaGFyZXBvaW50LmNvbUBhMTlmMTIxZC04MWUxLTQ4NTgtYTlkOC03MzZlMjY3ZmQ0YzciLCJpc3MiOiIwMDAwMDAwMy0wMDAwLTBmZjEtY2UwMC0wMDAwMDAwMDAwMDAiLCJuYmYiOiIxNjE5NTM1NjAwIiwiZXhwIjoiMTYxOTU1NzIwMCIsImVuZHBvaW50dXJsIjoiaCtFWFJGVkhwdHhrLzYyS21uSC9UY3liUHRiTWVHU3FDRUdXT1ovSHJkST0iLCJlbmRwb2ludHVybExlbmd0aCI6IjEyMCIsImlzbG9vcGJhY2siOiJUcnVlIiwidmVyIjoiaGFzaGVkcHJvb2Z0b2tlbiIsInNpdGVpZCI6IllUVmxaamxsTm1RdFpqUmtNQzAwTTJRMUxXSXdOMll0T1dRd1lqVmlOR0kzTVdOaCIsInNpZ25pbl9zdGF0ZSI6IltcImttc2lcIixcImR2Y19jbXBcIixcImR2Y19kbWpkXCJdIiwibmFtZWlkIjoiMCMuZnxtZW1iZXJzaGlwfHBhdHJpY2lhLmNhcnJlaXJhLmV4dGVybmFsQGZ1aml0c3UuY29tIiwibmlpIjoibWljcm9zb2Z0LnNoYXJlcG9pbnQiLCJpc3VzZXIiOiJ0cnVlIiwiY2FjaGVrZXkiOiIwaC5mfG1lbWJlcnNoaXB8MTAwMzIwMDEyMDYwMzM5OUBsaXZlLmNvbSIsInR0IjoiMCIsInVzZVBlcnNpc3RlbnRDb29raWUiOiIzIn0.d0I5Ym01WkFvVGtzNWlvbzU4b21kTTdPV3JSSnBaU1FuK2d1WnR4YitmZz0&amp;encodeFailures=1&amp;width=620&amp;height=929&amp;srcWidth=3660&amp;srcHeight=5490">
            <a:extLst>
              <a:ext uri="{FF2B5EF4-FFF2-40B4-BE49-F238E27FC236}">
                <a16:creationId xmlns:a16="http://schemas.microsoft.com/office/drawing/2014/main" id="{B039D394-214C-4408-9DBB-50762BAF8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1" t="2747" r="19621" b="48148"/>
          <a:stretch/>
        </p:blipFill>
        <p:spPr bwMode="auto">
          <a:xfrm>
            <a:off x="3667634" y="1157683"/>
            <a:ext cx="432512" cy="432512"/>
          </a:xfrm>
          <a:prstGeom prst="ellipse">
            <a:avLst/>
          </a:prstGeom>
          <a:noFill/>
          <a:ln w="19050">
            <a:solidFill>
              <a:srgbClr val="DEDED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s://northeurope1-mediap.svc.ms/transform/thumbnail?provider=spo&amp;inputFormat=png&amp;cs=fFNQTw&amp;docid=https%3A%2F%2Ffujitsueur-my.sharepoint.com%3A443%2F_api%2Fv2.0%2Fdrives%2Fb!bZ7vpdD01UOwf50LW0txysF6lHd-LrhBp0lFAoQ-DfRdwVtVh8IsQ7tWeQBjeZBY%2Fitems%2F015EEICKDOR52EFFLYYVC3CR5QAG7SCO7H%3Fversion%3DPublished&amp;access_token=eyJ0eXAiOiJKV1QiLCJhbGciOiJub25lIn0.eyJhdWQiOiIwMDAwMDAwMy0wMDAwLTBmZjEtY2UwMC0wMDAwMDAwMDAwMDAvZnVqaXRzdWV1ci1teS5zaGFyZXBvaW50LmNvbUBhMTlmMTIxZC04MWUxLTQ4NTgtYTlkOC03MzZlMjY3ZmQ0YzciLCJpc3MiOiIwMDAwMDAwMy0wMDAwLTBmZjEtY2UwMC0wMDAwMDAwMDAwMDAiLCJuYmYiOiIxNjE5NTM1NjAwIiwiZXhwIjoiMTYxOTU1NzIwMCIsImVuZHBvaW50dXJsIjoiaCtFWFJGVkhwdHhrLzYyS21uSC9UY3liUHRiTWVHU3FDRUdXT1ovSHJkST0iLCJlbmRwb2ludHVybExlbmd0aCI6IjEyMCIsImlzbG9vcGJhY2siOiJUcnVlIiwidmVyIjoiaGFzaGVkcHJvb2Z0b2tlbiIsInNpdGVpZCI6IllUVmxaamxsTm1RdFpqUmtNQzAwTTJRMUxXSXdOMll0T1dRd1lqVmlOR0kzTVdOaCIsInNpZ25pbl9zdGF0ZSI6IltcImttc2lcIixcImR2Y19jbXBcIixcImR2Y19kbWpkXCJdIiwibmFtZWlkIjoiMCMuZnxtZW1iZXJzaGlwfHBhdHJpY2lhLmNhcnJlaXJhLmV4dGVybmFsQGZ1aml0c3UuY29tIiwibmlpIjoibWljcm9zb2Z0LnNoYXJlcG9pbnQiLCJpc3VzZXIiOiJ0cnVlIiwiY2FjaGVrZXkiOiIwaC5mfG1lbWJlcnNoaXB8MTAwMzIwMDEyMDYwMzM5OUBsaXZlLmNvbSIsInR0IjoiMCIsInVzZVBlcnNpc3RlbnRDb29raWUiOiIzIn0.d0I5Ym01WkFvVGtzNWlvbzU4b21kTTdPV3JSSnBaU1FuK2d1WnR4YitmZz0&amp;encodeFailures=1&amp;width=250&amp;height=333&amp;srcWidth=250&amp;srcHeight=333">
            <a:extLst>
              <a:ext uri="{FF2B5EF4-FFF2-40B4-BE49-F238E27FC236}">
                <a16:creationId xmlns:a16="http://schemas.microsoft.com/office/drawing/2014/main" id="{F185BD2D-20F2-486F-8E5F-634B89753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2" b="12462"/>
          <a:stretch/>
        </p:blipFill>
        <p:spPr bwMode="auto">
          <a:xfrm>
            <a:off x="7709437" y="1173453"/>
            <a:ext cx="421061" cy="421061"/>
          </a:xfrm>
          <a:prstGeom prst="ellipse">
            <a:avLst/>
          </a:prstGeom>
          <a:noFill/>
          <a:ln w="19050">
            <a:solidFill>
              <a:srgbClr val="DFDF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0297988-2D8F-4F7D-9A5E-C67C05B198F3}"/>
              </a:ext>
            </a:extLst>
          </p:cNvPr>
          <p:cNvCxnSpPr/>
          <p:nvPr/>
        </p:nvCxnSpPr>
        <p:spPr bwMode="auto">
          <a:xfrm>
            <a:off x="6318446" y="4651633"/>
            <a:ext cx="0" cy="99503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6C762BA-3699-4F02-BCAE-02573B703F4D}"/>
              </a:ext>
            </a:extLst>
          </p:cNvPr>
          <p:cNvSpPr/>
          <p:nvPr/>
        </p:nvSpPr>
        <p:spPr>
          <a:xfrm>
            <a:off x="6259067" y="5043022"/>
            <a:ext cx="117596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30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F37 Ginger Pro" panose="00000500000000000000" pitchFamily="50" charset="0"/>
                <a:ea typeface="ＭＳ Ｐゴシック"/>
              </a:rPr>
              <a:t>Accounts &amp; Services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FC91AF18-6ADD-4474-8CFC-B32338A0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37" y="1165830"/>
            <a:ext cx="429483" cy="429483"/>
          </a:xfrm>
          <a:prstGeom prst="ellipse">
            <a:avLst/>
          </a:prstGeom>
          <a:noFill/>
          <a:ln w="19050">
            <a:solidFill>
              <a:srgbClr val="DEDED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168">
            <a:hlinkClick r:id="" action="ppaction://noaction"/>
            <a:extLst>
              <a:ext uri="{FF2B5EF4-FFF2-40B4-BE49-F238E27FC236}">
                <a16:creationId xmlns:a16="http://schemas.microsoft.com/office/drawing/2014/main" id="{7740C59F-4A4A-44C4-B92A-9D62C3377B51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19" t="2236" r="3604" b="12184"/>
          <a:stretch/>
        </p:blipFill>
        <p:spPr>
          <a:xfrm>
            <a:off x="1664984" y="1165623"/>
            <a:ext cx="420759" cy="420759"/>
          </a:xfrm>
          <a:prstGeom prst="ellipse">
            <a:avLst/>
          </a:prstGeom>
          <a:ln w="19050">
            <a:solidFill>
              <a:srgbClr val="DEDEDE"/>
            </a:solidFill>
          </a:ln>
        </p:spPr>
      </p:pic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EC2C71D-F8CF-4416-A10F-4B910BE161EB}"/>
              </a:ext>
            </a:extLst>
          </p:cNvPr>
          <p:cNvCxnSpPr/>
          <p:nvPr/>
        </p:nvCxnSpPr>
        <p:spPr bwMode="auto">
          <a:xfrm>
            <a:off x="1071044" y="996743"/>
            <a:ext cx="0" cy="14959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E878C34-C6F1-461E-9025-F3838823DFAF}"/>
              </a:ext>
            </a:extLst>
          </p:cNvPr>
          <p:cNvCxnSpPr/>
          <p:nvPr/>
        </p:nvCxnSpPr>
        <p:spPr bwMode="auto">
          <a:xfrm>
            <a:off x="9120456" y="996743"/>
            <a:ext cx="0" cy="14959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155" name="Picture 4">
            <a:extLst>
              <a:ext uri="{FF2B5EF4-FFF2-40B4-BE49-F238E27FC236}">
                <a16:creationId xmlns:a16="http://schemas.microsoft.com/office/drawing/2014/main" id="{F30BBF97-4633-4A9C-A469-89262A30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" b="149"/>
          <a:stretch/>
        </p:blipFill>
        <p:spPr bwMode="auto">
          <a:xfrm>
            <a:off x="9750065" y="1165992"/>
            <a:ext cx="421061" cy="421061"/>
          </a:xfrm>
          <a:prstGeom prst="ellipse">
            <a:avLst/>
          </a:prstGeom>
          <a:noFill/>
          <a:ln w="19050">
            <a:solidFill>
              <a:srgbClr val="DFDF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DC123FE-98C2-4296-B82B-0DED35D1EAA4}"/>
              </a:ext>
            </a:extLst>
          </p:cNvPr>
          <p:cNvGrpSpPr/>
          <p:nvPr/>
        </p:nvGrpSpPr>
        <p:grpSpPr>
          <a:xfrm rot="5400000">
            <a:off x="9062994" y="1908672"/>
            <a:ext cx="217336" cy="115239"/>
            <a:chOff x="6991815" y="713677"/>
            <a:chExt cx="1183335" cy="627446"/>
          </a:xfrm>
        </p:grpSpPr>
        <p:sp>
          <p:nvSpPr>
            <p:cNvPr id="157" name="Half Frame 156">
              <a:extLst>
                <a:ext uri="{FF2B5EF4-FFF2-40B4-BE49-F238E27FC236}">
                  <a16:creationId xmlns:a16="http://schemas.microsoft.com/office/drawing/2014/main" id="{E86A5AA8-239C-4C94-94EF-46CD167B1B04}"/>
                </a:ext>
              </a:extLst>
            </p:cNvPr>
            <p:cNvSpPr/>
            <p:nvPr/>
          </p:nvSpPr>
          <p:spPr bwMode="gray">
            <a:xfrm rot="8098008">
              <a:off x="6991815" y="713678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27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8" name="Half Frame 157">
              <a:extLst>
                <a:ext uri="{FF2B5EF4-FFF2-40B4-BE49-F238E27FC236}">
                  <a16:creationId xmlns:a16="http://schemas.microsoft.com/office/drawing/2014/main" id="{502C67DA-5FC3-4816-85D5-122450544B57}"/>
                </a:ext>
              </a:extLst>
            </p:cNvPr>
            <p:cNvSpPr/>
            <p:nvPr/>
          </p:nvSpPr>
          <p:spPr bwMode="gray">
            <a:xfrm rot="8098008">
              <a:off x="7266274" y="713678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27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9" name="Half Frame 158">
              <a:extLst>
                <a:ext uri="{FF2B5EF4-FFF2-40B4-BE49-F238E27FC236}">
                  <a16:creationId xmlns:a16="http://schemas.microsoft.com/office/drawing/2014/main" id="{91C0C314-2F8F-4530-B336-C2EB55CE558D}"/>
                </a:ext>
              </a:extLst>
            </p:cNvPr>
            <p:cNvSpPr/>
            <p:nvPr/>
          </p:nvSpPr>
          <p:spPr bwMode="gray">
            <a:xfrm rot="8098008">
              <a:off x="7547705" y="713677"/>
              <a:ext cx="627445" cy="627445"/>
            </a:xfrm>
            <a:prstGeom prst="halfFrame">
              <a:avLst>
                <a:gd name="adj1" fmla="val 20455"/>
                <a:gd name="adj2" fmla="val 20450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2700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783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37 Ginger Pro" panose="00000500000000000000" pitchFamily="50" charset="0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99D66BE-3D21-452B-A41E-706C468D5BF5}"/>
              </a:ext>
            </a:extLst>
          </p:cNvPr>
          <p:cNvSpPr/>
          <p:nvPr/>
        </p:nvSpPr>
        <p:spPr bwMode="gray">
          <a:xfrm>
            <a:off x="8213139" y="2175731"/>
            <a:ext cx="1861095" cy="192114"/>
          </a:xfrm>
          <a:prstGeom prst="rect">
            <a:avLst/>
          </a:prstGeom>
          <a:solidFill>
            <a:srgbClr val="FF8000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45" marR="0" lvl="0" indent="0" algn="ctr" defTabSz="68578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675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Bid &amp; Proposal management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B2BBDBE-AEFF-4FB2-AAB2-F4AC3534FB4C}"/>
              </a:ext>
            </a:extLst>
          </p:cNvPr>
          <p:cNvSpPr/>
          <p:nvPr/>
        </p:nvSpPr>
        <p:spPr bwMode="gray">
          <a:xfrm>
            <a:off x="8215154" y="2385890"/>
            <a:ext cx="1861095" cy="192114"/>
          </a:xfrm>
          <a:prstGeom prst="rect">
            <a:avLst/>
          </a:prstGeom>
          <a:solidFill>
            <a:srgbClr val="FF8000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45" marR="0" lvl="0" indent="0" algn="ctr" defTabSz="68578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675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Solution Architecture &amp; LDA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91D6F16-8B17-4D1D-B061-5B14EBE13160}"/>
              </a:ext>
            </a:extLst>
          </p:cNvPr>
          <p:cNvSpPr/>
          <p:nvPr/>
        </p:nvSpPr>
        <p:spPr bwMode="gray">
          <a:xfrm>
            <a:off x="8211967" y="2587498"/>
            <a:ext cx="1861095" cy="192114"/>
          </a:xfrm>
          <a:prstGeom prst="rect">
            <a:avLst/>
          </a:prstGeom>
          <a:solidFill>
            <a:srgbClr val="FF8000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45" marR="0" lvl="0" indent="0" algn="ctr" defTabSz="68578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675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Offer pre-sales support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F8B4CF7-9192-4133-9966-7675A00594C1}"/>
              </a:ext>
            </a:extLst>
          </p:cNvPr>
          <p:cNvSpPr/>
          <p:nvPr/>
        </p:nvSpPr>
        <p:spPr bwMode="gray">
          <a:xfrm>
            <a:off x="8213982" y="2797657"/>
            <a:ext cx="1861095" cy="192114"/>
          </a:xfrm>
          <a:prstGeom prst="rect">
            <a:avLst/>
          </a:prstGeom>
          <a:solidFill>
            <a:srgbClr val="FF8000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45" marR="0" lvl="0" indent="0" algn="ctr" defTabSz="68578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675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Cost Model and Service Components</a:t>
            </a:r>
            <a:endParaRPr kumimoji="0" lang="en-GB" altLang="ja-JP" sz="4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F37 Ginger Pro" panose="00000500000000000000" pitchFamily="50" charset="0"/>
              <a:ea typeface="ＭＳ Ｐゴシック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76E8418-2BB5-45D3-A669-63D5E9093DB8}"/>
              </a:ext>
            </a:extLst>
          </p:cNvPr>
          <p:cNvSpPr/>
          <p:nvPr/>
        </p:nvSpPr>
        <p:spPr bwMode="gray">
          <a:xfrm>
            <a:off x="8211967" y="2996489"/>
            <a:ext cx="1861095" cy="192114"/>
          </a:xfrm>
          <a:prstGeom prst="rect">
            <a:avLst/>
          </a:prstGeom>
          <a:solidFill>
            <a:srgbClr val="FF8000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45" marR="0" lvl="0" indent="0" algn="ctr" defTabSz="68578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675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Benchmarking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4948AB3-5004-4720-B1A7-47C3C445EBCD}"/>
              </a:ext>
            </a:extLst>
          </p:cNvPr>
          <p:cNvSpPr/>
          <p:nvPr/>
        </p:nvSpPr>
        <p:spPr bwMode="gray">
          <a:xfrm>
            <a:off x="8212471" y="3205743"/>
            <a:ext cx="1861095" cy="192114"/>
          </a:xfrm>
          <a:prstGeom prst="rect">
            <a:avLst/>
          </a:prstGeom>
          <a:solidFill>
            <a:srgbClr val="FF8000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45" marR="0" lvl="0" indent="0" algn="ctr" defTabSz="68578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675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Business development support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BA10CC4-7CE7-4904-A87B-BF50E62D6548}"/>
              </a:ext>
            </a:extLst>
          </p:cNvPr>
          <p:cNvSpPr/>
          <p:nvPr/>
        </p:nvSpPr>
        <p:spPr bwMode="gray">
          <a:xfrm>
            <a:off x="8205879" y="3410897"/>
            <a:ext cx="1874247" cy="218123"/>
          </a:xfrm>
          <a:prstGeom prst="rect">
            <a:avLst/>
          </a:prstGeom>
          <a:solidFill>
            <a:srgbClr val="FF8000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45" marR="0" lvl="0" indent="0" algn="ctr" defTabSz="68578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675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F37 Ginger Pro" panose="00000500000000000000" pitchFamily="50" charset="0"/>
                <a:ea typeface="Meiryo UI" panose="020B0604030504040204" pitchFamily="50" charset="-128"/>
                <a:cs typeface="メイリオ" panose="020B0604030504040204" pitchFamily="50" charset="-128"/>
              </a:rPr>
              <a:t>Collateral &amp; Enhancement Services</a:t>
            </a:r>
          </a:p>
        </p:txBody>
      </p:sp>
      <p:pic>
        <p:nvPicPr>
          <p:cNvPr id="168" name="Picture 12">
            <a:extLst>
              <a:ext uri="{FF2B5EF4-FFF2-40B4-BE49-F238E27FC236}">
                <a16:creationId xmlns:a16="http://schemas.microsoft.com/office/drawing/2014/main" id="{BE41C707-8F3E-4066-81A8-79C813AE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83" y="3072023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5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F_Tool_T1_01_EN_R">
  <a:themeElements>
    <a:clrScheme name="F_Tool_T1_01_EN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8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EN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7935-01-Fujitsu-Presentation-Template-2021-v2.0.potx" id="{D33CA0AE-D843-42AB-AA4C-97DFEC152A71}" vid="{0E7D9694-0271-444D-B603-98BBA3EA6CF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380BF597F90143A1DE5328BB5FDABD" ma:contentTypeVersion="7" ma:contentTypeDescription="Create a new document." ma:contentTypeScope="" ma:versionID="2f384bf80bb771c532fa9890f7b1bdcb">
  <xsd:schema xmlns:xsd="http://www.w3.org/2001/XMLSchema" xmlns:xs="http://www.w3.org/2001/XMLSchema" xmlns:p="http://schemas.microsoft.com/office/2006/metadata/properties" xmlns:ns2="e1e8541d-1cf8-466e-8bba-51cbb3a8c468" targetNamespace="http://schemas.microsoft.com/office/2006/metadata/properties" ma:root="true" ma:fieldsID="e96ac624cbcf257e3156cb43ef8699d6" ns2:_="">
    <xsd:import namespace="e1e8541d-1cf8-466e-8bba-51cbb3a8c4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8541d-1cf8-466e-8bba-51cbb3a8c4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ED67D1-9C39-43F4-8C94-AF7E7D298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AF17A7-318F-412B-8B33-1D0DB97ED703}">
  <ds:schemaRefs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e1e8541d-1cf8-466e-8bba-51cbb3a8c468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94B1D31-BB9B-4DDD-9803-45A46171FA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e8541d-1cf8-466e-8bba-51cbb3a8c4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248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1_F_Tool_T1_01_EN_R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GSBG  Organization</dc:title>
  <dc:creator>Carreira, Patricia (External)</dc:creator>
  <cp:lastModifiedBy>Arenga, Filipa Faustino</cp:lastModifiedBy>
  <cp:revision>8</cp:revision>
  <dcterms:created xsi:type="dcterms:W3CDTF">2021-11-12T12:09:00Z</dcterms:created>
  <dcterms:modified xsi:type="dcterms:W3CDTF">2021-12-08T02:20:53Z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0x010100EC380BF597F90143A1DE5328BB5FDABD</vt:lpwstr>
  </property>
</Properties>
</file>