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3688" r:id="rId5"/>
  </p:sldMasterIdLst>
  <p:notesMasterIdLst>
    <p:notesMasterId r:id="rId10"/>
  </p:notesMasterIdLst>
  <p:handoutMasterIdLst>
    <p:handoutMasterId r:id="rId11"/>
  </p:handoutMasterIdLst>
  <p:sldIdLst>
    <p:sldId id="306" r:id="rId6"/>
    <p:sldId id="302" r:id="rId7"/>
    <p:sldId id="304" r:id="rId8"/>
    <p:sldId id="312" r:id="rId9"/>
  </p:sldIdLst>
  <p:sldSz cx="9144000" cy="6858000" type="screen4x3"/>
  <p:notesSz cx="6807200" cy="9939338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79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3945" userDrawn="1">
          <p15:clr>
            <a:srgbClr val="A4A3A4"/>
          </p15:clr>
        </p15:guide>
        <p15:guide id="3" pos="3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DDDDD"/>
    <a:srgbClr val="FF9900"/>
    <a:srgbClr val="CC3399"/>
    <a:srgbClr val="9966FF"/>
    <a:srgbClr val="9999FF"/>
    <a:srgbClr val="000099"/>
    <a:srgbClr val="6666FF"/>
    <a:srgbClr val="53FFA1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howGuides="1">
      <p:cViewPr>
        <p:scale>
          <a:sx n="100" d="100"/>
          <a:sy n="100" d="100"/>
        </p:scale>
        <p:origin x="540" y="-1080"/>
      </p:cViewPr>
      <p:guideLst>
        <p:guide orient="horz" pos="2160"/>
        <p:guide orient="horz" pos="4179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36" y="-222"/>
      </p:cViewPr>
      <p:guideLst>
        <p:guide orient="horz" pos="3131"/>
        <p:guide pos="3945"/>
        <p:guide pos="3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7413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en-US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999580FB-A1A7-4BFA-8980-0CB90ED5CC13}" type="datetimeFigureOut">
              <a:rPr lang="en-US" sz="800" smtClean="0"/>
              <a:pPr algn="l"/>
              <a:t>12/9/2021</a:t>
            </a:fld>
            <a:endParaRPr lang="en-US" sz="8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D310C-11CC-44CF-B61D-C36BD5A4E9FA}" type="slidenum">
              <a:rPr lang="en-US" sz="800" smtClean="0"/>
              <a:pPr/>
              <a:t>‹#›</a:t>
            </a:fld>
            <a:endParaRPr lang="en-US" sz="80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800" smtClean="0"/>
              <a:t>Copyright 2011 FUJITSU</a:t>
            </a:r>
            <a:endParaRPr lang="en-US" sz="800"/>
          </a:p>
        </p:txBody>
      </p:sp>
      <p:pic>
        <p:nvPicPr>
          <p:cNvPr id="6" name="Picture 2" descr="SD_INTERNAL USE ONLY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3577" y="58670"/>
            <a:ext cx="1585195" cy="2070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96621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idx="1"/>
          </p:nvPr>
        </p:nvSpPr>
        <p:spPr>
          <a:xfrm>
            <a:off x="0" y="1"/>
            <a:ext cx="2930133" cy="5400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fld id="{9AF53C10-58A7-45D0-B2D2-D1576F087AB5}" type="datetimeFigureOut">
              <a:rPr lang="en-US" noProof="0" smtClean="0"/>
              <a:pPr/>
              <a:t>12/9/2021</a:t>
            </a:fld>
            <a:endParaRPr lang="en-US" noProof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/>
          </p:nvPr>
        </p:nvSpPr>
        <p:spPr>
          <a:xfrm>
            <a:off x="3877067" y="1"/>
            <a:ext cx="2930133" cy="5400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endParaRPr lang="en-US" noProof="0"/>
          </a:p>
        </p:txBody>
      </p:sp>
      <p:sp>
        <p:nvSpPr>
          <p:cNvPr id="16" name="Slide Image Placeholder 15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5"/>
          </p:nvPr>
        </p:nvSpPr>
        <p:spPr>
          <a:xfrm>
            <a:off x="3875492" y="9399328"/>
            <a:ext cx="2930133" cy="540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2BC81D3-C59B-4C63-B840-07ACB8BAB3C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4"/>
          </p:nvPr>
        </p:nvSpPr>
        <p:spPr>
          <a:xfrm>
            <a:off x="0" y="9399328"/>
            <a:ext cx="2930133" cy="540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en-US" noProof="0" smtClean="0"/>
              <a:t>Copyright 2011 FUJITSU</a:t>
            </a:r>
            <a:endParaRPr lang="en-US" noProof="0"/>
          </a:p>
        </p:txBody>
      </p:sp>
      <p:sp>
        <p:nvSpPr>
          <p:cNvPr id="30" name="Notes Placeholder 29"/>
          <p:cNvSpPr>
            <a:spLocks noGrp="1"/>
          </p:cNvSpPr>
          <p:nvPr>
            <p:ph type="body" sz="quarter" idx="3"/>
          </p:nvPr>
        </p:nvSpPr>
        <p:spPr>
          <a:xfrm>
            <a:off x="545207" y="4969670"/>
            <a:ext cx="5716787" cy="42242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1026" name="Picture 2" descr="SD_INTERNAL USE ONL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3577" y="58670"/>
            <a:ext cx="1585195" cy="2070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98905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2563" indent="-182563" algn="l" defTabSz="914400" rtl="0" eaLnBrk="1" latinLnBrk="0" hangingPunct="1">
      <a:spcBef>
        <a:spcPts val="516"/>
      </a:spcBef>
      <a:spcAft>
        <a:spcPts val="288"/>
      </a:spcAft>
      <a:buClr>
        <a:schemeClr val="accent2"/>
      </a:buClr>
      <a:buFont typeface="Wingdings" pitchFamily="2" charset="2"/>
      <a:buChar char="n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58775" indent="-176213" algn="l" defTabSz="914400" rtl="0" eaLnBrk="1" latinLnBrk="0" hangingPunct="1">
      <a:spcAft>
        <a:spcPts val="288"/>
      </a:spcAft>
      <a:buClr>
        <a:schemeClr val="tx2"/>
      </a:buClr>
      <a:buFont typeface="Wingdings" pitchFamily="2" charset="2"/>
      <a:buChar char="n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49263" indent="-90488" algn="l" defTabSz="914400" rtl="0" eaLnBrk="1" latinLnBrk="0" hangingPunct="1">
      <a:spcBef>
        <a:spcPts val="432"/>
      </a:spcBef>
      <a:spcAft>
        <a:spcPts val="24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-92075" algn="l" defTabSz="914400" rtl="0" eaLnBrk="1" latinLnBrk="0" hangingPunct="1">
      <a:spcBef>
        <a:spcPts val="384"/>
      </a:spcBef>
      <a:spcAft>
        <a:spcPts val="216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625475" indent="-84138" algn="l" defTabSz="914400" rtl="0" eaLnBrk="1" latinLnBrk="0" hangingPunct="1">
      <a:spcBef>
        <a:spcPts val="336"/>
      </a:spcBef>
      <a:spcAft>
        <a:spcPts val="192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Copyright 2010 FUJITSU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A0EB6-1BD3-48E2-A6EC-2E9F38825B7C}" type="slidenum">
              <a:rPr lang="en-US" altLang="ja-JP">
                <a:solidFill>
                  <a:prstClr val="black"/>
                </a:solidFill>
                <a:latin typeface="Calibri"/>
                <a:ea typeface="ＭＳ Ｐゴシック"/>
              </a:rPr>
              <a:pPr/>
              <a:t>0</a:t>
            </a:fld>
            <a:endParaRPr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95" y="5094176"/>
            <a:ext cx="5527109" cy="527745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1018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Copyright 2010 FUJITSU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A0EB6-1BD3-48E2-A6EC-2E9F38825B7C}" type="slidenum">
              <a:rPr lang="en-US" altLang="ja-JP">
                <a:solidFill>
                  <a:prstClr val="black"/>
                </a:solidFill>
                <a:latin typeface="Calibri"/>
                <a:ea typeface="ＭＳ Ｐゴシック"/>
              </a:rPr>
              <a:pPr/>
              <a:t>1</a:t>
            </a:fld>
            <a:endParaRPr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95" y="5094176"/>
            <a:ext cx="5527109" cy="527745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9889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Copyright 2010 FUJITSU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A0EB6-1BD3-48E2-A6EC-2E9F38825B7C}" type="slidenum">
              <a:rPr lang="en-US" altLang="ja-JP">
                <a:solidFill>
                  <a:prstClr val="black"/>
                </a:solidFill>
                <a:latin typeface="Calibri"/>
                <a:ea typeface="ＭＳ Ｐゴシック"/>
              </a:rPr>
              <a:pPr/>
              <a:t>2</a:t>
            </a:fld>
            <a:endParaRPr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95" y="5094176"/>
            <a:ext cx="5527109" cy="527745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9889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Copyright 2010 FUJITSU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A0EB6-1BD3-48E2-A6EC-2E9F38825B7C}" type="slidenum">
              <a:rPr lang="en-US" altLang="ja-JP">
                <a:solidFill>
                  <a:prstClr val="black"/>
                </a:solidFill>
                <a:latin typeface="Calibri"/>
                <a:ea typeface="ＭＳ Ｐゴシック"/>
              </a:rPr>
              <a:pPr/>
              <a:t>3</a:t>
            </a:fld>
            <a:endParaRPr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95" y="5094176"/>
            <a:ext cx="5527109" cy="527745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9889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Red_L150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 smtClean="0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lang="en-GB" sz="4400" b="0" i="0" u="none" baseline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 smtClean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252000" y="1773238"/>
            <a:ext cx="86400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4581524"/>
            <a:ext cx="86400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noProof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6448425"/>
            <a:ext cx="9144000" cy="200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Clr>
                <a:schemeClr val="accent2"/>
              </a:buClr>
            </a:pPr>
            <a:endParaRPr lang="en-US" noProof="0" smtClean="0">
              <a:solidFill>
                <a:schemeClr val="tx1"/>
              </a:solidFill>
            </a:endParaRPr>
          </a:p>
        </p:txBody>
      </p:sp>
      <p:pic>
        <p:nvPicPr>
          <p:cNvPr id="47" name="Picture 2" descr="Fujitsu_Logo_whit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000" y="336752"/>
            <a:ext cx="1454400" cy="726943"/>
          </a:xfrm>
          <a:prstGeom prst="rect">
            <a:avLst/>
          </a:prstGeom>
          <a:noFill/>
        </p:spPr>
      </p:pic>
      <p:sp>
        <p:nvSpPr>
          <p:cNvPr id="12" name="Rectangle 21"/>
          <p:cNvSpPr/>
          <p:nvPr userDrawn="1"/>
        </p:nvSpPr>
        <p:spPr bwMode="gray">
          <a:xfrm>
            <a:off x="4932000" y="6651638"/>
            <a:ext cx="4024800" cy="20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kumimoji="0" lang="en-US" altLang="ja-JP" sz="8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2000" y="3789040"/>
            <a:ext cx="8640000" cy="266414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836613"/>
            <a:ext cx="8640000" cy="273640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252000" y="1628800"/>
            <a:ext cx="8640000" cy="48243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252000" y="1628775"/>
            <a:ext cx="4248150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572000" y="1628775"/>
            <a:ext cx="4320605" cy="4824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1628775"/>
            <a:ext cx="2808436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156000" y="1628775"/>
            <a:ext cx="2736306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2000" y="1700213"/>
            <a:ext cx="4248596" cy="475297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572000" y="1628775"/>
            <a:ext cx="4321175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1700212"/>
            <a:ext cx="2736429" cy="475297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060000" y="1628775"/>
            <a:ext cx="5832475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1700212"/>
            <a:ext cx="5832474" cy="475297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156000" y="1628775"/>
            <a:ext cx="2736850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2000" y="4149080"/>
            <a:ext cx="8640000" cy="230410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1628775"/>
            <a:ext cx="8640000" cy="23050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Subheadline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 +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2000" y="2133600"/>
            <a:ext cx="8640000" cy="10073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2000" y="3716338"/>
            <a:ext cx="8640000" cy="2736850"/>
          </a:xfrm>
        </p:spPr>
        <p:txBody>
          <a:bodyPr/>
          <a:lstStyle>
            <a:lvl1pPr marL="357188" indent="-3571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"/>
              <a:defRPr sz="2400"/>
            </a:lvl1pPr>
            <a:lvl2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2pPr>
            <a:lvl3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3pPr>
            <a:lvl4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4pPr>
            <a:lvl5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7" name="Picture 3" descr="Fujitsu_Logo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000" y="336752"/>
            <a:ext cx="1454944" cy="56494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9" name="AutoShape 7"/>
          <p:cNvSpPr>
            <a:spLocks noChangeAspect="1" noChangeArrowheads="1" noTextEdit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noProof="0"/>
          </a:p>
        </p:txBody>
      </p:sp>
      <p:pic>
        <p:nvPicPr>
          <p:cNvPr id="35" name="Picture 2" descr="Fujitsu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350" y="1818000"/>
            <a:ext cx="5569246" cy="278364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 descr="TitleGray_L150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4663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/>
            </a:pPr>
            <a:r>
              <a:rPr lang="en-GB" sz="4400" dirty="0" smtClean="0">
                <a:solidFill>
                  <a:srgbClr val="FFFFFF"/>
                </a:solidFill>
              </a:rPr>
              <a:t>Titelmasterformat </a:t>
            </a:r>
            <a:r>
              <a:rPr lang="en-GB" sz="4400" dirty="0" err="1" smtClean="0">
                <a:solidFill>
                  <a:srgbClr val="FFFFFF"/>
                </a:solidFill>
              </a:rPr>
              <a:t>durch</a:t>
            </a:r>
            <a:r>
              <a:rPr lang="en-GB" sz="4400" dirty="0" smtClean="0">
                <a:solidFill>
                  <a:srgbClr val="FFFFFF"/>
                </a:solidFill>
              </a:rPr>
              <a:t> </a:t>
            </a:r>
            <a:r>
              <a:rPr lang="en-GB" sz="4400" dirty="0" err="1" smtClean="0">
                <a:solidFill>
                  <a:srgbClr val="FFFFFF"/>
                </a:solidFill>
              </a:rPr>
              <a:t>Klicken</a:t>
            </a:r>
            <a:r>
              <a:rPr lang="en-GB" sz="4400" dirty="0" smtClean="0">
                <a:solidFill>
                  <a:srgbClr val="FFFFFF"/>
                </a:solidFill>
              </a:rPr>
              <a:t> </a:t>
            </a:r>
            <a:r>
              <a:rPr lang="en-GB" sz="4400" dirty="0" err="1" smtClean="0">
                <a:solidFill>
                  <a:srgbClr val="FFFFFF"/>
                </a:solidFill>
              </a:rPr>
              <a:t>bearbeiten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defTabSz="457200">
              <a:spcBef>
                <a:spcPct val="0"/>
              </a:spcBef>
              <a:spcAft>
                <a:spcPct val="0"/>
              </a:spcAft>
            </a:pPr>
            <a:r>
              <a:rPr lang="de-DE" sz="2400" smtClean="0">
                <a:solidFill>
                  <a:srgbClr val="000000"/>
                </a:solidFill>
              </a:rPr>
              <a:t>Formatvorlage des Untertitelmasters durch Klicken bearbeiten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252000" y="1773238"/>
            <a:ext cx="86400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4581524"/>
            <a:ext cx="86400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6448425"/>
            <a:ext cx="9144000" cy="200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Clr>
                <a:srgbClr val="A30B1A"/>
              </a:buClr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51" name="Picture 3" descr="Fujitsu_Logo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000" y="336752"/>
            <a:ext cx="1454944" cy="727215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 userDrawn="1"/>
        </p:nvSpPr>
        <p:spPr>
          <a:xfrm>
            <a:off x="5580140" y="6548437"/>
            <a:ext cx="3563859" cy="3095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21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 +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2000" y="2133600"/>
            <a:ext cx="8640000" cy="10073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2000" y="3716338"/>
            <a:ext cx="8640000" cy="2736850"/>
          </a:xfrm>
        </p:spPr>
        <p:txBody>
          <a:bodyPr/>
          <a:lstStyle>
            <a:lvl1pPr marL="357188" indent="-3571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"/>
              <a:defRPr sz="2400"/>
            </a:lvl1pPr>
            <a:lvl2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2pPr>
            <a:lvl3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3pPr>
            <a:lvl4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4pPr>
            <a:lvl5pPr marL="357188" indent="-357188">
              <a:spcBef>
                <a:spcPts val="516"/>
              </a:spcBef>
              <a:spcAft>
                <a:spcPts val="288"/>
              </a:spcAft>
              <a:buFont typeface="+mj-lt"/>
              <a:buAutoNum type="arabicPeriod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7" name="Picture 3" descr="Fujitsu_Logo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000" y="336752"/>
            <a:ext cx="1454944" cy="564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6115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252000" y="836612"/>
            <a:ext cx="8640000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99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252000" y="836612"/>
            <a:ext cx="4248596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572000" y="836613"/>
            <a:ext cx="4320605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215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252000" y="836612"/>
            <a:ext cx="2808436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156000" y="836614"/>
            <a:ext cx="2736305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162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2000" y="908050"/>
            <a:ext cx="4248596" cy="554513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572000" y="836613"/>
            <a:ext cx="4320605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448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908050"/>
            <a:ext cx="2736429" cy="554513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060000" y="836613"/>
            <a:ext cx="5832773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2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908050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156000" y="836640"/>
            <a:ext cx="2736850" cy="56165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153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252000" y="836612"/>
            <a:ext cx="8640000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2000" y="3789040"/>
            <a:ext cx="8640000" cy="266414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836613"/>
            <a:ext cx="8640000" cy="273640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402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252000" y="1628800"/>
            <a:ext cx="8640000" cy="48243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 smtClean="0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9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252000" y="1628775"/>
            <a:ext cx="4248150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572000" y="1628775"/>
            <a:ext cx="4320605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 smtClean="0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106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1628775"/>
            <a:ext cx="2808436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156000" y="1628775"/>
            <a:ext cx="2736306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 smtClean="0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594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 smtClean="0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928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2000" y="1700213"/>
            <a:ext cx="4248596" cy="475297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572000" y="1628775"/>
            <a:ext cx="4321175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 smtClean="0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354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1700212"/>
            <a:ext cx="2736429" cy="475297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060000" y="1628775"/>
            <a:ext cx="5832475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 smtClean="0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081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1700212"/>
            <a:ext cx="5832474" cy="475297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156000" y="1628775"/>
            <a:ext cx="2736850" cy="4824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 smtClean="0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6860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252000" y="4149080"/>
            <a:ext cx="8640000" cy="230410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252000" y="1628775"/>
            <a:ext cx="8640000" cy="23050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2000" y="836712"/>
            <a:ext cx="8640000" cy="7920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GB" noProof="0" dirty="0" smtClean="0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465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390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252000" y="836612"/>
            <a:ext cx="4248596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572000" y="836613"/>
            <a:ext cx="4320605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AutoShape 7"/>
          <p:cNvSpPr>
            <a:spLocks noChangeAspect="1" noChangeArrowheads="1" noTextEdit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39" name="Picture 2" descr="Fujitsu_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350" y="1818000"/>
            <a:ext cx="5569246" cy="2783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5581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7858125" cy="6937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168275" y="869950"/>
            <a:ext cx="8786813" cy="5592763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4300538" y="6653213"/>
            <a:ext cx="53975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B70163-533C-4022-B37F-8C9FD10D6156}" type="slidenum">
              <a:rPr lang="de-DE" altLang="ja-JP">
                <a:solidFill>
                  <a:srgbClr val="000000"/>
                </a:solidFill>
              </a:rPr>
              <a:pPr/>
              <a:t>‹#›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8" y="6653213"/>
            <a:ext cx="4022725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ja-JP" smtClean="0">
                <a:solidFill>
                  <a:srgbClr val="000000"/>
                </a:solidFill>
              </a:rPr>
              <a:t>Fujitsu 2015</a:t>
            </a:r>
            <a:endParaRPr lang="de-DE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252000" y="836612"/>
            <a:ext cx="2808436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156000" y="836614"/>
            <a:ext cx="2736305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252000" y="908050"/>
            <a:ext cx="4248596" cy="554513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0" y="836613"/>
            <a:ext cx="4248000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908050"/>
            <a:ext cx="2736429" cy="554513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060000" y="836613"/>
            <a:ext cx="5832773" cy="5616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252000" y="908050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156000" y="836640"/>
            <a:ext cx="2736850" cy="561654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ags" Target="../tags/tag1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ags" Target="../tags/tag1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2000" y="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22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kumimoji="0" lang="en-US" altLang="ja-JP" sz="800" kern="1200" noProof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rPr>
              <a:pPr marL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 sz="800" kern="1200" noProof="0" dirty="0" smtClean="0">
              <a:solidFill>
                <a:schemeClr val="tx1"/>
              </a:solidFill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gray">
          <a:xfrm>
            <a:off x="252000" y="836613"/>
            <a:ext cx="8640000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pic>
        <p:nvPicPr>
          <p:cNvPr id="20" name="Picture 3" descr="Fujitsu_Logo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6800" y="186077"/>
            <a:ext cx="1037913" cy="404473"/>
          </a:xfrm>
          <a:prstGeom prst="rect">
            <a:avLst/>
          </a:prstGeom>
          <a:noFill/>
        </p:spPr>
      </p:pic>
      <p:sp>
        <p:nvSpPr>
          <p:cNvPr id="23" name="Footer Placeholder 110"/>
          <p:cNvSpPr txBox="1">
            <a:spLocks/>
          </p:cNvSpPr>
          <p:nvPr userDrawn="1"/>
        </p:nvSpPr>
        <p:spPr>
          <a:xfrm>
            <a:off x="4932040" y="6646098"/>
            <a:ext cx="39636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algn="r" defTabSz="914400" rtl="0" eaLnBrk="1" fontAlgn="base" latinLnBrk="0" hangingPunct="1">
              <a:defRPr kumimoji="0" lang="de-DE" altLang="ja-JP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 2017 FUJITSU Ltd.</a:t>
            </a:r>
            <a:endParaRPr lang="en-US" dirty="0"/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200778" y="6696872"/>
            <a:ext cx="1520819" cy="140630"/>
            <a:chOff x="3419871" y="4623985"/>
            <a:chExt cx="1520819" cy="14063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3419871" y="4623985"/>
              <a:ext cx="1520819" cy="139477"/>
            </a:xfrm>
            <a:custGeom>
              <a:avLst/>
              <a:gdLst>
                <a:gd name="T0" fmla="*/ 408 w 8125"/>
                <a:gd name="T1" fmla="*/ 0 h 816"/>
                <a:gd name="T2" fmla="*/ 0 w 8125"/>
                <a:gd name="T3" fmla="*/ 408 h 816"/>
                <a:gd name="T4" fmla="*/ 408 w 8125"/>
                <a:gd name="T5" fmla="*/ 816 h 816"/>
                <a:gd name="T6" fmla="*/ 7717 w 8125"/>
                <a:gd name="T7" fmla="*/ 816 h 816"/>
                <a:gd name="T8" fmla="*/ 8125 w 8125"/>
                <a:gd name="T9" fmla="*/ 408 h 816"/>
                <a:gd name="T10" fmla="*/ 7717 w 8125"/>
                <a:gd name="T11" fmla="*/ 0 h 816"/>
                <a:gd name="T12" fmla="*/ 408 w 8125"/>
                <a:gd name="T13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25" h="816">
                  <a:moveTo>
                    <a:pt x="408" y="0"/>
                  </a:moveTo>
                  <a:cubicBezTo>
                    <a:pt x="183" y="0"/>
                    <a:pt x="0" y="183"/>
                    <a:pt x="0" y="408"/>
                  </a:cubicBezTo>
                  <a:cubicBezTo>
                    <a:pt x="0" y="634"/>
                    <a:pt x="183" y="816"/>
                    <a:pt x="408" y="816"/>
                  </a:cubicBezTo>
                  <a:lnTo>
                    <a:pt x="7717" y="816"/>
                  </a:lnTo>
                  <a:cubicBezTo>
                    <a:pt x="7942" y="816"/>
                    <a:pt x="8125" y="634"/>
                    <a:pt x="8125" y="408"/>
                  </a:cubicBezTo>
                  <a:cubicBezTo>
                    <a:pt x="8125" y="183"/>
                    <a:pt x="7942" y="0"/>
                    <a:pt x="7717" y="0"/>
                  </a:cubicBezTo>
                  <a:lnTo>
                    <a:pt x="408" y="0"/>
                  </a:lnTo>
                  <a:close/>
                </a:path>
              </a:pathLst>
            </a:custGeom>
            <a:noFill/>
            <a:ln w="19050" cap="rnd">
              <a:solidFill>
                <a:srgbClr val="B72C1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656046" y="4626116"/>
              <a:ext cx="12054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900" b="1" i="0" u="none" strike="noStrike" cap="none" normalizeH="0" baseline="0" dirty="0" smtClean="0">
                  <a:ln>
                    <a:noFill/>
                  </a:ln>
                  <a:solidFill>
                    <a:srgbClr val="B72C15"/>
                  </a:solidFill>
                  <a:effectLst/>
                  <a:latin typeface="+mj-lt"/>
                </a:rPr>
                <a:t>INTERNAL USE ONLY</a:t>
              </a:r>
              <a:endParaRPr kumimoji="0" lang="de-D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Freeform 33"/>
            <p:cNvSpPr>
              <a:spLocks noEditPoints="1"/>
            </p:cNvSpPr>
            <p:nvPr/>
          </p:nvSpPr>
          <p:spPr bwMode="auto">
            <a:xfrm>
              <a:off x="3474867" y="4642695"/>
              <a:ext cx="125909" cy="107159"/>
            </a:xfrm>
            <a:custGeom>
              <a:avLst/>
              <a:gdLst>
                <a:gd name="T0" fmla="*/ 0 w 592"/>
                <a:gd name="T1" fmla="*/ 296 h 592"/>
                <a:gd name="T2" fmla="*/ 296 w 592"/>
                <a:gd name="T3" fmla="*/ 0 h 592"/>
                <a:gd name="T4" fmla="*/ 592 w 592"/>
                <a:gd name="T5" fmla="*/ 296 h 592"/>
                <a:gd name="T6" fmla="*/ 296 w 592"/>
                <a:gd name="T7" fmla="*/ 592 h 592"/>
                <a:gd name="T8" fmla="*/ 0 w 592"/>
                <a:gd name="T9" fmla="*/ 296 h 592"/>
                <a:gd name="T10" fmla="*/ 477 w 592"/>
                <a:gd name="T11" fmla="*/ 425 h 592"/>
                <a:gd name="T12" fmla="*/ 518 w 592"/>
                <a:gd name="T13" fmla="*/ 296 h 592"/>
                <a:gd name="T14" fmla="*/ 296 w 592"/>
                <a:gd name="T15" fmla="*/ 74 h 592"/>
                <a:gd name="T16" fmla="*/ 167 w 592"/>
                <a:gd name="T17" fmla="*/ 115 h 592"/>
                <a:gd name="T18" fmla="*/ 477 w 592"/>
                <a:gd name="T19" fmla="*/ 425 h 592"/>
                <a:gd name="T20" fmla="*/ 115 w 592"/>
                <a:gd name="T21" fmla="*/ 168 h 592"/>
                <a:gd name="T22" fmla="*/ 74 w 592"/>
                <a:gd name="T23" fmla="*/ 296 h 592"/>
                <a:gd name="T24" fmla="*/ 296 w 592"/>
                <a:gd name="T25" fmla="*/ 518 h 592"/>
                <a:gd name="T26" fmla="*/ 425 w 592"/>
                <a:gd name="T27" fmla="*/ 477 h 592"/>
                <a:gd name="T28" fmla="*/ 115 w 592"/>
                <a:gd name="T29" fmla="*/ 168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0" y="296"/>
                  </a:moveTo>
                  <a:cubicBezTo>
                    <a:pt x="0" y="133"/>
                    <a:pt x="133" y="0"/>
                    <a:pt x="296" y="0"/>
                  </a:cubicBezTo>
                  <a:cubicBezTo>
                    <a:pt x="459" y="0"/>
                    <a:pt x="592" y="133"/>
                    <a:pt x="592" y="296"/>
                  </a:cubicBezTo>
                  <a:cubicBezTo>
                    <a:pt x="592" y="460"/>
                    <a:pt x="459" y="592"/>
                    <a:pt x="296" y="592"/>
                  </a:cubicBezTo>
                  <a:cubicBezTo>
                    <a:pt x="133" y="592"/>
                    <a:pt x="0" y="460"/>
                    <a:pt x="0" y="296"/>
                  </a:cubicBezTo>
                  <a:close/>
                  <a:moveTo>
                    <a:pt x="477" y="425"/>
                  </a:moveTo>
                  <a:cubicBezTo>
                    <a:pt x="503" y="387"/>
                    <a:pt x="518" y="342"/>
                    <a:pt x="518" y="296"/>
                  </a:cubicBezTo>
                  <a:cubicBezTo>
                    <a:pt x="518" y="174"/>
                    <a:pt x="418" y="74"/>
                    <a:pt x="296" y="74"/>
                  </a:cubicBezTo>
                  <a:cubicBezTo>
                    <a:pt x="250" y="74"/>
                    <a:pt x="205" y="89"/>
                    <a:pt x="167" y="115"/>
                  </a:cubicBezTo>
                  <a:lnTo>
                    <a:pt x="477" y="425"/>
                  </a:lnTo>
                  <a:close/>
                  <a:moveTo>
                    <a:pt x="115" y="168"/>
                  </a:moveTo>
                  <a:cubicBezTo>
                    <a:pt x="88" y="205"/>
                    <a:pt x="74" y="250"/>
                    <a:pt x="74" y="296"/>
                  </a:cubicBezTo>
                  <a:cubicBezTo>
                    <a:pt x="74" y="419"/>
                    <a:pt x="173" y="518"/>
                    <a:pt x="296" y="518"/>
                  </a:cubicBezTo>
                  <a:cubicBezTo>
                    <a:pt x="342" y="518"/>
                    <a:pt x="387" y="504"/>
                    <a:pt x="425" y="477"/>
                  </a:cubicBezTo>
                  <a:lnTo>
                    <a:pt x="115" y="168"/>
                  </a:lnTo>
                  <a:close/>
                </a:path>
              </a:pathLst>
            </a:custGeom>
            <a:solidFill>
              <a:srgbClr val="B72C1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60" r:id="rId3"/>
    <p:sldLayoutId id="2147483662" r:id="rId4"/>
    <p:sldLayoutId id="2147483656" r:id="rId5"/>
    <p:sldLayoutId id="2147483654" r:id="rId6"/>
    <p:sldLayoutId id="2147483665" r:id="rId7"/>
    <p:sldLayoutId id="2147483666" r:id="rId8"/>
    <p:sldLayoutId id="2147483687" r:id="rId9"/>
    <p:sldLayoutId id="2147483657" r:id="rId10"/>
    <p:sldLayoutId id="2147483668" r:id="rId11"/>
    <p:sldLayoutId id="2147483669" r:id="rId12"/>
    <p:sldLayoutId id="2147483670" r:id="rId13"/>
    <p:sldLayoutId id="2147483671" r:id="rId14"/>
    <p:sldLayoutId id="2147483675" r:id="rId15"/>
    <p:sldLayoutId id="2147483677" r:id="rId16"/>
    <p:sldLayoutId id="2147483684" r:id="rId17"/>
    <p:sldLayoutId id="2147483678" r:id="rId18"/>
    <p:sldLayoutId id="2147483659" r:id="rId19"/>
    <p:sldLayoutId id="2147483655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2000" y="0"/>
            <a:ext cx="7776384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lang="en-US" altLang="ja-JP" sz="800" smtClean="0">
                <a:solidFill>
                  <a:srgbClr val="000000"/>
                </a:solidFill>
                <a:ea typeface="ＭＳ Ｐゴシック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z="800" dirty="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 bwMode="gray">
          <a:xfrm>
            <a:off x="252000" y="836613"/>
            <a:ext cx="8640000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en-US" noProof="0" dirty="0"/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6800" y="186077"/>
            <a:ext cx="1037913" cy="404473"/>
          </a:xfrm>
          <a:prstGeom prst="rect">
            <a:avLst/>
          </a:prstGeom>
          <a:noFill/>
        </p:spPr>
      </p:pic>
      <p:sp>
        <p:nvSpPr>
          <p:cNvPr id="28" name="Footer Placeholder 110"/>
          <p:cNvSpPr txBox="1">
            <a:spLocks/>
          </p:cNvSpPr>
          <p:nvPr userDrawn="1"/>
        </p:nvSpPr>
        <p:spPr>
          <a:xfrm>
            <a:off x="4932040" y="6646098"/>
            <a:ext cx="39636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algn="r" defTabSz="914400" rtl="0" eaLnBrk="1" fontAlgn="base" latinLnBrk="0" hangingPunct="1">
              <a:defRPr kumimoji="0" lang="de-DE" altLang="ja-JP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 </a:t>
            </a:r>
            <a:r>
              <a:rPr lang="en-US" dirty="0" smtClean="0">
                <a:solidFill>
                  <a:srgbClr val="000000"/>
                </a:solidFill>
              </a:rPr>
              <a:t>2017 </a:t>
            </a:r>
            <a:r>
              <a:rPr lang="en-US" dirty="0">
                <a:solidFill>
                  <a:srgbClr val="000000"/>
                </a:solidFill>
              </a:rPr>
              <a:t>FUJITSU Ltd.</a:t>
            </a:r>
          </a:p>
        </p:txBody>
      </p:sp>
      <p:grpSp>
        <p:nvGrpSpPr>
          <p:cNvPr id="29" name="Gruppieren 28"/>
          <p:cNvGrpSpPr/>
          <p:nvPr userDrawn="1"/>
        </p:nvGrpSpPr>
        <p:grpSpPr>
          <a:xfrm>
            <a:off x="200778" y="6696872"/>
            <a:ext cx="1520819" cy="140630"/>
            <a:chOff x="3419871" y="4623985"/>
            <a:chExt cx="1520819" cy="140630"/>
          </a:xfrm>
        </p:grpSpPr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419871" y="4623985"/>
              <a:ext cx="1520819" cy="139477"/>
            </a:xfrm>
            <a:custGeom>
              <a:avLst/>
              <a:gdLst>
                <a:gd name="T0" fmla="*/ 408 w 8125"/>
                <a:gd name="T1" fmla="*/ 0 h 816"/>
                <a:gd name="T2" fmla="*/ 0 w 8125"/>
                <a:gd name="T3" fmla="*/ 408 h 816"/>
                <a:gd name="T4" fmla="*/ 408 w 8125"/>
                <a:gd name="T5" fmla="*/ 816 h 816"/>
                <a:gd name="T6" fmla="*/ 7717 w 8125"/>
                <a:gd name="T7" fmla="*/ 816 h 816"/>
                <a:gd name="T8" fmla="*/ 8125 w 8125"/>
                <a:gd name="T9" fmla="*/ 408 h 816"/>
                <a:gd name="T10" fmla="*/ 7717 w 8125"/>
                <a:gd name="T11" fmla="*/ 0 h 816"/>
                <a:gd name="T12" fmla="*/ 408 w 8125"/>
                <a:gd name="T13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25" h="816">
                  <a:moveTo>
                    <a:pt x="408" y="0"/>
                  </a:moveTo>
                  <a:cubicBezTo>
                    <a:pt x="183" y="0"/>
                    <a:pt x="0" y="183"/>
                    <a:pt x="0" y="408"/>
                  </a:cubicBezTo>
                  <a:cubicBezTo>
                    <a:pt x="0" y="634"/>
                    <a:pt x="183" y="816"/>
                    <a:pt x="408" y="816"/>
                  </a:cubicBezTo>
                  <a:lnTo>
                    <a:pt x="7717" y="816"/>
                  </a:lnTo>
                  <a:cubicBezTo>
                    <a:pt x="7942" y="816"/>
                    <a:pt x="8125" y="634"/>
                    <a:pt x="8125" y="408"/>
                  </a:cubicBezTo>
                  <a:cubicBezTo>
                    <a:pt x="8125" y="183"/>
                    <a:pt x="7942" y="0"/>
                    <a:pt x="7717" y="0"/>
                  </a:cubicBezTo>
                  <a:lnTo>
                    <a:pt x="408" y="0"/>
                  </a:lnTo>
                  <a:close/>
                </a:path>
              </a:pathLst>
            </a:custGeom>
            <a:noFill/>
            <a:ln w="19050" cap="rnd">
              <a:solidFill>
                <a:srgbClr val="B72C1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656046" y="4626116"/>
              <a:ext cx="12054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900" b="1" dirty="0" smtClean="0">
                  <a:solidFill>
                    <a:srgbClr val="B72C15"/>
                  </a:solidFill>
                </a:rPr>
                <a:t>INTERNAL USE ONLY</a:t>
              </a:r>
              <a:endParaRPr lang="de-DE" sz="9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3474867" y="4642695"/>
              <a:ext cx="125909" cy="107159"/>
            </a:xfrm>
            <a:custGeom>
              <a:avLst/>
              <a:gdLst>
                <a:gd name="T0" fmla="*/ 0 w 592"/>
                <a:gd name="T1" fmla="*/ 296 h 592"/>
                <a:gd name="T2" fmla="*/ 296 w 592"/>
                <a:gd name="T3" fmla="*/ 0 h 592"/>
                <a:gd name="T4" fmla="*/ 592 w 592"/>
                <a:gd name="T5" fmla="*/ 296 h 592"/>
                <a:gd name="T6" fmla="*/ 296 w 592"/>
                <a:gd name="T7" fmla="*/ 592 h 592"/>
                <a:gd name="T8" fmla="*/ 0 w 592"/>
                <a:gd name="T9" fmla="*/ 296 h 592"/>
                <a:gd name="T10" fmla="*/ 477 w 592"/>
                <a:gd name="T11" fmla="*/ 425 h 592"/>
                <a:gd name="T12" fmla="*/ 518 w 592"/>
                <a:gd name="T13" fmla="*/ 296 h 592"/>
                <a:gd name="T14" fmla="*/ 296 w 592"/>
                <a:gd name="T15" fmla="*/ 74 h 592"/>
                <a:gd name="T16" fmla="*/ 167 w 592"/>
                <a:gd name="T17" fmla="*/ 115 h 592"/>
                <a:gd name="T18" fmla="*/ 477 w 592"/>
                <a:gd name="T19" fmla="*/ 425 h 592"/>
                <a:gd name="T20" fmla="*/ 115 w 592"/>
                <a:gd name="T21" fmla="*/ 168 h 592"/>
                <a:gd name="T22" fmla="*/ 74 w 592"/>
                <a:gd name="T23" fmla="*/ 296 h 592"/>
                <a:gd name="T24" fmla="*/ 296 w 592"/>
                <a:gd name="T25" fmla="*/ 518 h 592"/>
                <a:gd name="T26" fmla="*/ 425 w 592"/>
                <a:gd name="T27" fmla="*/ 477 h 592"/>
                <a:gd name="T28" fmla="*/ 115 w 592"/>
                <a:gd name="T29" fmla="*/ 168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2" h="592">
                  <a:moveTo>
                    <a:pt x="0" y="296"/>
                  </a:moveTo>
                  <a:cubicBezTo>
                    <a:pt x="0" y="133"/>
                    <a:pt x="133" y="0"/>
                    <a:pt x="296" y="0"/>
                  </a:cubicBezTo>
                  <a:cubicBezTo>
                    <a:pt x="459" y="0"/>
                    <a:pt x="592" y="133"/>
                    <a:pt x="592" y="296"/>
                  </a:cubicBezTo>
                  <a:cubicBezTo>
                    <a:pt x="592" y="460"/>
                    <a:pt x="459" y="592"/>
                    <a:pt x="296" y="592"/>
                  </a:cubicBezTo>
                  <a:cubicBezTo>
                    <a:pt x="133" y="592"/>
                    <a:pt x="0" y="460"/>
                    <a:pt x="0" y="296"/>
                  </a:cubicBezTo>
                  <a:close/>
                  <a:moveTo>
                    <a:pt x="477" y="425"/>
                  </a:moveTo>
                  <a:cubicBezTo>
                    <a:pt x="503" y="387"/>
                    <a:pt x="518" y="342"/>
                    <a:pt x="518" y="296"/>
                  </a:cubicBezTo>
                  <a:cubicBezTo>
                    <a:pt x="518" y="174"/>
                    <a:pt x="418" y="74"/>
                    <a:pt x="296" y="74"/>
                  </a:cubicBezTo>
                  <a:cubicBezTo>
                    <a:pt x="250" y="74"/>
                    <a:pt x="205" y="89"/>
                    <a:pt x="167" y="115"/>
                  </a:cubicBezTo>
                  <a:lnTo>
                    <a:pt x="477" y="425"/>
                  </a:lnTo>
                  <a:close/>
                  <a:moveTo>
                    <a:pt x="115" y="168"/>
                  </a:moveTo>
                  <a:cubicBezTo>
                    <a:pt x="88" y="205"/>
                    <a:pt x="74" y="250"/>
                    <a:pt x="74" y="296"/>
                  </a:cubicBezTo>
                  <a:cubicBezTo>
                    <a:pt x="74" y="419"/>
                    <a:pt x="173" y="518"/>
                    <a:pt x="296" y="518"/>
                  </a:cubicBezTo>
                  <a:cubicBezTo>
                    <a:pt x="342" y="518"/>
                    <a:pt x="387" y="504"/>
                    <a:pt x="425" y="477"/>
                  </a:cubicBezTo>
                  <a:lnTo>
                    <a:pt x="115" y="168"/>
                  </a:lnTo>
                  <a:close/>
                </a:path>
              </a:pathLst>
            </a:custGeom>
            <a:solidFill>
              <a:srgbClr val="B72C1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0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13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95000"/>
        </a:lnSpc>
        <a:spcBef>
          <a:spcPts val="4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7569338" y="764703"/>
            <a:ext cx="1322569" cy="1678290"/>
          </a:xfrm>
          <a:prstGeom prst="rect">
            <a:avLst/>
          </a:prstGeom>
          <a:noFill/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GB" sz="1400" dirty="0" smtClean="0">
                <a:solidFill>
                  <a:srgbClr val="000000"/>
                </a:solidFill>
                <a:ea typeface="ＭＳ Ｐゴシック" charset="-128"/>
              </a:rPr>
              <a:t>Insert 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GB" sz="1400" dirty="0" smtClean="0">
                <a:solidFill>
                  <a:srgbClr val="000000"/>
                </a:solidFill>
                <a:ea typeface="ＭＳ Ｐゴシック" charset="-128"/>
              </a:rPr>
              <a:t>Photo</a:t>
            </a:r>
          </a:p>
        </p:txBody>
      </p:sp>
      <p:sp>
        <p:nvSpPr>
          <p:cNvPr id="22" name="Rectangle 82"/>
          <p:cNvSpPr>
            <a:spLocks noChangeArrowheads="1"/>
          </p:cNvSpPr>
          <p:nvPr/>
        </p:nvSpPr>
        <p:spPr bwMode="auto">
          <a:xfrm>
            <a:off x="7109420" y="775542"/>
            <a:ext cx="342900" cy="323850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3" name="Rectangle 83"/>
          <p:cNvSpPr>
            <a:spLocks noChangeArrowheads="1"/>
          </p:cNvSpPr>
          <p:nvPr/>
        </p:nvSpPr>
        <p:spPr bwMode="auto">
          <a:xfrm>
            <a:off x="7109420" y="1099392"/>
            <a:ext cx="342900" cy="322262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4" name="Rectangle 84"/>
          <p:cNvSpPr>
            <a:spLocks noChangeArrowheads="1"/>
          </p:cNvSpPr>
          <p:nvPr/>
        </p:nvSpPr>
        <p:spPr bwMode="auto">
          <a:xfrm>
            <a:off x="6764932" y="1099392"/>
            <a:ext cx="344488" cy="322262"/>
          </a:xfrm>
          <a:prstGeom prst="rect">
            <a:avLst/>
          </a:prstGeom>
          <a:solidFill>
            <a:srgbClr val="92D050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5" name="Rectangle 85"/>
          <p:cNvSpPr>
            <a:spLocks noChangeArrowheads="1"/>
          </p:cNvSpPr>
          <p:nvPr/>
        </p:nvSpPr>
        <p:spPr bwMode="auto">
          <a:xfrm>
            <a:off x="6764932" y="775542"/>
            <a:ext cx="344488" cy="323850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7109420" y="1424829"/>
            <a:ext cx="342900" cy="322263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7" name="Rectangle 87"/>
          <p:cNvSpPr>
            <a:spLocks noChangeArrowheads="1"/>
          </p:cNvSpPr>
          <p:nvPr/>
        </p:nvSpPr>
        <p:spPr bwMode="auto">
          <a:xfrm>
            <a:off x="6764932" y="1424829"/>
            <a:ext cx="344488" cy="322263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8" name="Rectangle 88"/>
          <p:cNvSpPr>
            <a:spLocks noChangeArrowheads="1"/>
          </p:cNvSpPr>
          <p:nvPr/>
        </p:nvSpPr>
        <p:spPr bwMode="auto">
          <a:xfrm>
            <a:off x="6423620" y="775542"/>
            <a:ext cx="344487" cy="323850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89"/>
          <p:cNvSpPr>
            <a:spLocks noChangeArrowheads="1"/>
          </p:cNvSpPr>
          <p:nvPr/>
        </p:nvSpPr>
        <p:spPr bwMode="auto">
          <a:xfrm>
            <a:off x="6423620" y="1099392"/>
            <a:ext cx="344487" cy="322262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90"/>
          <p:cNvSpPr>
            <a:spLocks noChangeArrowheads="1"/>
          </p:cNvSpPr>
          <p:nvPr/>
        </p:nvSpPr>
        <p:spPr bwMode="auto">
          <a:xfrm>
            <a:off x="6423620" y="1424829"/>
            <a:ext cx="344487" cy="322263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graphicFrame>
        <p:nvGraphicFramePr>
          <p:cNvPr id="32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560277"/>
              </p:ext>
            </p:extLst>
          </p:nvPr>
        </p:nvGraphicFramePr>
        <p:xfrm>
          <a:off x="151283" y="664523"/>
          <a:ext cx="5688632" cy="6095395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Employee Name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FRF Level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Current: _____   New: _______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Job Title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Current: </a:t>
                      </a:r>
                      <a:r>
                        <a:rPr kumimoji="1" lang="en-GB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App Sys </a:t>
                      </a:r>
                      <a:r>
                        <a:rPr kumimoji="1" lang="en-GB" altLang="ja-JP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Engr</a:t>
                      </a:r>
                      <a:r>
                        <a:rPr kumimoji="1" lang="en-GB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(Mid)</a:t>
                      </a: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</a:t>
                      </a: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New</a:t>
                      </a: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: App Sys </a:t>
                      </a:r>
                      <a:r>
                        <a:rPr kumimoji="1" lang="en-GB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Engr</a:t>
                      </a: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(</a:t>
                      </a:r>
                      <a:r>
                        <a:rPr kumimoji="1" lang="en-GB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Sr</a:t>
                      </a: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)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Current Role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GB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Application Systems Engineer (Mid)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Time in Role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Reporting To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Jambert De Guzman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Account Handled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PM Platform, Canon, Otsuka, </a:t>
                      </a:r>
                      <a:r>
                        <a:rPr kumimoji="1" lang="en-GB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Nittsu</a:t>
                      </a: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, </a:t>
                      </a:r>
                      <a:r>
                        <a:rPr kumimoji="1" lang="en-GB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Chuden</a:t>
                      </a: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Haiden, </a:t>
                      </a:r>
                      <a:r>
                        <a:rPr kumimoji="1" lang="en-GB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Hokuden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Languages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GB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[English,(Fluent)], [Filipino,(Native)]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80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Career Experience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GB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Functional: </a:t>
                      </a:r>
                      <a:r>
                        <a:rPr kumimoji="1" lang="en-GB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Application Systems Engineer (Mid)</a:t>
                      </a:r>
                      <a:endParaRPr kumimoji="1" lang="en-GB" altLang="ja-JP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Industry: </a:t>
                      </a:r>
                      <a:r>
                        <a:rPr kumimoji="1" lang="en-GB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Software industry</a:t>
                      </a:r>
                    </a:p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International Experience: </a:t>
                      </a:r>
                      <a:r>
                        <a:rPr kumimoji="1" lang="en-GB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Yes</a:t>
                      </a:r>
                    </a:p>
                    <a:p>
                      <a:pPr marL="87313" marR="0" lvl="0" indent="-87313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en-GB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P&amp;L Management Experience: </a:t>
                      </a:r>
                      <a:r>
                        <a:rPr kumimoji="1" lang="en-GB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Yes</a:t>
                      </a:r>
                      <a:endParaRPr kumimoji="1" lang="en-GB" altLang="ja-JP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0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Education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BSICS Graduate 1998, Master in Teaching CS  (Units only)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Certification(s)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N/A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Performance Ratings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GB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9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FY2019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9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FY2018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 FY2020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17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Mobility 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GB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1)Travel Domestically: Yes  2) Travel Internationally: Yes</a:t>
                      </a:r>
                      <a:endParaRPr kumimoji="1" lang="en-GB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20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Career Statement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There’s always a room for improvement. Learn new things while you can.</a:t>
                      </a: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Risk of Loss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66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Impact of Loss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77379"/>
              </p:ext>
            </p:extLst>
          </p:nvPr>
        </p:nvGraphicFramePr>
        <p:xfrm>
          <a:off x="6012160" y="2559182"/>
          <a:ext cx="2880320" cy="219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Leadership Development Program</a:t>
                      </a:r>
                      <a:endParaRPr kumimoji="1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Year</a:t>
                      </a:r>
                      <a:endParaRPr kumimoji="1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7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7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7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7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7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Fujitsu Sans" panose="020B040406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Group 1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273237"/>
              </p:ext>
            </p:extLst>
          </p:nvPr>
        </p:nvGraphicFramePr>
        <p:xfrm>
          <a:off x="6012445" y="4877814"/>
          <a:ext cx="2879749" cy="1647530"/>
        </p:xfrm>
        <a:graphic>
          <a:graphicData uri="http://schemas.openxmlformats.org/drawingml/2006/table">
            <a:tbl>
              <a:tblPr/>
              <a:tblGrid>
                <a:gridCol w="145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Strength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s</a:t>
                      </a:r>
                      <a:endParaRPr kumimoji="1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Development Areas</a:t>
                      </a:r>
                      <a:endParaRPr kumimoji="1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Title 3"/>
          <p:cNvSpPr txBox="1">
            <a:spLocks/>
          </p:cNvSpPr>
          <p:nvPr/>
        </p:nvSpPr>
        <p:spPr bwMode="gray">
          <a:xfrm>
            <a:off x="252000" y="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de-DE" altLang="ja-JP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Fujitsu Sans" panose="020B0404060202020204" pitchFamily="34" charset="0"/>
              </a:rPr>
              <a:t>Talent </a:t>
            </a:r>
            <a:r>
              <a:rPr lang="en-GB" dirty="0" smtClean="0">
                <a:latin typeface="Fujitsu Sans" panose="020B0404060202020204" pitchFamily="34" charset="0"/>
              </a:rPr>
              <a:t>Profile</a:t>
            </a:r>
            <a:endParaRPr lang="en-GB" dirty="0">
              <a:solidFill>
                <a:schemeClr val="tx2">
                  <a:lumMod val="75000"/>
                </a:schemeClr>
              </a:solidFill>
              <a:latin typeface="Fujitsu Sans" panose="020B040406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16647"/>
              </p:ext>
            </p:extLst>
          </p:nvPr>
        </p:nvGraphicFramePr>
        <p:xfrm>
          <a:off x="6012159" y="2276872"/>
          <a:ext cx="1456107" cy="25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ujitsu Sans" panose="020B0404060202020204" pitchFamily="34" charset="0"/>
                          <a:ea typeface="SimSun" pitchFamily="2" charset="-122"/>
                          <a:cs typeface="Arial" charset="0"/>
                        </a:rPr>
                        <a:t>KFALP (Y/N)</a:t>
                      </a:r>
                      <a:endParaRPr kumimoji="1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ujitsu Sans" panose="020B0404060202020204" pitchFamily="34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0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858963"/>
              </p:ext>
            </p:extLst>
          </p:nvPr>
        </p:nvGraphicFramePr>
        <p:xfrm>
          <a:off x="107504" y="729200"/>
          <a:ext cx="3888432" cy="573450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4502"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Current Role Description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Quality Management - knowledge and apply QMS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Work Scope – able to handle 2 to 3 tasks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Team Management – sub / backup for TL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Overall Performance – performance rating must be consistent successful or beyond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Technical Capability – intermediate knowledge in Technologies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Client Management – able to participate and contribute to clients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Internal Operations – participate and contribute to team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Deliverable – able to deliver assigned tasks with minimum supervision.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014989"/>
              </p:ext>
            </p:extLst>
          </p:nvPr>
        </p:nvGraphicFramePr>
        <p:xfrm>
          <a:off x="4211960" y="729200"/>
          <a:ext cx="4824536" cy="5734502"/>
        </p:xfrm>
        <a:graphic>
          <a:graphicData uri="http://schemas.openxmlformats.org/drawingml/2006/table">
            <a:tbl>
              <a:tblPr/>
              <a:tblGrid>
                <a:gridCol w="106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4502"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New Role Description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264"/>
                        </a:spcBef>
                        <a:spcAft>
                          <a:spcPts val="264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Quality Management – can analyse QMA metrics and recommend</a:t>
                      </a:r>
                    </a:p>
                    <a:p>
                      <a:pPr marL="171450" indent="-171450">
                        <a:spcBef>
                          <a:spcPts val="264"/>
                        </a:spcBef>
                        <a:spcAft>
                          <a:spcPts val="264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Team Management – oversees team’s progress, do 1 on 1 session and provide guidance to members</a:t>
                      </a:r>
                    </a:p>
                    <a:p>
                      <a:pPr marL="171450" indent="-171450">
                        <a:spcBef>
                          <a:spcPts val="264"/>
                        </a:spcBef>
                        <a:spcAft>
                          <a:spcPts val="264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Work Scope – can handle wide-range tasks/projects</a:t>
                      </a:r>
                    </a:p>
                    <a:p>
                      <a:pPr marL="171450" indent="-171450">
                        <a:spcBef>
                          <a:spcPts val="264"/>
                        </a:spcBef>
                        <a:spcAft>
                          <a:spcPts val="264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Technical Capability – higher knowledge than intermediate ones</a:t>
                      </a:r>
                    </a:p>
                    <a:p>
                      <a:pPr marL="171450" indent="-171450">
                        <a:spcBef>
                          <a:spcPts val="264"/>
                        </a:spcBef>
                        <a:spcAft>
                          <a:spcPts val="264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Client Management – communicate with the client</a:t>
                      </a:r>
                    </a:p>
                    <a:p>
                      <a:pPr marL="171450" indent="-171450">
                        <a:spcBef>
                          <a:spcPts val="264"/>
                        </a:spcBef>
                        <a:spcAft>
                          <a:spcPts val="264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Internal Operations – lead a group of developers or even a team.</a:t>
                      </a:r>
                    </a:p>
                    <a:p>
                      <a:pPr marL="171450" indent="-171450">
                        <a:spcBef>
                          <a:spcPts val="264"/>
                        </a:spcBef>
                        <a:spcAft>
                          <a:spcPts val="264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Deliverable – able to deliver without any support from the counterpart</a:t>
                      </a:r>
                    </a:p>
                    <a:p>
                      <a:pPr marL="171450" indent="-171450">
                        <a:spcBef>
                          <a:spcPts val="264"/>
                        </a:spcBef>
                        <a:spcAft>
                          <a:spcPts val="264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Arial" charset="0"/>
                        </a:rPr>
                        <a:t>Overall Performance – Performance rating must be Consistent Successful or beyond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kumimoji="1" lang="en-GB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itle 3"/>
          <p:cNvSpPr txBox="1">
            <a:spLocks/>
          </p:cNvSpPr>
          <p:nvPr/>
        </p:nvSpPr>
        <p:spPr bwMode="gray">
          <a:xfrm>
            <a:off x="252000" y="3440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de-DE" altLang="ja-JP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Current  and New Job Responsibilities</a:t>
            </a:r>
            <a:endParaRPr lang="en-GB" sz="1600" dirty="0">
              <a:solidFill>
                <a:schemeClr val="tx2">
                  <a:lumMod val="75000"/>
                </a:schemeClr>
              </a:solidFill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338516"/>
              </p:ext>
            </p:extLst>
          </p:nvPr>
        </p:nvGraphicFramePr>
        <p:xfrm>
          <a:off x="107504" y="4365104"/>
          <a:ext cx="8784976" cy="2011680"/>
        </p:xfrm>
        <a:graphic>
          <a:graphicData uri="http://schemas.openxmlformats.org/drawingml/2006/table">
            <a:tbl>
              <a:tblPr/>
              <a:tblGrid>
                <a:gridCol w="211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Why the employee is a good fit for the role? </a:t>
                      </a:r>
                      <a:endParaRPr kumimoji="1" lang="en-GB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PH" altLang="ja-JP" sz="1050" kern="1200" baseline="0" dirty="0" smtClean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With the hard-work I have exerted, I achieved the Golden Award for making automation tool.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PH" sz="1050" kern="1200" baseline="0" dirty="0" smtClean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I have completed a project even without a knowledge on the technology used by the project by doing self-learning like in Canon Project.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PH" sz="1050" kern="1200" baseline="0" dirty="0" smtClean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With TL experience and a sub TL in my past projects like in Otsuka and </a:t>
                      </a:r>
                      <a:r>
                        <a:rPr lang="en-PH" sz="105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Nittsu</a:t>
                      </a:r>
                      <a:r>
                        <a:rPr lang="en-PH" sz="1050" kern="1200" baseline="0" dirty="0" smtClean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PH" sz="1050" kern="1200" baseline="0" dirty="0" smtClean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I have been handling team even in my previous jobs.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PH" sz="1050" kern="1200" baseline="0" dirty="0" smtClean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High on Technical knowledge both in Windows Application and Web Programming (Java and Dot Net Technologies) – with this I can share my experience to my members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PH" sz="1050" kern="1200" baseline="0" dirty="0" smtClean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I have been with several projects in Fujitsu and I observed and experienced how a team is effectively managed.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PH" sz="1050" kern="1200" baseline="0" dirty="0" smtClean="0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+mn-ea"/>
                          <a:cs typeface="+mn-cs"/>
                        </a:rPr>
                        <a:t>Can communicate (with the help of BSE) to the counter-parts until a task or issue is fully understood.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PH" sz="1050" kern="1200" baseline="0" dirty="0" smtClean="0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PH" sz="1050" kern="1200" baseline="0" dirty="0" smtClean="0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050" kern="1200" baseline="0" dirty="0" smtClean="0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itle 3"/>
          <p:cNvSpPr txBox="1">
            <a:spLocks/>
          </p:cNvSpPr>
          <p:nvPr/>
        </p:nvSpPr>
        <p:spPr bwMode="gray">
          <a:xfrm>
            <a:off x="252000" y="3440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de-DE" altLang="ja-JP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b="1" dirty="0" smtClean="0"/>
              <a:t>Promotion Justifications</a:t>
            </a:r>
            <a:endParaRPr lang="en-GB" sz="1600" dirty="0">
              <a:solidFill>
                <a:schemeClr val="tx2">
                  <a:lumMod val="75000"/>
                </a:schemeClr>
              </a:solidFill>
              <a:latin typeface="Fujitsu Sans" panose="020B0404060202020204" pitchFamily="34" charset="0"/>
            </a:endParaRPr>
          </a:p>
        </p:txBody>
      </p:sp>
      <p:graphicFrame>
        <p:nvGraphicFramePr>
          <p:cNvPr id="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469305"/>
              </p:ext>
            </p:extLst>
          </p:nvPr>
        </p:nvGraphicFramePr>
        <p:xfrm>
          <a:off x="107504" y="749396"/>
          <a:ext cx="8784976" cy="1656184"/>
        </p:xfrm>
        <a:graphic>
          <a:graphicData uri="http://schemas.openxmlformats.org/drawingml/2006/table">
            <a:tbl>
              <a:tblPr/>
              <a:tblGrid>
                <a:gridCol w="211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Strength</a:t>
                      </a:r>
                      <a:r>
                        <a:rPr kumimoji="1" lang="en-US" altLang="ja-JP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s</a:t>
                      </a:r>
                      <a:endParaRPr kumimoji="1" lang="zh-CN" alt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Positivity - Never give up on problems until it is solved.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PH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Respects others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PH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Prioritizes personal development when free from tasks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PH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Good Listener – actively listens to any problems and to the members in order to come up with a good decision.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PH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Work Passion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PH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Encourages Strategic Thinking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PH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I make things easy – I do tools to shortened the way we work on things.</a:t>
                      </a:r>
                    </a:p>
                    <a:p>
                      <a:pPr marL="171450" lvl="0" indent="-171450">
                        <a:buFont typeface="Arial" pitchFamily="34" charset="0"/>
                        <a:buChar char="•"/>
                      </a:pPr>
                      <a:r>
                        <a:rPr kumimoji="1" lang="en-PH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  <a:ea typeface="FangSong" panose="02010609060101010101" pitchFamily="49" charset="-122"/>
                          <a:cs typeface="+mn-cs"/>
                        </a:rPr>
                        <a:t>Communicates effectively.</a:t>
                      </a:r>
                      <a:endParaRPr kumimoji="1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FangSong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306889"/>
              </p:ext>
            </p:extLst>
          </p:nvPr>
        </p:nvGraphicFramePr>
        <p:xfrm>
          <a:off x="107504" y="2564904"/>
          <a:ext cx="8784976" cy="1656184"/>
        </p:xfrm>
        <a:graphic>
          <a:graphicData uri="http://schemas.openxmlformats.org/drawingml/2006/table">
            <a:tbl>
              <a:tblPr/>
              <a:tblGrid>
                <a:gridCol w="2114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>
                          <a:srgbClr val="A30B1A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  <a:ea typeface="ＭＳ Ｐゴシック" charset="-128"/>
                          <a:cs typeface="Arial" charset="0"/>
                        </a:rPr>
                        <a:t>Development Area </a:t>
                      </a:r>
                      <a:endParaRPr kumimoji="1" lang="en-GB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  <a:ea typeface="ＭＳ Ｐゴシック" charset="-128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baseline="0" dirty="0" smtClean="0">
                        <a:latin typeface="Fujitsu Sans" panose="020B040406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aseline="0" dirty="0" smtClean="0">
                          <a:latin typeface="Fujitsu Sans" panose="020B0404060202020204" pitchFamily="34" charset="0"/>
                        </a:rPr>
                        <a:t>Learn more on Basic </a:t>
                      </a:r>
                      <a:r>
                        <a:rPr lang="en-GB" sz="1050" baseline="0" dirty="0" err="1" smtClean="0">
                          <a:latin typeface="Fujitsu Sans" panose="020B0404060202020204" pitchFamily="34" charset="0"/>
                        </a:rPr>
                        <a:t>Nihonggo</a:t>
                      </a:r>
                      <a:endParaRPr lang="en-GB" sz="1050" baseline="0" dirty="0" smtClean="0">
                        <a:latin typeface="Fujitsu Sans" panose="020B040406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aseline="0" dirty="0" smtClean="0">
                          <a:latin typeface="Fujitsu Sans" panose="020B0404060202020204" pitchFamily="34" charset="0"/>
                        </a:rPr>
                        <a:t>Learn on new Technologies for the benefit of the projects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aseline="0" dirty="0" smtClean="0">
                          <a:latin typeface="Fujitsu Sans" panose="020B0404060202020204" pitchFamily="34" charset="0"/>
                        </a:rPr>
                        <a:t>Learn more on Team Management and other management tasks</a:t>
                      </a:r>
                      <a:endParaRPr lang="en-GB" sz="1050" baseline="0" dirty="0" smtClean="0">
                        <a:latin typeface="Fujitsu Sans" panose="020B040406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1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"/>
          <p:cNvSpPr txBox="1">
            <a:spLocks/>
          </p:cNvSpPr>
          <p:nvPr/>
        </p:nvSpPr>
        <p:spPr bwMode="gray">
          <a:xfrm>
            <a:off x="252000" y="34400"/>
            <a:ext cx="792040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de-DE" altLang="ja-JP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b="1" dirty="0" smtClean="0"/>
              <a:t>Career Development Plan</a:t>
            </a:r>
            <a:endParaRPr lang="en-GB" sz="1600" dirty="0">
              <a:solidFill>
                <a:schemeClr val="tx2">
                  <a:lumMod val="75000"/>
                </a:schemeClr>
              </a:solidFill>
              <a:latin typeface="Fujitsu Sans" panose="020B040406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46460"/>
              </p:ext>
            </p:extLst>
          </p:nvPr>
        </p:nvGraphicFramePr>
        <p:xfrm>
          <a:off x="253785" y="794109"/>
          <a:ext cx="8639175" cy="13186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0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63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K.A.S.E* 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Description of Learning Need </a:t>
                      </a:r>
                      <a:endParaRPr lang="en-US" sz="800" dirty="0">
                        <a:effectLst/>
                        <a:latin typeface="+mj-lt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(Specific &amp; Realistic)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Description of Actions you will Take (Achievable)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Complete By (DD/MM/YY)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Description of Measure </a:t>
                      </a:r>
                      <a:endParaRPr lang="en-US" sz="800" dirty="0">
                        <a:effectLst/>
                        <a:latin typeface="+mj-lt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+mj-lt"/>
                        </a:rPr>
                        <a:t>(What will you do differently as a result of the learning)</a:t>
                      </a: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+mj-lt"/>
                        </a:rPr>
                        <a:t>Outcome Type**</a:t>
                      </a:r>
                      <a:endParaRPr lang="en-US" sz="80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Arial" panose="020B0604020202020204" pitchFamily="34" charset="0"/>
                        </a:rPr>
                        <a:t>Effectively Manage a Team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8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MS Mincho"/>
                        </a:rPr>
                        <a:t>Enhance</a:t>
                      </a:r>
                      <a:r>
                        <a:rPr lang="en-PH" sz="8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MS Mincho"/>
                        </a:rPr>
                        <a:t> teamwork and increase productivity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PH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+mn-cs"/>
                        </a:rPr>
                        <a:t>Will be able to handle a team in diverse situation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+mn-cs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j-lt"/>
                        <a:ea typeface="MS Mincho"/>
                      </a:endParaRPr>
                    </a:p>
                  </a:txBody>
                  <a:tcPr marL="64794" marR="6479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2000" y="3140968"/>
            <a:ext cx="864096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*Is the development need associated with Knowledge (K), Attitude (A), Skill (S), or Experience (E) </a:t>
            </a:r>
            <a:endParaRPr lang="en-US" sz="1100" dirty="0"/>
          </a:p>
          <a:p>
            <a:r>
              <a:rPr lang="en-GB" sz="1100" dirty="0"/>
              <a:t>**Outcome Type: Business Deliverable (BD) or Career Aspiration (CA)</a:t>
            </a:r>
            <a:endParaRPr lang="en-US" sz="1100" dirty="0"/>
          </a:p>
          <a:p>
            <a:r>
              <a:rPr lang="en-GB" sz="1100" dirty="0"/>
              <a:t> </a:t>
            </a:r>
            <a:endParaRPr lang="en-US" sz="1100" dirty="0"/>
          </a:p>
          <a:p>
            <a:r>
              <a:rPr lang="en-GB" sz="1100" u="sng" dirty="0"/>
              <a:t>K.A.S.E Legend</a:t>
            </a:r>
            <a:r>
              <a:rPr lang="en-GB" sz="1100" u="sng" dirty="0" smtClean="0"/>
              <a:t>:</a:t>
            </a:r>
            <a:endParaRPr lang="en-US" sz="1100" dirty="0"/>
          </a:p>
          <a:p>
            <a:pPr lvl="0"/>
            <a:r>
              <a:rPr lang="en-GB" sz="1100" b="1" dirty="0"/>
              <a:t>Knowledge</a:t>
            </a:r>
            <a:r>
              <a:rPr lang="en-GB" sz="1100" dirty="0"/>
              <a:t>: Information that I can retain to add value to my performance: consider attending forums / reading / E-Learning</a:t>
            </a:r>
            <a:endParaRPr lang="en-US" sz="1100" dirty="0"/>
          </a:p>
          <a:p>
            <a:pPr lvl="0"/>
            <a:r>
              <a:rPr lang="en-GB" sz="1100" b="1" dirty="0"/>
              <a:t>Attitude</a:t>
            </a:r>
            <a:r>
              <a:rPr lang="en-GB" sz="1100" dirty="0"/>
              <a:t>: Behaviours that I need to demonstrate to enable me to perform my role effectively: consider a classroom based activity / mentoring / coaching</a:t>
            </a:r>
            <a:endParaRPr lang="en-US" sz="1100" dirty="0"/>
          </a:p>
          <a:p>
            <a:pPr lvl="0"/>
            <a:r>
              <a:rPr lang="en-GB" sz="1100" b="1" dirty="0"/>
              <a:t>Skill</a:t>
            </a:r>
            <a:r>
              <a:rPr lang="en-GB" sz="1100" dirty="0"/>
              <a:t>: The ability to apply knowledge in a practical environment: consider a classroom based activity / secondment / practical work lab (technical)</a:t>
            </a:r>
            <a:endParaRPr lang="en-US" sz="1100" dirty="0"/>
          </a:p>
          <a:p>
            <a:pPr lvl="0"/>
            <a:r>
              <a:rPr lang="en-GB" sz="1100" b="1" dirty="0"/>
              <a:t>Experience</a:t>
            </a:r>
            <a:r>
              <a:rPr lang="en-GB" sz="1100" dirty="0"/>
              <a:t>: Getting hands on experience: consider taster days / secondments / project work / role play classroom learning</a:t>
            </a:r>
            <a:endParaRPr lang="en-US" sz="1100" dirty="0"/>
          </a:p>
          <a:p>
            <a:r>
              <a:rPr lang="en-GB" sz="1100" dirty="0"/>
              <a:t> 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96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ADJUSTSHAPES_ARROWANGLE" val="45"/>
  <p:tag name="VCT_ADJUSTSHAPES_CHEVRONANGLE" val="60"/>
  <p:tag name="VCT_ADJUSTSHAPES_ROUNDRECTPOINTS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4-3_gray.potx"/>
  <p:tag name="VCTMASTER" val="Fujitsu Master 4-3 gray"/>
  <p:tag name="VCT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4-3_red.potx"/>
  <p:tag name="VCTMASTER" val="Fujitsu Master 4-3 red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Master-4-3-RED-Fujitsu Internal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Master-4-3-GRAY-Fujitsu Internal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77B5E407F8B48AD2495A48B57D297" ma:contentTypeVersion="3" ma:contentTypeDescription="Create a new document." ma:contentTypeScope="" ma:versionID="610a370ba29fd26c1bdbd03d5a2299f1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3afc04e6-d6eb-4ba9-84b1-08362d466656" targetNamespace="http://schemas.microsoft.com/office/2006/metadata/properties" ma:root="true" ma:fieldsID="992ffd84aef7309626c96db5aa0c8047" ns1:_="" ns2:_="" ns3:_="">
    <xsd:import namespace="http://schemas.microsoft.com/sharepoint/v3"/>
    <xsd:import namespace="http://schemas.microsoft.com/sharepoint/v3/fields"/>
    <xsd:import namespace="3afc04e6-d6eb-4ba9-84b1-08362d466656"/>
    <xsd:element name="properties">
      <xsd:complexType>
        <xsd:sequence>
          <xsd:element name="documentManagement">
            <xsd:complexType>
              <xsd:all>
                <xsd:element ref="ns2:RetentionPeriod"/>
                <xsd:element ref="ns1:Comments" minOccurs="0"/>
                <xsd:element ref="ns3:Category_x0020_1" minOccurs="0"/>
                <xsd:element ref="ns3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s" ma:index="3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RetentionPeriod" ma:index="2" ma:displayName="Retention Period" ma:default="Do not retain" ma:format="Dropdown" ma:internalName="RetentionPeriod" ma:readOnly="false" ma:showField="Text">
      <xsd:simpleType>
        <xsd:restriction base="dms:Choice">
          <xsd:enumeration value="Do not retain"/>
          <xsd:enumeration value="1 year"/>
          <xsd:enumeration value="2 years"/>
          <xsd:enumeration value="3 years"/>
          <xsd:enumeration value="6 years"/>
          <xsd:enumeration value="10 years"/>
          <xsd:enumeration value="30 years"/>
          <xsd:enumeration value="30 after end of contract"/>
          <xsd:enumeration value="Validity + 3 years"/>
          <xsd:enumeration value="Until end of contract"/>
          <xsd:enumeration value="Indefini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c04e6-d6eb-4ba9-84b1-08362d466656" elementFormDefault="qualified">
    <xsd:import namespace="http://schemas.microsoft.com/office/2006/documentManagement/types"/>
    <xsd:import namespace="http://schemas.microsoft.com/office/infopath/2007/PartnerControls"/>
    <xsd:element name="Category_x0020_1" ma:index="4" nillable="true" ma:displayName="Subcategory" ma:internalName="Category_x0020_1">
      <xsd:simpleType>
        <xsd:restriction base="dms:Text">
          <xsd:maxLength value="255"/>
        </xsd:restriction>
      </xsd:simpleType>
    </xsd:element>
    <xsd:element name="Category" ma:index="5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tentionPeriod xmlns="http://schemas.microsoft.com/sharepoint/v3/fields">Do not retain</RetentionPeriod>
    <Comments xmlns="http://schemas.microsoft.com/sharepoint/v3" xsi:nil="true"/>
    <Category xmlns="3afc04e6-d6eb-4ba9-84b1-08362d466656">Powerpoint Templates</Category>
    <Category_x0020_1 xmlns="3afc04e6-d6eb-4ba9-84b1-08362d466656" xsi:nil="true"/>
  </documentManagement>
</p:properties>
</file>

<file path=customXml/itemProps1.xml><?xml version="1.0" encoding="utf-8"?>
<ds:datastoreItem xmlns:ds="http://schemas.openxmlformats.org/officeDocument/2006/customXml" ds:itemID="{046E39A2-AE00-408D-A06F-16C9DF3F74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AE31EF-DAE6-4094-9708-5F9ABA3C3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3afc04e6-d6eb-4ba9-84b1-08362d466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26DF6F-13DB-4DE4-9F23-7F81989975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afc04e6-d6eb-4ba9-84b1-08362d466656"/>
    <ds:schemaRef ds:uri="http://schemas.microsoft.com/sharepoint/v3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37531_28988_Fujitsu_PPT_4-3-RED-Internal (1)</Template>
  <TotalTime>4279</TotalTime>
  <Words>703</Words>
  <Application>Microsoft Office PowerPoint</Application>
  <PresentationFormat>On-screen Show (4:3)</PresentationFormat>
  <Paragraphs>113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FangSong</vt:lpstr>
      <vt:lpstr>ＭＳ Ｐゴシック</vt:lpstr>
      <vt:lpstr>MS Mincho</vt:lpstr>
      <vt:lpstr>SimSun</vt:lpstr>
      <vt:lpstr>Arial</vt:lpstr>
      <vt:lpstr>Calibri</vt:lpstr>
      <vt:lpstr>Fujitsu Sans</vt:lpstr>
      <vt:lpstr>Wingdings</vt:lpstr>
      <vt:lpstr>Master-4-3-RED-Fujitsu Internal</vt:lpstr>
      <vt:lpstr>Master-4-3-GRAY-Fujitsu Internal</vt:lpstr>
      <vt:lpstr>PowerPoint Presentation</vt:lpstr>
      <vt:lpstr>PowerPoint Presentation</vt:lpstr>
      <vt:lpstr>PowerPoint Presentation</vt:lpstr>
      <vt:lpstr>PowerPoint Presentation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Carlton Jemma</dc:creator>
  <cp:lastModifiedBy>Gadiane, Ronie</cp:lastModifiedBy>
  <cp:revision>206</cp:revision>
  <cp:lastPrinted>2018-03-07T05:42:39Z</cp:lastPrinted>
  <dcterms:created xsi:type="dcterms:W3CDTF">2016-01-29T13:37:29Z</dcterms:created>
  <dcterms:modified xsi:type="dcterms:W3CDTF">2021-12-09T10:01:32Z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02052012-002</vt:lpwstr>
  </property>
  <property fmtid="{D5CDD505-2E9C-101B-9397-08002B2CF9AE}" pid="3" name="ContentTypeId">
    <vt:lpwstr>0x01010067A77B5E407F8B48AD2495A48B57D297</vt:lpwstr>
  </property>
  <property fmtid="{D5CDD505-2E9C-101B-9397-08002B2CF9AE}" pid="4" name="Order">
    <vt:r8>9400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</Properties>
</file>