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a:srgbClr val="009900"/>
    <a:srgbClr val="99CC00"/>
    <a:srgbClr val="FF5050"/>
    <a:srgbClr val="FFCC99"/>
    <a:srgbClr val="CC6600"/>
    <a:srgbClr val="0099FF"/>
    <a:srgbClr val="33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F249B2-B1EE-4110-8026-66168EC6FFF8}"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2249262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F249B2-B1EE-4110-8026-66168EC6FFF8}"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242570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F249B2-B1EE-4110-8026-66168EC6FFF8}"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32131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F249B2-B1EE-4110-8026-66168EC6FFF8}"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425489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F249B2-B1EE-4110-8026-66168EC6FFF8}"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349129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F249B2-B1EE-4110-8026-66168EC6FFF8}"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41568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F249B2-B1EE-4110-8026-66168EC6FFF8}"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81211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F249B2-B1EE-4110-8026-66168EC6FFF8}"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303148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249B2-B1EE-4110-8026-66168EC6FFF8}"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40817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F249B2-B1EE-4110-8026-66168EC6FFF8}"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5841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F249B2-B1EE-4110-8026-66168EC6FFF8}"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EF442-5A90-4A01-9152-ABFE8D7D87C9}" type="slidenum">
              <a:rPr lang="en-US" smtClean="0"/>
              <a:t>‹#›</a:t>
            </a:fld>
            <a:endParaRPr lang="en-US"/>
          </a:p>
        </p:txBody>
      </p:sp>
    </p:spTree>
    <p:extLst>
      <p:ext uri="{BB962C8B-B14F-4D97-AF65-F5344CB8AC3E}">
        <p14:creationId xmlns:p14="http://schemas.microsoft.com/office/powerpoint/2010/main" val="88880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249B2-B1EE-4110-8026-66168EC6FFF8}" type="datetimeFigureOut">
              <a:rPr lang="en-US" smtClean="0"/>
              <a:t>7/23/2021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EF442-5A90-4A01-9152-ABFE8D7D87C9}" type="slidenum">
              <a:rPr lang="en-US" smtClean="0"/>
              <a:t>‹#›</a:t>
            </a:fld>
            <a:endParaRPr lang="en-US"/>
          </a:p>
        </p:txBody>
      </p:sp>
    </p:spTree>
    <p:extLst>
      <p:ext uri="{BB962C8B-B14F-4D97-AF65-F5344CB8AC3E}">
        <p14:creationId xmlns:p14="http://schemas.microsoft.com/office/powerpoint/2010/main" val="2598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Tree>
    <p:extLst>
      <p:ext uri="{BB962C8B-B14F-4D97-AF65-F5344CB8AC3E}">
        <p14:creationId xmlns:p14="http://schemas.microsoft.com/office/powerpoint/2010/main" val="223382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5" name="TextBox 4"/>
          <p:cNvSpPr txBox="1"/>
          <p:nvPr/>
        </p:nvSpPr>
        <p:spPr>
          <a:xfrm>
            <a:off x="232113" y="3062058"/>
            <a:ext cx="2780831" cy="3139321"/>
          </a:xfrm>
          <a:prstGeom prst="rect">
            <a:avLst/>
          </a:prstGeom>
          <a:solidFill>
            <a:srgbClr val="009999"/>
          </a:solidFill>
        </p:spPr>
        <p:txBody>
          <a:bodyPr wrap="square" rtlCol="0">
            <a:spAutoFit/>
          </a:bodyPr>
          <a:lstStyle/>
          <a:p>
            <a:pPr algn="ctr"/>
            <a:r>
              <a:rPr lang="en-US" dirty="0" smtClean="0"/>
              <a:t>FOCUS ON VALUE</a:t>
            </a:r>
          </a:p>
          <a:p>
            <a:r>
              <a:rPr lang="en-US" dirty="0" smtClean="0"/>
              <a:t>Everything that the organization does needs to map, directly or indirectly, to value for the stakeholders. The focus on value principle encompasses many perspectives, including the experience of customers and users.</a:t>
            </a:r>
            <a:endParaRPr lang="en-US" dirty="0"/>
          </a:p>
        </p:txBody>
      </p:sp>
    </p:spTree>
    <p:extLst>
      <p:ext uri="{BB962C8B-B14F-4D97-AF65-F5344CB8AC3E}">
        <p14:creationId xmlns:p14="http://schemas.microsoft.com/office/powerpoint/2010/main" val="189053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8137393" y="1362606"/>
            <a:ext cx="3926062" cy="2308324"/>
          </a:xfrm>
          <a:prstGeom prst="rect">
            <a:avLst/>
          </a:prstGeom>
          <a:solidFill>
            <a:srgbClr val="3366CC"/>
          </a:solidFill>
        </p:spPr>
        <p:txBody>
          <a:bodyPr wrap="square" rtlCol="0">
            <a:spAutoFit/>
          </a:bodyPr>
          <a:lstStyle/>
          <a:p>
            <a:pPr algn="ctr"/>
            <a:r>
              <a:rPr lang="en-US" dirty="0" smtClean="0"/>
              <a:t>START WHERE YOU ARE</a:t>
            </a:r>
          </a:p>
          <a:p>
            <a:r>
              <a:rPr lang="en-US" dirty="0" smtClean="0"/>
              <a:t>Do not start from scratch and build something new without considering what is already available to be leveraged. There is likely to be a great deal in the current services, processes, programs, projects and people that can be used to create the desired outcome.</a:t>
            </a:r>
            <a:endParaRPr lang="en-US" dirty="0"/>
          </a:p>
        </p:txBody>
      </p:sp>
    </p:spTree>
    <p:extLst>
      <p:ext uri="{BB962C8B-B14F-4D97-AF65-F5344CB8AC3E}">
        <p14:creationId xmlns:p14="http://schemas.microsoft.com/office/powerpoint/2010/main" val="2250222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7737822" y="4751264"/>
            <a:ext cx="4454178" cy="2031325"/>
          </a:xfrm>
          <a:prstGeom prst="rect">
            <a:avLst/>
          </a:prstGeom>
          <a:solidFill>
            <a:srgbClr val="0099FF"/>
          </a:solidFill>
        </p:spPr>
        <p:txBody>
          <a:bodyPr wrap="square" rtlCol="0">
            <a:spAutoFit/>
          </a:bodyPr>
          <a:lstStyle/>
          <a:p>
            <a:pPr algn="ctr"/>
            <a:r>
              <a:rPr lang="en-US" dirty="0" smtClean="0"/>
              <a:t>PROGRESS ITERATIVELY WITH FEEDBACK</a:t>
            </a:r>
          </a:p>
          <a:p>
            <a:pPr algn="ctr"/>
            <a:r>
              <a:rPr lang="en-US" dirty="0" smtClean="0"/>
              <a:t>Do not attempt to do everything at once. Even huge initiatives must be accomplished iteratively. By organizing work into smaller, manageable sections that can be executed and completed in a timely manner, it is easier to maintain a sharper focus on each effort.</a:t>
            </a:r>
          </a:p>
        </p:txBody>
      </p:sp>
    </p:spTree>
    <p:extLst>
      <p:ext uri="{BB962C8B-B14F-4D97-AF65-F5344CB8AC3E}">
        <p14:creationId xmlns:p14="http://schemas.microsoft.com/office/powerpoint/2010/main" val="2427009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301270" y="4728213"/>
            <a:ext cx="3494643" cy="2031325"/>
          </a:xfrm>
          <a:prstGeom prst="rect">
            <a:avLst/>
          </a:prstGeom>
          <a:solidFill>
            <a:srgbClr val="CC6600"/>
          </a:solidFill>
        </p:spPr>
        <p:txBody>
          <a:bodyPr wrap="square" rtlCol="0">
            <a:spAutoFit/>
          </a:bodyPr>
          <a:lstStyle/>
          <a:p>
            <a:pPr algn="ctr"/>
            <a:r>
              <a:rPr lang="en-US" dirty="0" smtClean="0"/>
              <a:t>COLLABORATE AND PROMOTE VISIBILITY</a:t>
            </a:r>
          </a:p>
          <a:p>
            <a:pPr algn="ctr"/>
            <a:r>
              <a:rPr lang="en-US" dirty="0" smtClean="0"/>
              <a:t>Working together across boundaries produces results that have greater buy-in, more relevance to objectives and better likelihood of long-term success.</a:t>
            </a:r>
          </a:p>
        </p:txBody>
      </p:sp>
    </p:spTree>
    <p:extLst>
      <p:ext uri="{BB962C8B-B14F-4D97-AF65-F5344CB8AC3E}">
        <p14:creationId xmlns:p14="http://schemas.microsoft.com/office/powerpoint/2010/main" val="8784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616315" y="1526863"/>
            <a:ext cx="2780831" cy="2308324"/>
          </a:xfrm>
          <a:prstGeom prst="rect">
            <a:avLst/>
          </a:prstGeom>
          <a:solidFill>
            <a:srgbClr val="FFCC00"/>
          </a:solidFill>
        </p:spPr>
        <p:txBody>
          <a:bodyPr wrap="square" rtlCol="0">
            <a:spAutoFit/>
          </a:bodyPr>
          <a:lstStyle/>
          <a:p>
            <a:pPr algn="ctr"/>
            <a:r>
              <a:rPr lang="en-US" dirty="0" smtClean="0"/>
              <a:t>THINK AND WORK HOLISTICALLY</a:t>
            </a:r>
          </a:p>
          <a:p>
            <a:pPr algn="ctr"/>
            <a:r>
              <a:rPr lang="en-US" dirty="0" smtClean="0"/>
              <a:t>The outcomes achieved by the service provider and service consumer will suffer unless the organization works on the service as a whole, not just on its parts.</a:t>
            </a:r>
          </a:p>
        </p:txBody>
      </p:sp>
    </p:spTree>
    <p:extLst>
      <p:ext uri="{BB962C8B-B14F-4D97-AF65-F5344CB8AC3E}">
        <p14:creationId xmlns:p14="http://schemas.microsoft.com/office/powerpoint/2010/main" val="380335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8000671" y="2105626"/>
            <a:ext cx="2780831" cy="1754326"/>
          </a:xfrm>
          <a:prstGeom prst="rect">
            <a:avLst/>
          </a:prstGeom>
          <a:solidFill>
            <a:srgbClr val="FF5050"/>
          </a:solidFill>
        </p:spPr>
        <p:txBody>
          <a:bodyPr wrap="square" rtlCol="0">
            <a:spAutoFit/>
          </a:bodyPr>
          <a:lstStyle/>
          <a:p>
            <a:pPr algn="ctr"/>
            <a:r>
              <a:rPr lang="en-US" dirty="0" smtClean="0"/>
              <a:t>KEEP IT SIMPLE AND PRACTICAL </a:t>
            </a:r>
          </a:p>
          <a:p>
            <a:pPr algn="ctr"/>
            <a:r>
              <a:rPr lang="en-US" dirty="0" smtClean="0"/>
              <a:t>If a process, service, action or metric provides no value or produces no useful outcome, eliminate it.</a:t>
            </a:r>
          </a:p>
        </p:txBody>
      </p:sp>
    </p:spTree>
    <p:extLst>
      <p:ext uri="{BB962C8B-B14F-4D97-AF65-F5344CB8AC3E}">
        <p14:creationId xmlns:p14="http://schemas.microsoft.com/office/powerpoint/2010/main" val="296026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ITIL4 Guiding </a:t>
            </a:r>
            <a:r>
              <a:rPr lang="en-US" dirty="0" smtClean="0"/>
              <a:t>Principles</a:t>
            </a:r>
            <a:endParaRPr lang="en-US" dirty="0"/>
          </a:p>
        </p:txBody>
      </p:sp>
      <p:pic>
        <p:nvPicPr>
          <p:cNvPr id="3" name="Picture 2"/>
          <p:cNvPicPr>
            <a:picLocks noChangeAspect="1"/>
          </p:cNvPicPr>
          <p:nvPr/>
        </p:nvPicPr>
        <p:blipFill>
          <a:blip r:embed="rId2"/>
          <a:stretch>
            <a:fillRect/>
          </a:stretch>
        </p:blipFill>
        <p:spPr>
          <a:xfrm>
            <a:off x="3012944" y="1847980"/>
            <a:ext cx="5538736" cy="4528413"/>
          </a:xfrm>
          <a:prstGeom prst="rect">
            <a:avLst/>
          </a:prstGeom>
        </p:spPr>
      </p:pic>
      <p:sp>
        <p:nvSpPr>
          <p:cNvPr id="6" name="TextBox 5"/>
          <p:cNvSpPr txBox="1"/>
          <p:nvPr/>
        </p:nvSpPr>
        <p:spPr>
          <a:xfrm>
            <a:off x="8572969" y="3342756"/>
            <a:ext cx="2780831" cy="2585323"/>
          </a:xfrm>
          <a:prstGeom prst="rect">
            <a:avLst/>
          </a:prstGeom>
          <a:solidFill>
            <a:srgbClr val="009900"/>
          </a:solidFill>
        </p:spPr>
        <p:txBody>
          <a:bodyPr wrap="square" rtlCol="0">
            <a:spAutoFit/>
          </a:bodyPr>
          <a:lstStyle/>
          <a:p>
            <a:pPr algn="ctr"/>
            <a:r>
              <a:rPr lang="en-US" dirty="0" smtClean="0"/>
              <a:t>OPTIMIZE AND AUTOMATE</a:t>
            </a:r>
          </a:p>
          <a:p>
            <a:pPr algn="ctr"/>
            <a:r>
              <a:rPr lang="en-US" dirty="0" smtClean="0"/>
              <a:t>Resources of all types, particularly human resources (HR) should be used to their best effect. Eliminate anything that is truly wasteful and use technology to achieve whatever it is capable.</a:t>
            </a:r>
          </a:p>
        </p:txBody>
      </p:sp>
    </p:spTree>
    <p:extLst>
      <p:ext uri="{BB962C8B-B14F-4D97-AF65-F5344CB8AC3E}">
        <p14:creationId xmlns:p14="http://schemas.microsoft.com/office/powerpoint/2010/main" val="423508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Continuous Learning</a:t>
            </a:r>
            <a:endParaRPr lang="en-US" dirty="0"/>
          </a:p>
        </p:txBody>
      </p:sp>
      <p:sp>
        <p:nvSpPr>
          <p:cNvPr id="3" name="TextBox 2"/>
          <p:cNvSpPr txBox="1"/>
          <p:nvPr/>
        </p:nvSpPr>
        <p:spPr>
          <a:xfrm>
            <a:off x="723569" y="1568334"/>
            <a:ext cx="4372413" cy="4031873"/>
          </a:xfrm>
          <a:prstGeom prst="rect">
            <a:avLst/>
          </a:prstGeom>
          <a:solidFill>
            <a:schemeClr val="accent4">
              <a:lumMod val="20000"/>
              <a:lumOff val="80000"/>
            </a:schemeClr>
          </a:solidFill>
        </p:spPr>
        <p:txBody>
          <a:bodyPr wrap="square" rtlCol="0">
            <a:spAutoFit/>
          </a:bodyPr>
          <a:lstStyle/>
          <a:p>
            <a:pPr algn="ctr"/>
            <a:r>
              <a:rPr lang="en-US" sz="3200" dirty="0"/>
              <a:t>Continuous learning is your </a:t>
            </a:r>
            <a:r>
              <a:rPr lang="en-US" sz="3200" b="1" dirty="0">
                <a:solidFill>
                  <a:srgbClr val="0000FF"/>
                </a:solidFill>
              </a:rPr>
              <a:t>self-motivated</a:t>
            </a:r>
            <a:r>
              <a:rPr lang="en-US" sz="3200" dirty="0"/>
              <a:t> </a:t>
            </a:r>
            <a:r>
              <a:rPr lang="en-US" sz="3200" b="1" dirty="0">
                <a:solidFill>
                  <a:srgbClr val="0000FF"/>
                </a:solidFill>
              </a:rPr>
              <a:t>persistence </a:t>
            </a:r>
            <a:r>
              <a:rPr lang="en-US" sz="3200" dirty="0"/>
              <a:t>in acquiring knowledge and competencies in order to </a:t>
            </a:r>
            <a:r>
              <a:rPr lang="en-US" sz="3200" u="sng" dirty="0"/>
              <a:t>expand your skillset </a:t>
            </a:r>
            <a:r>
              <a:rPr lang="en-US" sz="3200" dirty="0"/>
              <a:t>and </a:t>
            </a:r>
            <a:r>
              <a:rPr lang="en-US" sz="3200" u="sng" dirty="0"/>
              <a:t>develop future opportunities</a:t>
            </a:r>
            <a:r>
              <a:rPr lang="en-US" sz="3200" dirty="0"/>
              <a:t>.</a:t>
            </a:r>
          </a:p>
        </p:txBody>
      </p:sp>
      <p:sp>
        <p:nvSpPr>
          <p:cNvPr id="4" name="TextBox 3"/>
          <p:cNvSpPr txBox="1"/>
          <p:nvPr/>
        </p:nvSpPr>
        <p:spPr>
          <a:xfrm>
            <a:off x="5421745" y="1568334"/>
            <a:ext cx="6160655" cy="4031873"/>
          </a:xfrm>
          <a:prstGeom prst="rect">
            <a:avLst/>
          </a:prstGeom>
          <a:solidFill>
            <a:schemeClr val="accent6">
              <a:lumMod val="20000"/>
              <a:lumOff val="80000"/>
            </a:schemeClr>
          </a:solidFill>
        </p:spPr>
        <p:txBody>
          <a:bodyPr wrap="square" rtlCol="0">
            <a:spAutoFit/>
          </a:bodyPr>
          <a:lstStyle/>
          <a:p>
            <a:pPr algn="ctr"/>
            <a:r>
              <a:rPr lang="en-US" sz="3200" dirty="0" smtClean="0"/>
              <a:t>Seven Benefits </a:t>
            </a:r>
            <a:r>
              <a:rPr lang="en-US" sz="3200" dirty="0"/>
              <a:t>of </a:t>
            </a:r>
            <a:r>
              <a:rPr lang="en-US" sz="3200" dirty="0" smtClean="0"/>
              <a:t>Lifelong </a:t>
            </a:r>
            <a:r>
              <a:rPr lang="en-US" sz="3200" dirty="0"/>
              <a:t>L</a:t>
            </a:r>
            <a:r>
              <a:rPr lang="en-US" sz="3200" dirty="0" smtClean="0"/>
              <a:t>earning</a:t>
            </a:r>
          </a:p>
          <a:p>
            <a:pPr marL="342900" indent="-342900">
              <a:buAutoNum type="arabicPeriod"/>
            </a:pPr>
            <a:r>
              <a:rPr lang="en-US" sz="3200" dirty="0" smtClean="0"/>
              <a:t>Remain Relevant</a:t>
            </a:r>
          </a:p>
          <a:p>
            <a:pPr marL="342900" indent="-342900">
              <a:buAutoNum type="arabicPeriod"/>
            </a:pPr>
            <a:r>
              <a:rPr lang="en-US" sz="3200" dirty="0" smtClean="0"/>
              <a:t>Prepare for the unexpected</a:t>
            </a:r>
          </a:p>
          <a:p>
            <a:pPr marL="342900" indent="-342900">
              <a:buAutoNum type="arabicPeriod"/>
            </a:pPr>
            <a:r>
              <a:rPr lang="en-US" sz="3200" dirty="0" smtClean="0"/>
              <a:t>Boost your profile</a:t>
            </a:r>
          </a:p>
          <a:p>
            <a:pPr marL="342900" indent="-342900">
              <a:buAutoNum type="arabicPeriod"/>
            </a:pPr>
            <a:r>
              <a:rPr lang="en-US" sz="3200" dirty="0" smtClean="0"/>
              <a:t>Competence leads to confidence</a:t>
            </a:r>
          </a:p>
          <a:p>
            <a:pPr marL="342900" indent="-342900">
              <a:buAutoNum type="arabicPeriod"/>
            </a:pPr>
            <a:r>
              <a:rPr lang="en-US" sz="3200" dirty="0" smtClean="0"/>
              <a:t>Spark new ideas</a:t>
            </a:r>
          </a:p>
          <a:p>
            <a:pPr marL="342900" indent="-342900">
              <a:buAutoNum type="arabicPeriod"/>
            </a:pPr>
            <a:r>
              <a:rPr lang="en-US" sz="3200" dirty="0" smtClean="0"/>
              <a:t>Change your perspective</a:t>
            </a:r>
          </a:p>
          <a:p>
            <a:pPr marL="342900" indent="-342900">
              <a:buAutoNum type="arabicPeriod"/>
            </a:pPr>
            <a:r>
              <a:rPr lang="en-US" sz="3200" dirty="0" smtClean="0"/>
              <a:t>Pay it forward</a:t>
            </a:r>
            <a:endParaRPr lang="en-US" sz="3200" dirty="0"/>
          </a:p>
        </p:txBody>
      </p:sp>
      <p:sp>
        <p:nvSpPr>
          <p:cNvPr id="5" name="TextBox 4"/>
          <p:cNvSpPr txBox="1"/>
          <p:nvPr/>
        </p:nvSpPr>
        <p:spPr>
          <a:xfrm>
            <a:off x="723569" y="5933139"/>
            <a:ext cx="10858831" cy="646331"/>
          </a:xfrm>
          <a:prstGeom prst="rect">
            <a:avLst/>
          </a:prstGeom>
          <a:solidFill>
            <a:schemeClr val="accent2">
              <a:lumMod val="40000"/>
              <a:lumOff val="60000"/>
            </a:schemeClr>
          </a:solidFill>
        </p:spPr>
        <p:txBody>
          <a:bodyPr wrap="square" rtlCol="0">
            <a:spAutoFit/>
          </a:bodyPr>
          <a:lstStyle/>
          <a:p>
            <a:pPr algn="ctr"/>
            <a:r>
              <a:rPr lang="en-US" sz="3600" dirty="0"/>
              <a:t>To live a life without continuous learning is unthinkable.</a:t>
            </a:r>
          </a:p>
        </p:txBody>
      </p:sp>
    </p:spTree>
    <p:extLst>
      <p:ext uri="{BB962C8B-B14F-4D97-AF65-F5344CB8AC3E}">
        <p14:creationId xmlns:p14="http://schemas.microsoft.com/office/powerpoint/2010/main" val="369886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352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ITIL4 Guiding Principles</vt:lpstr>
      <vt:lpstr>ITIL4 Guiding Principles</vt:lpstr>
      <vt:lpstr>ITIL4 Guiding Principles</vt:lpstr>
      <vt:lpstr>ITIL4 Guiding Principles</vt:lpstr>
      <vt:lpstr>ITIL4 Guiding Principles</vt:lpstr>
      <vt:lpstr>ITIL4 Guiding Principles</vt:lpstr>
      <vt:lpstr>ITIL4 Guiding Principles</vt:lpstr>
      <vt:lpstr>ITIL4 Guiding Principles</vt:lpstr>
      <vt:lpstr>Continuous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Ocampo, Melvin</dc:creator>
  <cp:lastModifiedBy>Ocampo, Melvin</cp:lastModifiedBy>
  <cp:revision>18</cp:revision>
  <dcterms:created xsi:type="dcterms:W3CDTF">2021-07-22T02:09:32Z</dcterms:created>
  <dcterms:modified xsi:type="dcterms:W3CDTF">2021-07-23T03:09:39Z</dcterms:modified>
</cp:coreProperties>
</file>