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02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</p:sldIdLst>
  <p:sldSz cx="9144000" cy="5143500" type="screen16x9"/>
  <p:notesSz cx="6858000" cy="9144000"/>
  <p:embeddedFontLst>
    <p:embeddedFont>
      <p:font typeface="Roboto Light" panose="020B0600070205080204" charset="0"/>
      <p:regular r:id="rId46"/>
      <p:bold r:id="rId47"/>
      <p:italic r:id="rId48"/>
      <p:boldItalic r:id="rId49"/>
    </p:embeddedFont>
    <p:embeddedFont>
      <p:font typeface="Roboto" panose="020B060007020508020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C29FED-CE8F-43C5-8480-71782D80EA65}">
  <a:tblStyle styleId="{48C29FED-CE8F-43C5-8480-71782D80EA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F5A6985-0828-4E86-A358-60AB3EE63D4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211ddb586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211ddb586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27a820eb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27a820ebd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27a820eb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27a820ebd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742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27a820ebd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27a820ebd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27a820ebd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27a820ebd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38283f5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38283f5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38283f7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38283f7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296f0150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296f0150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296f0152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296f0152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296f0152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296f0152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263b8f4a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263b8f4a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2bd9fca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2bd9fca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2ad913a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2ad913a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2ad913ae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2ad913ae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2aefebc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2aefebc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2dc0b002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2dc0b002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2dc0b002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2dc0b002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39415545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39415545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34e56a2a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34e56a2a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2aefebc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2aefebc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2bab6ebe6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2bab6ebe6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27a820ebd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27a820ebd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39415545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839415545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39415545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39415545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82dc0b002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82dc0b002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82bab6ebe6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82bab6ebe6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2bab6ebe6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2bab6ebe6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8307e340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8307e340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307e3423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307e3423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8319b426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8319b4267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8319b4267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8319b4267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319b4267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319b4267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211ddb58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211ddb58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2bab6ebe6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2bab6ebe6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8307e3423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8307e3423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830e22d5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830e22d5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394155456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394155456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27a820eb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27a820eb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211ddb586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211ddb586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211ddb586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211ddb586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211ddb586_0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211ddb586_0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211ddb586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211ddb586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9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Introduction to Linux Shell Scripting</a:t>
            </a:r>
            <a:endParaRPr sz="24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 rot="10800000" flipH="1">
            <a:off x="2119500" y="2797175"/>
            <a:ext cx="4905000" cy="117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Applications of shell scripting</a:t>
            </a:r>
            <a:endParaRPr sz="24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11700" y="1685875"/>
            <a:ext cx="8520600" cy="22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Char char="○"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Database backup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Char char="○"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Administrative tasks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Char char="○"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Email and network services alert systems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Char char="○"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Linux system monitoring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Char char="○"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User account lock safety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27" name="Google Shape;127;p22"/>
          <p:cNvCxnSpPr/>
          <p:nvPr/>
        </p:nvCxnSpPr>
        <p:spPr>
          <a:xfrm>
            <a:off x="5285000" y="2306450"/>
            <a:ext cx="77700" cy="3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7786" y="1727699"/>
            <a:ext cx="1735775" cy="173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5550" y="2418050"/>
            <a:ext cx="1735775" cy="173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4925" y="2968075"/>
            <a:ext cx="1735775" cy="1735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2"/>
          <p:cNvCxnSpPr/>
          <p:nvPr/>
        </p:nvCxnSpPr>
        <p:spPr>
          <a:xfrm>
            <a:off x="387900" y="95997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2"/>
          <p:cNvSpPr txBox="1"/>
          <p:nvPr/>
        </p:nvSpPr>
        <p:spPr>
          <a:xfrm>
            <a:off x="387900" y="1216900"/>
            <a:ext cx="84444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Here are some systems and processes that use shell scripting to automate tasks:</a:t>
            </a:r>
            <a:endParaRPr sz="18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Setup</a:t>
            </a:r>
            <a:endParaRPr sz="24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22370" cy="639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4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Open </a:t>
            </a:r>
            <a:r>
              <a:rPr lang="en-US" sz="1400" dirty="0" err="1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Tera</a:t>
            </a:r>
            <a:r>
              <a:rPr lang="en-US" sz="14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US" sz="14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Term on your machine.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4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Input the connection details:</a:t>
            </a:r>
            <a:endParaRPr sz="14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endParaRPr sz="14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39" name="Google Shape;139;p23"/>
          <p:cNvCxnSpPr/>
          <p:nvPr/>
        </p:nvCxnSpPr>
        <p:spPr>
          <a:xfrm>
            <a:off x="5285000" y="2306450"/>
            <a:ext cx="77700" cy="3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Google Shape;141;p23"/>
          <p:cNvSpPr txBox="1"/>
          <p:nvPr/>
        </p:nvSpPr>
        <p:spPr>
          <a:xfrm>
            <a:off x="940975" y="2900725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2511625" y="4287425"/>
            <a:ext cx="5163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3"/>
          <p:cNvSpPr txBox="1"/>
          <p:nvPr/>
        </p:nvSpPr>
        <p:spPr>
          <a:xfrm>
            <a:off x="3070525" y="4279625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5" name="Google Shape;145;p23"/>
          <p:cNvCxnSpPr/>
          <p:nvPr/>
        </p:nvCxnSpPr>
        <p:spPr>
          <a:xfrm>
            <a:off x="387900" y="95997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932" y="1119922"/>
            <a:ext cx="523875" cy="342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41" y="1791500"/>
            <a:ext cx="3243055" cy="2119424"/>
          </a:xfrm>
          <a:prstGeom prst="rect">
            <a:avLst/>
          </a:prstGeom>
        </p:spPr>
      </p:pic>
      <p:sp>
        <p:nvSpPr>
          <p:cNvPr id="15" name="Google Shape;138;p23"/>
          <p:cNvSpPr txBox="1">
            <a:spLocks/>
          </p:cNvSpPr>
          <p:nvPr/>
        </p:nvSpPr>
        <p:spPr>
          <a:xfrm>
            <a:off x="4711496" y="1152475"/>
            <a:ext cx="3922370" cy="63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>
              <a:buFont typeface="+mj-lt"/>
              <a:buAutoNum type="arabicPeriod" startAt="3"/>
            </a:pPr>
            <a:r>
              <a:rPr lang="en-PH" sz="14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Input credentials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lang="en-US" sz="12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User name: </a:t>
            </a:r>
            <a:r>
              <a:rPr lang="en-US" sz="1200" dirty="0" err="1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educ</a:t>
            </a:r>
            <a:endParaRPr lang="en-US" sz="1200" dirty="0" smtClean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lang="en-US" sz="12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Passphrase: </a:t>
            </a:r>
            <a:r>
              <a:rPr lang="en-US" sz="1200" dirty="0" err="1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educ</a:t>
            </a:r>
            <a:endParaRPr lang="en-PH" sz="1200" dirty="0" smtClean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/>
              <a:buNone/>
            </a:pPr>
            <a:r>
              <a:rPr lang="en-PH" sz="14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endParaRPr lang="en-PH" sz="14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496" y="1985885"/>
            <a:ext cx="3062931" cy="2977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Setup</a:t>
            </a:r>
            <a:endParaRPr sz="24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45" name="Google Shape;145;p23"/>
          <p:cNvCxnSpPr/>
          <p:nvPr/>
        </p:nvCxnSpPr>
        <p:spPr>
          <a:xfrm>
            <a:off x="387900" y="95997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117" y="1234522"/>
            <a:ext cx="39909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2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Features</a:t>
            </a:r>
            <a:endParaRPr sz="24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Redirection</a:t>
            </a:r>
            <a:endParaRPr sz="24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8" name="Google Shape;178;p27"/>
          <p:cNvSpPr txBox="1">
            <a:spLocks noGrp="1"/>
          </p:cNvSpPr>
          <p:nvPr>
            <p:ph type="body" idx="1"/>
          </p:nvPr>
        </p:nvSpPr>
        <p:spPr>
          <a:xfrm>
            <a:off x="311700" y="1871749"/>
            <a:ext cx="6831222" cy="2700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&gt; </a:t>
            </a:r>
            <a:r>
              <a:rPr lang="en" sz="14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- send/write output to file.		</a:t>
            </a:r>
            <a:r>
              <a:rPr lang="en" sz="14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Example</a:t>
            </a:r>
            <a:r>
              <a:rPr lang="en" sz="14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:	$ls &gt; myFile.sh</a:t>
            </a:r>
            <a:endParaRPr sz="14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&gt;&gt; </a:t>
            </a:r>
            <a:r>
              <a:rPr lang="en" sz="14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- send/write output to END of file. </a:t>
            </a:r>
            <a:r>
              <a:rPr lang="en" sz="14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Example</a:t>
            </a:r>
            <a:r>
              <a:rPr lang="en" sz="14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:	$date </a:t>
            </a:r>
            <a:r>
              <a:rPr lang="en" sz="14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&gt;&gt; myFile.sh</a:t>
            </a:r>
            <a:endParaRPr lang="en" sz="2400" u="sng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&lt; </a:t>
            </a:r>
            <a:r>
              <a:rPr lang="en" sz="14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- take/read input from file. 		</a:t>
            </a:r>
            <a:r>
              <a:rPr lang="en" sz="14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Example</a:t>
            </a:r>
            <a:r>
              <a:rPr lang="en" sz="14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:	$cat &lt; myFile.sh</a:t>
            </a:r>
            <a:endParaRPr sz="14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6566400" y="2212163"/>
            <a:ext cx="23421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This will create a file named </a:t>
            </a:r>
            <a:r>
              <a:rPr lang="en" sz="1200" b="1" dirty="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myFile.sh</a:t>
            </a:r>
            <a:r>
              <a:rPr lang="en" sz="12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 and will overwrite the file if it is existing. </a:t>
            </a:r>
            <a:endParaRPr sz="12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6607225" y="2926376"/>
            <a:ext cx="23421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This will write date to the END of </a:t>
            </a:r>
            <a:r>
              <a:rPr lang="en" sz="1200" b="1" dirty="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myFile.sh </a:t>
            </a:r>
            <a:r>
              <a:rPr lang="en" sz="12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and will not overwrite it.</a:t>
            </a:r>
            <a:endParaRPr sz="12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6607225" y="3737681"/>
            <a:ext cx="23421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This will read the file.</a:t>
            </a:r>
            <a:endParaRPr sz="12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82" name="Google Shape;182;p27"/>
          <p:cNvCxnSpPr/>
          <p:nvPr/>
        </p:nvCxnSpPr>
        <p:spPr>
          <a:xfrm>
            <a:off x="387900" y="95997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" name="Google Shape;183;p27"/>
          <p:cNvSpPr txBox="1"/>
          <p:nvPr/>
        </p:nvSpPr>
        <p:spPr>
          <a:xfrm>
            <a:off x="433775" y="1201550"/>
            <a:ext cx="87036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Linux commands can read input from file or send output to file. The commands use redirection operators &gt;, &gt;&gt;, and &lt;.</a:t>
            </a:r>
            <a:endParaRPr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Redirection</a:t>
            </a:r>
            <a:endParaRPr sz="24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89" name="Google Shape;189;p28"/>
          <p:cNvCxnSpPr/>
          <p:nvPr/>
        </p:nvCxnSpPr>
        <p:spPr>
          <a:xfrm>
            <a:off x="387900" y="95997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" name="Google Shape;190;p28"/>
          <p:cNvSpPr txBox="1"/>
          <p:nvPr/>
        </p:nvSpPr>
        <p:spPr>
          <a:xfrm>
            <a:off x="433775" y="1201550"/>
            <a:ext cx="87036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Also involves handling of data stream. File descriptors for </a:t>
            </a:r>
            <a:r>
              <a:rPr lang="en" b="1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stdin</a:t>
            </a: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lang="en" b="1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stdout</a:t>
            </a: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lang="en" b="1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stderr </a:t>
            </a: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 are represented as integer values.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aphicFrame>
        <p:nvGraphicFramePr>
          <p:cNvPr id="191" name="Google Shape;191;p28"/>
          <p:cNvGraphicFramePr/>
          <p:nvPr/>
        </p:nvGraphicFramePr>
        <p:xfrm>
          <a:off x="952500" y="1885950"/>
          <a:ext cx="7239000" cy="1584840"/>
        </p:xfrm>
        <a:graphic>
          <a:graphicData uri="http://schemas.openxmlformats.org/drawingml/2006/table">
            <a:tbl>
              <a:tblPr>
                <a:noFill/>
                <a:tableStyleId>{48C29FED-CE8F-43C5-8480-71782D80EA65}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File</a:t>
                      </a:r>
                      <a:endParaRPr b="1">
                        <a:solidFill>
                          <a:srgbClr val="F3F3F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File Descriptor</a:t>
                      </a:r>
                      <a:endParaRPr b="1">
                        <a:solidFill>
                          <a:srgbClr val="F3F3F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Standard Input stdin</a:t>
                      </a:r>
                      <a:endParaRPr>
                        <a:solidFill>
                          <a:srgbClr val="F3F3F3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0</a:t>
                      </a:r>
                      <a:endParaRPr>
                        <a:solidFill>
                          <a:srgbClr val="F3F3F3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Standard Output stdout</a:t>
                      </a:r>
                      <a:endParaRPr>
                        <a:solidFill>
                          <a:srgbClr val="F3F3F3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Standard Error stderr</a:t>
                      </a:r>
                      <a:endParaRPr>
                        <a:solidFill>
                          <a:srgbClr val="F3F3F3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</a:t>
                      </a:r>
                      <a:endParaRPr>
                        <a:solidFill>
                          <a:srgbClr val="F3F3F3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2" name="Google Shape;192;p28"/>
          <p:cNvSpPr txBox="1"/>
          <p:nvPr/>
        </p:nvSpPr>
        <p:spPr>
          <a:xfrm>
            <a:off x="2131400" y="2179975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Redirection</a:t>
            </a:r>
            <a:endParaRPr sz="24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98" name="Google Shape;198;p29"/>
          <p:cNvCxnSpPr/>
          <p:nvPr/>
        </p:nvCxnSpPr>
        <p:spPr>
          <a:xfrm>
            <a:off x="387900" y="95997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75" y="3037175"/>
            <a:ext cx="4797299" cy="1605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173" y="1149375"/>
            <a:ext cx="4797292" cy="164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9"/>
          <p:cNvSpPr/>
          <p:nvPr/>
        </p:nvSpPr>
        <p:spPr>
          <a:xfrm>
            <a:off x="2087000" y="1790975"/>
            <a:ext cx="1998300" cy="147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9"/>
          <p:cNvSpPr/>
          <p:nvPr/>
        </p:nvSpPr>
        <p:spPr>
          <a:xfrm>
            <a:off x="2087000" y="1953500"/>
            <a:ext cx="1295100" cy="147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9"/>
          <p:cNvSpPr/>
          <p:nvPr/>
        </p:nvSpPr>
        <p:spPr>
          <a:xfrm>
            <a:off x="2288175" y="3339100"/>
            <a:ext cx="1745100" cy="147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9"/>
          <p:cNvSpPr txBox="1"/>
          <p:nvPr/>
        </p:nvSpPr>
        <p:spPr>
          <a:xfrm>
            <a:off x="5706300" y="1720700"/>
            <a:ext cx="2094300" cy="3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Use </a:t>
            </a:r>
            <a:r>
              <a:rPr lang="en" sz="1000" b="1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1 </a:t>
            </a:r>
            <a:r>
              <a:rPr lang="en" sz="10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to redirect output</a:t>
            </a:r>
            <a:endParaRPr sz="10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5706300" y="2191050"/>
            <a:ext cx="31260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Redirecting input using </a:t>
            </a:r>
            <a:r>
              <a:rPr lang="en" sz="1000" b="1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0 </a:t>
            </a:r>
            <a:r>
              <a:rPr lang="en" sz="10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is unnecessary at most cases. We can also represent the line of command the same as:</a:t>
            </a:r>
            <a:endParaRPr sz="10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cat &lt; myOutput.txt</a:t>
            </a:r>
            <a:endParaRPr sz="1000" b="1" i="1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5706300" y="3339100"/>
            <a:ext cx="26742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2 </a:t>
            </a:r>
            <a:r>
              <a:rPr lang="en" sz="10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redirects error log. By default the error is still redirected to File Descriptor 1 so it can be displayed.</a:t>
            </a:r>
            <a:endParaRPr sz="10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Pipes</a:t>
            </a:r>
            <a:endParaRPr sz="24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2" name="Google Shape;21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Connects the output of one command to the input of the next command. It can be used multiple times. The command use pipe operator |</a:t>
            </a:r>
            <a:endParaRPr sz="14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sz="14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sz="14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endParaRPr sz="14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325" y="2228625"/>
            <a:ext cx="5200974" cy="181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 txBox="1"/>
          <p:nvPr/>
        </p:nvSpPr>
        <p:spPr>
          <a:xfrm>
            <a:off x="6707075" y="2454850"/>
            <a:ext cx="1804200" cy="14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The output of ls which are the list of files will be the input to the next command which is </a:t>
            </a:r>
            <a:r>
              <a:rPr lang="en" sz="1200" b="1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sort -r.</a:t>
            </a:r>
            <a:r>
              <a:rPr lang="en" sz="12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 It will sort the files in reverse alphabetical order.</a:t>
            </a:r>
            <a:endParaRPr sz="12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215" name="Google Shape;215;p30"/>
          <p:cNvCxnSpPr/>
          <p:nvPr/>
        </p:nvCxnSpPr>
        <p:spPr>
          <a:xfrm>
            <a:off x="387900" y="95997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" name="Google Shape;216;p30"/>
          <p:cNvSpPr txBox="1"/>
          <p:nvPr/>
        </p:nvSpPr>
        <p:spPr>
          <a:xfrm>
            <a:off x="284075" y="1832425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Example: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3105900" y="2780450"/>
            <a:ext cx="905700" cy="162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Filters</a:t>
            </a:r>
            <a:endParaRPr sz="24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3" name="Google Shape;223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Accepts </a:t>
            </a:r>
            <a:r>
              <a:rPr lang="en" sz="14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its input from the standard input, process it, and produces its output on the standard output.</a:t>
            </a:r>
            <a:endParaRPr sz="14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Common filter commands are </a:t>
            </a:r>
            <a:r>
              <a:rPr lang="en" sz="1400" b="1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head</a:t>
            </a:r>
            <a:r>
              <a:rPr lang="en" sz="14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 and </a:t>
            </a:r>
            <a:r>
              <a:rPr lang="en" sz="1400" b="1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tail</a:t>
            </a:r>
            <a:r>
              <a:rPr lang="en" sz="14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sz="14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sz="14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endParaRPr sz="14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sz="14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1049405" y="3592827"/>
            <a:ext cx="33183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emailRecipients.txt </a:t>
            </a: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contains a list of names.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228" name="Google Shape;228;p31"/>
          <p:cNvCxnSpPr/>
          <p:nvPr/>
        </p:nvCxnSpPr>
        <p:spPr>
          <a:xfrm>
            <a:off x="387900" y="95997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" name="Google Shape;229;p31"/>
          <p:cNvSpPr txBox="1"/>
          <p:nvPr/>
        </p:nvSpPr>
        <p:spPr>
          <a:xfrm>
            <a:off x="883753" y="1967812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Example:</a:t>
            </a:r>
            <a:endParaRPr dirty="0"/>
          </a:p>
        </p:txBody>
      </p:sp>
      <p:sp>
        <p:nvSpPr>
          <p:cNvPr id="230" name="Google Shape;230;p31"/>
          <p:cNvSpPr txBox="1"/>
          <p:nvPr/>
        </p:nvSpPr>
        <p:spPr>
          <a:xfrm>
            <a:off x="-1096625" y="41035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47991"/>
          <a:stretch/>
        </p:blipFill>
        <p:spPr>
          <a:xfrm>
            <a:off x="940975" y="2339683"/>
            <a:ext cx="3000397" cy="12736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b="65626"/>
          <a:stretch/>
        </p:blipFill>
        <p:spPr>
          <a:xfrm>
            <a:off x="4367705" y="1935026"/>
            <a:ext cx="2989401" cy="8093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14730" y="2252870"/>
            <a:ext cx="1093305" cy="1904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b="60567"/>
          <a:stretch/>
        </p:blipFill>
        <p:spPr>
          <a:xfrm>
            <a:off x="4367705" y="2993635"/>
            <a:ext cx="2989401" cy="92842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214730" y="3336448"/>
            <a:ext cx="1093305" cy="1904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7425324" y="2205562"/>
            <a:ext cx="1391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</a:rPr>
              <a:t>-n2 (first two lines)</a:t>
            </a:r>
            <a:endParaRPr lang="en-PH" sz="1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25324" y="3281342"/>
            <a:ext cx="1391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</a:rPr>
              <a:t>-n2 (last 3 lines)</a:t>
            </a:r>
            <a:endParaRPr lang="en-PH" sz="10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b="63658"/>
          <a:stretch/>
        </p:blipFill>
        <p:spPr>
          <a:xfrm>
            <a:off x="4367705" y="4100788"/>
            <a:ext cx="2989401" cy="88675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14730" y="4422987"/>
            <a:ext cx="1179297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/>
          <p:cNvSpPr txBox="1"/>
          <p:nvPr/>
        </p:nvSpPr>
        <p:spPr>
          <a:xfrm>
            <a:off x="7440822" y="4360538"/>
            <a:ext cx="1391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</a:rPr>
              <a:t>Filter names that starts with “D”.</a:t>
            </a:r>
            <a:endParaRPr lang="en-PH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6" grpId="0"/>
      <p:bldP spid="18" grpId="0"/>
      <p:bldP spid="9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Basic Commands</a:t>
            </a:r>
            <a:endParaRPr sz="24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</a:pPr>
            <a:r>
              <a:rPr lang="en" sz="14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Terminologies</a:t>
            </a:r>
            <a:endParaRPr sz="14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</a:pPr>
            <a:r>
              <a:rPr lang="en" sz="14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Applications</a:t>
            </a:r>
            <a:endParaRPr sz="14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</a:pPr>
            <a:r>
              <a:rPr lang="en" sz="14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Setup</a:t>
            </a:r>
            <a:endParaRPr sz="14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</a:pPr>
            <a:r>
              <a:rPr lang="en" sz="14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Features</a:t>
            </a:r>
          </a:p>
          <a:p>
            <a:pPr lvl="1">
              <a:spcBef>
                <a:spcPts val="0"/>
              </a:spcBef>
              <a:buClr>
                <a:srgbClr val="F3F3F3"/>
              </a:buClr>
              <a:buFont typeface="Roboto Light"/>
              <a:buChar char="○"/>
            </a:pPr>
            <a:r>
              <a:rPr lang="en" sz="12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Redirection</a:t>
            </a:r>
          </a:p>
          <a:p>
            <a:pPr lvl="1">
              <a:spcBef>
                <a:spcPts val="0"/>
              </a:spcBef>
              <a:buClr>
                <a:srgbClr val="F3F3F3"/>
              </a:buClr>
              <a:buFont typeface="Roboto Light"/>
              <a:buChar char="○"/>
            </a:pPr>
            <a:r>
              <a:rPr lang="en" sz="12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Pipes</a:t>
            </a:r>
          </a:p>
          <a:p>
            <a:pPr lvl="1">
              <a:spcBef>
                <a:spcPts val="0"/>
              </a:spcBef>
              <a:buClr>
                <a:srgbClr val="F3F3F3"/>
              </a:buClr>
              <a:buFont typeface="Roboto Light"/>
              <a:buChar char="○"/>
            </a:pPr>
            <a:r>
              <a:rPr lang="en" sz="12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Filters</a:t>
            </a:r>
            <a:endParaRPr sz="12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</a:pPr>
            <a:r>
              <a:rPr lang="en" sz="14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Basic commands</a:t>
            </a:r>
            <a:endParaRPr sz="14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</a:pPr>
            <a:r>
              <a:rPr lang="en" sz="12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Examples</a:t>
            </a:r>
            <a:endParaRPr sz="12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</a:pPr>
            <a:r>
              <a:rPr lang="en" sz="12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Short exercises</a:t>
            </a:r>
            <a:endParaRPr sz="12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Outline</a:t>
            </a:r>
            <a:endParaRPr sz="24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62" name="Google Shape;62;p14"/>
          <p:cNvCxnSpPr/>
          <p:nvPr/>
        </p:nvCxnSpPr>
        <p:spPr>
          <a:xfrm>
            <a:off x="387900" y="95997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>
            <a:spLocks noGrp="1"/>
          </p:cNvSpPr>
          <p:nvPr>
            <p:ph type="title"/>
          </p:nvPr>
        </p:nvSpPr>
        <p:spPr>
          <a:xfrm>
            <a:off x="311700" y="760888"/>
            <a:ext cx="2808000" cy="550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man</a:t>
            </a:r>
            <a:endParaRPr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2" name="Google Shape;242;p33"/>
          <p:cNvSpPr txBox="1">
            <a:spLocks noGrp="1"/>
          </p:cNvSpPr>
          <p:nvPr>
            <p:ph type="body" idx="1"/>
          </p:nvPr>
        </p:nvSpPr>
        <p:spPr>
          <a:xfrm>
            <a:off x="311699" y="1389599"/>
            <a:ext cx="4073416" cy="33417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Provides the manual of a specific command.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Usage: man [OPTION] ... [COMMAND] ...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" name="Google Shape;247;p34"/>
          <p:cNvPicPr preferRelativeResize="0"/>
          <p:nvPr/>
        </p:nvPicPr>
        <p:blipFill rotWithShape="1">
          <a:blip r:embed="rId3">
            <a:alphaModFix/>
          </a:blip>
          <a:srcRect r="44061"/>
          <a:stretch/>
        </p:blipFill>
        <p:spPr>
          <a:xfrm>
            <a:off x="4391788" y="809228"/>
            <a:ext cx="4050449" cy="392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385115" y="471785"/>
            <a:ext cx="1661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PH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Example: man –a ls</a:t>
            </a:r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ls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4" name="Google Shape;254;p3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966624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List information about the FILEs (the current directory by default).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Usage: ls [OPTION]... [FILE]...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Options</a:t>
            </a:r>
            <a:r>
              <a:rPr lang="en" sz="10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:</a:t>
            </a:r>
            <a:endParaRPr lang="en"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 sz="10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              -a	list </a:t>
            </a: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all entries. (directories, files, etc.)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-l	uses a long listing format.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-s	print the allocated size of each file, in blocks.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-1	list one file per line.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068" y="878799"/>
            <a:ext cx="4320213" cy="35647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ps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61" name="Google Shape;261;p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52704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Outputs processes information.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Usage: ps [OPTION]...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Options: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 sz="10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              -A</a:t>
            </a: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r>
              <a:rPr lang="en" sz="10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all </a:t>
            </a: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processes.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r		</a:t>
            </a:r>
            <a:r>
              <a:rPr lang="en" sz="10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only </a:t>
            </a: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running processes.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-</a:t>
            </a:r>
            <a:r>
              <a:rPr lang="en" sz="10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p &lt;PID&gt;</a:t>
            </a: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lang="en" sz="10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select </a:t>
            </a: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by process id.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-f		</a:t>
            </a:r>
            <a:r>
              <a:rPr lang="en" sz="10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full-format </a:t>
            </a: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including command lines.	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770" y="987819"/>
            <a:ext cx="3584184" cy="2957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uname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68" name="Google Shape;268;p3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52704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Print certain system information.</a:t>
            </a:r>
            <a:endParaRPr sz="10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Usage: uname [OPTION]...</a:t>
            </a:r>
            <a:endParaRPr sz="10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Options:</a:t>
            </a:r>
            <a:endParaRPr sz="10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-a	print all information.</a:t>
            </a:r>
            <a:endParaRPr sz="10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-s	print the kernel name</a:t>
            </a:r>
            <a:endParaRPr sz="10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-n	print the network node hostname</a:t>
            </a:r>
            <a:endParaRPr sz="10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-m	print the machine hardware name</a:t>
            </a:r>
            <a:endParaRPr sz="10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21577" b="39246"/>
          <a:stretch/>
        </p:blipFill>
        <p:spPr>
          <a:xfrm>
            <a:off x="4267200" y="1389600"/>
            <a:ext cx="4578773" cy="22417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mkdir </a:t>
            </a:r>
            <a:r>
              <a:rPr lang="en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/ rmdir</a:t>
            </a:r>
            <a:endParaRPr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2" name="Google Shape;282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58083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mkdir - Make a new directory.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rmdir - remove directory.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Usage</a:t>
            </a: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: </a:t>
            </a:r>
            <a:r>
              <a:rPr lang="en" sz="10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mkdir [OPTION</a:t>
            </a: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]... </a:t>
            </a:r>
            <a:r>
              <a:rPr lang="en" sz="10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DIRECTORY…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 sz="10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            rmdir </a:t>
            </a: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[OPTION]... DIRECTORY</a:t>
            </a:r>
            <a:r>
              <a:rPr lang="en" sz="10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20648" b="43334"/>
          <a:stretch/>
        </p:blipFill>
        <p:spPr>
          <a:xfrm>
            <a:off x="3911598" y="1489716"/>
            <a:ext cx="4416803" cy="1820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cat</a:t>
            </a:r>
            <a:endParaRPr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9" name="Google Shape;289;p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58083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Concatenate files to standard output.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Usage</a:t>
            </a: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: cat [OPTION]... [FILE</a:t>
            </a:r>
            <a:r>
              <a:rPr lang="en" sz="10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]...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33379" b="40074"/>
          <a:stretch/>
        </p:blipFill>
        <p:spPr>
          <a:xfrm>
            <a:off x="3959480" y="1389600"/>
            <a:ext cx="4023165" cy="20206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sort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6" name="Google Shape;296;p4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58083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Write sorted concatenation of files to standard output.</a:t>
            </a:r>
            <a:endParaRPr sz="10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Usage: cat [OPTION]... [FILE]...</a:t>
            </a:r>
            <a:endParaRPr sz="10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Options:</a:t>
            </a:r>
            <a:endParaRPr sz="10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-r	reverse result.</a:t>
            </a:r>
            <a:endParaRPr sz="10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-f	ignore case.</a:t>
            </a:r>
            <a:endParaRPr sz="10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27413" b="44991"/>
          <a:stretch/>
        </p:blipFill>
        <p:spPr>
          <a:xfrm>
            <a:off x="3928281" y="1403927"/>
            <a:ext cx="4383437" cy="18548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Exercise 1</a:t>
            </a:r>
            <a:endParaRPr sz="24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03" name="Google Shape;303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AutoNum type="arabicPeriod"/>
            </a:pPr>
            <a:r>
              <a:rPr lang="en" sz="12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Make two directories named </a:t>
            </a:r>
            <a:r>
              <a:rPr lang="en" sz="1200" b="1" i="1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1200" b="1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and </a:t>
            </a:r>
            <a:r>
              <a:rPr lang="en" sz="1200" b="1" i="1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destination</a:t>
            </a:r>
            <a:r>
              <a:rPr lang="en" sz="1200" dirty="0" smtClean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sz="12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AutoNum type="arabicPeriod"/>
            </a:pPr>
            <a:r>
              <a:rPr lang="en" sz="12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 the source directory, make a text file named </a:t>
            </a:r>
            <a:r>
              <a:rPr lang="en" sz="1200" b="1" i="1" dirty="0" smtClean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userList.txt</a:t>
            </a:r>
            <a:r>
              <a:rPr lang="en" sz="1200" b="1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dirty="0" smtClean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containing </a:t>
            </a:r>
            <a:r>
              <a:rPr lang="en" sz="12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at least 5</a:t>
            </a:r>
            <a:r>
              <a:rPr lang="en" sz="1200" dirty="0" smtClean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 sz="12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unique </a:t>
            </a:r>
            <a:r>
              <a:rPr lang="en" sz="1200" dirty="0" smtClean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usernames.</a:t>
            </a:r>
            <a:endParaRPr sz="1200" dirty="0" smtClean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200" dirty="0" smtClean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3.     Sort the usernames alphabetically and output the file named </a:t>
            </a:r>
            <a:r>
              <a:rPr lang="en" sz="1200" b="1" i="1" dirty="0" smtClean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sortedUserList.txt</a:t>
            </a:r>
            <a:r>
              <a:rPr lang="en" sz="1200" b="1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dirty="0" smtClean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to the destination directory.</a:t>
            </a:r>
            <a:endParaRPr sz="12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304" name="Google Shape;304;p42"/>
          <p:cNvCxnSpPr/>
          <p:nvPr/>
        </p:nvCxnSpPr>
        <p:spPr>
          <a:xfrm>
            <a:off x="387900" y="95997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6" name="Google Shape;306;p42"/>
          <p:cNvSpPr txBox="1"/>
          <p:nvPr/>
        </p:nvSpPr>
        <p:spPr>
          <a:xfrm>
            <a:off x="1379625" y="2207275"/>
            <a:ext cx="129683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Solution</a:t>
            </a:r>
            <a:r>
              <a:rPr lang="en" dirty="0">
                <a:solidFill>
                  <a:srgbClr val="FFFFFF"/>
                </a:solidFill>
              </a:rPr>
              <a:t>: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20048" b="26308"/>
          <a:stretch/>
        </p:blipFill>
        <p:spPr>
          <a:xfrm>
            <a:off x="2157899" y="2280786"/>
            <a:ext cx="4828202" cy="24847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kill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12" name="Google Shape;312;p4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634600" cy="1598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send a signal to kill a process.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Usage: kill [options] &lt;pid&gt;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Options: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-9	force </a:t>
            </a: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kill </a:t>
            </a:r>
            <a:r>
              <a:rPr lang="en" sz="10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process.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-1826" r="1826"/>
          <a:stretch/>
        </p:blipFill>
        <p:spPr>
          <a:xfrm>
            <a:off x="3702795" y="933450"/>
            <a:ext cx="3990975" cy="3257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chmod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4817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Change file permissions of a file.</a:t>
            </a:r>
            <a:endParaRPr sz="10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Usage:  chmod [OPTION]... MODE[,MODE]... FILE…</a:t>
            </a:r>
            <a:endParaRPr sz="10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Options:</a:t>
            </a:r>
            <a:endParaRPr sz="10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u=	user</a:t>
            </a:r>
            <a:endParaRPr sz="10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g=	group</a:t>
            </a:r>
            <a:endParaRPr sz="10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o=	other</a:t>
            </a:r>
            <a:endParaRPr sz="10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+-r / +-w / +-x	read, write, execute.</a:t>
            </a:r>
            <a:endParaRPr sz="10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endParaRPr sz="10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10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sz="10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endParaRPr sz="10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sz="10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21" name="Google Shape;32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025" y="1311300"/>
            <a:ext cx="5059874" cy="16172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4"/>
          <p:cNvSpPr/>
          <p:nvPr/>
        </p:nvSpPr>
        <p:spPr>
          <a:xfrm>
            <a:off x="5999575" y="1931475"/>
            <a:ext cx="2058600" cy="169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3" name="Google Shape;32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8025" y="3101250"/>
            <a:ext cx="5059874" cy="1617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Terminologies</a:t>
            </a:r>
            <a:endParaRPr sz="24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6941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File permissions - READ, WRITE, EXECUTE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9" name="Google Shape;329;p4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568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In using chmod, we can also represent each file permission to a corresponding number.</a:t>
            </a:r>
            <a:endParaRPr sz="10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sz="10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endParaRPr sz="10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10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sz="10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endParaRPr sz="10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sz="10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aphicFrame>
        <p:nvGraphicFramePr>
          <p:cNvPr id="330" name="Google Shape;330;p45"/>
          <p:cNvGraphicFramePr/>
          <p:nvPr/>
        </p:nvGraphicFramePr>
        <p:xfrm>
          <a:off x="415300" y="1839775"/>
          <a:ext cx="3810000" cy="2621280"/>
        </p:xfrm>
        <a:graphic>
          <a:graphicData uri="http://schemas.openxmlformats.org/drawingml/2006/table">
            <a:tbl>
              <a:tblPr>
                <a:noFill/>
                <a:tableStyleId>{CF5A6985-0828-4E86-A358-60AB3EE63D4C}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</a:rPr>
                        <a:t>N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</a:rPr>
                        <a:t>ls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</a:rPr>
                        <a:t>binary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No permissions at all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---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000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Only execute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--x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001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Only write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-w-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010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Write and execute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-wx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011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Only read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r--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Read and execute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r-x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101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Read and write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rw-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110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Read, write, and execute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rwx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111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31" name="Google Shape;33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447" y="2129700"/>
            <a:ext cx="4368325" cy="16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Exercise 2</a:t>
            </a:r>
            <a:endParaRPr sz="24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7" name="Google Shape;337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3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AutoNum type="arabicPeriod"/>
            </a:pPr>
            <a:r>
              <a:rPr lang="en" sz="12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Make a script file (</a:t>
            </a:r>
            <a:r>
              <a:rPr lang="en" sz="1200" b="1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.sh</a:t>
            </a:r>
            <a:r>
              <a:rPr lang="en" sz="12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file extension) that will run significantly on a long period or an infinite loop. Make sure to change the file permission to executable.</a:t>
            </a:r>
            <a:endParaRPr sz="12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Input the sample script below to the file:</a:t>
            </a:r>
            <a:endParaRPr sz="12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#!/bin/sh</a:t>
            </a:r>
            <a:endParaRPr sz="1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while true; do</a:t>
            </a:r>
            <a:endParaRPr sz="1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echo This script will run forever.</a:t>
            </a:r>
            <a:endParaRPr sz="1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sleep 30</a:t>
            </a:r>
            <a:endParaRPr sz="1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done &amp;</a:t>
            </a:r>
            <a:endParaRPr sz="1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1828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AutoNum type="arabicPeriod"/>
            </a:pPr>
            <a:r>
              <a:rPr lang="en" sz="12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Execute and kill the process.</a:t>
            </a:r>
            <a:endParaRPr sz="12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338" name="Google Shape;338;p46"/>
          <p:cNvCxnSpPr/>
          <p:nvPr/>
        </p:nvCxnSpPr>
        <p:spPr>
          <a:xfrm>
            <a:off x="387900" y="95997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39" name="Google Shape;33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650" y="2175800"/>
            <a:ext cx="4771800" cy="255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6"/>
          <p:cNvSpPr txBox="1"/>
          <p:nvPr/>
        </p:nvSpPr>
        <p:spPr>
          <a:xfrm>
            <a:off x="4095650" y="1731775"/>
            <a:ext cx="1059446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Solution</a:t>
            </a:r>
            <a:r>
              <a:rPr lang="en" dirty="0">
                <a:solidFill>
                  <a:srgbClr val="FFFFFF"/>
                </a:solidFill>
              </a:rPr>
              <a:t>: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41" name="Google Shape;341;p46"/>
          <p:cNvSpPr/>
          <p:nvPr/>
        </p:nvSpPr>
        <p:spPr>
          <a:xfrm>
            <a:off x="814075" y="1768775"/>
            <a:ext cx="2812200" cy="1243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cd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7" name="Google Shape;347;p4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58083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Change the current directory to DIR.  The default DIR is the value of the HOME shell variable.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Usage: cd [OPTION]... [LOCATION]...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Options: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lang="en" sz="10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..</a:t>
            </a: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return to previous upper directory</a:t>
            </a:r>
            <a:r>
              <a:rPr lang="en" sz="10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lang="en" sz="10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[none]	return to host location.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48" name="Google Shape;34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1875" y="2245875"/>
            <a:ext cx="4125407" cy="10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df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4" name="Google Shape;354;p48"/>
          <p:cNvSpPr txBox="1">
            <a:spLocks noGrp="1"/>
          </p:cNvSpPr>
          <p:nvPr>
            <p:ph type="body" idx="1"/>
          </p:nvPr>
        </p:nvSpPr>
        <p:spPr>
          <a:xfrm>
            <a:off x="311699" y="1389600"/>
            <a:ext cx="4929535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report file system disk space usage.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Usage</a:t>
            </a: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:  df [OPTION]... [FILE]...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Options: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lang="en" sz="10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-m    display </a:t>
            </a: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available space in megabytes.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55" name="Google Shape;35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64703"/>
            <a:ext cx="4228575" cy="2913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du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1" name="Google Shape;361;p4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4817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Summarize disk usage of the set of FILEs, recursively for directories.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Usage:  du [OPTION]... [FILE</a:t>
            </a:r>
            <a:r>
              <a:rPr lang="en" sz="10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]...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62" name="Google Shape;36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0295" y="1522709"/>
            <a:ext cx="4228580" cy="291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mv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8" name="Google Shape;368;p5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4817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Rename file or move source to directory.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lang="en" sz="10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Usage</a:t>
            </a: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:  mv [OPTION]... [-T] SOURCE DEST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or</a:t>
            </a: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:  mv [OPTION]... SOURCE... DIRECTORY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  	or:  mv [OPTION]... -t DIRECTORY SOURCE...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Options: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lang="en" sz="10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-f    overwriting </a:t>
            </a: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will not require a prompt.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-i    overwriting </a:t>
            </a: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will require a prompt.	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69" name="Google Shape;36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0512" y="1389600"/>
            <a:ext cx="5009776" cy="24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rm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5" name="Google Shape;375;p5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4817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Remove file.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Usage:  rm [OPTION]... [FILE]...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Options: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-</a:t>
            </a:r>
            <a:r>
              <a:rPr lang="en" sz="10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f    force </a:t>
            </a: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removal without prompts.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lang="en" sz="10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-</a:t>
            </a:r>
            <a:r>
              <a:rPr lang="en-PH" sz="10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I</a:t>
            </a:r>
            <a:r>
              <a:rPr lang="en" sz="10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    prompt </a:t>
            </a: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before every removal.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-</a:t>
            </a:r>
            <a:r>
              <a:rPr lang="en" sz="10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r    remove </a:t>
            </a: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contents recursively.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76" name="Google Shape;37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047" y="1319900"/>
            <a:ext cx="4483050" cy="149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2050" y="2980975"/>
            <a:ext cx="4483050" cy="14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echo</a:t>
            </a:r>
            <a:endParaRPr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3" name="Google Shape;383;p5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4817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Helps move data, usually text into a file.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Usage:  echo [OPTION]... [STRING]... &gt; / &gt;&gt; [FILE]...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Options: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-</a:t>
            </a:r>
            <a:r>
              <a:rPr lang="en" sz="10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e    interprets </a:t>
            </a: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escape characters that are backslashed.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-</a:t>
            </a:r>
            <a:r>
              <a:rPr lang="en" sz="10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n    will </a:t>
            </a: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not print the trailing newline.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Common string escape characters: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lang="en" sz="10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\</a:t>
            </a: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b,	\\,	\n,	\r,	\t,	\v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84" name="Google Shape;38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36250"/>
            <a:ext cx="3477425" cy="96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159250"/>
            <a:ext cx="3477416" cy="96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apt-get , apt-cache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1" name="Google Shape;391;p5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6685448" cy="3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Apt-get downloads and installs packages to the repository of the system. Must always use </a:t>
            </a:r>
            <a:r>
              <a:rPr lang="en" sz="1000" b="1" i="1" dirty="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sudo</a:t>
            </a: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 command. Apt-cache is used to search for available package in the package.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Usage</a:t>
            </a:r>
            <a:r>
              <a:rPr lang="en" sz="10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:  </a:t>
            </a:r>
            <a:r>
              <a:rPr lang="en" sz="100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sudo </a:t>
            </a: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apt-get [OPTION]... [PACKAGE]...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	apt-cache search [PACKAGE]...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Options: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install		install a package.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update		updates repository. Execute every after installation.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upgrade		upgrades the system.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search		search for the package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25" y="651025"/>
            <a:ext cx="6228501" cy="174425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54"/>
          <p:cNvSpPr txBox="1"/>
          <p:nvPr/>
        </p:nvSpPr>
        <p:spPr>
          <a:xfrm>
            <a:off x="464425" y="297150"/>
            <a:ext cx="65256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Search for any package. In this case, we are about to install jre.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8" name="Google Shape;398;p54"/>
          <p:cNvSpPr/>
          <p:nvPr/>
        </p:nvSpPr>
        <p:spPr>
          <a:xfrm>
            <a:off x="549325" y="1670275"/>
            <a:ext cx="3271200" cy="120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9" name="Google Shape;39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325" y="2571750"/>
            <a:ext cx="5845894" cy="24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4"/>
          <p:cNvSpPr txBox="1"/>
          <p:nvPr/>
        </p:nvSpPr>
        <p:spPr>
          <a:xfrm>
            <a:off x="1563575" y="841925"/>
            <a:ext cx="1181400" cy="155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54"/>
          <p:cNvSpPr txBox="1"/>
          <p:nvPr/>
        </p:nvSpPr>
        <p:spPr>
          <a:xfrm>
            <a:off x="1475425" y="2741825"/>
            <a:ext cx="1637700" cy="155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What is a Unix / Linux Shell?</a:t>
            </a:r>
            <a:endParaRPr sz="24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9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○"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It is an interface to Linux O/S.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○"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It is the layer between the user and the kernel.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Char char="○"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It is a program that accepts commands in English and translates it to binary language.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○"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It is a command-line interpreter.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○"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The most popular type of shells used in Linux are </a:t>
            </a:r>
            <a:r>
              <a:rPr lang="en" b="1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BASH</a:t>
            </a: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lang="en" b="1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CSH </a:t>
            </a: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and </a:t>
            </a:r>
            <a:r>
              <a:rPr lang="en" b="1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KSH</a:t>
            </a: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725" y="3729200"/>
            <a:ext cx="516255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889875" y="3307950"/>
            <a:ext cx="62634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This is the standard operation of a shell: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76" name="Google Shape;76;p16"/>
          <p:cNvCxnSpPr/>
          <p:nvPr/>
        </p:nvCxnSpPr>
        <p:spPr>
          <a:xfrm>
            <a:off x="387900" y="95997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sudo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7" name="Google Shape;407;p5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4817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 execute a command as a super user with administrative privileges.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Usage: sudo [COMMAND]...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Options: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lang="en" sz="10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-A     use </a:t>
            </a: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a helper program for password prompting.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lang="en" sz="10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-l    list </a:t>
            </a: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user's privileges or check a specific command.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08" name="Google Shape;40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1500" y="1675550"/>
            <a:ext cx="3209225" cy="12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1496" y="3045871"/>
            <a:ext cx="3832349" cy="112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find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5" name="Google Shape;415;p5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4817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search for files in a directory hierarchy.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Usage:  find [PATH]... [OPTION]... [EXPRESSION]...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Options: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-</a:t>
            </a:r>
            <a:r>
              <a:rPr lang="en" sz="10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name    find </a:t>
            </a: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by case-sensitive filename.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-</a:t>
            </a:r>
            <a:r>
              <a:rPr lang="en" sz="10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iname    find </a:t>
            </a: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by case-insensitive filename.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-</a:t>
            </a:r>
            <a:r>
              <a:rPr lang="en" sz="10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size</a:t>
            </a: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 sz="10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   find </a:t>
            </a: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by file size.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16" name="Google Shape;41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212" y="1231787"/>
            <a:ext cx="4765126" cy="31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chown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2" name="Google Shape;422;p5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4439204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Change the owner and/or group of each file or directory.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lang="en" sz="1000" dirty="0" smtClean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Usage</a:t>
            </a: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:  chown [OPTION]... [OWNER][:[GROUP]] FILE...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Notes: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Use </a:t>
            </a:r>
            <a:r>
              <a:rPr lang="en" sz="1000" b="1" i="1" dirty="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$less /etc/passwd </a:t>
            </a: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to list all available user info.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Use </a:t>
            </a:r>
            <a:r>
              <a:rPr lang="en" sz="1000" b="1" dirty="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sudo </a:t>
            </a: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in command to execute without restrictions.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sz="10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23" name="Google Shape;42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0069" y="1595008"/>
            <a:ext cx="4248600" cy="14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7"/>
          <p:cNvSpPr/>
          <p:nvPr/>
        </p:nvSpPr>
        <p:spPr>
          <a:xfrm>
            <a:off x="6317968" y="2170056"/>
            <a:ext cx="1924500" cy="120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Exercise 3</a:t>
            </a:r>
            <a:endParaRPr sz="24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0" name="Google Shape;430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566800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AutoNum type="arabicPeriod"/>
            </a:pPr>
            <a:r>
              <a:rPr lang="en" sz="1200" dirty="0">
                <a:solidFill>
                  <a:srgbClr val="FFFF00"/>
                </a:solidFill>
                <a:latin typeface="Roboto Light"/>
                <a:ea typeface="Roboto Light"/>
                <a:cs typeface="Roboto Light"/>
                <a:sym typeface="Roboto Light"/>
              </a:rPr>
              <a:t>Find all files with file extension </a:t>
            </a:r>
            <a:r>
              <a:rPr lang="en" sz="1200" b="1" i="1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.sh</a:t>
            </a:r>
            <a:r>
              <a:rPr lang="en" sz="1200" dirty="0">
                <a:solidFill>
                  <a:srgbClr val="FFFF00"/>
                </a:solidFill>
                <a:latin typeface="Roboto Light"/>
                <a:ea typeface="Roboto Light"/>
                <a:cs typeface="Roboto Light"/>
                <a:sym typeface="Roboto Light"/>
              </a:rPr>
              <a:t> and store the output on a text file.</a:t>
            </a:r>
            <a:endParaRPr sz="1200" dirty="0">
              <a:solidFill>
                <a:srgbClr val="FFFF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AutoNum type="arabicPeriod"/>
            </a:pPr>
            <a:r>
              <a:rPr lang="en" sz="12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Change the ownership of the files to </a:t>
            </a:r>
            <a:r>
              <a:rPr lang="en"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root </a:t>
            </a:r>
            <a:r>
              <a:rPr lang="en" sz="12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owner and </a:t>
            </a:r>
            <a:r>
              <a:rPr lang="en"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root</a:t>
            </a:r>
            <a:r>
              <a:rPr lang="en" sz="12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group using the text file.</a:t>
            </a:r>
            <a:endParaRPr sz="12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431" name="Google Shape;431;p58"/>
          <p:cNvCxnSpPr/>
          <p:nvPr/>
        </p:nvCxnSpPr>
        <p:spPr>
          <a:xfrm>
            <a:off x="387900" y="95997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32" name="Google Shape;43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150" y="2045400"/>
            <a:ext cx="5709200" cy="29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8"/>
          <p:cNvSpPr txBox="1"/>
          <p:nvPr/>
        </p:nvSpPr>
        <p:spPr>
          <a:xfrm>
            <a:off x="777100" y="1976175"/>
            <a:ext cx="16800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Solution: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4" name="Google Shape;434;p58"/>
          <p:cNvSpPr txBox="1"/>
          <p:nvPr/>
        </p:nvSpPr>
        <p:spPr>
          <a:xfrm>
            <a:off x="2568050" y="2202650"/>
            <a:ext cx="1938900" cy="244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58"/>
          <p:cNvSpPr txBox="1"/>
          <p:nvPr/>
        </p:nvSpPr>
        <p:spPr>
          <a:xfrm>
            <a:off x="5878375" y="1071050"/>
            <a:ext cx="3402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Tip: You can enclose a line of command using </a:t>
            </a:r>
            <a:endParaRPr sz="12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`</a:t>
            </a:r>
            <a:r>
              <a:rPr lang="en" sz="12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&lt;command&gt;</a:t>
            </a:r>
            <a:r>
              <a:rPr lang="en" sz="1200" b="1" dirty="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` </a:t>
            </a:r>
            <a:r>
              <a:rPr lang="en" sz="12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as a substitute input.</a:t>
            </a:r>
            <a:endParaRPr sz="12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E.g. chown [OWNER]:[GROUP] `cat thisFile.txt`</a:t>
            </a:r>
            <a:endParaRPr sz="1200"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0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Char char="○"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BASH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Bourne-Again Shell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The most common shell used in Linux.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Freeware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Char char="○"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CSH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C Shell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Similar syntax and usage to C.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Char char="○"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KSH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Korn Shell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Successor to BASH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Additional new features and improvement of C Shell.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Types of shell</a:t>
            </a:r>
            <a:endParaRPr sz="24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83" name="Google Shape;83;p17"/>
          <p:cNvCxnSpPr/>
          <p:nvPr/>
        </p:nvCxnSpPr>
        <p:spPr>
          <a:xfrm>
            <a:off x="387900" y="95997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What is a Kernel?</a:t>
            </a:r>
            <a:endParaRPr sz="24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3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Char char="○"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It is the core layer that manages the resources of Linux O/S. 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I/O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Memory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Processes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Devices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Files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Char char="○"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It is also a program that facilitates the interactions between hardware and software components.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90" name="Google Shape;90;p18"/>
          <p:cNvCxnSpPr/>
          <p:nvPr/>
        </p:nvCxnSpPr>
        <p:spPr>
          <a:xfrm>
            <a:off x="387900" y="95997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What is a Process?</a:t>
            </a:r>
            <a:endParaRPr sz="24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2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○"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It is a program that performs a job based on the commands given by the user.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○"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It is represented by a process-id or </a:t>
            </a:r>
            <a:r>
              <a:rPr lang="en" b="1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PID</a:t>
            </a: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777" y="2674325"/>
            <a:ext cx="4572349" cy="20541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1533650" y="2292425"/>
            <a:ext cx="62766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E.g. The command </a:t>
            </a:r>
            <a:r>
              <a:rPr lang="en" i="1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ps-ag </a:t>
            </a: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shows all the running processes with unique PIDs.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99" name="Google Shape;99;p19"/>
          <p:cNvCxnSpPr/>
          <p:nvPr/>
        </p:nvCxnSpPr>
        <p:spPr>
          <a:xfrm>
            <a:off x="387900" y="95997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What is a Terminal?</a:t>
            </a:r>
            <a:endParaRPr sz="24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2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Char char="○"/>
            </a:pPr>
            <a:r>
              <a:rPr lang="en" dirty="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A terminal in Linux O/S is a GUI application that visually represents the shell for the user to enter commands.</a:t>
            </a:r>
            <a:endParaRPr dirty="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750" y="2098000"/>
            <a:ext cx="4598480" cy="24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0830" y="3100950"/>
            <a:ext cx="1967970" cy="1967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8963" y="3132738"/>
            <a:ext cx="2676525" cy="1704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20"/>
          <p:cNvCxnSpPr/>
          <p:nvPr/>
        </p:nvCxnSpPr>
        <p:spPr>
          <a:xfrm>
            <a:off x="387900" y="95997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What is a Shell Script?</a:t>
            </a:r>
            <a:endParaRPr sz="24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6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Char char="○"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It is a file containing list of commands listed in order of execution.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Char char="○"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It carries out the commands when read, similar to executing the commands using the command line.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Char char="○"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It is similar to a batch file in MS-DOS.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○"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The commonly used file extension for a shell script is </a:t>
            </a:r>
            <a:r>
              <a:rPr lang="en" b="1" i="1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.sh</a:t>
            </a:r>
            <a:endParaRPr b="1" i="1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16" name="Google Shape;116;p21"/>
          <p:cNvCxnSpPr/>
          <p:nvPr/>
        </p:nvCxnSpPr>
        <p:spPr>
          <a:xfrm>
            <a:off x="5285000" y="2306450"/>
            <a:ext cx="77700" cy="3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4350" y="2922225"/>
            <a:ext cx="2696760" cy="2051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0488" y="3353925"/>
            <a:ext cx="1030525" cy="103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1867150" y="2922225"/>
            <a:ext cx="1867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Running a .sh file: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20" name="Google Shape;120;p21"/>
          <p:cNvCxnSpPr/>
          <p:nvPr/>
        </p:nvCxnSpPr>
        <p:spPr>
          <a:xfrm>
            <a:off x="387900" y="95997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1168</Words>
  <Application>Microsoft Office PowerPoint</Application>
  <PresentationFormat>On-screen Show (16:9)</PresentationFormat>
  <Paragraphs>435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Roboto Light</vt:lpstr>
      <vt:lpstr>Roboto</vt:lpstr>
      <vt:lpstr>Simple Dark</vt:lpstr>
      <vt:lpstr>Introduction to Linux Shell Scripting</vt:lpstr>
      <vt:lpstr>Outline</vt:lpstr>
      <vt:lpstr>Terminologies</vt:lpstr>
      <vt:lpstr>What is a Unix / Linux Shell?</vt:lpstr>
      <vt:lpstr>Types of shell</vt:lpstr>
      <vt:lpstr>What is a Kernel?</vt:lpstr>
      <vt:lpstr>What is a Process? </vt:lpstr>
      <vt:lpstr>What is a Terminal? </vt:lpstr>
      <vt:lpstr>What is a Shell Script?</vt:lpstr>
      <vt:lpstr>Applications of shell scripting</vt:lpstr>
      <vt:lpstr>Setup</vt:lpstr>
      <vt:lpstr>Setup</vt:lpstr>
      <vt:lpstr>Features</vt:lpstr>
      <vt:lpstr>Redirection</vt:lpstr>
      <vt:lpstr>Redirection</vt:lpstr>
      <vt:lpstr>Redirection</vt:lpstr>
      <vt:lpstr>Pipes</vt:lpstr>
      <vt:lpstr>Filters</vt:lpstr>
      <vt:lpstr>Basic Commands</vt:lpstr>
      <vt:lpstr>man</vt:lpstr>
      <vt:lpstr>ls</vt:lpstr>
      <vt:lpstr>ps</vt:lpstr>
      <vt:lpstr>uname</vt:lpstr>
      <vt:lpstr>mkdir / rmdir</vt:lpstr>
      <vt:lpstr>cat</vt:lpstr>
      <vt:lpstr>sort</vt:lpstr>
      <vt:lpstr>Exercise 1</vt:lpstr>
      <vt:lpstr>kill</vt:lpstr>
      <vt:lpstr>chmod</vt:lpstr>
      <vt:lpstr>File permissions - READ, WRITE, EXECUTE</vt:lpstr>
      <vt:lpstr>Exercise 2</vt:lpstr>
      <vt:lpstr>cd</vt:lpstr>
      <vt:lpstr>df</vt:lpstr>
      <vt:lpstr>du</vt:lpstr>
      <vt:lpstr>mv</vt:lpstr>
      <vt:lpstr>rm</vt:lpstr>
      <vt:lpstr>echo</vt:lpstr>
      <vt:lpstr>apt-get , apt-cache</vt:lpstr>
      <vt:lpstr>PowerPoint Presentation</vt:lpstr>
      <vt:lpstr>sudo</vt:lpstr>
      <vt:lpstr>find</vt:lpstr>
      <vt:lpstr>chown</vt:lpstr>
      <vt:lpstr>Exercise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Linux Shell Scripting</dc:title>
  <cp:lastModifiedBy>Penalba, Deneil Carlo</cp:lastModifiedBy>
  <cp:revision>28</cp:revision>
  <dcterms:modified xsi:type="dcterms:W3CDTF">2020-07-09T00:35:50Z</dcterms:modified>
</cp:coreProperties>
</file>