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8"/>
  </p:notesMasterIdLst>
  <p:handoutMasterIdLst>
    <p:handoutMasterId r:id="rId19"/>
  </p:handoutMasterIdLst>
  <p:sldIdLst>
    <p:sldId id="488" r:id="rId2"/>
    <p:sldId id="492" r:id="rId3"/>
    <p:sldId id="493" r:id="rId4"/>
    <p:sldId id="494" r:id="rId5"/>
    <p:sldId id="501" r:id="rId6"/>
    <p:sldId id="495" r:id="rId7"/>
    <p:sldId id="502" r:id="rId8"/>
    <p:sldId id="496" r:id="rId9"/>
    <p:sldId id="503" r:id="rId10"/>
    <p:sldId id="497" r:id="rId11"/>
    <p:sldId id="504" r:id="rId12"/>
    <p:sldId id="506" r:id="rId13"/>
    <p:sldId id="507" r:id="rId14"/>
    <p:sldId id="508" r:id="rId15"/>
    <p:sldId id="505" r:id="rId16"/>
    <p:sldId id="498" r:id="rId17"/>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527" userDrawn="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7239" autoAdjust="0"/>
  </p:normalViewPr>
  <p:slideViewPr>
    <p:cSldViewPr showGuides="1">
      <p:cViewPr varScale="1">
        <p:scale>
          <a:sx n="83" d="100"/>
          <a:sy n="83" d="100"/>
        </p:scale>
        <p:origin x="1435" y="96"/>
      </p:cViewPr>
      <p:guideLst>
        <p:guide orient="horz" pos="4065"/>
        <p:guide orient="horz" pos="527"/>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61" d="100"/>
          <a:sy n="61" d="100"/>
        </p:scale>
        <p:origin x="3254" y="67"/>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dirty="0"/>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dirty="0"/>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dirty="0"/>
              <a:t>Copyright 2020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dirty="0"/>
          </a:p>
        </p:txBody>
      </p:sp>
      <p:pic>
        <p:nvPicPr>
          <p:cNvPr id="4" name="図 3">
            <a:extLst>
              <a:ext uri="{FF2B5EF4-FFF2-40B4-BE49-F238E27FC236}">
                <a16:creationId xmlns:a16="http://schemas.microsoft.com/office/drawing/2014/main" id="{17C90610-5B80-430C-96BD-4043BAE88F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dirty="0"/>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dirty="0"/>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dirty="0"/>
              <a:t>Copyright 2020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dirty="0"/>
          </a:p>
        </p:txBody>
      </p:sp>
      <p:pic>
        <p:nvPicPr>
          <p:cNvPr id="4" name="図 3">
            <a:extLst>
              <a:ext uri="{FF2B5EF4-FFF2-40B4-BE49-F238E27FC236}">
                <a16:creationId xmlns:a16="http://schemas.microsoft.com/office/drawing/2014/main" id="{A750ED90-6C92-45D0-B73B-6DE8B7EAD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The quick brown fox</a:t>
            </a:r>
            <a:r>
              <a:rPr lang="en-PH" baseline="0" dirty="0" smtClean="0"/>
              <a:t> jumps over the lazy dog</a:t>
            </a:r>
            <a:endParaRPr lang="en-US" dirty="0"/>
          </a:p>
        </p:txBody>
      </p:sp>
      <p:sp>
        <p:nvSpPr>
          <p:cNvPr id="4" name="Footer Placeholder 3"/>
          <p:cNvSpPr>
            <a:spLocks noGrp="1"/>
          </p:cNvSpPr>
          <p:nvPr>
            <p:ph type="ftr" sz="quarter" idx="10"/>
          </p:nvPr>
        </p:nvSpPr>
        <p:spPr/>
        <p:txBody>
          <a:bodyPr/>
          <a:lstStyle/>
          <a:p>
            <a:r>
              <a:rPr lang="en-US" altLang="ja-JP" smtClean="0"/>
              <a:t>Copyright 2020 FUJITSU LIMITED</a:t>
            </a:r>
            <a:endParaRPr lang="en-US" altLang="ja-JP" dirty="0"/>
          </a:p>
        </p:txBody>
      </p:sp>
      <p:sp>
        <p:nvSpPr>
          <p:cNvPr id="5" name="Slide Number Placeholder 4"/>
          <p:cNvSpPr>
            <a:spLocks noGrp="1"/>
          </p:cNvSpPr>
          <p:nvPr>
            <p:ph type="sldNum" sz="quarter" idx="11"/>
          </p:nvPr>
        </p:nvSpPr>
        <p:spPr/>
        <p:txBody>
          <a:bodyPr/>
          <a:lstStyle/>
          <a:p>
            <a:fld id="{9F92722A-13CA-49BB-B125-2A56C31837E2}" type="slidenum">
              <a:rPr lang="en-US" altLang="ja-JP" smtClean="0"/>
              <a:pPr/>
              <a:t>1</a:t>
            </a:fld>
            <a:endParaRPr lang="en-US" altLang="ja-JP" dirty="0"/>
          </a:p>
        </p:txBody>
      </p:sp>
    </p:spTree>
    <p:extLst>
      <p:ext uri="{BB962C8B-B14F-4D97-AF65-F5344CB8AC3E}">
        <p14:creationId xmlns:p14="http://schemas.microsoft.com/office/powerpoint/2010/main" val="2857065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414" y="-160195"/>
            <a:ext cx="9156414" cy="4578207"/>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49440" y="332656"/>
            <a:ext cx="4082190" cy="4082190"/>
          </a:xfrm>
          <a:prstGeom prst="rect">
            <a:avLst/>
          </a:prstGeom>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hasCustomPrompt="1"/>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baseline="0">
                <a:solidFill>
                  <a:srgbClr val="FFFFFF"/>
                </a:solidFill>
              </a:defRPr>
            </a:lvl1pPr>
          </a:lstStyle>
          <a:p>
            <a:pPr lvl="0"/>
            <a:r>
              <a:rPr lang="en-US" altLang="ja-JP" noProof="0" dirty="0"/>
              <a:t/>
            </a:r>
            <a:br>
              <a:rPr lang="en-US" altLang="ja-JP" noProof="0" dirty="0"/>
            </a:br>
            <a:r>
              <a:rPr lang="en-US" altLang="ja-JP" noProof="0" dirty="0" err="1" smtClean="0"/>
              <a:t>TechTok</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2020 FUJITSU LIMITED</a:t>
            </a:r>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pic>
        <p:nvPicPr>
          <p:cNvPr id="4" name="BP_INTERNAL USE ONLY">
            <a:extLst>
              <a:ext uri="{FF2B5EF4-FFF2-40B4-BE49-F238E27FC236}">
                <a16:creationId xmlns:a16="http://schemas.microsoft.com/office/drawing/2014/main" id="{DD547451-D444-4374-9F39-D30225B7464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r>
              <a:rPr lang="en-US" altLang="ja-JP" noProof="0" dirty="0"/>
              <a:t/>
            </a:r>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atin typeface="Arial" panose="020B0604020202020204" pitchFamily="34" charset="0"/>
                <a:ea typeface="ＭＳ Ｐゴシック" panose="020B0600070205080204" pitchFamily="50" charset="-128"/>
                <a:sym typeface="Arial" panose="020B0604020202020204" pitchFamily="34" charset="0"/>
              </a:defRPr>
            </a:lvl1pPr>
          </a:lstStyle>
          <a:p>
            <a:r>
              <a:rPr lang="de-DE" altLang="ja-JP"/>
              <a:t>Copyright 2020 FUJITSU LIMITED</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E5C4FF1C-8F5E-4BC8-BCAF-207649A9C157}" type="slidenum">
              <a:rPr lang="de-DE" altLang="ja-JP" smtClean="0"/>
              <a:pPr/>
              <a:t>‹#›</a:t>
            </a:fld>
            <a:endParaRPr lang="de-DE" altLang="ja-JP"/>
          </a:p>
        </p:txBody>
      </p:sp>
      <p:pic>
        <p:nvPicPr>
          <p:cNvPr id="4" name="図 3">
            <a:extLst>
              <a:ext uri="{FF2B5EF4-FFF2-40B4-BE49-F238E27FC236}">
                <a16:creationId xmlns:a16="http://schemas.microsoft.com/office/drawing/2014/main" id="{330D0CFC-C103-40A7-A3D2-230BCF52C1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148904891"/>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2531618580"/>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a:t>Copyright 2020 FUJITSU LIMITED</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E5C4FF1C-8F5E-4BC8-BCAF-207649A9C157}" type="slidenum">
              <a:rPr lang="de-DE" altLang="ja-JP" smtClean="0"/>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r>
              <a:rPr lang="de-DE" altLang="ja-JP"/>
              <a:t>Copyright 2020 FUJITSU LIMITED</a:t>
            </a:r>
          </a:p>
        </p:txBody>
      </p:sp>
      <p:pic>
        <p:nvPicPr>
          <p:cNvPr id="4" name="図 3">
            <a:extLst>
              <a:ext uri="{FF2B5EF4-FFF2-40B4-BE49-F238E27FC236}">
                <a16:creationId xmlns:a16="http://schemas.microsoft.com/office/drawing/2014/main" id="{7BD240E1-2544-42A0-B638-2BC488E4524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timing>
    <p:tnLst>
      <p:par>
        <p:cTn id="1" dur="indefinite" restart="never" nodeType="tmRoot"/>
      </p:par>
    </p:tnLst>
  </p:timing>
  <p:hf hdr="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4pPr>
      <a:lvl5pPr marL="2305050" indent="365125" algn="l" defTabSz="457200" rtl="0" fontAlgn="base">
        <a:spcBef>
          <a:spcPct val="0"/>
        </a:spcBef>
        <a:spcAft>
          <a:spcPct val="0"/>
        </a:spcAft>
        <a:buBlip>
          <a:blip r:embed="rId11"/>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1"/>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1"/>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1"/>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1"/>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video" Target="https://www.youtube.com/embed/bvim4rsNHkQ"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kumimoji="1" lang="en-US" altLang="ja-JP" dirty="0" smtClean="0"/>
              <a:t>July 30, 2021</a:t>
            </a:r>
          </a:p>
          <a:p>
            <a:endParaRPr kumimoji="1" lang="en-US" altLang="ja-JP" dirty="0" smtClean="0"/>
          </a:p>
          <a:p>
            <a:r>
              <a:rPr lang="en-PH" altLang="ja-JP" dirty="0" smtClean="0"/>
              <a:t>Soguilon, Marx</a:t>
            </a:r>
            <a:endParaRPr kumimoji="1" lang="ja-JP" altLang="en-US" dirty="0"/>
          </a:p>
        </p:txBody>
      </p:sp>
      <p:sp>
        <p:nvSpPr>
          <p:cNvPr id="4" name="Footer Placeholder 3"/>
          <p:cNvSpPr>
            <a:spLocks noGrp="1"/>
          </p:cNvSpPr>
          <p:nvPr>
            <p:ph type="ftr" sz="quarter" idx="3"/>
          </p:nvPr>
        </p:nvSpPr>
        <p:spPr/>
        <p:txBody>
          <a:bodyPr/>
          <a:lstStyle/>
          <a:p>
            <a:r>
              <a:rPr lang="de-DE" altLang="ja-JP" dirty="0" smtClean="0"/>
              <a:t>Copyright 2020 FUJITSU LIMITED</a:t>
            </a:r>
            <a:endParaRPr lang="de-DE" altLang="ja-JP" dirty="0"/>
          </a:p>
        </p:txBody>
      </p:sp>
      <p:sp>
        <p:nvSpPr>
          <p:cNvPr id="5" name="Slide Number Placeholder 4"/>
          <p:cNvSpPr>
            <a:spLocks noGrp="1"/>
          </p:cNvSpPr>
          <p:nvPr>
            <p:ph type="sldNum" sz="quarter" idx="4"/>
          </p:nvPr>
        </p:nvSpPr>
        <p:spPr/>
        <p:txBody>
          <a:bodyPr/>
          <a:lstStyle/>
          <a:p>
            <a:fld id="{E5C4FF1C-8F5E-4BC8-BCAF-207649A9C157}" type="slidenum">
              <a:rPr lang="de-DE" altLang="ja-JP" smtClean="0"/>
              <a:pPr/>
              <a:t>0</a:t>
            </a:fld>
            <a:endParaRPr lang="de-DE" altLang="ja-JP"/>
          </a:p>
        </p:txBody>
      </p:sp>
      <p:sp>
        <p:nvSpPr>
          <p:cNvPr id="6" name="Title 2"/>
          <p:cNvSpPr txBox="1">
            <a:spLocks/>
          </p:cNvSpPr>
          <p:nvPr/>
        </p:nvSpPr>
        <p:spPr bwMode="gray">
          <a:xfrm>
            <a:off x="323850" y="2996952"/>
            <a:ext cx="5832326" cy="127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baseline="0">
                <a:solidFill>
                  <a:srgbClr val="FFFFFF"/>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sz="3600" kern="0" dirty="0" smtClean="0"/>
              <a:t>All About Space</a:t>
            </a:r>
            <a:endParaRPr lang="ja-JP" altLang="en-US" sz="3600" kern="0" dirty="0"/>
          </a:p>
        </p:txBody>
      </p:sp>
      <p:sp>
        <p:nvSpPr>
          <p:cNvPr id="8" name="TextBox 7"/>
          <p:cNvSpPr txBox="1"/>
          <p:nvPr/>
        </p:nvSpPr>
        <p:spPr>
          <a:xfrm rot="21102016">
            <a:off x="5075981" y="1119240"/>
            <a:ext cx="2041753" cy="1294518"/>
          </a:xfrm>
          <a:prstGeom prst="rect">
            <a:avLst/>
          </a:prstGeom>
          <a:blipFill>
            <a:blip r:embed="rId2"/>
            <a:stretch>
              <a:fillRect/>
            </a:stretch>
          </a:blipFill>
          <a:ln>
            <a:solidFill>
              <a:schemeClr val="tx1"/>
            </a:solidFill>
          </a:ln>
        </p:spPr>
        <p:txBody>
          <a:bodyPr vert="horz" wrap="square" rtlCol="0" anchor="ctr" anchorCtr="0">
            <a:noAutofit/>
          </a:bodyPr>
          <a:lstStyle/>
          <a:p>
            <a:r>
              <a:rPr kumimoji="1" lang="en-PH" sz="4000" dirty="0" err="1" smtClean="0">
                <a:solidFill>
                  <a:srgbClr val="FF0000"/>
                </a:solidFill>
                <a:latin typeface="Arial" panose="020B0604020202020204" pitchFamily="34" charset="0"/>
                <a:ea typeface="Meiryo UI" panose="020B0604030504040204" pitchFamily="50" charset="-128"/>
                <a:cs typeface="Arial" panose="020B0604020202020204" pitchFamily="34" charset="0"/>
              </a:rPr>
              <a:t>Techtok</a:t>
            </a:r>
            <a:endParaRPr kumimoji="1" lang="en-US" sz="4000" dirty="0" smtClean="0">
              <a:solidFill>
                <a:srgbClr val="FF0000"/>
              </a:solidFill>
              <a:latin typeface="Arial" panose="020B0604020202020204" pitchFamily="34" charset="0"/>
              <a:ea typeface="Meiryo UI" panose="020B0604030504040204" pitchFamily="50" charset="-128"/>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552989">
            <a:off x="4656768" y="-670210"/>
            <a:ext cx="1808940" cy="3297727"/>
          </a:xfrm>
          <a:prstGeom prst="rect">
            <a:avLst/>
          </a:prstGeom>
        </p:spPr>
      </p:pic>
    </p:spTree>
    <p:extLst>
      <p:ext uri="{BB962C8B-B14F-4D97-AF65-F5344CB8AC3E}">
        <p14:creationId xmlns:p14="http://schemas.microsoft.com/office/powerpoint/2010/main" val="1788869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2800" dirty="0" smtClean="0"/>
              <a:t>Fail fast, Fix fast</a:t>
            </a:r>
            <a:endParaRPr lang="en-US" sz="28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9</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7" name="Content Placeholder 6"/>
          <p:cNvSpPr>
            <a:spLocks noGrp="1"/>
          </p:cNvSpPr>
          <p:nvPr>
            <p:ph sz="half" idx="1"/>
          </p:nvPr>
        </p:nvSpPr>
        <p:spPr>
          <a:xfrm>
            <a:off x="168275" y="869950"/>
            <a:ext cx="8789988" cy="5592763"/>
          </a:xfrm>
        </p:spPr>
        <p:txBody>
          <a:bodyPr/>
          <a:lstStyle/>
          <a:p>
            <a:pPr marL="0" indent="0">
              <a:buNone/>
            </a:pPr>
            <a:r>
              <a:rPr lang="en-PH" dirty="0" err="1" smtClean="0"/>
              <a:t>SpaceX</a:t>
            </a:r>
            <a:r>
              <a:rPr lang="en-PH" dirty="0" smtClean="0"/>
              <a:t>: Falcon Series</a:t>
            </a:r>
          </a:p>
          <a:p>
            <a:endParaRPr lang="en-PH" dirty="0"/>
          </a:p>
          <a:p>
            <a:pPr marL="0" indent="0">
              <a:buNone/>
            </a:pPr>
            <a:r>
              <a:rPr lang="en-PH" sz="1400" dirty="0" smtClean="0"/>
              <a:t>The most awesome company ever!!! </a:t>
            </a:r>
            <a:r>
              <a:rPr lang="en-US" sz="1400" dirty="0" smtClean="0"/>
              <a:t>On December 15</a:t>
            </a:r>
            <a:r>
              <a:rPr lang="en-US" sz="1400" baseline="30000" dirty="0" smtClean="0"/>
              <a:t>th</a:t>
            </a:r>
            <a:r>
              <a:rPr lang="en-US" sz="1400" dirty="0" smtClean="0"/>
              <a:t> 2015 </a:t>
            </a:r>
            <a:r>
              <a:rPr lang="en-US" sz="1400" dirty="0" err="1" smtClean="0"/>
              <a:t>SpaceX</a:t>
            </a:r>
            <a:r>
              <a:rPr lang="en-US" sz="1400" dirty="0" smtClean="0"/>
              <a:t> pulled </a:t>
            </a:r>
            <a:r>
              <a:rPr lang="en-US" sz="1400" dirty="0"/>
              <a:t>off history's first-ever </a:t>
            </a:r>
            <a:r>
              <a:rPr lang="en-US" sz="1400" dirty="0" smtClean="0"/>
              <a:t>first stage rocket booster landing </a:t>
            </a:r>
            <a:r>
              <a:rPr lang="en-US" sz="1400" dirty="0"/>
              <a:t>during an orbital launch</a:t>
            </a:r>
            <a:r>
              <a:rPr lang="en-US" sz="1400" dirty="0" smtClean="0"/>
              <a:t>. Only after over a year of failing fast and fixing fast.</a:t>
            </a:r>
            <a:endParaRPr lang="en-US" sz="1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08" y="2420888"/>
            <a:ext cx="6876255" cy="3867894"/>
          </a:xfrm>
          <a:prstGeom prst="rect">
            <a:avLst/>
          </a:prstGeom>
        </p:spPr>
      </p:pic>
    </p:spTree>
    <p:extLst>
      <p:ext uri="{BB962C8B-B14F-4D97-AF65-F5344CB8AC3E}">
        <p14:creationId xmlns:p14="http://schemas.microsoft.com/office/powerpoint/2010/main" val="188026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2800" dirty="0" smtClean="0"/>
              <a:t>Fail fast, Fix fast</a:t>
            </a:r>
            <a:endParaRPr lang="en-US" sz="2800" dirty="0"/>
          </a:p>
        </p:txBody>
      </p:sp>
      <p:pic>
        <p:nvPicPr>
          <p:cNvPr id="4" name="bvim4rsNHkQ"/>
          <p:cNvPicPr>
            <a:picLocks noGrp="1" noRot="1" noChangeAspect="1"/>
          </p:cNvPicPr>
          <p:nvPr>
            <p:ph sz="half" idx="1"/>
            <a:videoFile r:link="rId1"/>
          </p:nvPr>
        </p:nvPicPr>
        <p:blipFill>
          <a:blip r:embed="rId3"/>
          <a:stretch>
            <a:fillRect/>
          </a:stretch>
        </p:blipFill>
        <p:spPr>
          <a:xfrm>
            <a:off x="169863" y="1193801"/>
            <a:ext cx="8838229" cy="4971503"/>
          </a:xfrm>
          <a:prstGeom prst="rect">
            <a:avLst/>
          </a:prstGeom>
        </p:spPr>
      </p:pic>
      <p:sp>
        <p:nvSpPr>
          <p:cNvPr id="5" name="Slide Number Placeholder 4"/>
          <p:cNvSpPr>
            <a:spLocks noGrp="1"/>
          </p:cNvSpPr>
          <p:nvPr>
            <p:ph type="sldNum" sz="quarter" idx="10"/>
          </p:nvPr>
        </p:nvSpPr>
        <p:spPr/>
        <p:txBody>
          <a:bodyPr/>
          <a:lstStyle/>
          <a:p>
            <a:fld id="{FCB7B9BA-EF19-4458-B462-893E29D19B1E}" type="slidenum">
              <a:rPr lang="de-DE" altLang="ja-JP" smtClean="0"/>
              <a:pPr/>
              <a:t>10</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Tree>
    <p:extLst>
      <p:ext uri="{BB962C8B-B14F-4D97-AF65-F5344CB8AC3E}">
        <p14:creationId xmlns:p14="http://schemas.microsoft.com/office/powerpoint/2010/main" val="970133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MESSENGER spacecraft</a:t>
            </a:r>
            <a:endParaRPr lang="en-US" sz="2800"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90582" y="869950"/>
            <a:ext cx="5745374" cy="5592763"/>
          </a:xfrm>
        </p:spPr>
      </p:pic>
      <p:sp>
        <p:nvSpPr>
          <p:cNvPr id="5" name="Slide Number Placeholder 4"/>
          <p:cNvSpPr>
            <a:spLocks noGrp="1"/>
          </p:cNvSpPr>
          <p:nvPr>
            <p:ph type="sldNum" sz="quarter" idx="10"/>
          </p:nvPr>
        </p:nvSpPr>
        <p:spPr/>
        <p:txBody>
          <a:bodyPr/>
          <a:lstStyle/>
          <a:p>
            <a:fld id="{FCB7B9BA-EF19-4458-B462-893E29D19B1E}" type="slidenum">
              <a:rPr lang="de-DE" altLang="ja-JP" smtClean="0"/>
              <a:pPr/>
              <a:t>11</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Tree>
    <p:extLst>
      <p:ext uri="{BB962C8B-B14F-4D97-AF65-F5344CB8AC3E}">
        <p14:creationId xmlns:p14="http://schemas.microsoft.com/office/powerpoint/2010/main" val="2137746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New Horizon</a:t>
            </a:r>
            <a:endParaRPr lang="en-US" sz="28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12</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20478" y="822747"/>
            <a:ext cx="5699869" cy="5699869"/>
          </a:xfrm>
        </p:spPr>
      </p:pic>
    </p:spTree>
    <p:extLst>
      <p:ext uri="{BB962C8B-B14F-4D97-AF65-F5344CB8AC3E}">
        <p14:creationId xmlns:p14="http://schemas.microsoft.com/office/powerpoint/2010/main" val="1288962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Cassini Spacecraft</a:t>
            </a:r>
            <a:endParaRPr lang="en-US" sz="28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13</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5656" y="836712"/>
            <a:ext cx="5904656" cy="5495266"/>
          </a:xfrm>
        </p:spPr>
      </p:pic>
    </p:spTree>
    <p:extLst>
      <p:ext uri="{BB962C8B-B14F-4D97-AF65-F5344CB8AC3E}">
        <p14:creationId xmlns:p14="http://schemas.microsoft.com/office/powerpoint/2010/main" val="289909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2800" dirty="0" smtClean="0"/>
              <a:t>Outro</a:t>
            </a:r>
            <a:endParaRPr lang="en-US" sz="28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14</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7" name="Content Placeholder 6"/>
          <p:cNvSpPr>
            <a:spLocks noGrp="1"/>
          </p:cNvSpPr>
          <p:nvPr>
            <p:ph sz="half" idx="1"/>
          </p:nvPr>
        </p:nvSpPr>
        <p:spPr>
          <a:xfrm>
            <a:off x="168275" y="869950"/>
            <a:ext cx="8789988" cy="5592763"/>
          </a:xfrm>
        </p:spPr>
        <p:txBody>
          <a:bodyPr/>
          <a:lstStyle/>
          <a:p>
            <a:pPr marL="0" indent="0">
              <a:buNone/>
            </a:pPr>
            <a:r>
              <a:rPr lang="en-PH" dirty="0" smtClean="0"/>
              <a:t>Being a </a:t>
            </a:r>
            <a:r>
              <a:rPr lang="en-PH" b="1" u="sng" dirty="0" smtClean="0"/>
              <a:t>programmer</a:t>
            </a:r>
            <a:r>
              <a:rPr lang="en-PH" dirty="0" smtClean="0"/>
              <a:t> is </a:t>
            </a:r>
            <a:r>
              <a:rPr lang="en-PH" dirty="0" smtClean="0">
                <a:solidFill>
                  <a:srgbClr val="FF0000"/>
                </a:solidFill>
              </a:rPr>
              <a:t>hard</a:t>
            </a:r>
            <a:r>
              <a:rPr lang="en-PH" dirty="0" smtClean="0"/>
              <a:t>. </a:t>
            </a:r>
          </a:p>
          <a:p>
            <a:pPr marL="0" indent="0">
              <a:buNone/>
            </a:pPr>
            <a:endParaRPr lang="en-PH" dirty="0" smtClean="0"/>
          </a:p>
          <a:p>
            <a:pPr marL="0" indent="0">
              <a:buNone/>
            </a:pPr>
            <a:r>
              <a:rPr lang="en-PH" dirty="0" smtClean="0"/>
              <a:t>Right now, you may be bored with what you are </a:t>
            </a:r>
            <a:r>
              <a:rPr lang="en-PH" b="1" u="sng" dirty="0" smtClean="0"/>
              <a:t>writing</a:t>
            </a:r>
            <a:r>
              <a:rPr lang="en-PH" dirty="0" smtClean="0"/>
              <a:t>, may be too relax with what you are </a:t>
            </a:r>
            <a:r>
              <a:rPr lang="en-PH" b="1" u="sng" dirty="0" smtClean="0"/>
              <a:t>coding</a:t>
            </a:r>
            <a:r>
              <a:rPr lang="en-PH" dirty="0" smtClean="0"/>
              <a:t>, and may be too exhausted with what you are </a:t>
            </a:r>
            <a:r>
              <a:rPr lang="en-PH" b="1" u="sng" dirty="0" smtClean="0"/>
              <a:t>testing</a:t>
            </a:r>
            <a:r>
              <a:rPr lang="en-PH" dirty="0" smtClean="0"/>
              <a:t>… </a:t>
            </a:r>
          </a:p>
          <a:p>
            <a:pPr marL="0" indent="0">
              <a:buNone/>
            </a:pPr>
            <a:endParaRPr lang="en-PH" dirty="0" smtClean="0"/>
          </a:p>
          <a:p>
            <a:pPr marL="0" indent="0">
              <a:buNone/>
            </a:pPr>
            <a:r>
              <a:rPr lang="en-PH" dirty="0" smtClean="0"/>
              <a:t>Always keep in mind that your role in </a:t>
            </a:r>
            <a:r>
              <a:rPr lang="en-PH" b="1" u="sng" dirty="0" smtClean="0"/>
              <a:t>Fujitsu</a:t>
            </a:r>
            <a:r>
              <a:rPr lang="en-PH" dirty="0" smtClean="0"/>
              <a:t> is meaningful and is highly depended by others. </a:t>
            </a:r>
          </a:p>
          <a:p>
            <a:pPr marL="0" indent="0">
              <a:buNone/>
            </a:pPr>
            <a:endParaRPr lang="en-PH" dirty="0"/>
          </a:p>
          <a:p>
            <a:pPr marL="0" indent="0">
              <a:buNone/>
            </a:pPr>
            <a:r>
              <a:rPr lang="en-PH" dirty="0" smtClean="0"/>
              <a:t>It might not be too fancy now but the things you do here will teach you the </a:t>
            </a:r>
            <a:r>
              <a:rPr lang="en-PH" b="1" u="sng" dirty="0" smtClean="0"/>
              <a:t>skills</a:t>
            </a:r>
            <a:r>
              <a:rPr lang="en-PH" dirty="0" smtClean="0"/>
              <a:t>, </a:t>
            </a:r>
            <a:r>
              <a:rPr lang="en-PH" b="1" u="sng" dirty="0" smtClean="0"/>
              <a:t>values</a:t>
            </a:r>
            <a:r>
              <a:rPr lang="en-PH" dirty="0" smtClean="0"/>
              <a:t>, and </a:t>
            </a:r>
            <a:r>
              <a:rPr lang="en-PH" b="1" u="sng" dirty="0" smtClean="0"/>
              <a:t>mentality</a:t>
            </a:r>
            <a:r>
              <a:rPr lang="en-PH" dirty="0" smtClean="0"/>
              <a:t> on what you can do in the </a:t>
            </a:r>
            <a:r>
              <a:rPr lang="en-PH" b="1" dirty="0" smtClean="0"/>
              <a:t>FUTURE</a:t>
            </a:r>
            <a:r>
              <a:rPr lang="en-PH" dirty="0" smtClean="0"/>
              <a:t>. </a:t>
            </a:r>
            <a:endParaRPr lang="en-US" dirty="0"/>
          </a:p>
        </p:txBody>
      </p:sp>
    </p:spTree>
    <p:extLst>
      <p:ext uri="{BB962C8B-B14F-4D97-AF65-F5344CB8AC3E}">
        <p14:creationId xmlns:p14="http://schemas.microsoft.com/office/powerpoint/2010/main" val="206053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FCB7B9BA-EF19-4458-B462-893E29D19B1E}" type="slidenum">
              <a:rPr lang="de-DE" altLang="ja-JP" smtClean="0"/>
              <a:pPr/>
              <a:t>15</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59572"/>
            <a:ext cx="9144000" cy="5138856"/>
          </a:xfrm>
          <a:prstGeom prst="rect">
            <a:avLst/>
          </a:prstGeom>
        </p:spPr>
      </p:pic>
    </p:spTree>
    <p:extLst>
      <p:ext uri="{BB962C8B-B14F-4D97-AF65-F5344CB8AC3E}">
        <p14:creationId xmlns:p14="http://schemas.microsoft.com/office/powerpoint/2010/main" val="1883219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4065"/>
          <a:stretch/>
        </p:blipFill>
        <p:spPr>
          <a:xfrm>
            <a:off x="-1587" y="728111"/>
            <a:ext cx="9144000" cy="5893419"/>
          </a:xfrm>
          <a:prstGeom prst="rect">
            <a:avLst/>
          </a:prstGeom>
        </p:spPr>
      </p:pic>
      <p:sp>
        <p:nvSpPr>
          <p:cNvPr id="5" name="Slide Number Placeholder 4"/>
          <p:cNvSpPr>
            <a:spLocks noGrp="1"/>
          </p:cNvSpPr>
          <p:nvPr>
            <p:ph type="sldNum" sz="quarter" idx="10"/>
          </p:nvPr>
        </p:nvSpPr>
        <p:spPr/>
        <p:txBody>
          <a:bodyPr/>
          <a:lstStyle/>
          <a:p>
            <a:fld id="{FCB7B9BA-EF19-4458-B462-893E29D19B1E}" type="slidenum">
              <a:rPr lang="de-DE" altLang="ja-JP" smtClean="0"/>
              <a:pPr/>
              <a:t>1</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7" name="TextBox 6"/>
          <p:cNvSpPr txBox="1"/>
          <p:nvPr/>
        </p:nvSpPr>
        <p:spPr>
          <a:xfrm>
            <a:off x="4716016" y="836712"/>
            <a:ext cx="4426397" cy="584775"/>
          </a:xfrm>
          <a:prstGeom prst="rect">
            <a:avLst/>
          </a:prstGeom>
          <a:noFill/>
        </p:spPr>
        <p:txBody>
          <a:bodyPr vert="horz" wrap="square" rtlCol="0">
            <a:spAutoFit/>
          </a:bodyPr>
          <a:lstStyle/>
          <a:p>
            <a:r>
              <a:rPr lang="en-PH" sz="3200" dirty="0" smtClean="0">
                <a:solidFill>
                  <a:schemeClr val="bg1"/>
                </a:solidFill>
                <a:latin typeface="Calibri" panose="020F0502020204030204" pitchFamily="34" charset="0"/>
                <a:ea typeface="Meiryo UI" panose="020B0604030504040204" pitchFamily="50" charset="-128"/>
                <a:cs typeface="Calibri" panose="020F0502020204030204" pitchFamily="34" charset="0"/>
              </a:rPr>
              <a:t>Space: the final frontier</a:t>
            </a:r>
            <a:endParaRPr kumimoji="1" lang="en-US" sz="3200" dirty="0" smtClean="0">
              <a:solidFill>
                <a:schemeClr val="bg1"/>
              </a:solidFill>
              <a:latin typeface="Calibri" panose="020F0502020204030204" pitchFamily="34" charset="0"/>
              <a:ea typeface="Meiryo UI" panose="020B0604030504040204" pitchFamily="50" charset="-128"/>
              <a:cs typeface="Calibri" panose="020F050202020403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2856" y="1700808"/>
            <a:ext cx="2316920" cy="813809"/>
          </a:xfrm>
          <a:prstGeom prst="rect">
            <a:avLst/>
          </a:prstGeom>
        </p:spPr>
      </p:pic>
      <p:sp>
        <p:nvSpPr>
          <p:cNvPr id="9" name="Title 1"/>
          <p:cNvSpPr>
            <a:spLocks noGrp="1"/>
          </p:cNvSpPr>
          <p:nvPr>
            <p:ph type="title"/>
          </p:nvPr>
        </p:nvSpPr>
        <p:spPr>
          <a:xfrm>
            <a:off x="169863" y="-1588"/>
            <a:ext cx="7858125" cy="693738"/>
          </a:xfrm>
        </p:spPr>
        <p:txBody>
          <a:bodyPr/>
          <a:lstStyle/>
          <a:p>
            <a:r>
              <a:rPr lang="en-US" sz="2800" dirty="0" smtClean="0"/>
              <a:t>Intro</a:t>
            </a:r>
            <a:endParaRPr lang="en-US" sz="2800" dirty="0"/>
          </a:p>
        </p:txBody>
      </p:sp>
    </p:spTree>
    <p:extLst>
      <p:ext uri="{BB962C8B-B14F-4D97-AF65-F5344CB8AC3E}">
        <p14:creationId xmlns:p14="http://schemas.microsoft.com/office/powerpoint/2010/main" val="3767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1000"/>
                                  </p:stCondLst>
                                  <p:childTnLst>
                                    <p:animMotion origin="layout" path="M 0.09063 -0.13496 L 0.09063 -0.13496 C 0.0941 -0.13588 0.0974 -0.1375 0.10087 -0.1375 C 0.1474 -0.13843 0.14427 -0.13843 0.17153 -0.13496 C 0.17257 -0.13449 0.17361 -0.13426 0.17448 -0.13357 C 0.1757 -0.13241 0.17622 -0.13033 0.17761 -0.1294 C 0.18004 -0.12801 0.18316 -0.12848 0.18559 -0.12686 L 0.19583 -0.12014 L 0.19983 -0.11737 C 0.20017 -0.11598 0.2 -0.11436 0.20087 -0.11343 C 0.20156 -0.11227 0.20295 -0.11274 0.20382 -0.11204 C 0.21233 -0.10556 0.20399 -0.10973 0.21094 -0.10672 C 0.21111 -0.10649 0.21684 -0.10047 0.21788 -0.09977 C 0.21945 -0.09908 0.22118 -0.09908 0.22292 -0.09862 C 0.22483 -0.09769 0.22691 -0.09676 0.22882 -0.09584 C 0.23351 -0.09399 0.23681 -0.09329 0.24097 -0.09051 C 0.24219 -0.08982 0.24306 -0.08866 0.2441 -0.08774 C 0.25 -0.08334 0.24618 -0.08704 0.25104 -0.08241 C 0.25643 -0.07732 0.2533 -0.07917 0.25816 -0.07709 C 0.25886 -0.0757 0.25955 -0.07431 0.26024 -0.07292 C 0.26215 -0.06922 0.26441 -0.06598 0.26632 -0.06227 L 0.27031 -0.05417 C 0.27101 -0.05139 0.27136 -0.04862 0.2724 -0.04607 C 0.27483 -0.03912 0.27344 -0.04237 0.27639 -0.03658 C 0.27674 -0.03403 0.27761 -0.02153 0.27934 -0.01899 C 0.28143 -0.01644 0.28386 -0.01412 0.28542 -0.01112 C 0.2882 -0.00533 0.28629 -0.00741 0.29149 -0.00556 C 0.29254 -0.00463 0.2934 -0.00371 0.29462 -0.00301 C 0.29601 -0.00186 0.30035 -0.0007 0.30156 -0.00024 C 0.30886 0.00625 0.30156 0.00069 0.31771 0.0037 C 0.32049 0.00439 0.32309 0.00578 0.32587 0.00648 C 0.32813 0.00717 0.33056 0.0074 0.33299 0.00787 L 0.37743 0.00648 C 0.38038 0.00625 0.38351 0.00578 0.38646 0.00509 C 0.39115 0.00439 0.39844 0.00231 0.40261 0.00115 L 0.44913 0.00254 C 0.45104 0.00254 0.45486 0.00578 0.45608 0.00648 C 0.45747 0.00717 0.45886 0.0074 0.46024 0.00787 C 0.46146 0.00879 0.46302 0.00926 0.46424 0.01064 C 0.46649 0.01296 0.47031 0.01851 0.47031 0.01851 C 0.47292 0.02546 0.47205 0.02407 0.47639 0.03078 C 0.47726 0.03217 0.47847 0.03333 0.47934 0.03472 C 0.48785 0.0493 0.47952 0.03773 0.48646 0.04699 C 0.4875 0.05208 0.4875 0.05393 0.48941 0.05902 C 0.49028 0.06111 0.49375 0.06713 0.49445 0.06851 C 0.49531 0.06967 0.49566 0.07129 0.49653 0.07245 C 0.50556 0.08449 0.49809 0.07314 0.50469 0.08055 C 0.50608 0.08217 0.50712 0.08472 0.50868 0.08588 C 0.51042 0.0875 0.51268 0.08796 0.51476 0.08865 C 0.51615 0.08912 0.51736 0.08958 0.51875 0.09004 C 0.52049 0.09051 0.52222 0.09074 0.52379 0.09143 C 0.52587 0.09213 0.52795 0.09305 0.52986 0.09398 C 0.5316 0.0949 0.53316 0.09583 0.5349 0.09676 C 0.53594 0.09722 0.53698 0.09745 0.53802 0.09814 C 0.54028 0.0993 0.54254 0.10092 0.54497 0.10208 C 0.54792 0.10347 0.55243 0.10416 0.55521 0.10486 C 0.55643 0.10509 0.55781 0.10555 0.5592 0.10625 C 0.56146 0.10694 0.56389 0.10833 0.56632 0.10879 C 0.56997 0.10972 0.57361 0.10972 0.57743 0.11018 C 0.5882 0.10972 0.59896 0.10949 0.60972 0.10879 C 0.61198 0.10879 0.61441 0.10787 0.61667 0.1074 C 0.6224 0.10694 0.62813 0.10671 0.63386 0.10625 C 0.63594 0.10486 0.63785 0.10324 0.63993 0.10208 C 0.64149 0.10138 0.6434 0.10162 0.64497 0.10069 C 0.65174 0.09699 0.65 0.0956 0.65504 0.09398 C 0.65851 0.09305 0.66181 0.09236 0.66528 0.09143 C 0.66875 0.09027 0.6691 0.09004 0.67222 0.08865 C 0.67535 0.08588 0.6757 0.08541 0.67934 0.08333 C 0.68038 0.08263 0.68143 0.0824 0.68247 0.08194 C 0.68403 0.07963 0.68542 0.07685 0.6875 0.07523 C 0.68854 0.07407 0.69011 0.0743 0.69149 0.07384 C 0.69323 0.07314 0.69479 0.07152 0.69653 0.07106 C 0.70087 0.07013 0.70521 0.07037 0.70972 0.0699 C 0.71233 0.06944 0.71511 0.06898 0.71771 0.06851 C 0.72622 0.06898 0.73455 0.06898 0.74306 0.0699 C 0.7441 0.0699 0.74497 0.07083 0.74601 0.07106 C 0.7474 0.07176 0.74879 0.07199 0.75 0.07245 C 0.7533 0.07361 0.75469 0.07476 0.75816 0.07662 C 0.76302 0.07893 0.76007 0.07685 0.76615 0.08055 C 0.77518 0.08588 0.7691 0.08356 0.77639 0.08588 C 0.77761 0.0868 0.77899 0.08796 0.78038 0.08865 C 0.78195 0.08935 0.78386 0.08912 0.78542 0.09004 C 0.7882 0.09143 0.7934 0.09537 0.7934 0.09537 C 0.79445 0.09722 0.79514 0.0993 0.79653 0.10069 C 0.7974 0.10162 0.79879 0.10115 0.79948 0.10208 C 0.80695 0.11018 0.79861 0.10578 0.80556 0.10879 C 0.81233 0.11481 0.80486 0.10787 0.81163 0.11551 C 0.81302 0.11713 0.81441 0.11805 0.81563 0.11967 C 0.81823 0.12268 0.81997 0.12662 0.82274 0.12893 C 0.82379 0.12986 0.82483 0.13078 0.82587 0.13171 C 0.82691 0.13287 0.82778 0.13449 0.82882 0.13588 C 0.83143 0.13865 0.83177 0.13842 0.8349 0.13981 C 0.83629 0.1412 0.8375 0.14282 0.83889 0.14375 C 0.84236 0.14606 0.84636 0.14699 0.85 0.14791 C 0.85174 0.14884 0.8533 0.15023 0.85504 0.15069 C 0.86719 0.15347 0.88507 0.15115 0.89549 0.15069 C 0.89879 0.15023 0.90226 0.15023 0.90556 0.1493 C 0.90677 0.14884 0.90747 0.14722 0.90868 0.14652 C 0.91198 0.14467 0.9158 0.14421 0.91875 0.1412 C 0.92031 0.13958 0.92153 0.13773 0.92274 0.13588 C 0.92379 0.13402 0.92465 0.13217 0.92587 0.13032 C 0.92674 0.12893 0.92795 0.12777 0.92882 0.12638 C 0.93004 0.1243 0.93073 0.12176 0.93177 0.11967 C 0.93281 0.11782 0.93403 0.1162 0.9349 0.11412 C 0.9382 0.10717 0.9349 0.10972 0.93993 0.1074 C 0.94236 0.10532 0.94479 0.10324 0.94705 0.10069 C 0.94809 0.09953 0.94879 0.09768 0.95 0.09676 C 0.95087 0.09583 0.95208 0.09583 0.95313 0.09537 C 0.95538 0.09444 0.95781 0.09351 0.96007 0.09259 C 0.96111 0.09236 0.96215 0.09166 0.9632 0.09143 C 0.96806 0.08981 0.97205 0.08935 0.97726 0.08865 L 0.98837 0.08726 C 0.99583 0.08773 1.0033 0.0875 1.01059 0.08865 C 1.0125 0.08888 1.01406 0.09051 1.01563 0.09143 C 1.01667 0.09189 1.01771 0.09213 1.01875 0.09259 C 1.02934 0.09791 1.02552 0.09583 1.03681 0.10347 C 1.0382 0.10439 1.03976 0.10486 1.04097 0.10625 C 1.04219 0.1074 1.04358 0.10902 1.04497 0.11018 C 1.04583 0.11088 1.04705 0.11088 1.04792 0.11157 C 1.04931 0.11226 1.0507 0.11342 1.05208 0.11412 C 1.05295 0.11481 1.05417 0.11504 1.05504 0.11551 C 1.05781 0.11713 1.06042 0.11944 1.0632 0.12106 C 1.07118 0.12523 1.06649 0.12291 1.07726 0.12777 C 1.0783 0.12824 1.07934 0.12893 1.08038 0.12893 C 1.0908 0.13078 1.08577 0.12986 1.09549 0.13171 C 1.10556 0.13078 1.1158 0.13101 1.1257 0.12893 C 1.12726 0.1287 1.12761 0.12615 1.12882 0.125 C 1.13038 0.12338 1.13212 0.12222 1.13386 0.12106 C 1.1349 0.11875 1.13542 0.11597 1.13681 0.11412 C 1.13872 0.1118 1.14427 0.10763 1.14705 0.10625 C 1.14792 0.10555 1.14896 0.10532 1.15 0.10486 C 1.1533 0.10023 1.15643 0.09537 1.16007 0.09143 C 1.16129 0.09004 1.16285 0.08981 1.16406 0.08865 C 1.16528 0.0875 1.16615 0.08588 1.16719 0.08472 C 1.1691 0.08263 1.17379 0.07939 1.17518 0.07777 C 1.17743 0.07592 1.17917 0.07314 1.18125 0.07106 C 1.18455 0.06828 1.19149 0.06296 1.19149 0.06296 C 1.19479 0.05625 1.19184 0.06088 1.19844 0.05509 C 1.19983 0.0537 1.20104 0.05185 1.20261 0.05092 C 1.20417 0.05 1.2059 0.05 1.20764 0.04953 C 1.21077 0.04745 1.21528 0.04467 1.21771 0.04143 C 1.21997 0.03842 1.22431 0.0324 1.22674 0.03078 C 1.2309 0.02777 1.23559 0.02662 1.23993 0.02407 C 1.24097 0.02338 1.24184 0.02199 1.24288 0.02129 C 1.25399 0.01481 1.26875 0.01689 1.27934 0.01597 C 1.28021 0.01504 1.28143 0.01435 1.28229 0.01319 C 1.28333 0.01203 1.2842 0.01018 1.28542 0.00926 C 1.28629 0.00833 1.2875 0.00856 1.28837 0.00787 C 1.29011 0.00671 1.29167 0.00486 1.2934 0.0037 C 1.29462 0.00301 1.29618 0.00301 1.2974 0.00254 C 1.29913 0.00162 1.30087 0.00069 1.30243 -0.00024 C 1.30452 -0.00116 1.3066 -0.00162 1.30851 -0.00301 C 1.3099 -0.00371 1.31111 -0.00533 1.31268 -0.00556 C 1.31788 -0.00672 1.32344 -0.00649 1.32882 -0.00695 C 1.33038 -0.00741 1.33212 -0.00764 1.33386 -0.00834 C 1.34479 -0.01274 1.33351 -0.00926 1.34288 -0.01366 C 1.34948 -0.0169 1.34931 -0.01528 1.35504 -0.01899 C 1.36441 -0.02524 1.35573 -0.02107 1.36615 -0.02848 C 1.3684 -0.0301 1.37083 -0.03125 1.37327 -0.03264 C 1.37708 -0.03774 1.37691 -0.03889 1.38229 -0.04051 C 1.38333 -0.04098 1.38438 -0.04051 1.38542 -0.04051 " pathEditMode="relative" ptsTypes="AAAAAAAAAAAAAAAAAAAAAAAAAAAAAAAAAAAAAAAAAAAAAAAAAAAAAAAAAAAAAAAAAAAAAAAAAAAAAAAAAAAAAAAAAAAAAAAAAAAAAAAAAAAAAAAAAAAAAAAAAAAAAAAAAAAAAAAAAAAAAAAAAAAAAAAAAAAAAAAAA">
                                      <p:cBhvr>
                                        <p:cTn id="6" dur="7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FCB7B9BA-EF19-4458-B462-893E29D19B1E}" type="slidenum">
              <a:rPr lang="de-DE" altLang="ja-JP" smtClean="0"/>
              <a:pPr/>
              <a:t>2</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9" y="692695"/>
            <a:ext cx="9048065" cy="5960517"/>
          </a:xfrm>
          <a:prstGeom prst="rect">
            <a:avLst/>
          </a:prstGeom>
        </p:spPr>
      </p:pic>
      <p:sp>
        <p:nvSpPr>
          <p:cNvPr id="7" name="Rectangle 6"/>
          <p:cNvSpPr/>
          <p:nvPr/>
        </p:nvSpPr>
        <p:spPr bwMode="gray">
          <a:xfrm>
            <a:off x="6300192" y="2060848"/>
            <a:ext cx="2304256" cy="3456384"/>
          </a:xfrm>
          <a:prstGeom prst="rect">
            <a:avLst/>
          </a:prstGeom>
          <a:solidFill>
            <a:schemeClr val="tx1"/>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8" name="TextBox 7"/>
          <p:cNvSpPr txBox="1"/>
          <p:nvPr/>
        </p:nvSpPr>
        <p:spPr>
          <a:xfrm>
            <a:off x="5220072" y="1484784"/>
            <a:ext cx="3312368" cy="3416320"/>
          </a:xfrm>
          <a:prstGeom prst="rect">
            <a:avLst/>
          </a:prstGeom>
          <a:noFill/>
        </p:spPr>
        <p:txBody>
          <a:bodyPr vert="horz" wrap="square" rtlCol="0">
            <a:spAutoFit/>
          </a:bodyPr>
          <a:lstStyle/>
          <a:p>
            <a:r>
              <a:rPr lang="en-PH" sz="2400" dirty="0" smtClean="0">
                <a:solidFill>
                  <a:schemeClr val="bg1"/>
                </a:solidFill>
                <a:latin typeface="Lucida Sans" panose="020B0602030504020204" pitchFamily="34" charset="0"/>
                <a:ea typeface="Meiryo UI" panose="020B0604030504040204" pitchFamily="50" charset="-128"/>
              </a:rPr>
              <a:t>“</a:t>
            </a:r>
            <a:r>
              <a:rPr lang="en-PH" sz="2400" dirty="0" smtClean="0">
                <a:solidFill>
                  <a:schemeClr val="bg1"/>
                </a:solidFill>
                <a:latin typeface="Meiryo UI" panose="020B0604030504040204" pitchFamily="50" charset="-128"/>
                <a:ea typeface="Meiryo UI" panose="020B0604030504040204" pitchFamily="50" charset="-128"/>
              </a:rPr>
              <a:t>You cannot understand what is happening today without understanding what came before.</a:t>
            </a:r>
            <a:r>
              <a:rPr lang="en-PH" sz="2400" dirty="0" smtClean="0">
                <a:solidFill>
                  <a:schemeClr val="bg1"/>
                </a:solidFill>
                <a:latin typeface="Lucida Sans" panose="020B0602030504020204" pitchFamily="34" charset="0"/>
                <a:ea typeface="Meiryo UI" panose="020B0604030504040204" pitchFamily="50" charset="-128"/>
              </a:rPr>
              <a:t>”</a:t>
            </a:r>
            <a:r>
              <a:rPr lang="en-PH" sz="2400" dirty="0" smtClean="0">
                <a:solidFill>
                  <a:schemeClr val="bg1"/>
                </a:solidFill>
                <a:latin typeface="Meiryo UI" panose="020B0604030504040204" pitchFamily="50" charset="-128"/>
                <a:ea typeface="Meiryo UI" panose="020B0604030504040204" pitchFamily="50" charset="-128"/>
              </a:rPr>
              <a:t> </a:t>
            </a:r>
          </a:p>
          <a:p>
            <a:endParaRPr lang="en-PH" sz="2400" dirty="0">
              <a:solidFill>
                <a:schemeClr val="bg1"/>
              </a:solidFill>
              <a:latin typeface="Meiryo UI" panose="020B0604030504040204" pitchFamily="50" charset="-128"/>
              <a:ea typeface="Meiryo UI" panose="020B0604030504040204" pitchFamily="50" charset="-128"/>
            </a:endParaRPr>
          </a:p>
          <a:p>
            <a:endParaRPr lang="en-PH" sz="2400" dirty="0">
              <a:solidFill>
                <a:schemeClr val="bg1"/>
              </a:solidFill>
              <a:latin typeface="Meiryo UI" panose="020B0604030504040204" pitchFamily="50" charset="-128"/>
              <a:ea typeface="Meiryo UI" panose="020B0604030504040204" pitchFamily="50" charset="-128"/>
            </a:endParaRPr>
          </a:p>
          <a:p>
            <a:pPr algn="l"/>
            <a:r>
              <a:rPr lang="en-PH" sz="2400" dirty="0" smtClean="0">
                <a:solidFill>
                  <a:schemeClr val="bg1"/>
                </a:solidFill>
                <a:latin typeface="Meiryo UI" panose="020B0604030504040204" pitchFamily="50" charset="-128"/>
                <a:ea typeface="Meiryo UI" panose="020B0604030504040204" pitchFamily="50" charset="-128"/>
              </a:rPr>
              <a:t>Steve Jobs</a:t>
            </a:r>
            <a:endParaRPr kumimoji="1" lang="en-US" sz="2400" dirty="0" smtClean="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8832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Know your </a:t>
            </a:r>
            <a:r>
              <a:rPr lang="en-US" sz="2800" dirty="0" smtClean="0"/>
              <a:t>requirements</a:t>
            </a:r>
            <a:endParaRPr lang="en-US" sz="2800" dirty="0"/>
          </a:p>
        </p:txBody>
      </p:sp>
      <p:sp>
        <p:nvSpPr>
          <p:cNvPr id="3" name="Content Placeholder 2"/>
          <p:cNvSpPr>
            <a:spLocks noGrp="1"/>
          </p:cNvSpPr>
          <p:nvPr>
            <p:ph sz="half" idx="1"/>
          </p:nvPr>
        </p:nvSpPr>
        <p:spPr>
          <a:xfrm>
            <a:off x="168275" y="869950"/>
            <a:ext cx="2891557" cy="5592763"/>
          </a:xfrm>
        </p:spPr>
        <p:txBody>
          <a:bodyPr/>
          <a:lstStyle/>
          <a:p>
            <a:pPr marL="0" indent="0">
              <a:buNone/>
            </a:pPr>
            <a:r>
              <a:rPr lang="en-US" sz="2000" dirty="0" smtClean="0"/>
              <a:t>NASA: </a:t>
            </a:r>
            <a:r>
              <a:rPr lang="en-US" sz="2000" dirty="0"/>
              <a:t>The Mars Climate Orbiter</a:t>
            </a:r>
          </a:p>
          <a:p>
            <a:pPr marL="0" indent="0">
              <a:buNone/>
            </a:pPr>
            <a:endParaRPr lang="en-US" sz="1400" dirty="0"/>
          </a:p>
          <a:p>
            <a:pPr marL="0" indent="0" algn="just">
              <a:buNone/>
            </a:pPr>
            <a:r>
              <a:rPr lang="en-US" sz="1400" dirty="0" smtClean="0"/>
              <a:t>The </a:t>
            </a:r>
            <a:r>
              <a:rPr lang="en-US" sz="1400" dirty="0"/>
              <a:t>orbiter’s mission was to reach Mars orbit to study the weather and climate and to ultimately, serve as a communications relay for the lander. The orbiter, launched on December 11, 1998, never made it into </a:t>
            </a:r>
            <a:r>
              <a:rPr lang="en-US" sz="1400" dirty="0" err="1"/>
              <a:t>orbitdue</a:t>
            </a:r>
            <a:r>
              <a:rPr lang="en-US" sz="1400" dirty="0"/>
              <a:t> to a software bug in a ground based system. When attempting enter Mars orbit on September 23, 1999, the orbiter approached at a lower than expected altitude, causing it to disintegrate.</a:t>
            </a:r>
            <a:endParaRPr lang="en-US" sz="14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3</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844824"/>
            <a:ext cx="5878818" cy="3580734"/>
          </a:xfrm>
          <a:prstGeom prst="rect">
            <a:avLst/>
          </a:prstGeom>
        </p:spPr>
      </p:pic>
    </p:spTree>
    <p:extLst>
      <p:ext uri="{BB962C8B-B14F-4D97-AF65-F5344CB8AC3E}">
        <p14:creationId xmlns:p14="http://schemas.microsoft.com/office/powerpoint/2010/main" val="414222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Know your </a:t>
            </a:r>
            <a:r>
              <a:rPr lang="en-US" sz="2800" dirty="0" smtClean="0"/>
              <a:t>requirements</a:t>
            </a:r>
            <a:endParaRPr lang="en-US" sz="2800" dirty="0"/>
          </a:p>
        </p:txBody>
      </p:sp>
      <p:sp>
        <p:nvSpPr>
          <p:cNvPr id="3" name="Content Placeholder 2"/>
          <p:cNvSpPr>
            <a:spLocks noGrp="1"/>
          </p:cNvSpPr>
          <p:nvPr>
            <p:ph sz="half" idx="1"/>
          </p:nvPr>
        </p:nvSpPr>
        <p:spPr>
          <a:xfrm>
            <a:off x="168275" y="869950"/>
            <a:ext cx="8789988" cy="5592763"/>
          </a:xfrm>
        </p:spPr>
        <p:txBody>
          <a:bodyPr/>
          <a:lstStyle/>
          <a:p>
            <a:pPr marL="0" indent="0">
              <a:buNone/>
            </a:pPr>
            <a:r>
              <a:rPr lang="en-US" sz="2000" dirty="0" smtClean="0"/>
              <a:t>NASA: </a:t>
            </a:r>
            <a:r>
              <a:rPr lang="en-US" sz="2000" dirty="0"/>
              <a:t>The Mars Climate Orbiter</a:t>
            </a:r>
          </a:p>
          <a:p>
            <a:endParaRPr lang="en-US" sz="1400" dirty="0"/>
          </a:p>
          <a:p>
            <a:pPr marL="0" indent="0">
              <a:buNone/>
            </a:pPr>
            <a:endParaRPr lang="en-US" sz="1400" dirty="0" smtClean="0"/>
          </a:p>
          <a:p>
            <a:pPr marL="0" indent="0">
              <a:buNone/>
            </a:pPr>
            <a:endParaRPr lang="en-US" sz="1400" dirty="0"/>
          </a:p>
          <a:p>
            <a:pPr marL="0" indent="0">
              <a:buNone/>
            </a:pPr>
            <a:r>
              <a:rPr lang="en-US" sz="1400" dirty="0"/>
              <a:t>The cause was ultimately determined to be that the ground based software generated and sent thrust instructions using English measurements (pound-force &lt;</a:t>
            </a:r>
            <a:r>
              <a:rPr lang="en-US" sz="1400" dirty="0" err="1"/>
              <a:t>lbf</a:t>
            </a:r>
            <a:r>
              <a:rPr lang="en-US" sz="1400" dirty="0"/>
              <a:t>&gt;), while the onboard software was expecting the measurements in metric (</a:t>
            </a:r>
            <a:r>
              <a:rPr lang="en-US" sz="1400" dirty="0" err="1"/>
              <a:t>Newtons</a:t>
            </a:r>
            <a:r>
              <a:rPr lang="en-US" sz="1400" dirty="0"/>
              <a:t> &lt;N&gt;). </a:t>
            </a:r>
            <a:endParaRPr lang="en-US" sz="14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4</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996952"/>
            <a:ext cx="5091217" cy="3220195"/>
          </a:xfrm>
          <a:prstGeom prst="rect">
            <a:avLst/>
          </a:prstGeom>
        </p:spPr>
      </p:pic>
    </p:spTree>
    <p:extLst>
      <p:ext uri="{BB962C8B-B14F-4D97-AF65-F5344CB8AC3E}">
        <p14:creationId xmlns:p14="http://schemas.microsoft.com/office/powerpoint/2010/main" val="216643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charRg st="34" end="278"/>
                                            </p:txEl>
                                          </p:spTgt>
                                        </p:tgtEl>
                                        <p:attrNameLst>
                                          <p:attrName>style.visibility</p:attrName>
                                        </p:attrNameLst>
                                      </p:cBhvr>
                                      <p:to>
                                        <p:strVal val="visible"/>
                                      </p:to>
                                    </p:set>
                                    <p:animEffect transition="in" filter="fade">
                                      <p:cBhvr>
                                        <p:cTn id="7" dur="500"/>
                                        <p:tgtEl>
                                          <p:spTgt spid="3">
                                            <p:txEl>
                                              <p:charRg st="34" end="278"/>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538" y="869950"/>
            <a:ext cx="4606888" cy="5517232"/>
          </a:xfrm>
          <a:prstGeom prst="rect">
            <a:avLst/>
          </a:prstGeom>
        </p:spPr>
      </p:pic>
      <p:sp>
        <p:nvSpPr>
          <p:cNvPr id="2" name="Title 1"/>
          <p:cNvSpPr>
            <a:spLocks noGrp="1"/>
          </p:cNvSpPr>
          <p:nvPr>
            <p:ph type="title"/>
          </p:nvPr>
        </p:nvSpPr>
        <p:spPr/>
        <p:txBody>
          <a:bodyPr/>
          <a:lstStyle/>
          <a:p>
            <a:r>
              <a:rPr lang="en-US" sz="2800" dirty="0" smtClean="0"/>
              <a:t>Understand </a:t>
            </a:r>
            <a:r>
              <a:rPr lang="en-US" sz="2800" dirty="0"/>
              <a:t>your datatypes</a:t>
            </a:r>
            <a:endParaRPr lang="en-US" sz="28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5</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3" name="Content Placeholder 2"/>
          <p:cNvSpPr>
            <a:spLocks noGrp="1"/>
          </p:cNvSpPr>
          <p:nvPr>
            <p:ph sz="half" idx="1"/>
          </p:nvPr>
        </p:nvSpPr>
        <p:spPr>
          <a:xfrm>
            <a:off x="168275" y="869950"/>
            <a:ext cx="3971677" cy="5592763"/>
          </a:xfrm>
        </p:spPr>
        <p:txBody>
          <a:bodyPr/>
          <a:lstStyle/>
          <a:p>
            <a:pPr marL="0" indent="0">
              <a:buNone/>
            </a:pPr>
            <a:r>
              <a:rPr lang="en-US" sz="2000" dirty="0" smtClean="0"/>
              <a:t>European Space Agency (ESA): </a:t>
            </a:r>
            <a:r>
              <a:rPr lang="en-US" sz="2000" dirty="0"/>
              <a:t>Ariane 5 Cluster</a:t>
            </a:r>
          </a:p>
          <a:p>
            <a:endParaRPr lang="en-US" sz="1400" dirty="0"/>
          </a:p>
          <a:p>
            <a:pPr marL="0" indent="0" algn="just">
              <a:buNone/>
            </a:pPr>
            <a:r>
              <a:rPr lang="en-US" sz="1400" dirty="0"/>
              <a:t>Cluster was a constellation of four European Space Agency spacecraft which were launched on the maiden flight of the Ariane 5 rocket, Flight 501, and subsequently lost when that rocket failed to achieve orbit. The launch, which took place on Tuesday, 4 June 1996, ended in failure due to multiple errors in the software design. The guidance system (and its backup, which had the same bug) shut down, causing the rocket to veer off course and, ultimately, self destruct 30 seconds after launch.</a:t>
            </a:r>
            <a:endParaRPr lang="en-US" sz="1400" dirty="0"/>
          </a:p>
        </p:txBody>
      </p:sp>
    </p:spTree>
    <p:extLst>
      <p:ext uri="{BB962C8B-B14F-4D97-AF65-F5344CB8AC3E}">
        <p14:creationId xmlns:p14="http://schemas.microsoft.com/office/powerpoint/2010/main" val="363287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Understand </a:t>
            </a:r>
            <a:r>
              <a:rPr lang="en-US" sz="2800" dirty="0"/>
              <a:t>your datatypes</a:t>
            </a:r>
            <a:endParaRPr lang="en-US" sz="28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6</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3" name="Content Placeholder 2"/>
          <p:cNvSpPr>
            <a:spLocks noGrp="1"/>
          </p:cNvSpPr>
          <p:nvPr>
            <p:ph sz="half" idx="1"/>
          </p:nvPr>
        </p:nvSpPr>
        <p:spPr>
          <a:xfrm>
            <a:off x="168275" y="869950"/>
            <a:ext cx="8789988" cy="5592763"/>
          </a:xfrm>
        </p:spPr>
        <p:txBody>
          <a:bodyPr/>
          <a:lstStyle/>
          <a:p>
            <a:pPr marL="0" indent="0">
              <a:buNone/>
            </a:pPr>
            <a:r>
              <a:rPr lang="en-US" sz="2000" dirty="0" smtClean="0"/>
              <a:t>European Space Agency (ESA): </a:t>
            </a:r>
            <a:r>
              <a:rPr lang="en-US" sz="2000" dirty="0"/>
              <a:t>Ariane 5 Cluster</a:t>
            </a:r>
          </a:p>
          <a:p>
            <a:endParaRPr lang="en-US" sz="1400" dirty="0"/>
          </a:p>
          <a:p>
            <a:pPr marL="0" indent="0">
              <a:buNone/>
            </a:pPr>
            <a:r>
              <a:rPr lang="en-US" sz="1400" dirty="0"/>
              <a:t>The guidance software tried to convert the horizontal velocity (which was greater than anticipated) from a 64-bit floating point number to a 16-bit signed integer, which caused an overflow error.</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060848"/>
            <a:ext cx="5647556" cy="4235667"/>
          </a:xfrm>
          <a:prstGeom prst="rect">
            <a:avLst/>
          </a:prstGeom>
        </p:spPr>
      </p:pic>
    </p:spTree>
    <p:extLst>
      <p:ext uri="{BB962C8B-B14F-4D97-AF65-F5344CB8AC3E}">
        <p14:creationId xmlns:p14="http://schemas.microsoft.com/office/powerpoint/2010/main" val="21449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charRg st="47" end="243"/>
                                            </p:txEl>
                                          </p:spTgt>
                                        </p:tgtEl>
                                        <p:attrNameLst>
                                          <p:attrName>style.visibility</p:attrName>
                                        </p:attrNameLst>
                                      </p:cBhvr>
                                      <p:to>
                                        <p:strVal val="visible"/>
                                      </p:to>
                                    </p:set>
                                    <p:animEffect transition="in" filter="fade">
                                      <p:cBhvr>
                                        <p:cTn id="7" dur="500"/>
                                        <p:tgtEl>
                                          <p:spTgt spid="3">
                                            <p:txEl>
                                              <p:charRg st="47"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 y="692150"/>
            <a:ext cx="6666563" cy="3691349"/>
          </a:xfrm>
          <a:prstGeom prst="rect">
            <a:avLst/>
          </a:prstGeom>
        </p:spPr>
      </p:pic>
      <p:sp>
        <p:nvSpPr>
          <p:cNvPr id="2" name="Title 1"/>
          <p:cNvSpPr>
            <a:spLocks noGrp="1"/>
          </p:cNvSpPr>
          <p:nvPr>
            <p:ph type="title"/>
          </p:nvPr>
        </p:nvSpPr>
        <p:spPr/>
        <p:txBody>
          <a:bodyPr/>
          <a:lstStyle/>
          <a:p>
            <a:r>
              <a:rPr lang="en-US" sz="2800" dirty="0" smtClean="0"/>
              <a:t>Memory overload</a:t>
            </a:r>
            <a:endParaRPr lang="en-US" sz="2800" dirty="0"/>
          </a:p>
        </p:txBody>
      </p:sp>
      <p:sp>
        <p:nvSpPr>
          <p:cNvPr id="3" name="Content Placeholder 2"/>
          <p:cNvSpPr>
            <a:spLocks noGrp="1"/>
          </p:cNvSpPr>
          <p:nvPr>
            <p:ph sz="half" idx="1"/>
          </p:nvPr>
        </p:nvSpPr>
        <p:spPr>
          <a:xfrm>
            <a:off x="168275" y="869950"/>
            <a:ext cx="6563965" cy="5592763"/>
          </a:xfrm>
        </p:spPr>
        <p:txBody>
          <a:bodyPr/>
          <a:lstStyle/>
          <a:p>
            <a:pPr marL="0" indent="0">
              <a:buNone/>
            </a:pPr>
            <a:r>
              <a:rPr lang="en-US" dirty="0" smtClean="0">
                <a:solidFill>
                  <a:schemeClr val="bg1"/>
                </a:solidFill>
              </a:rPr>
              <a:t>NASA: Apollo 11 Moon Landing</a:t>
            </a:r>
          </a:p>
          <a:p>
            <a:endParaRPr lang="en-PH" sz="1400" dirty="0">
              <a:solidFill>
                <a:schemeClr val="bg1"/>
              </a:solidFill>
            </a:endParaRPr>
          </a:p>
          <a:p>
            <a:pPr marL="0" indent="0">
              <a:buNone/>
            </a:pPr>
            <a:r>
              <a:rPr lang="en-PH" sz="1400" dirty="0" smtClean="0">
                <a:solidFill>
                  <a:schemeClr val="bg1"/>
                </a:solidFill>
              </a:rPr>
              <a:t>Who would forget the date July 24</a:t>
            </a:r>
            <a:r>
              <a:rPr lang="en-PH" sz="1400" baseline="30000" dirty="0" smtClean="0">
                <a:solidFill>
                  <a:schemeClr val="bg1"/>
                </a:solidFill>
              </a:rPr>
              <a:t>th</a:t>
            </a:r>
            <a:r>
              <a:rPr lang="en-PH" sz="1400" dirty="0" smtClean="0">
                <a:solidFill>
                  <a:schemeClr val="bg1"/>
                </a:solidFill>
              </a:rPr>
              <a:t> 1969 as the Apollo 11 mission touched down the moon. But before landing, little did we know that there is what they call the 1201 and 1202 error that could have aborted the mission. As the Eagle (Lunar Excursion Module) began its final descent to the lunar surface and the Apollo Guidance Computer became overloaded</a:t>
            </a:r>
            <a:r>
              <a:rPr lang="en-PH" sz="1400" dirty="0" smtClean="0"/>
              <a:t>.</a:t>
            </a:r>
            <a:endParaRPr lang="en-US" sz="14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7</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718" y="2817995"/>
            <a:ext cx="4586545" cy="3644718"/>
          </a:xfrm>
          <a:prstGeom prst="rect">
            <a:avLst/>
          </a:prstGeom>
        </p:spPr>
      </p:pic>
      <p:sp>
        <p:nvSpPr>
          <p:cNvPr id="8" name="Oval Callout 7"/>
          <p:cNvSpPr/>
          <p:nvPr/>
        </p:nvSpPr>
        <p:spPr bwMode="gray">
          <a:xfrm>
            <a:off x="6644914" y="2276872"/>
            <a:ext cx="2880320" cy="1296144"/>
          </a:xfrm>
          <a:prstGeom prst="wedgeEllipseCallout">
            <a:avLst>
              <a:gd name="adj1" fmla="val -13655"/>
              <a:gd name="adj2" fmla="val 13304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PH" sz="1600" b="0" i="0" u="none" strike="noStrike" cap="none" normalizeH="0" baseline="0" dirty="0" smtClean="0">
                <a:ln>
                  <a:noFill/>
                </a:ln>
                <a:effectLst/>
                <a:latin typeface="Meiryo UI" panose="020B0604030504040204" pitchFamily="50" charset="-128"/>
                <a:ea typeface="Meiryo UI" panose="020B0604030504040204" pitchFamily="50" charset="-128"/>
              </a:rPr>
              <a:t>The programmer of the landing program Don </a:t>
            </a:r>
            <a:r>
              <a:rPr kumimoji="1" lang="en-PH" sz="1600" b="0" i="0" u="none" strike="noStrike" cap="none" normalizeH="0" baseline="0" dirty="0" err="1" smtClean="0">
                <a:ln>
                  <a:noFill/>
                </a:ln>
                <a:effectLst/>
                <a:latin typeface="Meiryo UI" panose="020B0604030504040204" pitchFamily="50" charset="-128"/>
                <a:ea typeface="Meiryo UI" panose="020B0604030504040204" pitchFamily="50" charset="-128"/>
              </a:rPr>
              <a:t>Eyles</a:t>
            </a:r>
            <a:r>
              <a:rPr kumimoji="1" lang="en-PH" sz="1600" b="0" i="0" u="none" strike="noStrike" cap="none" normalizeH="0" baseline="0" dirty="0" smtClean="0">
                <a:ln>
                  <a:noFill/>
                </a:ln>
                <a:effectLst/>
                <a:latin typeface="Meiryo UI" panose="020B0604030504040204" pitchFamily="50" charset="-128"/>
                <a:ea typeface="Meiryo UI" panose="020B0604030504040204" pitchFamily="50" charset="-128"/>
              </a:rPr>
              <a:t> (23yrs old)</a:t>
            </a:r>
            <a:endParaRPr kumimoji="1" lang="en-US" sz="1600" b="0"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9" name="Oval Callout 8"/>
          <p:cNvSpPr/>
          <p:nvPr/>
        </p:nvSpPr>
        <p:spPr bwMode="gray">
          <a:xfrm>
            <a:off x="4135406" y="5166569"/>
            <a:ext cx="2880320" cy="1296144"/>
          </a:xfrm>
          <a:prstGeom prst="wedgeEllipseCallout">
            <a:avLst>
              <a:gd name="adj1" fmla="val 65551"/>
              <a:gd name="adj2" fmla="val -5222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PH" sz="1800" b="0" i="0" u="none" strike="noStrike" cap="none" normalizeH="0" baseline="0" dirty="0" smtClean="0">
                <a:ln>
                  <a:noFill/>
                </a:ln>
                <a:effectLst/>
                <a:latin typeface="Meiryo UI" panose="020B0604030504040204" pitchFamily="50" charset="-128"/>
                <a:ea typeface="Meiryo UI" panose="020B0604030504040204" pitchFamily="50" charset="-128"/>
              </a:rPr>
              <a:t>..but you have given me 36KB of memory</a:t>
            </a:r>
            <a:r>
              <a:rPr kumimoji="1" lang="en-PH" sz="1800" b="0" i="0" u="none" strike="noStrike" cap="none" normalizeH="0" dirty="0" smtClean="0">
                <a:ln>
                  <a:noFill/>
                </a:ln>
                <a:effectLst/>
                <a:latin typeface="Meiryo UI" panose="020B0604030504040204" pitchFamily="50" charset="-128"/>
                <a:ea typeface="Meiryo UI" panose="020B0604030504040204" pitchFamily="50" charset="-128"/>
              </a:rPr>
              <a:t> only @#$5^!</a:t>
            </a:r>
            <a:endParaRPr kumimoji="1" lang="en-US" sz="1800" b="0"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10" name="Oval Callout 9"/>
          <p:cNvSpPr/>
          <p:nvPr/>
        </p:nvSpPr>
        <p:spPr bwMode="gray">
          <a:xfrm>
            <a:off x="2553503" y="2815581"/>
            <a:ext cx="2880320" cy="1296144"/>
          </a:xfrm>
          <a:prstGeom prst="wedgeEllipseCallout">
            <a:avLst>
              <a:gd name="adj1" fmla="val 121027"/>
              <a:gd name="adj2" fmla="val 111671"/>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PH" sz="1800" b="0" i="0" u="none" strike="noStrike" cap="none" normalizeH="0" baseline="0" dirty="0" smtClean="0">
                <a:ln>
                  <a:noFill/>
                </a:ln>
                <a:effectLst/>
                <a:latin typeface="Meiryo UI" panose="020B0604030504040204" pitchFamily="50" charset="-128"/>
                <a:ea typeface="Meiryo UI" panose="020B0604030504040204" pitchFamily="50" charset="-128"/>
              </a:rPr>
              <a:t>..and</a:t>
            </a:r>
            <a:r>
              <a:rPr kumimoji="1" lang="en-PH" sz="1800" b="0" i="0" u="none" strike="noStrike" cap="none" normalizeH="0" dirty="0" smtClean="0">
                <a:ln>
                  <a:noFill/>
                </a:ln>
                <a:effectLst/>
                <a:latin typeface="Meiryo UI" panose="020B0604030504040204" pitchFamily="50" charset="-128"/>
                <a:ea typeface="Meiryo UI" panose="020B0604030504040204" pitchFamily="50" charset="-128"/>
              </a:rPr>
              <a:t> these guys here needs to code review this as a book! </a:t>
            </a:r>
            <a:r>
              <a:rPr lang="en-PH" dirty="0" smtClean="0">
                <a:latin typeface="Meiryo UI" panose="020B0604030504040204" pitchFamily="50" charset="-128"/>
                <a:ea typeface="Meiryo UI" panose="020B0604030504040204" pitchFamily="50" charset="-128"/>
              </a:rPr>
              <a:t>pun</a:t>
            </a:r>
            <a:endParaRPr kumimoji="1" lang="en-US" sz="1800" b="0"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68" y="2780945"/>
            <a:ext cx="2276475" cy="2276475"/>
          </a:xfrm>
          <a:prstGeom prst="rect">
            <a:avLst/>
          </a:prstGeom>
        </p:spPr>
      </p:pic>
      <p:sp>
        <p:nvSpPr>
          <p:cNvPr id="12" name="Rounded Rectangular Callout 11"/>
          <p:cNvSpPr/>
          <p:nvPr/>
        </p:nvSpPr>
        <p:spPr bwMode="gray">
          <a:xfrm>
            <a:off x="467544" y="5166569"/>
            <a:ext cx="2376264" cy="854719"/>
          </a:xfrm>
          <a:prstGeom prst="wedgeRoundRectCallout">
            <a:avLst>
              <a:gd name="adj1" fmla="val 15078"/>
              <a:gd name="adj2" fmla="val -186992"/>
              <a:gd name="adj3" fmla="val 16667"/>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PH" sz="1800" b="0" i="0" u="none" strike="noStrike" cap="none" normalizeH="0" baseline="0" dirty="0" smtClean="0">
                <a:ln>
                  <a:noFill/>
                </a:ln>
                <a:effectLst/>
                <a:latin typeface="Meiryo UI" panose="020B0604030504040204" pitchFamily="50" charset="-128"/>
                <a:ea typeface="Meiryo UI" panose="020B0604030504040204" pitchFamily="50" charset="-128"/>
              </a:rPr>
              <a:t>The computer. Yes. </a:t>
            </a:r>
          </a:p>
          <a:p>
            <a:pPr marL="0" marR="0" indent="0" algn="ctr" defTabSz="914400" rtl="0" eaLnBrk="1" fontAlgn="ctr" latinLnBrk="0" hangingPunct="1">
              <a:lnSpc>
                <a:spcPct val="100000"/>
              </a:lnSpc>
              <a:spcBef>
                <a:spcPct val="0"/>
              </a:spcBef>
              <a:spcAft>
                <a:spcPct val="0"/>
              </a:spcAft>
              <a:buClrTx/>
              <a:buSzTx/>
              <a:buFontTx/>
              <a:buNone/>
              <a:tabLst/>
            </a:pPr>
            <a:r>
              <a:rPr kumimoji="1" lang="en-PH" sz="1800" b="0" i="0" u="none" strike="noStrike" cap="none" normalizeH="0" baseline="0" dirty="0" smtClean="0">
                <a:ln>
                  <a:noFill/>
                </a:ln>
                <a:effectLst/>
                <a:latin typeface="Meiryo UI" panose="020B0604030504040204" pitchFamily="50" charset="-128"/>
                <a:ea typeface="Meiryo UI" panose="020B0604030504040204" pitchFamily="50" charset="-128"/>
              </a:rPr>
              <a:t>Thank you.</a:t>
            </a:r>
            <a:endParaRPr kumimoji="1" lang="en-US" sz="1800" b="0"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8447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Memory overload</a:t>
            </a:r>
            <a:endParaRPr lang="en-US" sz="2800" dirty="0"/>
          </a:p>
        </p:txBody>
      </p:sp>
      <p:sp>
        <p:nvSpPr>
          <p:cNvPr id="3" name="Content Placeholder 2"/>
          <p:cNvSpPr>
            <a:spLocks noGrp="1"/>
          </p:cNvSpPr>
          <p:nvPr>
            <p:ph sz="half" idx="1"/>
          </p:nvPr>
        </p:nvSpPr>
        <p:spPr>
          <a:xfrm>
            <a:off x="168275" y="869950"/>
            <a:ext cx="4475733" cy="5592763"/>
          </a:xfrm>
        </p:spPr>
        <p:txBody>
          <a:bodyPr/>
          <a:lstStyle/>
          <a:p>
            <a:pPr marL="0" indent="0">
              <a:buNone/>
            </a:pPr>
            <a:r>
              <a:rPr lang="en-US" dirty="0" smtClean="0"/>
              <a:t>NASA: Apollo 11 Landing</a:t>
            </a:r>
          </a:p>
          <a:p>
            <a:endParaRPr lang="en-PH" sz="1400" dirty="0"/>
          </a:p>
          <a:p>
            <a:pPr marL="0" indent="0">
              <a:buNone/>
            </a:pPr>
            <a:r>
              <a:rPr lang="en-PH" sz="1400" dirty="0" smtClean="0"/>
              <a:t>The cause of the overload was due to an astronaut guideline to set </a:t>
            </a:r>
            <a:r>
              <a:rPr lang="en-PH" sz="1400" dirty="0" smtClean="0"/>
              <a:t>the </a:t>
            </a:r>
            <a:r>
              <a:rPr lang="en-PH" sz="1400" dirty="0"/>
              <a:t>Rendezvous Radar </a:t>
            </a:r>
            <a:r>
              <a:rPr lang="en-PH" sz="1400" dirty="0" smtClean="0"/>
              <a:t>Switch to </a:t>
            </a:r>
            <a:r>
              <a:rPr lang="en-PH" sz="1400" dirty="0"/>
              <a:t>AUTO </a:t>
            </a:r>
            <a:r>
              <a:rPr lang="en-PH" sz="1400" dirty="0" smtClean="0"/>
              <a:t>that was meant for ascent. So the countermeasure was to set this to MANUAL and reboot the computer. What’s good about the computer that was used that time is that when you do a reboot it will continue where it left.</a:t>
            </a:r>
            <a:endParaRPr lang="en-US" sz="14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8</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540" y="1412776"/>
            <a:ext cx="3781028" cy="4726285"/>
          </a:xfrm>
          <a:prstGeom prst="rect">
            <a:avLst/>
          </a:prstGeom>
        </p:spPr>
      </p:pic>
      <p:sp>
        <p:nvSpPr>
          <p:cNvPr id="7" name="Oval Callout 6"/>
          <p:cNvSpPr/>
          <p:nvPr/>
        </p:nvSpPr>
        <p:spPr bwMode="gray">
          <a:xfrm>
            <a:off x="2555775" y="3645024"/>
            <a:ext cx="2414011" cy="1564052"/>
          </a:xfrm>
          <a:prstGeom prst="wedgeEllipseCallout">
            <a:avLst>
              <a:gd name="adj1" fmla="val 98941"/>
              <a:gd name="adj2" fmla="val -124906"/>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kumimoji="1" lang="en-PH" sz="1600" b="0" i="0" u="none" strike="noStrike" cap="none" normalizeH="0" baseline="0" dirty="0" smtClean="0">
                <a:ln>
                  <a:noFill/>
                </a:ln>
                <a:effectLst/>
                <a:latin typeface="Meiryo UI" panose="020B0604030504040204" pitchFamily="50" charset="-128"/>
                <a:ea typeface="Meiryo UI" panose="020B0604030504040204" pitchFamily="50" charset="-128"/>
              </a:rPr>
              <a:t>Margaret Hamilton. Onboard flight software</a:t>
            </a:r>
            <a:r>
              <a:rPr kumimoji="1" lang="en-PH" sz="1600" b="0" i="0" u="none" strike="noStrike" cap="none" normalizeH="0" dirty="0" smtClean="0">
                <a:ln>
                  <a:noFill/>
                </a:ln>
                <a:effectLst/>
                <a:latin typeface="Meiryo UI" panose="020B0604030504040204" pitchFamily="50" charset="-128"/>
                <a:ea typeface="Meiryo UI" panose="020B0604030504040204" pitchFamily="50" charset="-128"/>
              </a:rPr>
              <a:t> developer</a:t>
            </a:r>
            <a:endParaRPr kumimoji="1" lang="en-US" sz="1600" b="0"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8" name="Oval Callout 7"/>
          <p:cNvSpPr/>
          <p:nvPr/>
        </p:nvSpPr>
        <p:spPr bwMode="gray">
          <a:xfrm>
            <a:off x="2860378" y="5344369"/>
            <a:ext cx="2880320" cy="1296144"/>
          </a:xfrm>
          <a:prstGeom prst="wedgeEllipseCallout">
            <a:avLst>
              <a:gd name="adj1" fmla="val 116538"/>
              <a:gd name="adj2" fmla="val -122775"/>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PH" sz="1800" b="0" i="0" u="none" strike="noStrike" cap="none" normalizeH="0" baseline="0" dirty="0" smtClean="0">
                <a:ln>
                  <a:noFill/>
                </a:ln>
                <a:effectLst/>
                <a:latin typeface="Meiryo UI" panose="020B0604030504040204" pitchFamily="50" charset="-128"/>
                <a:ea typeface="Meiryo UI" panose="020B0604030504040204" pitchFamily="50" charset="-128"/>
              </a:rPr>
              <a:t>All the codes for the Apollo</a:t>
            </a:r>
            <a:r>
              <a:rPr kumimoji="1" lang="en-PH" sz="1800" b="0" i="0" u="none" strike="noStrike" cap="none" normalizeH="0" dirty="0" smtClean="0">
                <a:ln>
                  <a:noFill/>
                </a:ln>
                <a:effectLst/>
                <a:latin typeface="Meiryo UI" panose="020B0604030504040204" pitchFamily="50" charset="-128"/>
                <a:ea typeface="Meiryo UI" panose="020B0604030504040204" pitchFamily="50" charset="-128"/>
              </a:rPr>
              <a:t> Program</a:t>
            </a:r>
            <a:endParaRPr kumimoji="1" lang="en-US" sz="1800" b="0"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
        <p:nvSpPr>
          <p:cNvPr id="9" name="Explosion 1 8"/>
          <p:cNvSpPr/>
          <p:nvPr/>
        </p:nvSpPr>
        <p:spPr bwMode="gray">
          <a:xfrm rot="20213292">
            <a:off x="6588224" y="869950"/>
            <a:ext cx="1728192" cy="1224136"/>
          </a:xfrm>
          <a:prstGeom prst="irregularSeal1">
            <a:avLst/>
          </a:prstGeom>
          <a:solidFill>
            <a:srgbClr val="FF000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PH" sz="1600" b="0" i="0" u="none" strike="noStrike" cap="none" normalizeH="0" baseline="0" dirty="0" smtClean="0">
                <a:ln>
                  <a:noFill/>
                </a:ln>
                <a:effectLst/>
                <a:latin typeface="Meiryo UI" panose="020B0604030504040204" pitchFamily="50" charset="-128"/>
                <a:ea typeface="Meiryo UI" panose="020B0604030504040204" pitchFamily="50" charset="-128"/>
              </a:rPr>
              <a:t>GIRL</a:t>
            </a:r>
          </a:p>
          <a:p>
            <a:pPr marL="0" marR="0" indent="0" algn="ctr" defTabSz="914400" rtl="0" eaLnBrk="1" fontAlgn="ctr" latinLnBrk="0" hangingPunct="1">
              <a:lnSpc>
                <a:spcPct val="100000"/>
              </a:lnSpc>
              <a:spcBef>
                <a:spcPct val="0"/>
              </a:spcBef>
              <a:spcAft>
                <a:spcPct val="0"/>
              </a:spcAft>
              <a:buClrTx/>
              <a:buSzTx/>
              <a:buFontTx/>
              <a:buNone/>
              <a:tabLst/>
            </a:pPr>
            <a:r>
              <a:rPr kumimoji="1" lang="en-PH" sz="1600" b="0" i="0" u="none" strike="noStrike" cap="none" normalizeH="0" baseline="0" dirty="0" smtClean="0">
                <a:ln>
                  <a:noFill/>
                </a:ln>
                <a:effectLst/>
                <a:latin typeface="Meiryo UI" panose="020B0604030504040204" pitchFamily="50" charset="-128"/>
                <a:ea typeface="Meiryo UI" panose="020B0604030504040204" pitchFamily="50" charset="-128"/>
              </a:rPr>
              <a:t>POWAA!!!</a:t>
            </a:r>
            <a:endParaRPr kumimoji="1" lang="en-US" sz="1600" b="0" i="0" u="none" strike="noStrike" cap="none" normalizeH="0" baseline="0" dirty="0" err="1" smtClean="0">
              <a:ln>
                <a:noFill/>
              </a:ln>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0091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250" fill="hold"/>
                                        <p:tgtEl>
                                          <p:spTgt spid="9"/>
                                        </p:tgtEl>
                                        <p:attrNameLst>
                                          <p:attrName>ppt_w</p:attrName>
                                        </p:attrNameLst>
                                      </p:cBhvr>
                                      <p:tavLst>
                                        <p:tav tm="0">
                                          <p:val>
                                            <p:fltVal val="0"/>
                                          </p:val>
                                        </p:tav>
                                        <p:tav tm="100000">
                                          <p:val>
                                            <p:strVal val="#ppt_w"/>
                                          </p:val>
                                        </p:tav>
                                      </p:tavLst>
                                    </p:anim>
                                    <p:anim calcmode="lin" valueType="num">
                                      <p:cBhvr>
                                        <p:cTn id="21" dur="250" fill="hold"/>
                                        <p:tgtEl>
                                          <p:spTgt spid="9"/>
                                        </p:tgtEl>
                                        <p:attrNameLst>
                                          <p:attrName>ppt_h</p:attrName>
                                        </p:attrNameLst>
                                      </p:cBhvr>
                                      <p:tavLst>
                                        <p:tav tm="0">
                                          <p:val>
                                            <p:fltVal val="0"/>
                                          </p:val>
                                        </p:tav>
                                        <p:tav tm="100000">
                                          <p:val>
                                            <p:strVal val="#ppt_h"/>
                                          </p:val>
                                        </p:tav>
                                      </p:tavLst>
                                    </p:anim>
                                    <p:anim calcmode="lin" valueType="num">
                                      <p:cBhvr>
                                        <p:cTn id="22" dur="250" fill="hold"/>
                                        <p:tgtEl>
                                          <p:spTgt spid="9"/>
                                        </p:tgtEl>
                                        <p:attrNameLst>
                                          <p:attrName>style.rotation</p:attrName>
                                        </p:attrNameLst>
                                      </p:cBhvr>
                                      <p:tavLst>
                                        <p:tav tm="0">
                                          <p:val>
                                            <p:fltVal val="90"/>
                                          </p:val>
                                        </p:tav>
                                        <p:tav tm="100000">
                                          <p:val>
                                            <p:fltVal val="0"/>
                                          </p:val>
                                        </p:tav>
                                      </p:tavLst>
                                    </p:anim>
                                    <p:animEffect transition="in" filter="fade">
                                      <p:cBhvr>
                                        <p:cTn id="23"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eiryo UI" panose="020B0604030504040204" pitchFamily="50" charset="-128"/>
            <a:ea typeface="Meiryo UI" panose="020B060403050404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vert="horz" wrap="square" rtlCol="0">
        <a:spAutoFit/>
      </a:bodyPr>
      <a:lstStyle>
        <a:defPPr>
          <a:defRPr kumimoji="1" dirty="0" smtClean="0">
            <a:latin typeface="Meiryo UI" panose="020B0604030504040204" pitchFamily="50" charset="-128"/>
            <a:ea typeface="Meiryo UI" panose="020B0604030504040204" pitchFamily="50"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Meiryo UI"/>
        <a:ea typeface="Meiryo UI"/>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eiryo UI"/>
        <a:ea typeface="Meiryo UI"/>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Meiryo UI"/>
        <a:ea typeface="Meiryo UI"/>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eiryo UI"/>
        <a:ea typeface="Meiryo UI"/>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777</Words>
  <Application>Microsoft Office PowerPoint</Application>
  <PresentationFormat>On-screen Show (4:3)</PresentationFormat>
  <Paragraphs>97</Paragraphs>
  <Slides>16</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Meiryo UI</vt:lpstr>
      <vt:lpstr>ＭＳ Ｐゴシック</vt:lpstr>
      <vt:lpstr>Arial</vt:lpstr>
      <vt:lpstr>Calibri</vt:lpstr>
      <vt:lpstr>Lucida Sans</vt:lpstr>
      <vt:lpstr>Wingdings</vt:lpstr>
      <vt:lpstr>F_Tool_2_JA_R</vt:lpstr>
      <vt:lpstr>PowerPoint Presentation</vt:lpstr>
      <vt:lpstr>Intro</vt:lpstr>
      <vt:lpstr>PowerPoint Presentation</vt:lpstr>
      <vt:lpstr>Know your requirements</vt:lpstr>
      <vt:lpstr>Know your requirements</vt:lpstr>
      <vt:lpstr>Understand your datatypes</vt:lpstr>
      <vt:lpstr>Understand your datatypes</vt:lpstr>
      <vt:lpstr>Memory overload</vt:lpstr>
      <vt:lpstr>Memory overload</vt:lpstr>
      <vt:lpstr>Fail fast, Fix fast</vt:lpstr>
      <vt:lpstr>Fail fast, Fix fast</vt:lpstr>
      <vt:lpstr>MESSENGER spacecraft</vt:lpstr>
      <vt:lpstr>New Horizon</vt:lpstr>
      <vt:lpstr>Cassini Spacecraft</vt:lpstr>
      <vt:lpstr>Outro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2021-07-29T15:27:05Z</dcterms:modified>
  <cp:category/>
</cp:coreProperties>
</file>