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130"/>
  </p:notesMasterIdLst>
  <p:sldIdLst>
    <p:sldId id="303" r:id="rId3"/>
    <p:sldId id="332" r:id="rId4"/>
    <p:sldId id="330" r:id="rId5"/>
    <p:sldId id="312" r:id="rId6"/>
    <p:sldId id="331" r:id="rId7"/>
    <p:sldId id="313" r:id="rId8"/>
    <p:sldId id="336" r:id="rId9"/>
    <p:sldId id="337" r:id="rId10"/>
    <p:sldId id="338" r:id="rId11"/>
    <p:sldId id="339" r:id="rId12"/>
    <p:sldId id="340" r:id="rId13"/>
    <p:sldId id="341" r:id="rId14"/>
    <p:sldId id="342" r:id="rId15"/>
    <p:sldId id="343" r:id="rId16"/>
    <p:sldId id="474" r:id="rId17"/>
    <p:sldId id="335" r:id="rId18"/>
    <p:sldId id="346" r:id="rId19"/>
    <p:sldId id="347" r:id="rId20"/>
    <p:sldId id="348" r:id="rId21"/>
    <p:sldId id="349" r:id="rId22"/>
    <p:sldId id="350" r:id="rId23"/>
    <p:sldId id="351" r:id="rId24"/>
    <p:sldId id="352" r:id="rId25"/>
    <p:sldId id="353" r:id="rId26"/>
    <p:sldId id="354" r:id="rId27"/>
    <p:sldId id="355" r:id="rId28"/>
    <p:sldId id="358" r:id="rId29"/>
    <p:sldId id="356" r:id="rId30"/>
    <p:sldId id="345" r:id="rId31"/>
    <p:sldId id="317" r:id="rId32"/>
    <p:sldId id="318" r:id="rId33"/>
    <p:sldId id="328" r:id="rId34"/>
    <p:sldId id="320" r:id="rId35"/>
    <p:sldId id="329" r:id="rId36"/>
    <p:sldId id="321" r:id="rId37"/>
    <p:sldId id="359" r:id="rId38"/>
    <p:sldId id="360" r:id="rId39"/>
    <p:sldId id="361" r:id="rId40"/>
    <p:sldId id="362" r:id="rId41"/>
    <p:sldId id="363" r:id="rId42"/>
    <p:sldId id="470" r:id="rId43"/>
    <p:sldId id="471" r:id="rId44"/>
    <p:sldId id="472" r:id="rId45"/>
    <p:sldId id="473" r:id="rId46"/>
    <p:sldId id="364" r:id="rId47"/>
    <p:sldId id="365" r:id="rId48"/>
    <p:sldId id="366" r:id="rId49"/>
    <p:sldId id="367" r:id="rId50"/>
    <p:sldId id="385" r:id="rId51"/>
    <p:sldId id="386" r:id="rId52"/>
    <p:sldId id="387" r:id="rId53"/>
    <p:sldId id="388" r:id="rId54"/>
    <p:sldId id="389" r:id="rId55"/>
    <p:sldId id="368" r:id="rId56"/>
    <p:sldId id="391" r:id="rId57"/>
    <p:sldId id="392" r:id="rId58"/>
    <p:sldId id="394" r:id="rId59"/>
    <p:sldId id="396" r:id="rId60"/>
    <p:sldId id="393" r:id="rId61"/>
    <p:sldId id="390" r:id="rId62"/>
    <p:sldId id="319" r:id="rId63"/>
    <p:sldId id="398" r:id="rId64"/>
    <p:sldId id="399" r:id="rId65"/>
    <p:sldId id="400" r:id="rId66"/>
    <p:sldId id="466" r:id="rId67"/>
    <p:sldId id="327" r:id="rId68"/>
    <p:sldId id="404" r:id="rId69"/>
    <p:sldId id="405" r:id="rId70"/>
    <p:sldId id="406" r:id="rId71"/>
    <p:sldId id="369" r:id="rId72"/>
    <p:sldId id="409" r:id="rId73"/>
    <p:sldId id="410" r:id="rId74"/>
    <p:sldId id="412" r:id="rId75"/>
    <p:sldId id="411" r:id="rId76"/>
    <p:sldId id="372" r:id="rId77"/>
    <p:sldId id="408" r:id="rId78"/>
    <p:sldId id="370" r:id="rId79"/>
    <p:sldId id="413" r:id="rId80"/>
    <p:sldId id="414" r:id="rId81"/>
    <p:sldId id="415" r:id="rId82"/>
    <p:sldId id="416" r:id="rId83"/>
    <p:sldId id="417" r:id="rId84"/>
    <p:sldId id="418" r:id="rId85"/>
    <p:sldId id="419" r:id="rId86"/>
    <p:sldId id="421" r:id="rId87"/>
    <p:sldId id="420" r:id="rId88"/>
    <p:sldId id="373" r:id="rId89"/>
    <p:sldId id="374" r:id="rId90"/>
    <p:sldId id="423" r:id="rId91"/>
    <p:sldId id="424" r:id="rId92"/>
    <p:sldId id="427" r:id="rId93"/>
    <p:sldId id="432" r:id="rId94"/>
    <p:sldId id="433" r:id="rId95"/>
    <p:sldId id="375" r:id="rId96"/>
    <p:sldId id="428" r:id="rId97"/>
    <p:sldId id="429" r:id="rId98"/>
    <p:sldId id="430" r:id="rId99"/>
    <p:sldId id="436" r:id="rId100"/>
    <p:sldId id="376" r:id="rId101"/>
    <p:sldId id="437" r:id="rId102"/>
    <p:sldId id="438" r:id="rId103"/>
    <p:sldId id="439" r:id="rId104"/>
    <p:sldId id="440" r:id="rId105"/>
    <p:sldId id="441" r:id="rId106"/>
    <p:sldId id="442" r:id="rId107"/>
    <p:sldId id="443" r:id="rId108"/>
    <p:sldId id="444" r:id="rId109"/>
    <p:sldId id="445" r:id="rId110"/>
    <p:sldId id="446" r:id="rId111"/>
    <p:sldId id="447" r:id="rId112"/>
    <p:sldId id="448" r:id="rId113"/>
    <p:sldId id="449" r:id="rId114"/>
    <p:sldId id="450" r:id="rId115"/>
    <p:sldId id="451" r:id="rId116"/>
    <p:sldId id="378" r:id="rId117"/>
    <p:sldId id="452" r:id="rId118"/>
    <p:sldId id="453" r:id="rId119"/>
    <p:sldId id="454" r:id="rId120"/>
    <p:sldId id="455" r:id="rId121"/>
    <p:sldId id="457" r:id="rId122"/>
    <p:sldId id="458" r:id="rId123"/>
    <p:sldId id="460" r:id="rId124"/>
    <p:sldId id="462" r:id="rId125"/>
    <p:sldId id="463" r:id="rId126"/>
    <p:sldId id="464" r:id="rId127"/>
    <p:sldId id="465" r:id="rId128"/>
    <p:sldId id="304" r:id="rId1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Benin" initials="CB" lastIdx="1" clrIdx="0">
    <p:extLst>
      <p:ext uri="{19B8F6BF-5375-455C-9EA6-DF929625EA0E}">
        <p15:presenceInfo xmlns:p15="http://schemas.microsoft.com/office/powerpoint/2012/main" userId="c9ae986431a3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666699"/>
    <a:srgbClr val="FFFF99"/>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8203" autoAdjust="0"/>
  </p:normalViewPr>
  <p:slideViewPr>
    <p:cSldViewPr snapToGrid="0">
      <p:cViewPr varScale="1">
        <p:scale>
          <a:sx n="115" d="100"/>
          <a:sy n="115" d="100"/>
        </p:scale>
        <p:origin x="1662"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11"/>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04C68-725B-4F94-9998-990C43E91FEC}" type="datetimeFigureOut">
              <a:rPr kumimoji="1" lang="ja-JP" altLang="en-US" smtClean="0"/>
              <a:t>2021/3/22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997E8-A893-4FB5-8740-AEE5FD1C7390}" type="slidenum">
              <a:rPr kumimoji="1" lang="ja-JP" altLang="en-US" smtClean="0"/>
              <a:t>‹#›</a:t>
            </a:fld>
            <a:endParaRPr kumimoji="1" lang="ja-JP" altLang="en-US"/>
          </a:p>
        </p:txBody>
      </p:sp>
    </p:spTree>
    <p:extLst>
      <p:ext uri="{BB962C8B-B14F-4D97-AF65-F5344CB8AC3E}">
        <p14:creationId xmlns:p14="http://schemas.microsoft.com/office/powerpoint/2010/main" val="32580418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2997E8-A893-4FB5-8740-AEE5FD1C7390}" type="slidenum">
              <a:rPr kumimoji="1" lang="ja-JP" altLang="en-US" smtClean="0"/>
              <a:t>74</a:t>
            </a:fld>
            <a:endParaRPr kumimoji="1" lang="ja-JP" altLang="en-US"/>
          </a:p>
        </p:txBody>
      </p:sp>
    </p:spTree>
    <p:extLst>
      <p:ext uri="{BB962C8B-B14F-4D97-AF65-F5344CB8AC3E}">
        <p14:creationId xmlns:p14="http://schemas.microsoft.com/office/powerpoint/2010/main" val="1488639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tags" Target="../tags/tag17.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p:nvGrpSpPr>
        <p:grpSpPr bwMode="auto">
          <a:xfrm>
            <a:off x="7308851"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solidFill>
                  <a:srgbClr val="000000"/>
                </a:solidFill>
              </a:endParaRPr>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grpSp>
      <p:sp>
        <p:nvSpPr>
          <p:cNvPr id="647173" name="Rectangle 5"/>
          <p:cNvSpPr>
            <a:spLocks noGrp="1" noChangeArrowheads="1"/>
          </p:cNvSpPr>
          <p:nvPr>
            <p:ph type="subTitle" idx="1"/>
          </p:nvPr>
        </p:nvSpPr>
        <p:spPr>
          <a:xfrm>
            <a:off x="323851" y="4579938"/>
            <a:ext cx="7920038" cy="1784350"/>
          </a:xfrm>
        </p:spPr>
        <p:txBody>
          <a:bodyPr/>
          <a:lstStyle>
            <a:lvl1pPr marL="0" indent="0">
              <a:lnSpc>
                <a:spcPct val="100000"/>
              </a:lnSpc>
              <a:spcBef>
                <a:spcPct val="0"/>
              </a:spcBef>
              <a:spcAft>
                <a:spcPct val="0"/>
              </a:spcAft>
              <a:buFont typeface="Wingdings" pitchFamily="2" charset="2"/>
              <a:buNone/>
              <a:defRPr sz="2400"/>
            </a:lvl1pPr>
          </a:lstStyle>
          <a:p>
            <a:pPr lvl="0"/>
            <a:r>
              <a:rPr lang="ja-JP" altLang="en-US" noProof="0"/>
              <a:t>マスター サブタイトルの書式設定</a:t>
            </a:r>
            <a:endParaRPr lang="en-US" altLang="ja-JP" noProof="0"/>
          </a:p>
        </p:txBody>
      </p:sp>
      <p:sp>
        <p:nvSpPr>
          <p:cNvPr id="647174" name="Rectangle 6"/>
          <p:cNvSpPr>
            <a:spLocks noGrp="1" noChangeArrowheads="1"/>
          </p:cNvSpPr>
          <p:nvPr>
            <p:ph type="ctrTitle"/>
          </p:nvPr>
        </p:nvSpPr>
        <p:spPr>
          <a:xfrm>
            <a:off x="323851"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sp>
        <p:nvSpPr>
          <p:cNvPr id="647211" name="Rectangle 43"/>
          <p:cNvSpPr>
            <a:spLocks noGrp="1" noChangeArrowheads="1"/>
          </p:cNvSpPr>
          <p:nvPr>
            <p:ph type="ftr" sz="quarter" idx="3"/>
          </p:nvPr>
        </p:nvSpPr>
        <p:spPr/>
        <p:txBody>
          <a:bodyPr/>
          <a:lstStyle>
            <a:lvl1pPr>
              <a:defRPr sz="800"/>
            </a:lvl1pPr>
          </a:lstStyle>
          <a:p>
            <a:r>
              <a:rPr lang="en-US" altLang="ja-JP">
                <a:solidFill>
                  <a:srgbClr val="000000"/>
                </a:solidFill>
              </a:rPr>
              <a:t>Copyright 2014 FUJITSU LIMITED</a:t>
            </a:r>
            <a:endParaRPr lang="ja-JP" altLang="en-US">
              <a:solidFill>
                <a:srgbClr val="000000"/>
              </a:solidFill>
            </a:endParaRPr>
          </a:p>
        </p:txBody>
      </p:sp>
      <p:pic>
        <p:nvPicPr>
          <p:cNvPr id="3"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9" y="6664325"/>
            <a:ext cx="1583789" cy="192158"/>
          </a:xfrm>
          <a:prstGeom prst="rect">
            <a:avLst/>
          </a:prstGeom>
        </p:spPr>
      </p:pic>
    </p:spTree>
    <p:extLst>
      <p:ext uri="{BB962C8B-B14F-4D97-AF65-F5344CB8AC3E}">
        <p14:creationId xmlns:p14="http://schemas.microsoft.com/office/powerpoint/2010/main" val="114662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E1B6931D-733D-4D40-B2E5-405F84B449EF}"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422135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6" y="-1588"/>
            <a:ext cx="2195513" cy="6464301"/>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A0F86538-2540-4900-8768-FFD0686C898C}"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167031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179388" y="908050"/>
            <a:ext cx="4248150" cy="5545138"/>
          </a:xfrm>
          <a:prstGeom prst="rect">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i-FI" noProof="0"/>
          </a:p>
        </p:txBody>
      </p:sp>
      <p:sp>
        <p:nvSpPr>
          <p:cNvPr id="6" name="Content Placeholder 5"/>
          <p:cNvSpPr>
            <a:spLocks noGrp="1"/>
          </p:cNvSpPr>
          <p:nvPr>
            <p:ph sz="quarter" idx="18"/>
          </p:nvPr>
        </p:nvSpPr>
        <p:spPr>
          <a:xfrm>
            <a:off x="4716338" y="908050"/>
            <a:ext cx="4248150" cy="5545138"/>
          </a:xfrm>
          <a:prstGeom prst="round1Rect">
            <a:avLst>
              <a:gd name="adj" fmla="val 6988"/>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i-FI" noProof="0"/>
          </a:p>
        </p:txBody>
      </p:sp>
      <p:sp>
        <p:nvSpPr>
          <p:cNvPr id="8" name="Otsikko 7"/>
          <p:cNvSpPr>
            <a:spLocks noGrp="1"/>
          </p:cNvSpPr>
          <p:nvPr>
            <p:ph type="title"/>
          </p:nvPr>
        </p:nvSpPr>
        <p:spPr/>
        <p:txBody>
          <a:bodyPr/>
          <a:lstStyle/>
          <a:p>
            <a:r>
              <a:rPr lang="en-US"/>
              <a:t>Click to edit Master title style</a:t>
            </a:r>
            <a:endParaRPr lang="en-GB"/>
          </a:p>
        </p:txBody>
      </p:sp>
      <p:sp>
        <p:nvSpPr>
          <p:cNvPr id="5" name="Date Placeholder 2"/>
          <p:cNvSpPr>
            <a:spLocks noGrp="1"/>
          </p:cNvSpPr>
          <p:nvPr>
            <p:ph type="dt" sz="half" idx="19"/>
          </p:nvPr>
        </p:nvSpPr>
        <p:spPr>
          <a:xfrm>
            <a:off x="179389" y="6653213"/>
            <a:ext cx="4021137" cy="201612"/>
          </a:xfrm>
          <a:prstGeom prst="rect">
            <a:avLst/>
          </a:prstGeom>
        </p:spPr>
        <p:txBody>
          <a:bodyPr/>
          <a:lstStyle>
            <a:lvl1pPr>
              <a:defRPr/>
            </a:lvl1pPr>
          </a:lstStyle>
          <a:p>
            <a:pPr>
              <a:defRPr/>
            </a:pPr>
            <a:endParaRPr lang="en-GB">
              <a:solidFill>
                <a:srgbClr val="000000"/>
              </a:solidFill>
            </a:endParaRPr>
          </a:p>
        </p:txBody>
      </p:sp>
      <p:sp>
        <p:nvSpPr>
          <p:cNvPr id="7" name="Footer Placeholder 4"/>
          <p:cNvSpPr>
            <a:spLocks noGrp="1"/>
          </p:cNvSpPr>
          <p:nvPr>
            <p:ph type="ftr" sz="quarter" idx="20"/>
          </p:nvPr>
        </p:nvSpPr>
        <p:spPr/>
        <p:txBody>
          <a:bodyPr/>
          <a:lstStyle>
            <a:lvl1pPr>
              <a:defRPr/>
            </a:lvl1pPr>
          </a:lstStyle>
          <a:p>
            <a:pPr>
              <a:defRPr/>
            </a:pPr>
            <a:r>
              <a:rPr lang="en-GB">
                <a:solidFill>
                  <a:srgbClr val="000000"/>
                </a:solidFill>
              </a:rPr>
              <a:t>Copyright 2014 FUJITSU LIMITED</a:t>
            </a:r>
          </a:p>
        </p:txBody>
      </p:sp>
      <p:sp>
        <p:nvSpPr>
          <p:cNvPr id="9" name="Slide Number Placeholder 6"/>
          <p:cNvSpPr>
            <a:spLocks noGrp="1"/>
          </p:cNvSpPr>
          <p:nvPr>
            <p:ph type="sldNum" sz="quarter" idx="21"/>
          </p:nvPr>
        </p:nvSpPr>
        <p:spPr/>
        <p:txBody>
          <a:bodyPr/>
          <a:lstStyle>
            <a:lvl1pPr>
              <a:defRPr/>
            </a:lvl1pPr>
          </a:lstStyle>
          <a:p>
            <a:pPr>
              <a:defRPr/>
            </a:pPr>
            <a:fld id="{D8D99731-440E-477B-A055-C215D9DD7D69}" type="slidenum">
              <a:rPr lang="fi-FI">
                <a:solidFill>
                  <a:srgbClr val="000000"/>
                </a:solidFill>
              </a:rPr>
              <a:pPr>
                <a:defRPr/>
              </a:pPr>
              <a:t>‹#›</a:t>
            </a:fld>
            <a:endParaRPr lang="fi-FI">
              <a:solidFill>
                <a:srgbClr val="000000"/>
              </a:solidFill>
            </a:endParaRPr>
          </a:p>
        </p:txBody>
      </p:sp>
    </p:spTree>
    <p:extLst>
      <p:ext uri="{BB962C8B-B14F-4D97-AF65-F5344CB8AC3E}">
        <p14:creationId xmlns:p14="http://schemas.microsoft.com/office/powerpoint/2010/main" val="98268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ermediate Cover + Agenda">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252000" y="2133600"/>
            <a:ext cx="8640000" cy="100736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endParaRPr lang="en-US" noProof="0" dirty="0"/>
          </a:p>
        </p:txBody>
      </p:sp>
      <p:sp>
        <p:nvSpPr>
          <p:cNvPr id="20" name="Text Placeholder 19"/>
          <p:cNvSpPr>
            <a:spLocks noGrp="1"/>
          </p:cNvSpPr>
          <p:nvPr userDrawn="1">
            <p:ph type="body" sz="quarter" idx="10"/>
          </p:nvPr>
        </p:nvSpPr>
        <p:spPr bwMode="gray">
          <a:xfrm>
            <a:off x="252000" y="3716338"/>
            <a:ext cx="8640000" cy="2736850"/>
          </a:xfrm>
        </p:spPr>
        <p:txBody>
          <a:bodyPr/>
          <a:lstStyle>
            <a:lvl1pPr marL="357188" indent="-357188">
              <a:lnSpc>
                <a:spcPct val="100000"/>
              </a:lnSpc>
              <a:spcBef>
                <a:spcPts val="300"/>
              </a:spcBef>
              <a:spcAft>
                <a:spcPts val="300"/>
              </a:spcAft>
              <a:buClr>
                <a:schemeClr val="tx2"/>
              </a:buClr>
              <a:buFont typeface="Wingdings" pitchFamily="2" charset="2"/>
              <a:buChar char=""/>
              <a:defRPr sz="2400"/>
            </a:lvl1pPr>
            <a:lvl2pPr marL="357188" indent="-357188">
              <a:spcBef>
                <a:spcPts val="516"/>
              </a:spcBef>
              <a:spcAft>
                <a:spcPts val="288"/>
              </a:spcAft>
              <a:buFont typeface="+mj-lt"/>
              <a:buAutoNum type="arabicPeriod"/>
              <a:defRPr sz="2400"/>
            </a:lvl2pPr>
            <a:lvl3pPr marL="357188" indent="-357188">
              <a:spcBef>
                <a:spcPts val="516"/>
              </a:spcBef>
              <a:spcAft>
                <a:spcPts val="288"/>
              </a:spcAft>
              <a:buFont typeface="+mj-lt"/>
              <a:buAutoNum type="arabicPeriod"/>
              <a:defRPr sz="2400"/>
            </a:lvl3pPr>
            <a:lvl4pPr marL="357188" indent="-357188">
              <a:spcBef>
                <a:spcPts val="516"/>
              </a:spcBef>
              <a:spcAft>
                <a:spcPts val="288"/>
              </a:spcAft>
              <a:buFont typeface="+mj-lt"/>
              <a:buAutoNum type="arabicPeriod"/>
              <a:defRPr sz="2400"/>
            </a:lvl4pPr>
            <a:lvl5pPr marL="357188" indent="-357188">
              <a:spcBef>
                <a:spcPts val="516"/>
              </a:spcBef>
              <a:spcAft>
                <a:spcPts val="288"/>
              </a:spcAft>
              <a:buFont typeface="+mj-lt"/>
              <a:buAutoNum type="arabicPeriod"/>
              <a:defRPr sz="2400"/>
            </a:lvl5pPr>
          </a:lstStyle>
          <a:p>
            <a:pPr lvl="0"/>
            <a:r>
              <a:rPr lang="en-US" noProof="0"/>
              <a:t>Click to edit Master text styles</a:t>
            </a:r>
          </a:p>
        </p:txBody>
      </p:sp>
      <p:pic>
        <p:nvPicPr>
          <p:cNvPr id="17" name="Picture 3" descr="Fujitsu_Logo"/>
          <p:cNvPicPr>
            <a:picLocks noChangeAspect="1" noChangeArrowheads="1"/>
          </p:cNvPicPr>
          <p:nvPr userDrawn="1"/>
        </p:nvPicPr>
        <p:blipFill>
          <a:blip r:embed="rId3" cstate="print"/>
          <a:srcRect b="22313"/>
          <a:stretch>
            <a:fillRect/>
          </a:stretch>
        </p:blipFill>
        <p:spPr bwMode="auto">
          <a:xfrm>
            <a:off x="7470000" y="336752"/>
            <a:ext cx="1454944" cy="564948"/>
          </a:xfrm>
          <a:prstGeom prst="rect">
            <a:avLst/>
          </a:prstGeom>
          <a:noFill/>
        </p:spPr>
      </p:pic>
    </p:spTree>
    <p:extLst>
      <p:ext uri="{BB962C8B-B14F-4D97-AF65-F5344CB8AC3E}">
        <p14:creationId xmlns:p14="http://schemas.microsoft.com/office/powerpoint/2010/main" val="122896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250582" y="1052513"/>
            <a:ext cx="8642594" cy="5449887"/>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Rectangle 7"/>
          <p:cNvSpPr>
            <a:spLocks noGrp="1" noChangeArrowheads="1"/>
          </p:cNvSpPr>
          <p:nvPr>
            <p:ph type="ftr" sz="quarter" idx="3"/>
          </p:nvPr>
        </p:nvSpPr>
        <p:spPr>
          <a:xfrm>
            <a:off x="6229350" y="6545267"/>
            <a:ext cx="2895600" cy="268287"/>
          </a:xfrm>
          <a:prstGeom prst="rect">
            <a:avLst/>
          </a:prstGeom>
        </p:spPr>
        <p:txBody>
          <a:bodyPr/>
          <a:lstStyle>
            <a:lvl1pPr algn="r">
              <a:defRPr sz="1200"/>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270669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252000" y="836612"/>
            <a:ext cx="8640000"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92412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Master">
    <p:spTree>
      <p:nvGrpSpPr>
        <p:cNvPr id="1" name=""/>
        <p:cNvGrpSpPr/>
        <p:nvPr/>
      </p:nvGrpSpPr>
      <p:grpSpPr>
        <a:xfrm>
          <a:off x="0" y="0"/>
          <a:ext cx="0" cy="0"/>
          <a:chOff x="0" y="0"/>
          <a:chExt cx="0" cy="0"/>
        </a:xfrm>
      </p:grpSpPr>
      <p:pic>
        <p:nvPicPr>
          <p:cNvPr id="1026" name="Picture 2" descr="TitleRed_L150"/>
          <p:cNvPicPr>
            <a:picLocks noChangeAspect="1" noChangeArrowheads="1"/>
          </p:cNvPicPr>
          <p:nvPr userDrawn="1"/>
        </p:nvPicPr>
        <p:blipFill>
          <a:blip r:embed="rId5" cstate="print"/>
          <a:srcRect/>
          <a:stretch>
            <a:fillRect/>
          </a:stretch>
        </p:blipFill>
        <p:spPr bwMode="gray">
          <a:xfrm>
            <a:off x="0" y="0"/>
            <a:ext cx="9144000" cy="4852988"/>
          </a:xfrm>
          <a:prstGeom prst="rect">
            <a:avLst/>
          </a:prstGeom>
          <a:noFill/>
        </p:spPr>
      </p:pic>
      <p:sp>
        <p:nvSpPr>
          <p:cNvPr id="7" name="VCT_Marker_ID_7" hidden="1"/>
          <p:cNvSpPr/>
          <p:nvPr userDrawn="1">
            <p:custDataLst>
              <p:tags r:id="rId1"/>
            </p:custDataLst>
          </p:nvPr>
        </p:nvSpPr>
        <p:spPr>
          <a:xfrm>
            <a:off x="1270001"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de-DE" sz="1800">
              <a:solidFill>
                <a:srgbClr val="FFFFFF"/>
              </a:solidFill>
            </a:endParaRPr>
          </a:p>
        </p:txBody>
      </p:sp>
      <p:sp>
        <p:nvSpPr>
          <p:cNvPr id="44" name="VCT_Backup_ID_44" hidden="1"/>
          <p:cNvSpPr txBox="1"/>
          <p:nvPr userDrawn="1">
            <p:custDataLst>
              <p:tags r:id="rId2"/>
            </p:custDataLst>
          </p:nvPr>
        </p:nvSpPr>
        <p:spPr bwMode="auto">
          <a:xfrm>
            <a:off x="324002" y="1738802"/>
            <a:ext cx="8496149" cy="1470025"/>
          </a:xfrm>
          <a:prstGeom prst="rect">
            <a:avLst/>
          </a:prstGeom>
          <a:noFill/>
          <a:ln w="0">
            <a:noFill/>
          </a:ln>
        </p:spPr>
        <p:txBody>
          <a:bodyPr vert="horz" wrap="square" lIns="0" tIns="0" rIns="0" bIns="0" rtlCol="0" anchor="b" anchorCtr="0">
            <a:noAutofit/>
          </a:bodyPr>
          <a:lstStyle/>
          <a:p>
            <a:pPr>
              <a:spcBef>
                <a:spcPct val="0"/>
              </a:spcBef>
              <a:spcAft>
                <a:spcPct val="0"/>
              </a:spcAft>
              <a:tabLst>
                <a:tab pos="3676650" algn="l"/>
              </a:tabLst>
              <a:defRPr/>
            </a:pPr>
            <a:r>
              <a:rPr kumimoji="0" lang="en-GB" sz="4400">
                <a:solidFill>
                  <a:srgbClr val="FFFFFF"/>
                </a:solidFill>
              </a:rPr>
              <a:t>Titelmasterformat durch Klicken bearbeiten</a:t>
            </a:r>
          </a:p>
        </p:txBody>
      </p:sp>
      <p:sp>
        <p:nvSpPr>
          <p:cNvPr id="45" name="VCT_Backup_ID_45" hidden="1"/>
          <p:cNvSpPr txBox="1"/>
          <p:nvPr userDrawn="1">
            <p:custDataLst>
              <p:tags r:id="rId3"/>
            </p:custDataLst>
          </p:nvPr>
        </p:nvSpPr>
        <p:spPr bwMode="auto">
          <a:xfrm>
            <a:off x="323999" y="4579201"/>
            <a:ext cx="8496151" cy="1785599"/>
          </a:xfrm>
          <a:prstGeom prst="rect">
            <a:avLst/>
          </a:prstGeom>
          <a:noFill/>
          <a:ln w="0">
            <a:noFill/>
          </a:ln>
        </p:spPr>
        <p:txBody>
          <a:bodyPr vert="horz" wrap="square" lIns="0" tIns="0" rIns="0" bIns="0" rtlCol="0" anchor="t" anchorCtr="0">
            <a:noAutofit/>
          </a:bodyPr>
          <a:lstStyle/>
          <a:p>
            <a:pPr defTabSz="457200">
              <a:spcBef>
                <a:spcPct val="0"/>
              </a:spcBef>
              <a:spcAft>
                <a:spcPct val="0"/>
              </a:spcAft>
            </a:pPr>
            <a:r>
              <a:rPr kumimoji="0" lang="de-DE" sz="2400">
                <a:solidFill>
                  <a:srgbClr val="000000"/>
                </a:solidFill>
              </a:rPr>
              <a:t>Formatvorlage des Untertitelmasters durch Klicken bearbeiten</a:t>
            </a:r>
            <a:endParaRPr kumimoji="0" lang="en-GB" sz="2400">
              <a:solidFill>
                <a:srgbClr val="000000"/>
              </a:solidFill>
            </a:endParaRPr>
          </a:p>
        </p:txBody>
      </p:sp>
      <p:sp>
        <p:nvSpPr>
          <p:cNvPr id="48" name="Title 47"/>
          <p:cNvSpPr>
            <a:spLocks noGrp="1"/>
          </p:cNvSpPr>
          <p:nvPr>
            <p:ph type="title"/>
          </p:nvPr>
        </p:nvSpPr>
        <p:spPr bwMode="gray">
          <a:xfrm>
            <a:off x="323850" y="1773238"/>
            <a:ext cx="8496300" cy="2303852"/>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lnSpc>
                <a:spcPct val="100000"/>
              </a:lnSpc>
              <a:spcBef>
                <a:spcPct val="0"/>
              </a:spcBef>
              <a:spcAft>
                <a:spcPct val="0"/>
              </a:spcAft>
              <a:buNone/>
              <a:tabLst>
                <a:tab pos="3676650" algn="l"/>
              </a:tabLst>
              <a:defRPr kumimoji="1" lang="en-US" altLang="ja-JP" sz="4400" kern="1200" noProof="0" smtClean="0">
                <a:solidFill>
                  <a:schemeClr val="bg1"/>
                </a:solidFill>
                <a:latin typeface="+mj-lt"/>
                <a:ea typeface="+mj-ea"/>
                <a:cs typeface="+mj-cs"/>
              </a:defRPr>
            </a:lvl1pPr>
          </a:lstStyle>
          <a:p>
            <a:r>
              <a:rPr lang="en-US" noProof="0"/>
              <a:t>Click to edit Master title style</a:t>
            </a:r>
          </a:p>
        </p:txBody>
      </p:sp>
      <p:sp>
        <p:nvSpPr>
          <p:cNvPr id="59" name="Subtitle 2"/>
          <p:cNvSpPr>
            <a:spLocks noGrp="1"/>
          </p:cNvSpPr>
          <p:nvPr>
            <p:ph type="subTitle" idx="1"/>
          </p:nvPr>
        </p:nvSpPr>
        <p:spPr bwMode="gray">
          <a:xfrm>
            <a:off x="323850" y="4581524"/>
            <a:ext cx="8496300" cy="18002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indent="0" algn="l" defTabSz="457200" rtl="0" eaLnBrk="1" fontAlgn="base" latinLnBrk="0" hangingPunct="1">
              <a:lnSpc>
                <a:spcPct val="100000"/>
              </a:lnSpc>
              <a:spcBef>
                <a:spcPct val="0"/>
              </a:spcBef>
              <a:spcAft>
                <a:spcPct val="0"/>
              </a:spcAft>
              <a:buClr>
                <a:srgbClr val="A30B1A"/>
              </a:buClr>
              <a:buFont typeface="Wingdings" pitchFamily="2" charset="2"/>
              <a:buNone/>
              <a:defRPr kumimoji="1" lang="en-US" altLang="ja-JP" sz="2400" b="0" kern="1200" noProof="0" dirty="0" smtClean="0">
                <a:solidFill>
                  <a:srgbClr val="000000"/>
                </a:solidFill>
                <a:latin typeface="+mn-lt"/>
                <a:ea typeface="+mn-ea"/>
                <a:cs typeface="+mn-cs"/>
              </a:defRPr>
            </a:lvl1pPr>
            <a:lvl2pPr marL="0" indent="0" algn="l">
              <a:buNone/>
              <a:tabLst/>
              <a:defRPr sz="2400">
                <a:solidFill>
                  <a:schemeClr val="tx1"/>
                </a:solidFill>
              </a:defRPr>
            </a:lvl2pPr>
            <a:lvl3pPr marL="0" indent="0" algn="l">
              <a:buNone/>
              <a:tabLst/>
              <a:defRPr sz="2400">
                <a:solidFill>
                  <a:schemeClr val="tx1"/>
                </a:solidFill>
              </a:defRPr>
            </a:lvl3pPr>
            <a:lvl4pPr marL="0" indent="0" algn="l">
              <a:buNone/>
              <a:tabLst/>
              <a:defRPr sz="2400">
                <a:solidFill>
                  <a:schemeClr val="tx1"/>
                </a:solidFill>
              </a:defRPr>
            </a:lvl4pPr>
            <a:lvl5pPr marL="0" indent="0" algn="l">
              <a:buNone/>
              <a:tabLst/>
              <a:defRPr sz="2400">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6" name="Rechteck 45"/>
          <p:cNvSpPr/>
          <p:nvPr userDrawn="1"/>
        </p:nvSpPr>
        <p:spPr>
          <a:xfrm>
            <a:off x="4355976" y="6669360"/>
            <a:ext cx="360040" cy="1886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0" lang="en-US" sz="1800">
              <a:solidFill>
                <a:srgbClr val="000000"/>
              </a:solidFill>
            </a:endParaRPr>
          </a:p>
        </p:txBody>
      </p:sp>
      <p:sp>
        <p:nvSpPr>
          <p:cNvPr id="49"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
        <p:nvSpPr>
          <p:cNvPr id="42" name="Rectangle 41"/>
          <p:cNvSpPr/>
          <p:nvPr userDrawn="1"/>
        </p:nvSpPr>
        <p:spPr>
          <a:xfrm>
            <a:off x="0" y="6448427"/>
            <a:ext cx="9144000" cy="2000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rgbClr val="A30B1A"/>
              </a:buClr>
            </a:pPr>
            <a:endParaRPr kumimoji="0" lang="en-US" sz="1800">
              <a:solidFill>
                <a:srgbClr val="000000"/>
              </a:solidFill>
            </a:endParaRPr>
          </a:p>
        </p:txBody>
      </p:sp>
      <p:pic>
        <p:nvPicPr>
          <p:cNvPr id="47" name="Picture 2" descr="Fujitsu_Logo_white"/>
          <p:cNvPicPr>
            <a:picLocks noChangeAspect="1" noChangeArrowheads="1"/>
          </p:cNvPicPr>
          <p:nvPr userDrawn="1"/>
        </p:nvPicPr>
        <p:blipFill>
          <a:blip r:embed="rId6" cstate="print"/>
          <a:srcRect/>
          <a:stretch>
            <a:fillRect/>
          </a:stretch>
        </p:blipFill>
        <p:spPr bwMode="auto">
          <a:xfrm>
            <a:off x="7375129" y="336754"/>
            <a:ext cx="1454400" cy="726943"/>
          </a:xfrm>
          <a:prstGeom prst="rect">
            <a:avLst/>
          </a:prstGeom>
          <a:noFill/>
        </p:spPr>
      </p:pic>
    </p:spTree>
    <p:extLst>
      <p:ext uri="{BB962C8B-B14F-4D97-AF65-F5344CB8AC3E}">
        <p14:creationId xmlns:p14="http://schemas.microsoft.com/office/powerpoint/2010/main" val="9770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ermediate Cover">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323850" y="2133470"/>
            <a:ext cx="8496300" cy="100749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lnSpc>
                <a:spcPct val="100000"/>
              </a:lnSpc>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p>
        </p:txBody>
      </p:sp>
      <p:sp>
        <p:nvSpPr>
          <p:cNvPr id="20" name="Text Placeholder 19"/>
          <p:cNvSpPr>
            <a:spLocks noGrp="1"/>
          </p:cNvSpPr>
          <p:nvPr userDrawn="1">
            <p:ph type="body" sz="quarter" idx="10"/>
          </p:nvPr>
        </p:nvSpPr>
        <p:spPr bwMode="gray">
          <a:xfrm>
            <a:off x="323850" y="3716338"/>
            <a:ext cx="8496300" cy="2736850"/>
          </a:xfrm>
        </p:spPr>
        <p:txBody>
          <a:bodyPr/>
          <a:lstStyle>
            <a:lvl1pPr>
              <a:lnSpc>
                <a:spcPct val="100000"/>
              </a:lnSpc>
              <a:spcBef>
                <a:spcPts val="300"/>
              </a:spcBef>
              <a:spcAft>
                <a:spcPts val="300"/>
              </a:spcAft>
              <a:buClr>
                <a:schemeClr val="tx2"/>
              </a:buClr>
              <a:buFont typeface="Wingdings" pitchFamily="2" charset="2"/>
              <a:buChar char="n"/>
              <a:defRPr sz="2400"/>
            </a:lvl1pPr>
            <a:lvl2pPr marL="269875" indent="-269875">
              <a:spcBef>
                <a:spcPts val="516"/>
              </a:spcBef>
              <a:spcAft>
                <a:spcPts val="288"/>
              </a:spcAft>
              <a:buFont typeface="Wingdings" pitchFamily="2" charset="2"/>
              <a:buChar char="n"/>
              <a:defRPr sz="2400"/>
            </a:lvl2pPr>
            <a:lvl3pPr marL="269875" indent="-269875">
              <a:spcBef>
                <a:spcPts val="516"/>
              </a:spcBef>
              <a:spcAft>
                <a:spcPts val="288"/>
              </a:spcAft>
              <a:buFont typeface="Wingdings" pitchFamily="2" charset="2"/>
              <a:buChar char="n"/>
              <a:defRPr sz="2400"/>
            </a:lvl3pPr>
            <a:lvl4pPr marL="269875" indent="-269875">
              <a:spcBef>
                <a:spcPts val="516"/>
              </a:spcBef>
              <a:spcAft>
                <a:spcPts val="288"/>
              </a:spcAft>
              <a:buFont typeface="Wingdings" pitchFamily="2" charset="2"/>
              <a:buChar char="n"/>
              <a:defRPr sz="2400"/>
            </a:lvl4pPr>
            <a:lvl5pPr marL="269875" indent="-269875">
              <a:spcBef>
                <a:spcPts val="516"/>
              </a:spcBef>
              <a:spcAft>
                <a:spcPts val="288"/>
              </a:spcAft>
              <a:buFont typeface="Wingdings" pitchFamily="2" charset="2"/>
              <a:buChar char="n"/>
              <a:defRPr sz="2400"/>
            </a:lvl5pPr>
          </a:lstStyle>
          <a:p>
            <a:pPr lvl="0"/>
            <a:r>
              <a:rPr lang="en-US" noProof="0"/>
              <a:t>Click to edit Master text styles</a:t>
            </a:r>
          </a:p>
        </p:txBody>
      </p:sp>
      <p:sp>
        <p:nvSpPr>
          <p:cNvPr id="19"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pic>
        <p:nvPicPr>
          <p:cNvPr id="17" name="Picture 3" descr="Fujitsu_Logo"/>
          <p:cNvPicPr>
            <a:picLocks noChangeAspect="1" noChangeArrowheads="1"/>
          </p:cNvPicPr>
          <p:nvPr userDrawn="1"/>
        </p:nvPicPr>
        <p:blipFill>
          <a:blip r:embed="rId3" cstate="print"/>
          <a:srcRect b="22313"/>
          <a:stretch>
            <a:fillRect/>
          </a:stretch>
        </p:blipFill>
        <p:spPr bwMode="auto">
          <a:xfrm>
            <a:off x="7374732" y="336752"/>
            <a:ext cx="1454944" cy="564948"/>
          </a:xfrm>
          <a:prstGeom prst="rect">
            <a:avLst/>
          </a:prstGeom>
          <a:noFill/>
        </p:spPr>
      </p:pic>
    </p:spTree>
    <p:extLst>
      <p:ext uri="{BB962C8B-B14F-4D97-AF65-F5344CB8AC3E}">
        <p14:creationId xmlns:p14="http://schemas.microsoft.com/office/powerpoint/2010/main" val="4275943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ermediate Cover + Agenda">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323850" y="2133600"/>
            <a:ext cx="8496300" cy="100736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p>
        </p:txBody>
      </p:sp>
      <p:sp>
        <p:nvSpPr>
          <p:cNvPr id="20" name="Text Placeholder 19"/>
          <p:cNvSpPr>
            <a:spLocks noGrp="1"/>
          </p:cNvSpPr>
          <p:nvPr userDrawn="1">
            <p:ph type="body" sz="quarter" idx="10"/>
          </p:nvPr>
        </p:nvSpPr>
        <p:spPr bwMode="gray">
          <a:xfrm>
            <a:off x="323850" y="3716338"/>
            <a:ext cx="8496300" cy="2736850"/>
          </a:xfrm>
        </p:spPr>
        <p:txBody>
          <a:bodyPr/>
          <a:lstStyle>
            <a:lvl1pPr marL="357188" indent="-357188">
              <a:lnSpc>
                <a:spcPct val="100000"/>
              </a:lnSpc>
              <a:spcBef>
                <a:spcPts val="300"/>
              </a:spcBef>
              <a:spcAft>
                <a:spcPts val="300"/>
              </a:spcAft>
              <a:buClr>
                <a:schemeClr val="tx2"/>
              </a:buClr>
              <a:buFont typeface="+mj-lt"/>
              <a:buAutoNum type="arabicPeriod"/>
              <a:defRPr sz="2400"/>
            </a:lvl1pPr>
            <a:lvl2pPr marL="357188" indent="-357188">
              <a:spcBef>
                <a:spcPts val="516"/>
              </a:spcBef>
              <a:spcAft>
                <a:spcPts val="288"/>
              </a:spcAft>
              <a:buFont typeface="+mj-lt"/>
              <a:buAutoNum type="arabicPeriod"/>
              <a:defRPr sz="2400"/>
            </a:lvl2pPr>
            <a:lvl3pPr marL="357188" indent="-357188">
              <a:spcBef>
                <a:spcPts val="516"/>
              </a:spcBef>
              <a:spcAft>
                <a:spcPts val="288"/>
              </a:spcAft>
              <a:buFont typeface="+mj-lt"/>
              <a:buAutoNum type="arabicPeriod"/>
              <a:defRPr sz="2400"/>
            </a:lvl3pPr>
            <a:lvl4pPr marL="357188" indent="-357188">
              <a:spcBef>
                <a:spcPts val="516"/>
              </a:spcBef>
              <a:spcAft>
                <a:spcPts val="288"/>
              </a:spcAft>
              <a:buFont typeface="+mj-lt"/>
              <a:buAutoNum type="arabicPeriod"/>
              <a:defRPr sz="2400"/>
            </a:lvl4pPr>
            <a:lvl5pPr marL="357188" indent="-357188">
              <a:spcBef>
                <a:spcPts val="516"/>
              </a:spcBef>
              <a:spcAft>
                <a:spcPts val="288"/>
              </a:spcAft>
              <a:buFont typeface="+mj-lt"/>
              <a:buAutoNum type="arabicPeriod"/>
              <a:defRPr sz="2400"/>
            </a:lvl5pPr>
          </a:lstStyle>
          <a:p>
            <a:pPr lvl="0"/>
            <a:r>
              <a:rPr lang="en-US" noProof="0"/>
              <a:t>Click to edit Master text styles</a:t>
            </a:r>
          </a:p>
        </p:txBody>
      </p:sp>
      <p:sp>
        <p:nvSpPr>
          <p:cNvPr id="19" name="Footer Placeholder 19"/>
          <p:cNvSpPr>
            <a:spLocks noGrp="1"/>
          </p:cNvSpPr>
          <p:nvPr userDrawn="1">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pic>
        <p:nvPicPr>
          <p:cNvPr id="17" name="Picture 3" descr="Fujitsu_Logo"/>
          <p:cNvPicPr>
            <a:picLocks noChangeAspect="1" noChangeArrowheads="1"/>
          </p:cNvPicPr>
          <p:nvPr userDrawn="1"/>
        </p:nvPicPr>
        <p:blipFill>
          <a:blip r:embed="rId3" cstate="print"/>
          <a:srcRect b="22313"/>
          <a:stretch>
            <a:fillRect/>
          </a:stretch>
        </p:blipFill>
        <p:spPr bwMode="auto">
          <a:xfrm>
            <a:off x="7374732" y="336752"/>
            <a:ext cx="1454944" cy="564948"/>
          </a:xfrm>
          <a:prstGeom prst="rect">
            <a:avLst/>
          </a:prstGeom>
          <a:noFill/>
        </p:spPr>
      </p:pic>
    </p:spTree>
    <p:extLst>
      <p:ext uri="{BB962C8B-B14F-4D97-AF65-F5344CB8AC3E}">
        <p14:creationId xmlns:p14="http://schemas.microsoft.com/office/powerpoint/2010/main" val="1925237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179388" y="836612"/>
            <a:ext cx="878522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9527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EF356CB7-CFC9-4A5E-8058-56567AD68661}"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45790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2"/>
          <p:cNvSpPr>
            <a:spLocks noGrp="1"/>
          </p:cNvSpPr>
          <p:nvPr>
            <p:ph type="body" sz="quarter" idx="15"/>
          </p:nvPr>
        </p:nvSpPr>
        <p:spPr bwMode="gray">
          <a:xfrm>
            <a:off x="179389" y="836612"/>
            <a:ext cx="424859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2"/>
          <p:cNvSpPr>
            <a:spLocks noGrp="1"/>
          </p:cNvSpPr>
          <p:nvPr>
            <p:ph type="body" sz="quarter" idx="16"/>
          </p:nvPr>
        </p:nvSpPr>
        <p:spPr bwMode="gray">
          <a:xfrm>
            <a:off x="4644009"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20151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Text Placeholder 9"/>
          <p:cNvSpPr>
            <a:spLocks noGrp="1"/>
          </p:cNvSpPr>
          <p:nvPr>
            <p:ph type="body" sz="quarter" idx="18"/>
          </p:nvPr>
        </p:nvSpPr>
        <p:spPr bwMode="gray">
          <a:xfrm>
            <a:off x="179388" y="836612"/>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9"/>
          <p:cNvSpPr>
            <a:spLocks noGrp="1"/>
          </p:cNvSpPr>
          <p:nvPr>
            <p:ph type="body" sz="quarter" idx="19"/>
          </p:nvPr>
        </p:nvSpPr>
        <p:spPr bwMode="gray">
          <a:xfrm>
            <a:off x="3203849" y="836613"/>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9"/>
          <p:cNvSpPr>
            <a:spLocks noGrp="1"/>
          </p:cNvSpPr>
          <p:nvPr>
            <p:ph type="body" sz="quarter" idx="20"/>
          </p:nvPr>
        </p:nvSpPr>
        <p:spPr bwMode="gray">
          <a:xfrm>
            <a:off x="6228309" y="836616"/>
            <a:ext cx="27363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023906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5"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841374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179389" y="908720"/>
            <a:ext cx="8785226" cy="5544468"/>
          </a:xfrm>
          <a:prstGeom prst="round1Rect">
            <a:avLst>
              <a:gd name="adj" fmla="val 6872"/>
            </a:avLst>
          </a:prstGeom>
          <a:noFill/>
          <a:ln>
            <a:noFill/>
          </a:ln>
        </p:spPr>
        <p:txBody>
          <a:bodyPr/>
          <a:lstStyle/>
          <a:p>
            <a:r>
              <a:rPr lang="en-US" noProof="0"/>
              <a:t>Click icon to add picture</a:t>
            </a:r>
          </a:p>
        </p:txBody>
      </p:sp>
      <p:sp>
        <p:nvSpPr>
          <p:cNvPr id="5"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722498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4716017" y="908720"/>
            <a:ext cx="4248598" cy="5544468"/>
          </a:xfrm>
          <a:prstGeom prst="round1Rect">
            <a:avLst>
              <a:gd name="adj" fmla="val 8968"/>
            </a:avLst>
          </a:prstGeom>
          <a:noFill/>
          <a:ln>
            <a:noFill/>
          </a:ln>
        </p:spPr>
        <p:txBody>
          <a:bodyPr/>
          <a:lstStyle/>
          <a:p>
            <a:r>
              <a:rPr lang="en-US" noProof="0"/>
              <a:t>Click icon to add picture</a:t>
            </a:r>
          </a:p>
        </p:txBody>
      </p:sp>
      <p:sp>
        <p:nvSpPr>
          <p:cNvPr id="10" name="Picture Placeholder 10"/>
          <p:cNvSpPr>
            <a:spLocks noGrp="1"/>
          </p:cNvSpPr>
          <p:nvPr>
            <p:ph type="pic" sz="quarter" idx="16"/>
            <p:custDataLst>
              <p:tags r:id="rId2"/>
            </p:custDataLst>
          </p:nvPr>
        </p:nvSpPr>
        <p:spPr bwMode="gray">
          <a:xfrm>
            <a:off x="179388" y="908720"/>
            <a:ext cx="4248598" cy="5544468"/>
          </a:xfrm>
          <a:prstGeom prst="rect">
            <a:avLst/>
          </a:prstGeom>
          <a:noFill/>
          <a:ln>
            <a:noFill/>
          </a:ln>
        </p:spPr>
        <p:txBody>
          <a:bodyPr/>
          <a:lstStyle/>
          <a:p>
            <a:r>
              <a:rPr lang="en-US" noProof="0"/>
              <a:t>Click icon to add picture</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235328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 Picture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4716016" y="908050"/>
            <a:ext cx="4248596" cy="5545138"/>
          </a:xfrm>
          <a:prstGeom prst="round1Rect">
            <a:avLst>
              <a:gd name="adj" fmla="val 8968"/>
            </a:avLst>
          </a:prstGeom>
        </p:spPr>
        <p:txBody>
          <a:bodyPr/>
          <a:lstStyle/>
          <a:p>
            <a:r>
              <a:rPr lang="en-US" noProof="0"/>
              <a:t>Click icon to add picture</a:t>
            </a:r>
          </a:p>
        </p:txBody>
      </p:sp>
      <p:sp>
        <p:nvSpPr>
          <p:cNvPr id="11" name="Text Placeholder 8"/>
          <p:cNvSpPr>
            <a:spLocks noGrp="1"/>
          </p:cNvSpPr>
          <p:nvPr>
            <p:ph type="body" sz="quarter" idx="16"/>
          </p:nvPr>
        </p:nvSpPr>
        <p:spPr bwMode="gray">
          <a:xfrm>
            <a:off x="179389" y="836612"/>
            <a:ext cx="424859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167126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179389" y="908050"/>
            <a:ext cx="4248596" cy="5545138"/>
          </a:xfrm>
          <a:prstGeom prst="rect">
            <a:avLst/>
          </a:prstGeom>
        </p:spPr>
        <p:txBody>
          <a:bodyPr/>
          <a:lstStyle/>
          <a:p>
            <a:r>
              <a:rPr lang="en-US" noProof="0"/>
              <a:t>Click icon to add picture</a:t>
            </a:r>
          </a:p>
        </p:txBody>
      </p:sp>
      <p:sp>
        <p:nvSpPr>
          <p:cNvPr id="10" name="Text Placeholder 8"/>
          <p:cNvSpPr>
            <a:spLocks noGrp="1"/>
          </p:cNvSpPr>
          <p:nvPr>
            <p:ph type="body" sz="quarter" idx="16"/>
          </p:nvPr>
        </p:nvSpPr>
        <p:spPr bwMode="gray">
          <a:xfrm>
            <a:off x="4644009"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565856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2/3 – Picture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6228184" y="908050"/>
            <a:ext cx="2736429" cy="5545138"/>
          </a:xfrm>
          <a:prstGeom prst="round1Rect">
            <a:avLst>
              <a:gd name="adj" fmla="val 13923"/>
            </a:avLst>
          </a:prstGeom>
        </p:spPr>
        <p:txBody>
          <a:bodyPr/>
          <a:lstStyle/>
          <a:p>
            <a:r>
              <a:rPr lang="en-US" noProof="0"/>
              <a:t>Click icon to add picture</a:t>
            </a:r>
          </a:p>
        </p:txBody>
      </p:sp>
      <p:sp>
        <p:nvSpPr>
          <p:cNvPr id="11" name="Text Placeholder 9"/>
          <p:cNvSpPr>
            <a:spLocks noGrp="1"/>
          </p:cNvSpPr>
          <p:nvPr>
            <p:ph type="body" sz="quarter" idx="17"/>
          </p:nvPr>
        </p:nvSpPr>
        <p:spPr bwMode="gray">
          <a:xfrm>
            <a:off x="179388" y="836612"/>
            <a:ext cx="5832772"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683920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908050"/>
            <a:ext cx="2736429" cy="5545138"/>
          </a:xfrm>
          <a:prstGeom prst="rect">
            <a:avLst/>
          </a:prstGeom>
        </p:spPr>
        <p:txBody>
          <a:bodyPr/>
          <a:lstStyle/>
          <a:p>
            <a:r>
              <a:rPr lang="en-US" noProof="0"/>
              <a:t>Click icon to add picture</a:t>
            </a:r>
          </a:p>
        </p:txBody>
      </p:sp>
      <p:sp>
        <p:nvSpPr>
          <p:cNvPr id="11" name="Text Placeholder 9"/>
          <p:cNvSpPr>
            <a:spLocks noGrp="1"/>
          </p:cNvSpPr>
          <p:nvPr>
            <p:ph type="body" sz="quarter" idx="17"/>
          </p:nvPr>
        </p:nvSpPr>
        <p:spPr bwMode="gray">
          <a:xfrm>
            <a:off x="3131840" y="836613"/>
            <a:ext cx="5832773"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198209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left 1/3 – Picture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3132139" y="908052"/>
            <a:ext cx="5832474" cy="5545137"/>
          </a:xfrm>
          <a:prstGeom prst="round1Rect">
            <a:avLst>
              <a:gd name="adj" fmla="val 6871"/>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179388" y="836640"/>
            <a:ext cx="2736850" cy="56165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71418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21C77B57-5743-4EB4-B391-C8F21EB2CB8A}"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3072950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908052"/>
            <a:ext cx="5832474" cy="5545137"/>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227765" y="836640"/>
            <a:ext cx="2736850" cy="56165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567344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top – Picture bottom">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8"/>
          </p:nvPr>
        </p:nvSpPr>
        <p:spPr bwMode="gray">
          <a:xfrm>
            <a:off x="179389" y="3789040"/>
            <a:ext cx="8785225" cy="2664148"/>
          </a:xfrm>
          <a:prstGeom prst="rect">
            <a:avLst/>
          </a:prstGeom>
        </p:spPr>
        <p:txBody>
          <a:bodyPr/>
          <a:lstStyle/>
          <a:p>
            <a:r>
              <a:rPr lang="en-US" noProof="0"/>
              <a:t>Click icon to add picture</a:t>
            </a:r>
          </a:p>
        </p:txBody>
      </p:sp>
      <p:sp>
        <p:nvSpPr>
          <p:cNvPr id="11" name="Text Placeholder 9"/>
          <p:cNvSpPr>
            <a:spLocks noGrp="1"/>
          </p:cNvSpPr>
          <p:nvPr>
            <p:ph type="body" sz="quarter" idx="19"/>
          </p:nvPr>
        </p:nvSpPr>
        <p:spPr bwMode="gray">
          <a:xfrm>
            <a:off x="179388" y="836615"/>
            <a:ext cx="8785225" cy="273640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720865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top – Text bottom">
    <p:spTree>
      <p:nvGrpSpPr>
        <p:cNvPr id="1" name=""/>
        <p:cNvGrpSpPr/>
        <p:nvPr/>
      </p:nvGrpSpPr>
      <p:grpSpPr>
        <a:xfrm>
          <a:off x="0" y="0"/>
          <a:ext cx="0" cy="0"/>
          <a:chOff x="0" y="0"/>
          <a:chExt cx="0" cy="0"/>
        </a:xfrm>
      </p:grpSpPr>
      <p:sp>
        <p:nvSpPr>
          <p:cNvPr id="16" name="Bildplatzhalter 14"/>
          <p:cNvSpPr>
            <a:spLocks noGrp="1"/>
          </p:cNvSpPr>
          <p:nvPr>
            <p:ph type="pic" sz="quarter" idx="18"/>
            <p:custDataLst>
              <p:tags r:id="rId1"/>
            </p:custDataLst>
          </p:nvPr>
        </p:nvSpPr>
        <p:spPr bwMode="gray">
          <a:xfrm>
            <a:off x="179389" y="908052"/>
            <a:ext cx="8785225" cy="2664965"/>
          </a:xfrm>
          <a:prstGeom prst="round1Rect">
            <a:avLst>
              <a:gd name="adj" fmla="val 14297"/>
            </a:avLst>
          </a:prstGeom>
        </p:spPr>
        <p:txBody>
          <a:bodyPr/>
          <a:lstStyle/>
          <a:p>
            <a:r>
              <a:rPr lang="en-US" noProof="0"/>
              <a:t>Click icon to add picture</a:t>
            </a:r>
          </a:p>
        </p:txBody>
      </p:sp>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Text Placeholder 9"/>
          <p:cNvSpPr>
            <a:spLocks noGrp="1"/>
          </p:cNvSpPr>
          <p:nvPr>
            <p:ph type="body" sz="quarter" idx="19"/>
          </p:nvPr>
        </p:nvSpPr>
        <p:spPr bwMode="gray">
          <a:xfrm>
            <a:off x="179389" y="3717042"/>
            <a:ext cx="8785225" cy="27361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900325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headline + Text 1 column">
    <p:spTree>
      <p:nvGrpSpPr>
        <p:cNvPr id="1" name=""/>
        <p:cNvGrpSpPr/>
        <p:nvPr/>
      </p:nvGrpSpPr>
      <p:grpSpPr>
        <a:xfrm>
          <a:off x="0" y="0"/>
          <a:ext cx="0" cy="0"/>
          <a:chOff x="0" y="0"/>
          <a:chExt cx="0" cy="0"/>
        </a:xfrm>
      </p:grpSpPr>
      <p:sp>
        <p:nvSpPr>
          <p:cNvPr id="10" name="Text Placeholder 7"/>
          <p:cNvSpPr>
            <a:spLocks noGrp="1"/>
          </p:cNvSpPr>
          <p:nvPr>
            <p:ph type="body" sz="quarter" idx="15"/>
          </p:nvPr>
        </p:nvSpPr>
        <p:spPr bwMode="gray">
          <a:xfrm>
            <a:off x="179389" y="1628800"/>
            <a:ext cx="8785225" cy="4824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itel 12"/>
          <p:cNvSpPr>
            <a:spLocks noGrp="1"/>
          </p:cNvSpPr>
          <p:nvPr>
            <p:ph type="title"/>
          </p:nvPr>
        </p:nvSpPr>
        <p:spPr bwMode="gray"/>
        <p:txBody>
          <a:bodyPr/>
          <a:lstStyle>
            <a:lvl1pPr algn="l">
              <a:defRPr/>
            </a:lvl1pPr>
          </a:lstStyle>
          <a:p>
            <a:r>
              <a:rPr lang="en-US" noProof="0"/>
              <a:t>Click to edit Master title style</a:t>
            </a:r>
          </a:p>
        </p:txBody>
      </p:sp>
      <p:sp>
        <p:nvSpPr>
          <p:cNvPr id="15"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759358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line + 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0"/>
          <p:cNvSpPr>
            <a:spLocks noGrp="1"/>
          </p:cNvSpPr>
          <p:nvPr>
            <p:ph type="body" sz="quarter" idx="16"/>
          </p:nvPr>
        </p:nvSpPr>
        <p:spPr bwMode="gray">
          <a:xfrm>
            <a:off x="179388" y="1628777"/>
            <a:ext cx="42481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0"/>
          <p:cNvSpPr>
            <a:spLocks noGrp="1"/>
          </p:cNvSpPr>
          <p:nvPr>
            <p:ph type="body" sz="quarter" idx="17"/>
          </p:nvPr>
        </p:nvSpPr>
        <p:spPr bwMode="gray">
          <a:xfrm>
            <a:off x="4644009" y="1628777"/>
            <a:ext cx="432060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7963744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headline + 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8" name="Text Placeholder 9"/>
          <p:cNvSpPr>
            <a:spLocks noGrp="1"/>
          </p:cNvSpPr>
          <p:nvPr>
            <p:ph type="body" sz="quarter" idx="19"/>
          </p:nvPr>
        </p:nvSpPr>
        <p:spPr bwMode="gray">
          <a:xfrm>
            <a:off x="179390" y="1628777"/>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9"/>
          <p:cNvSpPr>
            <a:spLocks noGrp="1"/>
          </p:cNvSpPr>
          <p:nvPr>
            <p:ph type="body" sz="quarter" idx="20"/>
          </p:nvPr>
        </p:nvSpPr>
        <p:spPr bwMode="gray">
          <a:xfrm>
            <a:off x="3203849" y="1628777"/>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9"/>
          <p:cNvSpPr>
            <a:spLocks noGrp="1"/>
          </p:cNvSpPr>
          <p:nvPr>
            <p:ph type="body" sz="quarter" idx="21"/>
          </p:nvPr>
        </p:nvSpPr>
        <p:spPr bwMode="gray">
          <a:xfrm>
            <a:off x="6228307" y="1628777"/>
            <a:ext cx="273630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9"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315557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headline + 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4"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593239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headline + 1 Pictur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179389" y="1700213"/>
            <a:ext cx="8785226" cy="4752974"/>
          </a:xfrm>
          <a:prstGeom prst="round1Rect">
            <a:avLst>
              <a:gd name="adj" fmla="val 8016"/>
            </a:avLst>
          </a:prstGeom>
          <a:noFill/>
          <a:ln>
            <a:noFill/>
          </a:ln>
        </p:spPr>
        <p:txBody>
          <a:bodyPr/>
          <a:lstStyle/>
          <a:p>
            <a:r>
              <a:rPr lang="en-US" noProof="0"/>
              <a:t>Click icon to add picture</a:t>
            </a:r>
          </a:p>
        </p:txBody>
      </p:sp>
      <p:sp>
        <p:nvSpPr>
          <p:cNvPr id="5"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7"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75095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ubheadline + 2 Picture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4716017" y="1700214"/>
            <a:ext cx="4248598" cy="4752975"/>
          </a:xfrm>
          <a:prstGeom prst="round1Rect">
            <a:avLst>
              <a:gd name="adj" fmla="val 8968"/>
            </a:avLst>
          </a:prstGeom>
          <a:noFill/>
          <a:ln>
            <a:noFill/>
          </a:ln>
        </p:spPr>
        <p:txBody>
          <a:bodyPr/>
          <a:lstStyle/>
          <a:p>
            <a:r>
              <a:rPr lang="en-US" noProof="0"/>
              <a:t>Click icon to add picture</a:t>
            </a:r>
          </a:p>
        </p:txBody>
      </p:sp>
      <p:sp>
        <p:nvSpPr>
          <p:cNvPr id="10" name="Picture Placeholder 10"/>
          <p:cNvSpPr>
            <a:spLocks noGrp="1"/>
          </p:cNvSpPr>
          <p:nvPr>
            <p:ph type="pic" sz="quarter" idx="16"/>
            <p:custDataLst>
              <p:tags r:id="rId2"/>
            </p:custDataLst>
          </p:nvPr>
        </p:nvSpPr>
        <p:spPr bwMode="gray">
          <a:xfrm>
            <a:off x="179388" y="1700213"/>
            <a:ext cx="4248598" cy="4752974"/>
          </a:xfrm>
          <a:prstGeom prst="rect">
            <a:avLst/>
          </a:prstGeom>
          <a:noFill/>
          <a:ln>
            <a:noFill/>
          </a:ln>
        </p:spPr>
        <p:txBody>
          <a:bodyPr/>
          <a:lstStyle/>
          <a:p>
            <a:r>
              <a:rPr lang="en-US" noProof="0"/>
              <a:t>Click icon to add picture</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0993318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ubheadline + Text left – Picture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4716018" y="1700213"/>
            <a:ext cx="4248596" cy="4752974"/>
          </a:xfrm>
          <a:prstGeom prst="round1Rect">
            <a:avLst>
              <a:gd name="adj" fmla="val 8968"/>
            </a:avLst>
          </a:prstGeom>
        </p:spPr>
        <p:txBody>
          <a:bodyPr/>
          <a:lstStyle/>
          <a:p>
            <a:r>
              <a:rPr lang="en-US" noProof="0"/>
              <a:t>Click icon to add picture</a:t>
            </a:r>
          </a:p>
        </p:txBody>
      </p:sp>
      <p:sp>
        <p:nvSpPr>
          <p:cNvPr id="11" name="Text Placeholder 8"/>
          <p:cNvSpPr>
            <a:spLocks noGrp="1"/>
          </p:cNvSpPr>
          <p:nvPr>
            <p:ph type="body" sz="quarter" idx="17"/>
          </p:nvPr>
        </p:nvSpPr>
        <p:spPr bwMode="gray">
          <a:xfrm>
            <a:off x="179389" y="1628800"/>
            <a:ext cx="4248596" cy="4824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8"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5660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6" y="869952"/>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2"/>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AF063606-9EE1-4DD9-B164-E488441766EE}" type="slidenum">
              <a:rPr lang="en-US" altLang="ja-JP" smtClean="0">
                <a:solidFill>
                  <a:srgbClr val="000000"/>
                </a:solidFill>
              </a:rPr>
              <a:pPr/>
              <a:t>‹#›</a:t>
            </a:fld>
            <a:endParaRPr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6058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ubheadline + 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179389" y="1700213"/>
            <a:ext cx="4248596" cy="4752974"/>
          </a:xfrm>
          <a:prstGeom prst="rect">
            <a:avLst/>
          </a:prstGeom>
        </p:spPr>
        <p:txBody>
          <a:bodyPr/>
          <a:lstStyle/>
          <a:p>
            <a:r>
              <a:rPr lang="en-US" noProof="0"/>
              <a:t>Click icon to add picture</a:t>
            </a:r>
          </a:p>
        </p:txBody>
      </p:sp>
      <p:sp>
        <p:nvSpPr>
          <p:cNvPr id="10" name="Text Placeholder 8"/>
          <p:cNvSpPr>
            <a:spLocks noGrp="1"/>
          </p:cNvSpPr>
          <p:nvPr>
            <p:ph type="body" sz="quarter" idx="17"/>
          </p:nvPr>
        </p:nvSpPr>
        <p:spPr bwMode="gray">
          <a:xfrm>
            <a:off x="4643439" y="1628777"/>
            <a:ext cx="43211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8"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42234975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ubheadline + Text left 2/3 – Picture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6228184" y="1700214"/>
            <a:ext cx="2736429" cy="4752975"/>
          </a:xfrm>
          <a:prstGeom prst="round1Rect">
            <a:avLst>
              <a:gd name="adj" fmla="val 13923"/>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179388" y="1628777"/>
            <a:ext cx="5832772"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73440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ubheadline + 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1700214"/>
            <a:ext cx="2736429" cy="4752975"/>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3132139" y="1628777"/>
            <a:ext cx="58324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487286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ubheadline + Text left 1/3 – Picture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3132139" y="1700214"/>
            <a:ext cx="5832474" cy="4752975"/>
          </a:xfrm>
          <a:prstGeom prst="round1Rect">
            <a:avLst>
              <a:gd name="adj" fmla="val 8016"/>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179388" y="1628777"/>
            <a:ext cx="27368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6078313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bheadline + 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1700214"/>
            <a:ext cx="5832474" cy="4752975"/>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227765" y="1628777"/>
            <a:ext cx="27368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0327199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headline + Text top – Picture bottom ">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8"/>
          </p:nvPr>
        </p:nvSpPr>
        <p:spPr bwMode="gray">
          <a:xfrm>
            <a:off x="179389" y="4149080"/>
            <a:ext cx="8785225" cy="2304108"/>
          </a:xfrm>
          <a:prstGeom prst="rect">
            <a:avLst/>
          </a:prstGeom>
        </p:spPr>
        <p:txBody>
          <a:bodyPr/>
          <a:lstStyle/>
          <a:p>
            <a:r>
              <a:rPr lang="en-US" noProof="0"/>
              <a:t>Click icon to add picture</a:t>
            </a:r>
          </a:p>
        </p:txBody>
      </p:sp>
      <p:sp>
        <p:nvSpPr>
          <p:cNvPr id="10" name="Text Placeholder 8"/>
          <p:cNvSpPr>
            <a:spLocks noGrp="1"/>
          </p:cNvSpPr>
          <p:nvPr>
            <p:ph type="body" sz="quarter" idx="19"/>
          </p:nvPr>
        </p:nvSpPr>
        <p:spPr bwMode="gray">
          <a:xfrm>
            <a:off x="179389" y="1628775"/>
            <a:ext cx="8785225" cy="23050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644156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headline + Picture top – Text bottom">
    <p:spTree>
      <p:nvGrpSpPr>
        <p:cNvPr id="1" name=""/>
        <p:cNvGrpSpPr/>
        <p:nvPr/>
      </p:nvGrpSpPr>
      <p:grpSpPr>
        <a:xfrm>
          <a:off x="0" y="0"/>
          <a:ext cx="0" cy="0"/>
          <a:chOff x="0" y="0"/>
          <a:chExt cx="0" cy="0"/>
        </a:xfrm>
      </p:grpSpPr>
      <p:sp>
        <p:nvSpPr>
          <p:cNvPr id="16" name="Bildplatzhalter 14"/>
          <p:cNvSpPr>
            <a:spLocks noGrp="1"/>
          </p:cNvSpPr>
          <p:nvPr>
            <p:ph type="pic" sz="quarter" idx="18"/>
            <p:custDataLst>
              <p:tags r:id="rId1"/>
            </p:custDataLst>
          </p:nvPr>
        </p:nvSpPr>
        <p:spPr bwMode="gray">
          <a:xfrm>
            <a:off x="179389" y="1700214"/>
            <a:ext cx="8785225" cy="2232843"/>
          </a:xfrm>
          <a:prstGeom prst="round1Rect">
            <a:avLst>
              <a:gd name="adj" fmla="val 17063"/>
            </a:avLst>
          </a:prstGeom>
        </p:spPr>
        <p:txBody>
          <a:bodyPr/>
          <a:lstStyle/>
          <a:p>
            <a:r>
              <a:rPr lang="en-US" noProof="0"/>
              <a:t>Click icon to add picture</a:t>
            </a:r>
          </a:p>
        </p:txBody>
      </p:sp>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a:p>
        </p:txBody>
      </p:sp>
      <p:sp>
        <p:nvSpPr>
          <p:cNvPr id="10" name="Text Placeholder 8"/>
          <p:cNvSpPr>
            <a:spLocks noGrp="1"/>
          </p:cNvSpPr>
          <p:nvPr>
            <p:ph type="body" sz="quarter" idx="19"/>
          </p:nvPr>
        </p:nvSpPr>
        <p:spPr bwMode="gray">
          <a:xfrm>
            <a:off x="179389" y="4077090"/>
            <a:ext cx="8785225" cy="23760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454280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934476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userDrawn="1"/>
        </p:nvSpPr>
        <p:spPr bwMode="gray">
          <a:xfrm>
            <a:off x="0" y="0"/>
            <a:ext cx="9144000" cy="6858000"/>
          </a:xfrm>
          <a:prstGeom prst="rect">
            <a:avLst/>
          </a:prstGeom>
          <a:solidFill>
            <a:srgbClr val="FFFFFF"/>
          </a:solidFill>
          <a:ln w="9525" algn="ctr">
            <a:noFill/>
            <a:miter lim="800000"/>
            <a:headEnd/>
            <a:tailEnd/>
          </a:ln>
          <a:effectLst/>
        </p:spPr>
        <p:txBody>
          <a:bodyPr wrap="none" anchor="ctr"/>
          <a:lstStyle/>
          <a:p>
            <a:endParaRPr kumimoji="0" lang="en-US" sz="1800">
              <a:solidFill>
                <a:srgbClr val="000000"/>
              </a:solidFill>
            </a:endParaRPr>
          </a:p>
        </p:txBody>
      </p:sp>
      <p:sp>
        <p:nvSpPr>
          <p:cNvPr id="9" name="AutoShape 7"/>
          <p:cNvSpPr>
            <a:spLocks noChangeAspect="1" noChangeArrowheads="1" noTextEdit="1"/>
          </p:cNvSpPr>
          <p:nvPr/>
        </p:nvSpPr>
        <p:spPr bwMode="gray">
          <a:xfrm>
            <a:off x="0" y="0"/>
            <a:ext cx="9144000" cy="6858000"/>
          </a:xfrm>
          <a:prstGeom prst="rect">
            <a:avLst/>
          </a:prstGeom>
          <a:noFill/>
          <a:ln w="9525">
            <a:noFill/>
            <a:miter lim="800000"/>
            <a:headEnd/>
            <a:tailEnd/>
          </a:ln>
        </p:spPr>
        <p:txBody>
          <a:bodyPr/>
          <a:lstStyle/>
          <a:p>
            <a:endParaRPr kumimoji="0" lang="en-US" sz="1800">
              <a:solidFill>
                <a:srgbClr val="000000"/>
              </a:solidFill>
            </a:endParaRPr>
          </a:p>
        </p:txBody>
      </p:sp>
      <p:pic>
        <p:nvPicPr>
          <p:cNvPr id="35" name="Picture 2" descr="Fujitsu_Logo"/>
          <p:cNvPicPr>
            <a:picLocks noChangeAspect="1" noChangeArrowheads="1"/>
          </p:cNvPicPr>
          <p:nvPr userDrawn="1"/>
        </p:nvPicPr>
        <p:blipFill>
          <a:blip r:embed="rId2" cstate="print"/>
          <a:srcRect/>
          <a:stretch>
            <a:fillRect/>
          </a:stretch>
        </p:blipFill>
        <p:spPr bwMode="auto">
          <a:xfrm>
            <a:off x="1763351" y="1755024"/>
            <a:ext cx="5569246" cy="2783641"/>
          </a:xfrm>
          <a:prstGeom prst="rect">
            <a:avLst/>
          </a:prstGeom>
          <a:noFill/>
        </p:spPr>
      </p:pic>
    </p:spTree>
    <p:extLst>
      <p:ext uri="{BB962C8B-B14F-4D97-AF65-F5344CB8AC3E}">
        <p14:creationId xmlns:p14="http://schemas.microsoft.com/office/powerpoint/2010/main" val="37653842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9"/>
          <p:cNvSpPr>
            <a:spLocks noGrp="1" noChangeArrowheads="1"/>
          </p:cNvSpPr>
          <p:nvPr>
            <p:ph type="sldNum" sz="quarter" idx="10"/>
          </p:nvPr>
        </p:nvSpPr>
        <p:spPr>
          <a:xfrm>
            <a:off x="4300539" y="6653213"/>
            <a:ext cx="539750" cy="201612"/>
          </a:xfrm>
          <a:prstGeom prst="rect">
            <a:avLst/>
          </a:prstGeom>
          <a:ln/>
        </p:spPr>
        <p:txBody>
          <a:bodyPr/>
          <a:lstStyle>
            <a:lvl1pPr>
              <a:defRPr/>
            </a:lvl1pPr>
          </a:lstStyle>
          <a:p>
            <a:pPr>
              <a:defRPr/>
            </a:pPr>
            <a:fld id="{EE959409-A8A5-4D86-94CA-55B02B8B1708}" type="slidenum">
              <a:rPr lang="de-DE" altLang="ja-JP"/>
              <a:pPr>
                <a:defRPr/>
              </a:pPr>
              <a:t>‹#›</a:t>
            </a:fld>
            <a:endParaRPr lang="de-DE" altLang="ja-JP"/>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a:t>Copyright 2010 FUJITSU LIMITED</a:t>
            </a:r>
          </a:p>
        </p:txBody>
      </p:sp>
    </p:spTree>
    <p:extLst>
      <p:ext uri="{BB962C8B-B14F-4D97-AF65-F5344CB8AC3E}">
        <p14:creationId xmlns:p14="http://schemas.microsoft.com/office/powerpoint/2010/main" val="15034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0E67B09A-7CA1-4331-96E9-C44221764E45}" type="slidenum">
              <a:rPr lang="en-US" altLang="ja-JP" smtClean="0">
                <a:solidFill>
                  <a:srgbClr val="000000"/>
                </a:solidFill>
              </a:rPr>
              <a:pPr/>
              <a:t>‹#›</a:t>
            </a:fld>
            <a:endParaRPr lang="ja-JP" altLang="en-US">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348953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220B9123-F6F2-4A37-9344-CEE2C68793F2}" type="slidenum">
              <a:rPr lang="en-US" altLang="ja-JP" smtClean="0">
                <a:solidFill>
                  <a:srgbClr val="000000"/>
                </a:solidFill>
              </a:rPr>
              <a:pPr/>
              <a:t>‹#›</a:t>
            </a:fld>
            <a:endParaRPr lang="ja-JP" altLang="en-US">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146336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B44026E8-BF2A-47AD-865C-6C99D4D0C35B}" type="slidenum">
              <a:rPr lang="en-US" altLang="ja-JP" smtClean="0">
                <a:solidFill>
                  <a:srgbClr val="000000"/>
                </a:solidFill>
              </a:rPr>
              <a:pPr/>
              <a:t>‹#›</a:t>
            </a:fld>
            <a:endParaRPr lang="ja-JP" altLang="en-US">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80940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0BB90123-B7D0-4BFC-AACA-4CF0F5684CC1}" type="slidenum">
              <a:rPr lang="en-US" altLang="ja-JP" smtClean="0">
                <a:solidFill>
                  <a:srgbClr val="000000"/>
                </a:solidFill>
              </a:rPr>
              <a:pPr/>
              <a:t>‹#›</a:t>
            </a:fld>
            <a:endParaRPr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384731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866939BE-32E9-4002-BA3A-847A2F97EE15}" type="slidenum">
              <a:rPr lang="en-US" altLang="ja-JP" smtClean="0">
                <a:solidFill>
                  <a:srgbClr val="000000"/>
                </a:solidFill>
              </a:rPr>
              <a:pPr/>
              <a:t>‹#›</a:t>
            </a:fld>
            <a:endParaRPr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20351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image" Target="../media/image8.png"/><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image" Target="../media/image7.jpeg"/><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tags" Target="../tags/tag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tags" Target="../tags/tag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theme" Target="../theme/theme2.xml"/><Relationship Id="rId8" Type="http://schemas.openxmlformats.org/officeDocument/2006/relationships/slideLayout" Target="../slideLayouts/slideLayout23.xml"/><Relationship Id="rId3"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p:nvGrpSpPr>
        <p:grpSpPr bwMode="auto">
          <a:xfrm>
            <a:off x="7888289" y="79377"/>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solidFill>
                  <a:srgbClr val="000000"/>
                </a:solidFill>
              </a:endParaRPr>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grpSp>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800">
              <a:solidFill>
                <a:srgbClr val="000000"/>
              </a:solidFill>
            </a:endParaRPr>
          </a:p>
        </p:txBody>
      </p:sp>
      <p:sp>
        <p:nvSpPr>
          <p:cNvPr id="646151" name="Rectangle 7"/>
          <p:cNvSpPr>
            <a:spLocks noGrp="1" noChangeArrowheads="1"/>
          </p:cNvSpPr>
          <p:nvPr>
            <p:ph type="title"/>
          </p:nvPr>
        </p:nvSpPr>
        <p:spPr bwMode="gray">
          <a:xfrm>
            <a:off x="169864"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a:t>Master title</a:t>
            </a:r>
          </a:p>
        </p:txBody>
      </p:sp>
      <p:sp>
        <p:nvSpPr>
          <p:cNvPr id="646152" name="Rectangle 8"/>
          <p:cNvSpPr>
            <a:spLocks noGrp="1" noChangeArrowheads="1"/>
          </p:cNvSpPr>
          <p:nvPr>
            <p:ph type="body" idx="1"/>
          </p:nvPr>
        </p:nvSpPr>
        <p:spPr bwMode="gray">
          <a:xfrm>
            <a:off x="168276" y="869952"/>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a:t>Headline Headline Headline Headline Headline Headline Headline Headline Headline Headline Headline Headline</a:t>
            </a:r>
          </a:p>
          <a:p>
            <a:pPr lvl="1"/>
            <a:r>
              <a:rPr lang="en-US" altLang="ja-JP"/>
              <a:t>1st subhead 1st subhead 1st subhead 1st subhead 1st subhead 1st subhead 1st subhead 1st subhead 1st subhead 1st subhead </a:t>
            </a:r>
          </a:p>
          <a:p>
            <a:pPr lvl="2"/>
            <a:r>
              <a:rPr lang="en-US" altLang="ja-JP"/>
              <a:t>2nd subhead 2nd subhead 2nd subhead 2nd subhead 2nd subhead 2nd subhead 2nd subhead 2nd subhead 2nd subhead 2nd subhead </a:t>
            </a:r>
          </a:p>
          <a:p>
            <a:pPr lvl="3"/>
            <a:r>
              <a:rPr lang="en-US" altLang="ja-JP"/>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9"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FF2519AC-3086-4ADC-89F3-BD2D13642215}" type="slidenum">
              <a:rPr lang="en-US" altLang="ja-JP" smtClean="0">
                <a:solidFill>
                  <a:srgbClr val="000000"/>
                </a:solidFill>
              </a:rPr>
              <a:pPr/>
              <a:t>‹#›</a:t>
            </a:fld>
            <a:endParaRPr lang="ja-JP" altLang="en-US">
              <a:solidFill>
                <a:srgbClr val="000000"/>
              </a:solidFill>
            </a:endParaRPr>
          </a:p>
        </p:txBody>
      </p:sp>
      <p:sp>
        <p:nvSpPr>
          <p:cNvPr id="646169" name="Rectangle 25"/>
          <p:cNvSpPr>
            <a:spLocks noGrp="1" noChangeArrowheads="1"/>
          </p:cNvSpPr>
          <p:nvPr>
            <p:ph type="ftr" sz="quarter" idx="3"/>
          </p:nvPr>
        </p:nvSpPr>
        <p:spPr bwMode="gray">
          <a:xfrm>
            <a:off x="4935539"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solidFill>
                  <a:srgbClr val="000000"/>
                </a:solidFill>
              </a:rPr>
              <a:t>Copyright 2014 FUJITSU LIMITED</a:t>
            </a:r>
            <a:endParaRPr lang="ja-JP" altLang="en-US">
              <a:solidFill>
                <a:srgbClr val="000000"/>
              </a:solidFill>
            </a:endParaRPr>
          </a:p>
        </p:txBody>
      </p:sp>
      <p:pic>
        <p:nvPicPr>
          <p:cNvPr id="3" name="図 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92089" y="6664325"/>
            <a:ext cx="1583789" cy="192158"/>
          </a:xfrm>
          <a:prstGeom prst="rect">
            <a:avLst/>
          </a:prstGeom>
        </p:spPr>
      </p:pic>
    </p:spTree>
    <p:extLst>
      <p:ext uri="{BB962C8B-B14F-4D97-AF65-F5344CB8AC3E}">
        <p14:creationId xmlns:p14="http://schemas.microsoft.com/office/powerpoint/2010/main" val="1503712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25" name="Picture 13" descr="ContentGray20_L150"/>
          <p:cNvPicPr>
            <a:picLocks noChangeAspect="1" noChangeArrowheads="1"/>
          </p:cNvPicPr>
          <p:nvPr/>
        </p:nvPicPr>
        <p:blipFill>
          <a:blip r:embed="rId38" cstate="print"/>
          <a:srcRect/>
          <a:stretch>
            <a:fillRect/>
          </a:stretch>
        </p:blipFill>
        <p:spPr bwMode="gray">
          <a:xfrm>
            <a:off x="0" y="0"/>
            <a:ext cx="9144000" cy="1073150"/>
          </a:xfrm>
          <a:prstGeom prst="rect">
            <a:avLst/>
          </a:prstGeom>
          <a:noFill/>
        </p:spPr>
      </p:pic>
      <p:sp>
        <p:nvSpPr>
          <p:cNvPr id="2" name="Titelplatzhalter 1"/>
          <p:cNvSpPr>
            <a:spLocks noGrp="1"/>
          </p:cNvSpPr>
          <p:nvPr>
            <p:ph type="title"/>
          </p:nvPr>
        </p:nvSpPr>
        <p:spPr bwMode="gray">
          <a:xfrm>
            <a:off x="179388" y="0"/>
            <a:ext cx="78588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a:p>
        </p:txBody>
      </p:sp>
      <p:sp>
        <p:nvSpPr>
          <p:cNvPr id="7" name="VCT_Marker_ID_7" hidden="1"/>
          <p:cNvSpPr/>
          <p:nvPr>
            <p:custDataLst>
              <p:tags r:id="rId36"/>
            </p:custDataLst>
          </p:nvPr>
        </p:nvSpPr>
        <p:spPr>
          <a:xfrm>
            <a:off x="1270001"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GB" sz="1800">
              <a:solidFill>
                <a:srgbClr val="FFFFFF"/>
              </a:solidFill>
            </a:endParaRPr>
          </a:p>
        </p:txBody>
      </p:sp>
      <p:sp>
        <p:nvSpPr>
          <p:cNvPr id="36"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endParaRPr kumimoji="0" lang="en-US" sz="1800">
              <a:solidFill>
                <a:srgbClr val="000000"/>
              </a:solidFill>
            </a:endParaRPr>
          </a:p>
        </p:txBody>
      </p:sp>
      <p:sp>
        <p:nvSpPr>
          <p:cNvPr id="22" name="Rectangle 21"/>
          <p:cNvSpPr/>
          <p:nvPr/>
        </p:nvSpPr>
        <p:spPr bwMode="gray">
          <a:xfrm>
            <a:off x="4302000" y="6652800"/>
            <a:ext cx="5400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algn="ctr" fontAlgn="base">
              <a:spcBef>
                <a:spcPct val="0"/>
              </a:spcBef>
              <a:spcAft>
                <a:spcPct val="0"/>
              </a:spcAft>
            </a:pPr>
            <a:fld id="{AC746033-9F45-4508-8446-72AA2BBAAD2A}" type="slidenum">
              <a:rPr kumimoji="0" lang="en-US" altLang="ja-JP" sz="800" smtClean="0">
                <a:solidFill>
                  <a:srgbClr val="000000"/>
                </a:solidFill>
                <a:ea typeface="ＭＳ Ｐゴシック" charset="-128"/>
              </a:rPr>
              <a:pPr algn="ctr" fontAlgn="base">
                <a:spcBef>
                  <a:spcPct val="0"/>
                </a:spcBef>
                <a:spcAft>
                  <a:spcPct val="0"/>
                </a:spcAft>
              </a:pPr>
              <a:t>‹#›</a:t>
            </a:fld>
            <a:endParaRPr kumimoji="0" lang="en-US" altLang="ja-JP" sz="800">
              <a:solidFill>
                <a:srgbClr val="000000"/>
              </a:solidFill>
              <a:ea typeface="ＭＳ Ｐゴシック" charset="-128"/>
            </a:endParaRPr>
          </a:p>
        </p:txBody>
      </p:sp>
      <p:sp>
        <p:nvSpPr>
          <p:cNvPr id="40" name="Text Placeholder 39"/>
          <p:cNvSpPr>
            <a:spLocks noGrp="1"/>
          </p:cNvSpPr>
          <p:nvPr>
            <p:ph type="body" idx="1"/>
            <p:custDataLst>
              <p:tags r:id="rId37"/>
            </p:custDataLst>
          </p:nvPr>
        </p:nvSpPr>
        <p:spPr bwMode="gray">
          <a:xfrm>
            <a:off x="179513" y="836613"/>
            <a:ext cx="8784976" cy="561657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pic>
        <p:nvPicPr>
          <p:cNvPr id="20" name="Picture 3" descr="Fujitsu_Logo"/>
          <p:cNvPicPr>
            <a:picLocks noChangeAspect="1" noChangeArrowheads="1"/>
          </p:cNvPicPr>
          <p:nvPr/>
        </p:nvPicPr>
        <p:blipFill>
          <a:blip r:embed="rId39" cstate="print"/>
          <a:srcRect b="22033"/>
          <a:stretch>
            <a:fillRect/>
          </a:stretch>
        </p:blipFill>
        <p:spPr bwMode="auto">
          <a:xfrm>
            <a:off x="7936771" y="186079"/>
            <a:ext cx="1037913" cy="404473"/>
          </a:xfrm>
          <a:prstGeom prst="rect">
            <a:avLst/>
          </a:prstGeom>
          <a:noFill/>
        </p:spPr>
      </p:pic>
    </p:spTree>
    <p:extLst>
      <p:ext uri="{BB962C8B-B14F-4D97-AF65-F5344CB8AC3E}">
        <p14:creationId xmlns:p14="http://schemas.microsoft.com/office/powerpoint/2010/main" val="10970052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Lst>
  <p:hf sldNum="0" hdr="0" dt="0"/>
  <p:txStyles>
    <p:title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p:titleStyle>
    <p:body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9.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prstClr val="black"/>
              <a:schemeClr val="accent1">
                <a:tint val="45000"/>
                <a:satMod val="400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850" y="2133470"/>
            <a:ext cx="8492490" cy="1007490"/>
          </a:xfrm>
        </p:spPr>
        <p:txBody>
          <a:bodyPr/>
          <a:lstStyle/>
          <a:p>
            <a:pPr algn="ctr"/>
            <a:r>
              <a:rPr lang="en-US" b="1" dirty="0">
                <a:solidFill>
                  <a:schemeClr val="accent1">
                    <a:lumMod val="75000"/>
                  </a:schemeClr>
                </a:solidFill>
              </a:rPr>
              <a:t>Visual Basic for Application (VBA) </a:t>
            </a:r>
            <a:br>
              <a:rPr lang="en-US" b="1" dirty="0">
                <a:solidFill>
                  <a:schemeClr val="accent1">
                    <a:lumMod val="75000"/>
                  </a:schemeClr>
                </a:solidFill>
              </a:rPr>
            </a:br>
            <a:r>
              <a:rPr lang="en-US" b="1" dirty="0">
                <a:solidFill>
                  <a:schemeClr val="accent1">
                    <a:lumMod val="75000"/>
                  </a:schemeClr>
                </a:solidFill>
              </a:rPr>
              <a:t>for Excel</a:t>
            </a:r>
          </a:p>
        </p:txBody>
      </p:sp>
      <p:sp>
        <p:nvSpPr>
          <p:cNvPr id="4" name="Footer Placeholder 3"/>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spTree>
    <p:extLst>
      <p:ext uri="{BB962C8B-B14F-4D97-AF65-F5344CB8AC3E}">
        <p14:creationId xmlns:p14="http://schemas.microsoft.com/office/powerpoint/2010/main" val="4084155911"/>
      </p:ext>
    </p:extLst>
  </p:cSld>
  <p:clrMapOvr>
    <a:masterClrMapping/>
  </p:clrMapOvr>
  <mc:AlternateContent xmlns:mc="http://schemas.openxmlformats.org/markup-compatibility/2006" xmlns:p14="http://schemas.microsoft.com/office/powerpoint/2010/main">
    <mc:Choice Requires="p14">
      <p:transition spd="slow" p14:dur="2000" advTm="1180"/>
    </mc:Choice>
    <mc:Fallback xmlns="">
      <p:transition spd="slow" advTm="11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79388" y="845377"/>
            <a:ext cx="8137028" cy="4383824"/>
          </a:xfrm>
          <a:prstGeom prst="rect">
            <a:avLst/>
          </a:prstGeom>
        </p:spPr>
      </p:pic>
      <p:sp>
        <p:nvSpPr>
          <p:cNvPr id="2" name="Title 1"/>
          <p:cNvSpPr>
            <a:spLocks noGrp="1"/>
          </p:cNvSpPr>
          <p:nvPr>
            <p:ph type="title"/>
          </p:nvPr>
        </p:nvSpPr>
        <p:spPr/>
        <p:txBody>
          <a:bodyPr/>
          <a:lstStyle/>
          <a:p>
            <a:r>
              <a:rPr lang="en-US" dirty="0"/>
              <a:t>Enabling Developer Tab</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5301210"/>
            <a:ext cx="8784976" cy="792087"/>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tabLst>
                <a:tab pos="604784" algn="l"/>
                <a:tab pos="907176" algn="l"/>
                <a:tab pos="1159170" algn="l"/>
              </a:tabLst>
            </a:pPr>
            <a:r>
              <a:rPr lang="en-US" dirty="0"/>
              <a:t>To enable design mode in developer tab, save as the worksheet as “Excel Macro-Enabled Worksheet”</a:t>
            </a:r>
          </a:p>
        </p:txBody>
      </p:sp>
      <p:sp>
        <p:nvSpPr>
          <p:cNvPr id="15" name="Rectangle 14"/>
          <p:cNvSpPr/>
          <p:nvPr/>
        </p:nvSpPr>
        <p:spPr>
          <a:xfrm>
            <a:off x="179388" y="1095152"/>
            <a:ext cx="4248596" cy="5336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
        <p:nvSpPr>
          <p:cNvPr id="16" name="Rounded Rectangular Callout 15"/>
          <p:cNvSpPr/>
          <p:nvPr/>
        </p:nvSpPr>
        <p:spPr>
          <a:xfrm>
            <a:off x="1115616" y="1750940"/>
            <a:ext cx="936104" cy="326568"/>
          </a:xfrm>
          <a:prstGeom prst="wedgeRoundRectCallout">
            <a:avLst>
              <a:gd name="adj1" fmla="val 64786"/>
              <a:gd name="adj2" fmla="val -134593"/>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200" dirty="0">
                <a:solidFill>
                  <a:srgbClr val="FF0000"/>
                </a:solidFill>
              </a:rPr>
              <a:t>Disabled</a:t>
            </a:r>
          </a:p>
        </p:txBody>
      </p:sp>
    </p:spTree>
    <p:extLst>
      <p:ext uri="{BB962C8B-B14F-4D97-AF65-F5344CB8AC3E}">
        <p14:creationId xmlns:p14="http://schemas.microsoft.com/office/powerpoint/2010/main" val="406880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Worksheet Object</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p:txBody>
          <a:bodyPr/>
          <a:lstStyle/>
          <a:p>
            <a:pPr>
              <a:lnSpc>
                <a:spcPct val="150000"/>
              </a:lnSpc>
            </a:pPr>
            <a:r>
              <a:rPr lang="en-US" dirty="0"/>
              <a:t>Generally most of your VBA programming will deal with Worksheet and Range Object.</a:t>
            </a:r>
          </a:p>
          <a:p>
            <a:pPr marL="0" indent="0">
              <a:lnSpc>
                <a:spcPct val="150000"/>
              </a:lnSpc>
              <a:buNone/>
            </a:pPr>
            <a:endParaRPr lang="en-US" dirty="0"/>
          </a:p>
          <a:p>
            <a:pPr>
              <a:lnSpc>
                <a:spcPct val="150000"/>
              </a:lnSpc>
            </a:pPr>
            <a:r>
              <a:rPr lang="en-US" dirty="0"/>
              <a:t>Unlike the Range Object, Worksheet object is easy to learn as it doesn’t have that much properties and Methods.</a:t>
            </a:r>
          </a:p>
          <a:p>
            <a:pPr>
              <a:lnSpc>
                <a:spcPct val="150000"/>
              </a:lnSpc>
            </a:pPr>
            <a:endParaRPr lang="en-US" dirty="0"/>
          </a:p>
          <a:p>
            <a:pPr>
              <a:lnSpc>
                <a:spcPct val="150000"/>
              </a:lnSpc>
            </a:pPr>
            <a:r>
              <a:rPr lang="en-US" dirty="0"/>
              <a:t>Also we will be talking about the Worksheets Collection, which represents all the Worksheet in Excel.</a:t>
            </a:r>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03887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Notes to Remember</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p:txBody>
          <a:bodyPr/>
          <a:lstStyle/>
          <a:p>
            <a:pPr algn="just">
              <a:lnSpc>
                <a:spcPct val="100000"/>
              </a:lnSpc>
              <a:spcBef>
                <a:spcPts val="600"/>
              </a:spcBef>
              <a:spcAft>
                <a:spcPts val="600"/>
              </a:spcAft>
            </a:pPr>
            <a:r>
              <a:rPr lang="en-US" sz="2000" dirty="0"/>
              <a:t>Worksheets only refer to worksheets, it does not include Chart Sheets. When you want to refer to all sheets (worksheet and chart sheet) you should use the object “Sheets”</a:t>
            </a:r>
          </a:p>
          <a:p>
            <a:pPr algn="just">
              <a:lnSpc>
                <a:spcPct val="100000"/>
              </a:lnSpc>
              <a:spcBef>
                <a:spcPts val="600"/>
              </a:spcBef>
              <a:spcAft>
                <a:spcPts val="600"/>
              </a:spcAft>
            </a:pPr>
            <a:r>
              <a:rPr lang="en-US" sz="2000" dirty="0"/>
              <a:t>When Workbook only contains worksheets, Worksheets and Sheets are the same.</a:t>
            </a:r>
          </a:p>
          <a:p>
            <a:pPr algn="just">
              <a:lnSpc>
                <a:spcPct val="100000"/>
              </a:lnSpc>
              <a:spcBef>
                <a:spcPts val="600"/>
              </a:spcBef>
              <a:spcAft>
                <a:spcPts val="600"/>
              </a:spcAft>
            </a:pPr>
            <a:r>
              <a:rPr lang="en-US" sz="2000" dirty="0"/>
              <a:t>You don’t need to activate a Worksheet to modify it or change it programmatically.</a:t>
            </a:r>
          </a:p>
          <a:p>
            <a:pPr algn="just">
              <a:lnSpc>
                <a:spcPct val="100000"/>
              </a:lnSpc>
              <a:spcBef>
                <a:spcPts val="600"/>
              </a:spcBef>
              <a:spcAft>
                <a:spcPts val="600"/>
              </a:spcAft>
            </a:pPr>
            <a:r>
              <a:rPr lang="en-US" sz="2000" dirty="0"/>
              <a:t>You can’t use the Worksheets object without specifying a Workbook object. You need to reference the workbook containing the Worksheets you are working on.</a:t>
            </a:r>
          </a:p>
          <a:p>
            <a:pPr algn="just">
              <a:lnSpc>
                <a:spcPct val="100000"/>
              </a:lnSpc>
              <a:spcBef>
                <a:spcPts val="600"/>
              </a:spcBef>
              <a:spcAft>
                <a:spcPts val="600"/>
              </a:spcAft>
            </a:pPr>
            <a:r>
              <a:rPr lang="en-US" sz="2000" dirty="0"/>
              <a:t>When using the Worksheet object, always reference the workbook containing the worksheet you are referring to. When not specified, the worksheet will use the active worksheet.</a:t>
            </a:r>
          </a:p>
          <a:p>
            <a:pPr algn="just">
              <a:lnSpc>
                <a:spcPct val="100000"/>
              </a:lnSpc>
              <a:spcBef>
                <a:spcPts val="600"/>
              </a:spcBef>
              <a:spcAft>
                <a:spcPts val="600"/>
              </a:spcAft>
            </a:pPr>
            <a:r>
              <a:rPr lang="en-US" sz="2000" dirty="0"/>
              <a:t>Always ensure that the worksheet you will be modifying is accessible or existing. If not it will return an error.</a:t>
            </a:r>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6154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Worksheet References</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a:xfrm>
            <a:off x="179512" y="969264"/>
            <a:ext cx="8784976" cy="5483924"/>
          </a:xfrm>
        </p:spPr>
        <p:txBody>
          <a:bodyPr/>
          <a:lstStyle/>
          <a:p>
            <a:pPr>
              <a:lnSpc>
                <a:spcPct val="100000"/>
              </a:lnSpc>
              <a:spcBef>
                <a:spcPts val="600"/>
              </a:spcBef>
              <a:spcAft>
                <a:spcPts val="600"/>
              </a:spcAft>
            </a:pPr>
            <a:r>
              <a:rPr lang="en-US" dirty="0"/>
              <a:t>Accessing the worksheet can be done in several ways:</a:t>
            </a:r>
          </a:p>
          <a:p>
            <a:pPr lvl="1">
              <a:lnSpc>
                <a:spcPct val="100000"/>
              </a:lnSpc>
              <a:spcBef>
                <a:spcPts val="600"/>
              </a:spcBef>
              <a:spcAft>
                <a:spcPts val="600"/>
              </a:spcAft>
            </a:pPr>
            <a:r>
              <a:rPr lang="en-US" sz="1800" b="1" dirty="0"/>
              <a:t>Using the Index </a:t>
            </a:r>
            <a:r>
              <a:rPr lang="en-US" sz="1800" dirty="0"/>
              <a:t>-  the index is a numerical value that represents the order of the sheets in the Workbook.</a:t>
            </a:r>
          </a:p>
          <a:p>
            <a:pPr marL="269875" lvl="1" indent="0">
              <a:lnSpc>
                <a:spcPct val="100000"/>
              </a:lnSpc>
              <a:spcBef>
                <a:spcPts val="1800"/>
              </a:spcBef>
              <a:spcAft>
                <a:spcPts val="1800"/>
              </a:spcAft>
              <a:buNone/>
            </a:pPr>
            <a:r>
              <a:rPr lang="en-US" sz="1800" dirty="0"/>
              <a:t>		</a:t>
            </a:r>
            <a:r>
              <a:rPr lang="en-US" sz="1800" dirty="0" err="1"/>
              <a:t>ThisWorkbook.Worksheets</a:t>
            </a:r>
            <a:r>
              <a:rPr lang="en-US" sz="1800" dirty="0"/>
              <a:t>(</a:t>
            </a:r>
            <a:r>
              <a:rPr lang="en-US" sz="1800" i="1" dirty="0"/>
              <a:t>index)</a:t>
            </a:r>
            <a:endParaRPr lang="en-US" sz="1800" dirty="0"/>
          </a:p>
          <a:p>
            <a:pPr lvl="1">
              <a:lnSpc>
                <a:spcPct val="100000"/>
              </a:lnSpc>
              <a:spcBef>
                <a:spcPts val="600"/>
              </a:spcBef>
              <a:spcAft>
                <a:spcPts val="600"/>
              </a:spcAft>
            </a:pPr>
            <a:r>
              <a:rPr lang="en-US" sz="1800" b="1" dirty="0"/>
              <a:t>Using the Sheet Name </a:t>
            </a:r>
            <a:r>
              <a:rPr lang="en-US" sz="1800" dirty="0"/>
              <a:t>- the name is a string value that indicates the name of the sheet. This should be enclosed with “ ”.</a:t>
            </a:r>
          </a:p>
          <a:p>
            <a:pPr marL="269875" lvl="1" indent="0">
              <a:lnSpc>
                <a:spcPct val="100000"/>
              </a:lnSpc>
              <a:spcBef>
                <a:spcPts val="1800"/>
              </a:spcBef>
              <a:spcAft>
                <a:spcPts val="1800"/>
              </a:spcAft>
              <a:buNone/>
            </a:pPr>
            <a:r>
              <a:rPr lang="en-US" sz="1800" dirty="0"/>
              <a:t>		</a:t>
            </a:r>
            <a:r>
              <a:rPr lang="en-US" sz="1800" dirty="0" err="1"/>
              <a:t>ThisWorkbook.Worksheets</a:t>
            </a:r>
            <a:r>
              <a:rPr lang="en-US" sz="1800" dirty="0"/>
              <a:t>(name)</a:t>
            </a:r>
          </a:p>
          <a:p>
            <a:pPr lvl="1">
              <a:lnSpc>
                <a:spcPct val="100000"/>
              </a:lnSpc>
              <a:spcBef>
                <a:spcPts val="600"/>
              </a:spcBef>
              <a:spcAft>
                <a:spcPts val="600"/>
              </a:spcAft>
            </a:pPr>
            <a:r>
              <a:rPr lang="en-US" sz="1800" b="1" dirty="0"/>
              <a:t>Using the Code Name </a:t>
            </a:r>
            <a:r>
              <a:rPr lang="en-US" sz="1800" dirty="0"/>
              <a:t>– this is the name of the worksheet as viewed in the Project explorer. </a:t>
            </a:r>
          </a:p>
          <a:p>
            <a:pPr marL="0" indent="0">
              <a:lnSpc>
                <a:spcPct val="100000"/>
              </a:lnSpc>
              <a:spcBef>
                <a:spcPts val="1800"/>
              </a:spcBef>
              <a:spcAft>
                <a:spcPts val="600"/>
              </a:spcAft>
              <a:buNone/>
            </a:pPr>
            <a:r>
              <a:rPr lang="en-US" sz="2200" dirty="0"/>
              <a:t>Note: There are times when it is safer to use the Code Name when coding a VBA Program with multiple sheets as this will not create an error when the sheets are re-arranged or renamed</a:t>
            </a:r>
          </a:p>
          <a:p>
            <a:pPr lvl="1">
              <a:lnSpc>
                <a:spcPct val="100000"/>
              </a:lnSpc>
              <a:spcBef>
                <a:spcPts val="600"/>
              </a:spcBef>
              <a:spcAft>
                <a:spcPts val="600"/>
              </a:spcAft>
            </a:pPr>
            <a:endParaRPr lang="en-US" sz="1800" dirty="0"/>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9207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Using the Worksheet Object</a:t>
            </a:r>
          </a:p>
        </p:txBody>
      </p:sp>
    </p:spTree>
    <p:extLst>
      <p:ext uri="{BB962C8B-B14F-4D97-AF65-F5344CB8AC3E}">
        <p14:creationId xmlns:p14="http://schemas.microsoft.com/office/powerpoint/2010/main" val="12504242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Hiding or Unhiding a Sheet</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r>
              <a:rPr lang="en-US" dirty="0"/>
              <a:t>One of the most common tasks you do in Excel with regards to Worksheet is hiding or unhiding it. Below is a sample code that hides a sheet.</a:t>
            </a:r>
          </a:p>
          <a:p>
            <a:pPr marL="0" indent="0">
              <a:lnSpc>
                <a:spcPct val="100000"/>
              </a:lnSpc>
              <a:buNone/>
            </a:pPr>
            <a:endParaRPr lang="en-US" dirty="0"/>
          </a:p>
          <a:p>
            <a:pPr marL="914400" indent="0">
              <a:lnSpc>
                <a:spcPct val="100000"/>
              </a:lnSpc>
              <a:buNone/>
            </a:pPr>
            <a:r>
              <a:rPr lang="en-US" sz="1600" dirty="0"/>
              <a:t>‘This subroutine will hide the worksheet indicated by </a:t>
            </a:r>
            <a:r>
              <a:rPr lang="en-US" sz="1600" dirty="0" err="1"/>
              <a:t>wsName</a:t>
            </a:r>
            <a:endParaRPr lang="en-US" sz="1600" dirty="0"/>
          </a:p>
          <a:p>
            <a:pPr marL="914400" indent="0">
              <a:lnSpc>
                <a:spcPct val="100000"/>
              </a:lnSpc>
              <a:buNone/>
            </a:pPr>
            <a:endParaRPr lang="en-US" sz="1600" dirty="0"/>
          </a:p>
          <a:p>
            <a:pPr marL="914400" indent="0">
              <a:lnSpc>
                <a:spcPct val="100000"/>
              </a:lnSpc>
              <a:buNone/>
            </a:pPr>
            <a:r>
              <a:rPr lang="en-US" sz="1600" dirty="0"/>
              <a:t>Sub </a:t>
            </a:r>
            <a:r>
              <a:rPr lang="en-US" sz="1600" dirty="0" err="1"/>
              <a:t>HideWorksheet</a:t>
            </a:r>
            <a:r>
              <a:rPr lang="en-US" sz="1600" dirty="0"/>
              <a:t>(</a:t>
            </a:r>
            <a:r>
              <a:rPr lang="en-US" sz="1600" dirty="0" err="1"/>
              <a:t>wsName</a:t>
            </a:r>
            <a:r>
              <a:rPr lang="en-US" sz="1600" dirty="0"/>
              <a:t> As String, </a:t>
            </a:r>
            <a:r>
              <a:rPr lang="en-US" sz="1600" dirty="0" err="1"/>
              <a:t>bVeryHidden</a:t>
            </a:r>
            <a:r>
              <a:rPr lang="en-US" sz="1600" dirty="0"/>
              <a:t> As Boolean)</a:t>
            </a:r>
          </a:p>
          <a:p>
            <a:pPr marL="914400" indent="0">
              <a:lnSpc>
                <a:spcPct val="100000"/>
              </a:lnSpc>
              <a:buNone/>
              <a:tabLst>
                <a:tab pos="1371600" algn="l"/>
              </a:tabLst>
            </a:pPr>
            <a:r>
              <a:rPr lang="en-US" sz="1600" dirty="0"/>
              <a:t>	If </a:t>
            </a:r>
            <a:r>
              <a:rPr lang="en-US" sz="1600" dirty="0" err="1"/>
              <a:t>WorksheetExists</a:t>
            </a:r>
            <a:r>
              <a:rPr lang="en-US" sz="1600" dirty="0"/>
              <a:t>(</a:t>
            </a:r>
            <a:r>
              <a:rPr lang="en-US" sz="1600" dirty="0" err="1"/>
              <a:t>ThisWorkbook</a:t>
            </a:r>
            <a:r>
              <a:rPr lang="en-US" sz="1600" dirty="0"/>
              <a:t>, </a:t>
            </a:r>
            <a:r>
              <a:rPr lang="en-US" sz="1600" dirty="0" err="1"/>
              <a:t>wsName</a:t>
            </a:r>
            <a:r>
              <a:rPr lang="en-US" sz="1600" dirty="0"/>
              <a:t>) Then</a:t>
            </a:r>
          </a:p>
          <a:p>
            <a:pPr marL="914400" indent="0">
              <a:lnSpc>
                <a:spcPct val="100000"/>
              </a:lnSpc>
              <a:buNone/>
              <a:tabLst>
                <a:tab pos="914400" algn="l"/>
              </a:tabLst>
            </a:pPr>
            <a:r>
              <a:rPr lang="en-US" sz="1600" dirty="0"/>
              <a:t>	If </a:t>
            </a:r>
            <a:r>
              <a:rPr lang="en-US" sz="1600" dirty="0" err="1"/>
              <a:t>bVeryHidden</a:t>
            </a:r>
            <a:r>
              <a:rPr lang="en-US" sz="1600" dirty="0"/>
              <a:t> Then</a:t>
            </a:r>
          </a:p>
          <a:p>
            <a:pPr marL="914400" indent="0">
              <a:lnSpc>
                <a:spcPct val="100000"/>
              </a:lnSpc>
              <a:buNone/>
              <a:tabLst>
                <a:tab pos="1371600" algn="l"/>
                <a:tab pos="2286000" algn="l"/>
              </a:tabLst>
            </a:pPr>
            <a:r>
              <a:rPr lang="en-US" sz="1600" dirty="0"/>
              <a:t>		</a:t>
            </a:r>
            <a:r>
              <a:rPr lang="en-US" sz="1600" dirty="0" err="1"/>
              <a:t>ThisWorkbook.Worksheets</a:t>
            </a:r>
            <a:r>
              <a:rPr lang="en-US" sz="1600" dirty="0"/>
              <a:t>(</a:t>
            </a:r>
            <a:r>
              <a:rPr lang="en-US" sz="1600" dirty="0" err="1"/>
              <a:t>wsName</a:t>
            </a:r>
            <a:r>
              <a:rPr lang="en-US" sz="1600" dirty="0"/>
              <a:t>).Visible = </a:t>
            </a:r>
            <a:r>
              <a:rPr lang="en-US" sz="1600" dirty="0" err="1"/>
              <a:t>xlSheetVeryHidden</a:t>
            </a:r>
            <a:endParaRPr lang="en-US" sz="1600" dirty="0"/>
          </a:p>
          <a:p>
            <a:pPr marL="914400" indent="0">
              <a:lnSpc>
                <a:spcPct val="100000"/>
              </a:lnSpc>
              <a:buNone/>
            </a:pPr>
            <a:r>
              <a:rPr lang="en-US" sz="1600" dirty="0"/>
              <a:t>	Else</a:t>
            </a:r>
          </a:p>
          <a:p>
            <a:pPr marL="914400" indent="0">
              <a:lnSpc>
                <a:spcPct val="100000"/>
              </a:lnSpc>
              <a:buNone/>
              <a:tabLst>
                <a:tab pos="1371600" algn="l"/>
                <a:tab pos="2286000" algn="l"/>
              </a:tabLst>
            </a:pPr>
            <a:r>
              <a:rPr lang="en-US" sz="1600" dirty="0"/>
              <a:t>		</a:t>
            </a:r>
            <a:r>
              <a:rPr lang="en-US" sz="1600" dirty="0" err="1"/>
              <a:t>ThisWorkbook.Worksheets</a:t>
            </a:r>
            <a:r>
              <a:rPr lang="en-US" sz="1600" dirty="0"/>
              <a:t>(</a:t>
            </a:r>
            <a:r>
              <a:rPr lang="en-US" sz="1600" dirty="0" err="1"/>
              <a:t>wsName</a:t>
            </a:r>
            <a:r>
              <a:rPr lang="en-US" sz="1600" dirty="0"/>
              <a:t>).Visible = </a:t>
            </a:r>
            <a:r>
              <a:rPr lang="en-US" sz="1600" dirty="0" err="1"/>
              <a:t>xlSheetHidden</a:t>
            </a:r>
            <a:endParaRPr lang="en-US" sz="1600" dirty="0"/>
          </a:p>
          <a:p>
            <a:pPr marL="914400" indent="0">
              <a:lnSpc>
                <a:spcPct val="100000"/>
              </a:lnSpc>
              <a:buNone/>
            </a:pPr>
            <a:r>
              <a:rPr lang="en-US" sz="1600" dirty="0"/>
              <a:t>	End If</a:t>
            </a:r>
          </a:p>
          <a:p>
            <a:pPr marL="914400" indent="0">
              <a:lnSpc>
                <a:spcPct val="100000"/>
              </a:lnSpc>
              <a:buNone/>
              <a:tabLst>
                <a:tab pos="1371600" algn="l"/>
              </a:tabLst>
            </a:pPr>
            <a:r>
              <a:rPr lang="en-US" sz="1600" dirty="0"/>
              <a:t>	End If</a:t>
            </a:r>
          </a:p>
          <a:p>
            <a:pPr marL="914400" indent="0">
              <a:lnSpc>
                <a:spcPct val="100000"/>
              </a:lnSpc>
              <a:buNone/>
            </a:pPr>
            <a:r>
              <a:rPr lang="en-US" sz="1600" dirty="0"/>
              <a:t>End Sub</a:t>
            </a:r>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
        <p:nvSpPr>
          <p:cNvPr id="5" name="Rectangle 4">
            <a:extLst>
              <a:ext uri="{FF2B5EF4-FFF2-40B4-BE49-F238E27FC236}">
                <a16:creationId xmlns:a16="http://schemas.microsoft.com/office/drawing/2014/main" id="{B54F2CB2-E9A2-4E08-830D-A17ED3EBE5FF}"/>
              </a:ext>
            </a:extLst>
          </p:cNvPr>
          <p:cNvSpPr/>
          <p:nvPr/>
        </p:nvSpPr>
        <p:spPr>
          <a:xfrm>
            <a:off x="2386584" y="3941064"/>
            <a:ext cx="6135624" cy="44805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
        <p:nvSpPr>
          <p:cNvPr id="6" name="Rectangle 5">
            <a:extLst>
              <a:ext uri="{FF2B5EF4-FFF2-40B4-BE49-F238E27FC236}">
                <a16:creationId xmlns:a16="http://schemas.microsoft.com/office/drawing/2014/main" id="{66F2F4BA-61BE-4B15-B462-6140D0609609}"/>
              </a:ext>
            </a:extLst>
          </p:cNvPr>
          <p:cNvSpPr/>
          <p:nvPr/>
        </p:nvSpPr>
        <p:spPr>
          <a:xfrm>
            <a:off x="2386584" y="4589157"/>
            <a:ext cx="6135624" cy="44805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16224078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Hiding or Unhiding a Sheet</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r>
              <a:rPr lang="en-US" dirty="0"/>
              <a:t>One of the most common tasks you do in Excel with regards to Worksheet is hiding or unhiding it. Below is a sample code that hides a sheet.</a:t>
            </a:r>
          </a:p>
          <a:p>
            <a:pPr marL="914400" indent="0">
              <a:lnSpc>
                <a:spcPct val="100000"/>
              </a:lnSpc>
              <a:buNone/>
            </a:pPr>
            <a:r>
              <a:rPr lang="en-US" sz="1600" dirty="0"/>
              <a:t>‘This subroutine will unhide the worksheet indicated by </a:t>
            </a:r>
            <a:r>
              <a:rPr lang="en-US" sz="1600" dirty="0" err="1"/>
              <a:t>wsName</a:t>
            </a:r>
            <a:endParaRPr lang="en-US" sz="1600" dirty="0"/>
          </a:p>
          <a:p>
            <a:pPr marL="914400" indent="0">
              <a:lnSpc>
                <a:spcPct val="100000"/>
              </a:lnSpc>
              <a:buNone/>
            </a:pPr>
            <a:endParaRPr lang="en-US" sz="1600" dirty="0"/>
          </a:p>
          <a:p>
            <a:pPr marL="914400" indent="0">
              <a:lnSpc>
                <a:spcPct val="100000"/>
              </a:lnSpc>
              <a:buNone/>
            </a:pPr>
            <a:r>
              <a:rPr lang="en-US" sz="1600" dirty="0"/>
              <a:t>Sub </a:t>
            </a:r>
            <a:r>
              <a:rPr lang="en-US" sz="1600" dirty="0" err="1"/>
              <a:t>UnhideWorksheet</a:t>
            </a:r>
            <a:r>
              <a:rPr lang="en-US" sz="1600" dirty="0"/>
              <a:t>(</a:t>
            </a:r>
            <a:r>
              <a:rPr lang="en-US" sz="1600" dirty="0" err="1"/>
              <a:t>wsName</a:t>
            </a:r>
            <a:r>
              <a:rPr lang="en-US" sz="1600" dirty="0"/>
              <a:t> As String)</a:t>
            </a:r>
          </a:p>
          <a:p>
            <a:pPr marL="914400" indent="0">
              <a:lnSpc>
                <a:spcPct val="100000"/>
              </a:lnSpc>
              <a:buNone/>
            </a:pPr>
            <a:r>
              <a:rPr lang="en-US" sz="1600" dirty="0"/>
              <a:t>     If </a:t>
            </a:r>
            <a:r>
              <a:rPr lang="en-US" sz="1600" dirty="0" err="1"/>
              <a:t>WorksheetExists</a:t>
            </a:r>
            <a:r>
              <a:rPr lang="en-US" sz="1600" dirty="0"/>
              <a:t>(</a:t>
            </a:r>
            <a:r>
              <a:rPr lang="en-US" sz="1600" dirty="0" err="1"/>
              <a:t>ThisWorkbook</a:t>
            </a:r>
            <a:r>
              <a:rPr lang="en-US" sz="1600" dirty="0"/>
              <a:t>, </a:t>
            </a:r>
            <a:r>
              <a:rPr lang="en-US" sz="1600" dirty="0" err="1"/>
              <a:t>wsName</a:t>
            </a:r>
            <a:r>
              <a:rPr lang="en-US" sz="1600" dirty="0"/>
              <a:t>) Then</a:t>
            </a:r>
          </a:p>
          <a:p>
            <a:pPr marL="914400" indent="0">
              <a:lnSpc>
                <a:spcPct val="100000"/>
              </a:lnSpc>
              <a:buNone/>
            </a:pPr>
            <a:r>
              <a:rPr lang="en-US" sz="1600" dirty="0"/>
              <a:t>          </a:t>
            </a:r>
            <a:r>
              <a:rPr lang="en-US" sz="1600" dirty="0" err="1"/>
              <a:t>ThisWorkbook.Worksheets</a:t>
            </a:r>
            <a:r>
              <a:rPr lang="en-US" sz="1600" dirty="0"/>
              <a:t>(</a:t>
            </a:r>
            <a:r>
              <a:rPr lang="en-US" sz="1600" dirty="0" err="1"/>
              <a:t>wsName</a:t>
            </a:r>
            <a:r>
              <a:rPr lang="en-US" sz="1600" dirty="0"/>
              <a:t>).Visible = </a:t>
            </a:r>
            <a:r>
              <a:rPr lang="en-US" sz="1600" dirty="0" err="1"/>
              <a:t>xlSheetVisible</a:t>
            </a:r>
            <a:endParaRPr lang="en-US" sz="1600" dirty="0"/>
          </a:p>
          <a:p>
            <a:pPr marL="914400" indent="0">
              <a:lnSpc>
                <a:spcPct val="100000"/>
              </a:lnSpc>
              <a:buNone/>
            </a:pPr>
            <a:r>
              <a:rPr lang="en-US" sz="1600" dirty="0"/>
              <a:t>     End If</a:t>
            </a:r>
          </a:p>
          <a:p>
            <a:pPr marL="914400" indent="0">
              <a:lnSpc>
                <a:spcPct val="100000"/>
              </a:lnSpc>
              <a:buNone/>
            </a:pPr>
            <a:r>
              <a:rPr lang="en-US" sz="1600" dirty="0"/>
              <a:t>End Sub</a:t>
            </a:r>
          </a:p>
          <a:p>
            <a:pPr marL="914400" indent="0">
              <a:lnSpc>
                <a:spcPct val="100000"/>
              </a:lnSpc>
              <a:buNone/>
            </a:pPr>
            <a:endParaRPr lang="en-US" sz="1600" dirty="0"/>
          </a:p>
          <a:p>
            <a:pPr>
              <a:lnSpc>
                <a:spcPct val="100000"/>
              </a:lnSpc>
            </a:pPr>
            <a:r>
              <a:rPr lang="en-US" dirty="0"/>
              <a:t>A very simple way to hide and unhide a Sheet is to set the Visible Property to True (visible) or False (hidden)</a:t>
            </a:r>
          </a:p>
          <a:p>
            <a:pPr marL="1371600" indent="0">
              <a:lnSpc>
                <a:spcPct val="100000"/>
              </a:lnSpc>
              <a:spcBef>
                <a:spcPts val="1200"/>
              </a:spcBef>
              <a:buNone/>
            </a:pPr>
            <a:r>
              <a:rPr lang="en-US" sz="1600" dirty="0" err="1"/>
              <a:t>ThisWorkbook.Worksheets</a:t>
            </a:r>
            <a:r>
              <a:rPr lang="en-US" sz="1600" i="1" dirty="0"/>
              <a:t>(</a:t>
            </a:r>
            <a:r>
              <a:rPr lang="en-US" sz="1600" i="1" dirty="0" err="1"/>
              <a:t>sheetName</a:t>
            </a:r>
            <a:r>
              <a:rPr lang="en-US" sz="1600" i="1" dirty="0"/>
              <a:t>).</a:t>
            </a:r>
            <a:r>
              <a:rPr lang="en-US" sz="1600" dirty="0"/>
              <a:t>Visible = True</a:t>
            </a:r>
          </a:p>
          <a:p>
            <a:pPr marL="1371600" indent="0">
              <a:lnSpc>
                <a:spcPct val="100000"/>
              </a:lnSpc>
              <a:spcBef>
                <a:spcPts val="1200"/>
              </a:spcBef>
              <a:buNone/>
            </a:pPr>
            <a:r>
              <a:rPr lang="en-US" sz="1600" dirty="0" err="1"/>
              <a:t>ThisWorkbook.Worksheets</a:t>
            </a:r>
            <a:r>
              <a:rPr lang="en-US" sz="1600" i="1" dirty="0"/>
              <a:t>(</a:t>
            </a:r>
            <a:r>
              <a:rPr lang="en-US" sz="1600" i="1" dirty="0" err="1"/>
              <a:t>sheetName</a:t>
            </a:r>
            <a:r>
              <a:rPr lang="en-US" sz="1600" i="1" dirty="0"/>
              <a:t>).</a:t>
            </a:r>
            <a:r>
              <a:rPr lang="en-US" sz="1600" dirty="0"/>
              <a:t>Visible = False</a:t>
            </a:r>
          </a:p>
          <a:p>
            <a:pPr marL="914400" indent="0">
              <a:lnSpc>
                <a:spcPct val="100000"/>
              </a:lnSpc>
              <a:spcBef>
                <a:spcPts val="1200"/>
              </a:spcBef>
              <a:buNone/>
            </a:pPr>
            <a:endParaRPr lang="en-US" sz="1600" dirty="0"/>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78710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Protecting the Worksheet</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r>
              <a:rPr lang="en-US" sz="2000" dirty="0"/>
              <a:t>There are times when creating a macro based sheet that you don’t want other to modify or change the structure of your worksheet containing the macros. With this you can protect and unprotect a Worksheet programmatically.</a:t>
            </a:r>
          </a:p>
          <a:p>
            <a:pPr>
              <a:lnSpc>
                <a:spcPct val="100000"/>
              </a:lnSpc>
            </a:pPr>
            <a:endParaRPr lang="en-US" sz="2000" dirty="0"/>
          </a:p>
          <a:p>
            <a:pPr>
              <a:lnSpc>
                <a:spcPct val="100000"/>
              </a:lnSpc>
            </a:pPr>
            <a:r>
              <a:rPr lang="en-US" sz="2000" dirty="0"/>
              <a:t>The Worksheet can be protected/unprotected by the following:</a:t>
            </a:r>
          </a:p>
          <a:p>
            <a:pPr marL="0" indent="0">
              <a:lnSpc>
                <a:spcPct val="100000"/>
              </a:lnSpc>
              <a:buNone/>
            </a:pPr>
            <a:endParaRPr lang="en-US" sz="2000" dirty="0"/>
          </a:p>
          <a:p>
            <a:pPr marL="457200" indent="0">
              <a:lnSpc>
                <a:spcPct val="100000"/>
              </a:lnSpc>
              <a:buNone/>
            </a:pPr>
            <a:r>
              <a:rPr lang="en-US" sz="1800" dirty="0" err="1"/>
              <a:t>ThisWorkbook.Worksheets</a:t>
            </a:r>
            <a:r>
              <a:rPr lang="en-US" sz="1800" dirty="0"/>
              <a:t>(</a:t>
            </a:r>
            <a:r>
              <a:rPr lang="en-US" sz="1800" i="1" dirty="0"/>
              <a:t>index</a:t>
            </a:r>
            <a:r>
              <a:rPr lang="en-US" sz="1800" dirty="0"/>
              <a:t>).</a:t>
            </a:r>
            <a:r>
              <a:rPr lang="en-US" sz="1800" b="1" dirty="0"/>
              <a:t>Protect</a:t>
            </a:r>
            <a:r>
              <a:rPr lang="en-US" sz="1800" dirty="0"/>
              <a:t> Password:=</a:t>
            </a:r>
            <a:r>
              <a:rPr lang="en-US" sz="1800" i="1" dirty="0"/>
              <a:t>“</a:t>
            </a:r>
            <a:r>
              <a:rPr lang="en-US" sz="1800" i="1" dirty="0" err="1"/>
              <a:t>ProtectionPassword</a:t>
            </a:r>
            <a:r>
              <a:rPr lang="en-US" sz="1800" i="1" dirty="0"/>
              <a:t>“</a:t>
            </a:r>
          </a:p>
          <a:p>
            <a:pPr marL="457200" indent="0">
              <a:lnSpc>
                <a:spcPct val="100000"/>
              </a:lnSpc>
              <a:buNone/>
            </a:pPr>
            <a:endParaRPr lang="en-US" sz="1800" dirty="0"/>
          </a:p>
          <a:p>
            <a:pPr marL="457200" indent="0">
              <a:lnSpc>
                <a:spcPct val="100000"/>
              </a:lnSpc>
              <a:buNone/>
            </a:pPr>
            <a:r>
              <a:rPr lang="en-US" sz="1800" dirty="0" err="1"/>
              <a:t>ThisWorkbook.Worksheets</a:t>
            </a:r>
            <a:r>
              <a:rPr lang="en-US" sz="1800" dirty="0"/>
              <a:t>(</a:t>
            </a:r>
            <a:r>
              <a:rPr lang="en-US" sz="1800" i="1" dirty="0"/>
              <a:t>index</a:t>
            </a:r>
            <a:r>
              <a:rPr lang="en-US" sz="1800" dirty="0"/>
              <a:t>).</a:t>
            </a:r>
            <a:r>
              <a:rPr lang="en-US" sz="1800" b="1" dirty="0"/>
              <a:t>Unprotect</a:t>
            </a:r>
            <a:r>
              <a:rPr lang="en-US" sz="1800" dirty="0"/>
              <a:t> Password:=</a:t>
            </a:r>
            <a:r>
              <a:rPr lang="en-US" sz="1800" i="1" dirty="0"/>
              <a:t>“</a:t>
            </a:r>
            <a:r>
              <a:rPr lang="en-US" sz="1800" i="1" dirty="0" err="1"/>
              <a:t>ProtectionPassword</a:t>
            </a:r>
            <a:r>
              <a:rPr lang="en-US" sz="1800" i="1" dirty="0"/>
              <a:t>“</a:t>
            </a:r>
          </a:p>
          <a:p>
            <a:pPr marL="457200" indent="0">
              <a:lnSpc>
                <a:spcPct val="100000"/>
              </a:lnSpc>
              <a:buNone/>
            </a:pPr>
            <a:endParaRPr lang="en-US" dirty="0"/>
          </a:p>
          <a:p>
            <a:pPr marL="457200" indent="0">
              <a:lnSpc>
                <a:spcPct val="100000"/>
              </a:lnSpc>
              <a:buNone/>
            </a:pPr>
            <a:r>
              <a:rPr lang="en-US" sz="1800" dirty="0"/>
              <a:t>Where:</a:t>
            </a:r>
          </a:p>
          <a:p>
            <a:pPr marL="457200" indent="0">
              <a:lnSpc>
                <a:spcPct val="100000"/>
              </a:lnSpc>
              <a:buNone/>
            </a:pPr>
            <a:r>
              <a:rPr lang="en-US" sz="1800" dirty="0"/>
              <a:t>	</a:t>
            </a:r>
            <a:r>
              <a:rPr lang="en-US" sz="1800" b="1" i="1" dirty="0"/>
              <a:t>index</a:t>
            </a:r>
            <a:r>
              <a:rPr lang="en-US" sz="1800" i="1" dirty="0"/>
              <a:t> – </a:t>
            </a:r>
            <a:r>
              <a:rPr lang="en-US" sz="1800" dirty="0"/>
              <a:t>references the worksheet that needs to be protected</a:t>
            </a:r>
          </a:p>
          <a:p>
            <a:pPr marL="457200" indent="0">
              <a:lnSpc>
                <a:spcPct val="100000"/>
              </a:lnSpc>
              <a:buNone/>
            </a:pPr>
            <a:r>
              <a:rPr lang="en-US" sz="1800" dirty="0"/>
              <a:t>	</a:t>
            </a:r>
            <a:r>
              <a:rPr lang="en-US" sz="1800" b="1" i="1" dirty="0" err="1"/>
              <a:t>ProtectionPassword</a:t>
            </a:r>
            <a:r>
              <a:rPr lang="en-US" sz="1800" i="1" dirty="0"/>
              <a:t> – </a:t>
            </a:r>
            <a:r>
              <a:rPr lang="en-US" sz="1800" dirty="0"/>
              <a:t>is the password required to protect and unprotect the 	sheet</a:t>
            </a:r>
          </a:p>
          <a:p>
            <a:pPr>
              <a:lnSpc>
                <a:spcPct val="100000"/>
              </a:lnSpc>
            </a:pPr>
            <a:endParaRPr lang="en-US" sz="1600" dirty="0"/>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257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Adding a Worksheet</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r>
              <a:rPr lang="en-US" sz="2000" dirty="0"/>
              <a:t>When adding a worksheet, you must use the Worksheets object. You can add a worksheet using the following syntax:</a:t>
            </a:r>
          </a:p>
          <a:p>
            <a:pPr marL="0" indent="0">
              <a:lnSpc>
                <a:spcPct val="100000"/>
              </a:lnSpc>
              <a:buNone/>
            </a:pPr>
            <a:endParaRPr lang="en-US" sz="1600" dirty="0"/>
          </a:p>
          <a:p>
            <a:pPr marL="0" indent="0">
              <a:lnSpc>
                <a:spcPct val="100000"/>
              </a:lnSpc>
              <a:buNone/>
            </a:pPr>
            <a:r>
              <a:rPr lang="en-US" sz="1600" dirty="0"/>
              <a:t>	</a:t>
            </a:r>
            <a:r>
              <a:rPr lang="en-US" sz="1600" dirty="0" err="1"/>
              <a:t>ThisWorkbook.Worksheets.</a:t>
            </a:r>
            <a:r>
              <a:rPr lang="en-US" sz="1600" b="1" dirty="0" err="1"/>
              <a:t>Add</a:t>
            </a:r>
            <a:r>
              <a:rPr lang="en-US" sz="1600" dirty="0"/>
              <a:t> [</a:t>
            </a:r>
            <a:r>
              <a:rPr lang="en-US" sz="1600" i="1" dirty="0"/>
              <a:t>Before</a:t>
            </a:r>
            <a:r>
              <a:rPr lang="en-US" sz="1600" dirty="0"/>
              <a:t>], [</a:t>
            </a:r>
            <a:r>
              <a:rPr lang="en-US" sz="1600" i="1" dirty="0"/>
              <a:t>After</a:t>
            </a:r>
            <a:r>
              <a:rPr lang="en-US" sz="1600" dirty="0"/>
              <a:t>], [</a:t>
            </a:r>
            <a:r>
              <a:rPr lang="en-US" sz="1600" i="1" dirty="0"/>
              <a:t>Count</a:t>
            </a:r>
            <a:r>
              <a:rPr lang="en-US" sz="1600" dirty="0"/>
              <a:t>], [</a:t>
            </a:r>
            <a:r>
              <a:rPr lang="en-US" sz="1600" i="1" dirty="0"/>
              <a:t>Type</a:t>
            </a:r>
            <a:r>
              <a:rPr lang="en-US" sz="1600" dirty="0"/>
              <a:t>]</a:t>
            </a:r>
          </a:p>
          <a:p>
            <a:pPr marL="0" indent="0">
              <a:lnSpc>
                <a:spcPct val="100000"/>
              </a:lnSpc>
              <a:buNone/>
            </a:pPr>
            <a:endParaRPr lang="en-US" sz="1600" dirty="0"/>
          </a:p>
          <a:p>
            <a:pPr marL="0" indent="0">
              <a:lnSpc>
                <a:spcPct val="100000"/>
              </a:lnSpc>
              <a:buNone/>
            </a:pPr>
            <a:r>
              <a:rPr lang="en-US" sz="1600" dirty="0"/>
              <a:t>	where:</a:t>
            </a:r>
          </a:p>
          <a:p>
            <a:pPr marL="0" indent="0">
              <a:lnSpc>
                <a:spcPct val="100000"/>
              </a:lnSpc>
              <a:spcBef>
                <a:spcPts val="600"/>
              </a:spcBef>
              <a:spcAft>
                <a:spcPts val="600"/>
              </a:spcAft>
              <a:buNone/>
            </a:pPr>
            <a:r>
              <a:rPr lang="en-US" sz="1600" dirty="0"/>
              <a:t>	</a:t>
            </a:r>
            <a:r>
              <a:rPr lang="en-US" sz="1600" b="1" i="1" dirty="0"/>
              <a:t>Before</a:t>
            </a:r>
            <a:r>
              <a:rPr lang="en-US" sz="1600" i="1" dirty="0"/>
              <a:t> - </a:t>
            </a:r>
            <a:r>
              <a:rPr lang="en-US" sz="1600" dirty="0"/>
              <a:t>This is an optional parameter which specifies which sheet the added 	worksheet(s) should be placed before. </a:t>
            </a:r>
          </a:p>
          <a:p>
            <a:pPr marL="0" indent="0">
              <a:lnSpc>
                <a:spcPct val="100000"/>
              </a:lnSpc>
              <a:spcBef>
                <a:spcPts val="600"/>
              </a:spcBef>
              <a:spcAft>
                <a:spcPts val="600"/>
              </a:spcAft>
              <a:buNone/>
            </a:pPr>
            <a:r>
              <a:rPr lang="en-US" sz="1600" dirty="0"/>
              <a:t>	</a:t>
            </a:r>
            <a:r>
              <a:rPr lang="en-US" sz="1600" b="1" i="1" dirty="0"/>
              <a:t>After </a:t>
            </a:r>
            <a:r>
              <a:rPr lang="en-US" sz="1600" i="1" dirty="0"/>
              <a:t>– </a:t>
            </a:r>
            <a:r>
              <a:rPr lang="en-US" sz="1600" dirty="0"/>
              <a:t>This optional parameter specifies which sheet the added worksheets(s) should 	be placed after. </a:t>
            </a:r>
          </a:p>
          <a:p>
            <a:pPr marL="0" indent="0">
              <a:lnSpc>
                <a:spcPct val="100000"/>
              </a:lnSpc>
              <a:spcBef>
                <a:spcPts val="600"/>
              </a:spcBef>
              <a:spcAft>
                <a:spcPts val="600"/>
              </a:spcAft>
              <a:buNone/>
            </a:pPr>
            <a:r>
              <a:rPr lang="en-US" sz="1600" dirty="0"/>
              <a:t>	</a:t>
            </a:r>
            <a:r>
              <a:rPr lang="en-US" sz="1600" b="1" i="1" dirty="0"/>
              <a:t>Count – </a:t>
            </a:r>
            <a:r>
              <a:rPr lang="en-US" sz="1600" dirty="0"/>
              <a:t>Count is an optional parameter that specifies the number of sheets to add.</a:t>
            </a:r>
          </a:p>
          <a:p>
            <a:pPr marL="0" indent="0">
              <a:lnSpc>
                <a:spcPct val="100000"/>
              </a:lnSpc>
              <a:spcBef>
                <a:spcPts val="600"/>
              </a:spcBef>
              <a:spcAft>
                <a:spcPts val="600"/>
              </a:spcAft>
              <a:buNone/>
            </a:pPr>
            <a:r>
              <a:rPr lang="en-US" sz="1600" dirty="0"/>
              <a:t>	</a:t>
            </a:r>
            <a:r>
              <a:rPr lang="en-US" sz="1600" b="1" i="1" dirty="0"/>
              <a:t>Type –</a:t>
            </a:r>
            <a:r>
              <a:rPr lang="en-US" sz="1600" dirty="0"/>
              <a:t>This optional parameter specifies which kind of sheet to add. By default, a 	standard worksheet (</a:t>
            </a:r>
            <a:r>
              <a:rPr lang="en-US" sz="1600" dirty="0" err="1"/>
              <a:t>xlWorksheet</a:t>
            </a:r>
            <a:r>
              <a:rPr lang="en-US" sz="1600" dirty="0"/>
              <a:t>) is added. Use </a:t>
            </a:r>
            <a:r>
              <a:rPr lang="en-US" sz="1600" dirty="0" err="1"/>
              <a:t>xlWorksheet</a:t>
            </a:r>
            <a:r>
              <a:rPr lang="en-US" sz="1600" dirty="0"/>
              <a:t>, </a:t>
            </a:r>
            <a:r>
              <a:rPr lang="en-US" sz="1600" dirty="0" err="1"/>
              <a:t>xlChart</a:t>
            </a:r>
            <a:r>
              <a:rPr lang="en-US" sz="1600" dirty="0"/>
              <a:t>, 	xlExcel4MacroSheet, or xlExcel4IntlMacroSheet.</a:t>
            </a:r>
          </a:p>
          <a:p>
            <a:pPr marL="0" indent="0">
              <a:lnSpc>
                <a:spcPct val="100000"/>
              </a:lnSpc>
              <a:buNone/>
            </a:pPr>
            <a:endParaRPr lang="en-US" sz="1600" b="1" dirty="0"/>
          </a:p>
          <a:p>
            <a:pPr marL="0" indent="0">
              <a:lnSpc>
                <a:spcPct val="100000"/>
              </a:lnSpc>
              <a:buNone/>
            </a:pPr>
            <a:r>
              <a:rPr lang="en-US" sz="1600" b="1" dirty="0"/>
              <a:t>NOTE: </a:t>
            </a:r>
            <a:r>
              <a:rPr lang="en-US" sz="1600" dirty="0"/>
              <a:t>Before/After should be a worksheet object. You can’t specify the After parameter if you specify Before. If neither Before nor After is specified, the worksheet(s) are added before the active sheet.</a:t>
            </a:r>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8383549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Deleting a Worksheet</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r>
              <a:rPr lang="en-US" sz="2000" dirty="0"/>
              <a:t>Deleting a Sheet can be performed by using the following syntax:</a:t>
            </a:r>
          </a:p>
          <a:p>
            <a:pPr marL="0" indent="0">
              <a:lnSpc>
                <a:spcPct val="100000"/>
              </a:lnSpc>
              <a:buNone/>
            </a:pPr>
            <a:endParaRPr lang="en-US" sz="1600" dirty="0"/>
          </a:p>
          <a:p>
            <a:pPr marL="0" indent="0">
              <a:lnSpc>
                <a:spcPct val="100000"/>
              </a:lnSpc>
              <a:buNone/>
            </a:pPr>
            <a:r>
              <a:rPr lang="en-US" sz="1800" dirty="0"/>
              <a:t>		</a:t>
            </a:r>
            <a:r>
              <a:rPr lang="en-US" sz="1800" dirty="0" err="1"/>
              <a:t>ThisWorkbook.Worksheets</a:t>
            </a:r>
            <a:r>
              <a:rPr lang="en-US" sz="1800" dirty="0"/>
              <a:t>(</a:t>
            </a:r>
            <a:r>
              <a:rPr lang="en-US" sz="1800" i="1" dirty="0"/>
              <a:t>index</a:t>
            </a:r>
            <a:r>
              <a:rPr lang="en-US" sz="1800" dirty="0"/>
              <a:t>).</a:t>
            </a:r>
            <a:r>
              <a:rPr lang="en-US" sz="1800" b="1" dirty="0"/>
              <a:t>Delete</a:t>
            </a:r>
          </a:p>
          <a:p>
            <a:pPr marL="0" indent="0">
              <a:lnSpc>
                <a:spcPct val="100000"/>
              </a:lnSpc>
              <a:buNone/>
            </a:pPr>
            <a:r>
              <a:rPr lang="en-US" sz="1600" dirty="0"/>
              <a:t>	where:</a:t>
            </a:r>
          </a:p>
          <a:p>
            <a:pPr marL="0" indent="0">
              <a:lnSpc>
                <a:spcPct val="100000"/>
              </a:lnSpc>
              <a:spcBef>
                <a:spcPts val="600"/>
              </a:spcBef>
              <a:spcAft>
                <a:spcPts val="600"/>
              </a:spcAft>
              <a:buNone/>
            </a:pPr>
            <a:r>
              <a:rPr lang="en-US" sz="1600" dirty="0"/>
              <a:t>	</a:t>
            </a:r>
            <a:r>
              <a:rPr lang="en-US" sz="1600" b="1" i="1" dirty="0"/>
              <a:t>index</a:t>
            </a:r>
            <a:r>
              <a:rPr lang="en-US" sz="1600" i="1" dirty="0"/>
              <a:t> – specifies the worksheet that will be removed.</a:t>
            </a:r>
          </a:p>
          <a:p>
            <a:pPr marL="0" indent="0">
              <a:lnSpc>
                <a:spcPct val="100000"/>
              </a:lnSpc>
              <a:spcBef>
                <a:spcPts val="600"/>
              </a:spcBef>
              <a:spcAft>
                <a:spcPts val="600"/>
              </a:spcAft>
              <a:buNone/>
            </a:pPr>
            <a:endParaRPr lang="en-US" sz="1600" i="1" dirty="0"/>
          </a:p>
          <a:p>
            <a:pPr marL="0" indent="0">
              <a:lnSpc>
                <a:spcPct val="100000"/>
              </a:lnSpc>
              <a:spcBef>
                <a:spcPts val="600"/>
              </a:spcBef>
              <a:spcAft>
                <a:spcPts val="600"/>
              </a:spcAft>
              <a:buNone/>
            </a:pPr>
            <a:r>
              <a:rPr lang="en-US" sz="1600" b="1" dirty="0"/>
              <a:t>NOTE</a:t>
            </a:r>
            <a:r>
              <a:rPr lang="en-US" sz="1600" i="1" dirty="0"/>
              <a:t>:</a:t>
            </a:r>
            <a:r>
              <a:rPr lang="en-US" sz="1600" dirty="0"/>
              <a:t> </a:t>
            </a:r>
          </a:p>
          <a:p>
            <a:pPr lvl="1">
              <a:lnSpc>
                <a:spcPct val="100000"/>
              </a:lnSpc>
              <a:spcBef>
                <a:spcPts val="600"/>
              </a:spcBef>
              <a:spcAft>
                <a:spcPts val="600"/>
              </a:spcAft>
            </a:pPr>
            <a:r>
              <a:rPr lang="en-US" sz="1600" dirty="0"/>
              <a:t>Deleting a worksheet will trigger a </a:t>
            </a:r>
            <a:r>
              <a:rPr lang="en-US" sz="1600" dirty="0" err="1"/>
              <a:t>messagebox</a:t>
            </a:r>
            <a:r>
              <a:rPr lang="en-US" sz="1600" dirty="0"/>
              <a:t> for confirmation of deleting the specified sheet. This can be turned off using the </a:t>
            </a:r>
            <a:r>
              <a:rPr lang="en-US" sz="1600" i="1" dirty="0" err="1"/>
              <a:t>DisplayAlerts</a:t>
            </a:r>
            <a:r>
              <a:rPr lang="en-US" sz="1600" i="1" dirty="0"/>
              <a:t> </a:t>
            </a:r>
            <a:r>
              <a:rPr lang="en-US" sz="1600" dirty="0"/>
              <a:t>property of the Application object.</a:t>
            </a:r>
          </a:p>
          <a:p>
            <a:pPr lvl="1">
              <a:lnSpc>
                <a:spcPct val="100000"/>
              </a:lnSpc>
              <a:spcBef>
                <a:spcPts val="600"/>
              </a:spcBef>
              <a:spcAft>
                <a:spcPts val="600"/>
              </a:spcAft>
            </a:pPr>
            <a:r>
              <a:rPr lang="en-US" sz="1600" dirty="0"/>
              <a:t>When the workbook only has one sheet left, deleting it will cause a run-time error as Excel will not allow a Workbook with no sheets. </a:t>
            </a:r>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7286941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Moving and Copying a Sheet</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r>
              <a:rPr lang="en-US" sz="2000" dirty="0"/>
              <a:t>Moving or Copying a Sheet can be done using the following:</a:t>
            </a:r>
          </a:p>
          <a:p>
            <a:pPr marL="0" indent="0">
              <a:lnSpc>
                <a:spcPct val="100000"/>
              </a:lnSpc>
              <a:spcBef>
                <a:spcPts val="1200"/>
              </a:spcBef>
              <a:spcAft>
                <a:spcPts val="1200"/>
              </a:spcAft>
              <a:buNone/>
            </a:pPr>
            <a:r>
              <a:rPr lang="en-US" sz="1600" dirty="0"/>
              <a:t>		</a:t>
            </a:r>
            <a:r>
              <a:rPr lang="en-US" sz="1600" dirty="0" err="1"/>
              <a:t>ThisWorkbook.Worksheets</a:t>
            </a:r>
            <a:r>
              <a:rPr lang="en-US" sz="1600" dirty="0"/>
              <a:t>(</a:t>
            </a:r>
            <a:r>
              <a:rPr lang="en-US" sz="1600" i="1" dirty="0"/>
              <a:t>index</a:t>
            </a:r>
            <a:r>
              <a:rPr lang="en-US" sz="1600" dirty="0"/>
              <a:t>).</a:t>
            </a:r>
            <a:r>
              <a:rPr lang="en-US" sz="1600" b="1" dirty="0"/>
              <a:t>Move</a:t>
            </a:r>
            <a:r>
              <a:rPr lang="en-US" sz="1600" dirty="0"/>
              <a:t> [</a:t>
            </a:r>
            <a:r>
              <a:rPr lang="en-US" sz="1600" i="1" dirty="0"/>
              <a:t>Before</a:t>
            </a:r>
            <a:r>
              <a:rPr lang="en-US" sz="1600" dirty="0"/>
              <a:t>], [</a:t>
            </a:r>
            <a:r>
              <a:rPr lang="en-US" sz="1600" i="1" dirty="0"/>
              <a:t>After</a:t>
            </a:r>
            <a:r>
              <a:rPr lang="en-US" sz="1600" dirty="0"/>
              <a:t>]</a:t>
            </a:r>
          </a:p>
          <a:p>
            <a:pPr marL="0" indent="0">
              <a:lnSpc>
                <a:spcPct val="100000"/>
              </a:lnSpc>
              <a:spcBef>
                <a:spcPts val="1200"/>
              </a:spcBef>
              <a:spcAft>
                <a:spcPts val="1200"/>
              </a:spcAft>
              <a:buNone/>
            </a:pPr>
            <a:r>
              <a:rPr lang="en-US" sz="1600" dirty="0"/>
              <a:t>		</a:t>
            </a:r>
            <a:r>
              <a:rPr lang="en-US" sz="1600" dirty="0" err="1"/>
              <a:t>ThisWorkbook.Worksheets</a:t>
            </a:r>
            <a:r>
              <a:rPr lang="en-US" sz="1600" dirty="0"/>
              <a:t>(</a:t>
            </a:r>
            <a:r>
              <a:rPr lang="en-US" sz="1600" i="1" dirty="0"/>
              <a:t>index</a:t>
            </a:r>
            <a:r>
              <a:rPr lang="en-US" sz="1600" dirty="0"/>
              <a:t>).</a:t>
            </a:r>
            <a:r>
              <a:rPr lang="en-US" sz="1600" b="1" dirty="0"/>
              <a:t>Copy</a:t>
            </a:r>
            <a:r>
              <a:rPr lang="en-US" sz="1600" dirty="0"/>
              <a:t> [</a:t>
            </a:r>
            <a:r>
              <a:rPr lang="en-US" sz="1600" i="1" dirty="0"/>
              <a:t>Before</a:t>
            </a:r>
            <a:r>
              <a:rPr lang="en-US" sz="1600" dirty="0"/>
              <a:t>], [</a:t>
            </a:r>
            <a:r>
              <a:rPr lang="en-US" sz="1600" i="1" dirty="0"/>
              <a:t>After</a:t>
            </a:r>
            <a:r>
              <a:rPr lang="en-US" sz="1600" dirty="0"/>
              <a:t>]</a:t>
            </a:r>
          </a:p>
          <a:p>
            <a:pPr marL="0" indent="0">
              <a:lnSpc>
                <a:spcPct val="100000"/>
              </a:lnSpc>
              <a:buNone/>
            </a:pPr>
            <a:endParaRPr lang="en-US" sz="1600" dirty="0"/>
          </a:p>
          <a:p>
            <a:pPr marL="0" indent="0">
              <a:lnSpc>
                <a:spcPct val="100000"/>
              </a:lnSpc>
              <a:buNone/>
            </a:pPr>
            <a:r>
              <a:rPr lang="en-US" sz="1600" dirty="0"/>
              <a:t>where:</a:t>
            </a:r>
          </a:p>
          <a:p>
            <a:pPr marL="0" indent="0">
              <a:lnSpc>
                <a:spcPct val="100000"/>
              </a:lnSpc>
              <a:buNone/>
            </a:pPr>
            <a:r>
              <a:rPr lang="en-US" sz="1600" dirty="0"/>
              <a:t>	</a:t>
            </a:r>
            <a:r>
              <a:rPr lang="en-US" sz="1600" b="1" i="1" dirty="0"/>
              <a:t>index</a:t>
            </a:r>
            <a:r>
              <a:rPr lang="en-US" sz="1600" i="1" dirty="0"/>
              <a:t> – </a:t>
            </a:r>
            <a:r>
              <a:rPr lang="en-US" sz="1600" dirty="0"/>
              <a:t>references the worksheet that will be moved or copied</a:t>
            </a:r>
          </a:p>
          <a:p>
            <a:pPr marL="0" indent="0">
              <a:lnSpc>
                <a:spcPct val="100000"/>
              </a:lnSpc>
              <a:buNone/>
            </a:pPr>
            <a:r>
              <a:rPr lang="en-US" sz="1600" dirty="0"/>
              <a:t>	</a:t>
            </a:r>
            <a:r>
              <a:rPr lang="en-US" sz="1600" b="1" i="1" dirty="0"/>
              <a:t>Before – </a:t>
            </a:r>
            <a:r>
              <a:rPr lang="en-US" sz="1600" dirty="0"/>
              <a:t> This optional parameter specifies which worksheet the worksheet(s) should 	be placed before. </a:t>
            </a:r>
          </a:p>
          <a:p>
            <a:pPr marL="0" indent="0">
              <a:lnSpc>
                <a:spcPct val="100000"/>
              </a:lnSpc>
              <a:buNone/>
            </a:pPr>
            <a:r>
              <a:rPr lang="en-US" sz="1600" dirty="0"/>
              <a:t>	</a:t>
            </a:r>
            <a:r>
              <a:rPr lang="en-US" sz="1600" b="1" i="1" dirty="0"/>
              <a:t>After – </a:t>
            </a:r>
            <a:r>
              <a:rPr lang="en-US" sz="1600" dirty="0"/>
              <a:t> This optional parameter specifies which worksheet the worksheets(s) should 	be placed after. </a:t>
            </a:r>
            <a:r>
              <a:rPr lang="en-US" sz="1800" dirty="0"/>
              <a:t>		</a:t>
            </a:r>
            <a:endParaRPr lang="en-US" sz="1600" i="1" dirty="0"/>
          </a:p>
          <a:p>
            <a:pPr marL="0" indent="0">
              <a:lnSpc>
                <a:spcPct val="100000"/>
              </a:lnSpc>
              <a:spcBef>
                <a:spcPts val="600"/>
              </a:spcBef>
              <a:spcAft>
                <a:spcPts val="600"/>
              </a:spcAft>
              <a:buNone/>
            </a:pPr>
            <a:r>
              <a:rPr lang="en-US" sz="1600" b="1" dirty="0"/>
              <a:t>NOTE</a:t>
            </a:r>
            <a:r>
              <a:rPr lang="en-US" sz="1600" i="1" dirty="0"/>
              <a:t>:</a:t>
            </a:r>
            <a:r>
              <a:rPr lang="en-US" sz="1600" dirty="0"/>
              <a:t> </a:t>
            </a:r>
          </a:p>
          <a:p>
            <a:pPr lvl="1">
              <a:lnSpc>
                <a:spcPct val="100000"/>
              </a:lnSpc>
            </a:pPr>
            <a:r>
              <a:rPr lang="en-US" sz="1600" dirty="0"/>
              <a:t>Before/After should be a worksheet object. </a:t>
            </a:r>
          </a:p>
          <a:p>
            <a:pPr lvl="1">
              <a:lnSpc>
                <a:spcPct val="100000"/>
              </a:lnSpc>
            </a:pPr>
            <a:r>
              <a:rPr lang="en-US" sz="1600" dirty="0"/>
              <a:t>You can’t specify the After parameter if you specify Before. </a:t>
            </a:r>
          </a:p>
          <a:p>
            <a:pPr lvl="1">
              <a:lnSpc>
                <a:spcPct val="100000"/>
              </a:lnSpc>
            </a:pPr>
            <a:r>
              <a:rPr lang="en-US" sz="1600" dirty="0"/>
              <a:t>If neither Before nor After is specified, the worksheet(s) will be placed in a new workbook.</a:t>
            </a:r>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56233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214DDA2-3F9A-432C-8E28-6F91FD8BBFD2}"/>
              </a:ext>
            </a:extLst>
          </p:cNvPr>
          <p:cNvPicPr>
            <a:picLocks noChangeAspect="1"/>
          </p:cNvPicPr>
          <p:nvPr/>
        </p:nvPicPr>
        <p:blipFill>
          <a:blip r:embed="rId2"/>
          <a:stretch>
            <a:fillRect/>
          </a:stretch>
        </p:blipFill>
        <p:spPr>
          <a:xfrm>
            <a:off x="97213" y="796583"/>
            <a:ext cx="8989095" cy="5703970"/>
          </a:xfrm>
          <a:prstGeom prst="rect">
            <a:avLst/>
          </a:prstGeom>
        </p:spPr>
      </p:pic>
      <p:sp>
        <p:nvSpPr>
          <p:cNvPr id="2" name="Title 1"/>
          <p:cNvSpPr>
            <a:spLocks noGrp="1"/>
          </p:cNvSpPr>
          <p:nvPr>
            <p:ph type="title"/>
          </p:nvPr>
        </p:nvSpPr>
        <p:spPr/>
        <p:txBody>
          <a:bodyPr/>
          <a:lstStyle/>
          <a:p>
            <a:r>
              <a:rPr lang="en-US" dirty="0"/>
              <a:t>Visual Basic Editor</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5" name="Rectangle 14"/>
          <p:cNvSpPr/>
          <p:nvPr/>
        </p:nvSpPr>
        <p:spPr>
          <a:xfrm>
            <a:off x="57696" y="1173240"/>
            <a:ext cx="2535873" cy="19115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
        <p:nvSpPr>
          <p:cNvPr id="5" name="Rounded Rectangle 4"/>
          <p:cNvSpPr/>
          <p:nvPr/>
        </p:nvSpPr>
        <p:spPr>
          <a:xfrm>
            <a:off x="1275734" y="2260505"/>
            <a:ext cx="936104" cy="52267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200" dirty="0">
                <a:solidFill>
                  <a:schemeClr val="accent1">
                    <a:lumMod val="50000"/>
                  </a:schemeClr>
                </a:solidFill>
              </a:rPr>
              <a:t>Project Explorer</a:t>
            </a:r>
          </a:p>
        </p:txBody>
      </p:sp>
      <p:sp>
        <p:nvSpPr>
          <p:cNvPr id="17" name="Rounded Rectangle 16"/>
          <p:cNvSpPr/>
          <p:nvPr/>
        </p:nvSpPr>
        <p:spPr>
          <a:xfrm>
            <a:off x="6876258" y="2939425"/>
            <a:ext cx="1077719" cy="333182"/>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200" dirty="0">
                <a:solidFill>
                  <a:schemeClr val="accent1">
                    <a:lumMod val="50000"/>
                  </a:schemeClr>
                </a:solidFill>
              </a:rPr>
              <a:t>Code Editor</a:t>
            </a:r>
          </a:p>
        </p:txBody>
      </p:sp>
      <p:sp>
        <p:nvSpPr>
          <p:cNvPr id="18" name="Rounded Rectangle 17"/>
          <p:cNvSpPr/>
          <p:nvPr/>
        </p:nvSpPr>
        <p:spPr>
          <a:xfrm>
            <a:off x="3223903" y="1572255"/>
            <a:ext cx="624199" cy="262495"/>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050" dirty="0">
                <a:solidFill>
                  <a:schemeClr val="accent1">
                    <a:lumMod val="50000"/>
                  </a:schemeClr>
                </a:solidFill>
              </a:rPr>
              <a:t>Object</a:t>
            </a:r>
            <a:endParaRPr lang="en-US" sz="1200" dirty="0">
              <a:solidFill>
                <a:schemeClr val="accent1">
                  <a:lumMod val="50000"/>
                </a:schemeClr>
              </a:solidFill>
            </a:endParaRPr>
          </a:p>
        </p:txBody>
      </p:sp>
      <p:sp>
        <p:nvSpPr>
          <p:cNvPr id="19" name="Rounded Rectangle 18"/>
          <p:cNvSpPr/>
          <p:nvPr/>
        </p:nvSpPr>
        <p:spPr>
          <a:xfrm>
            <a:off x="3407162" y="4584751"/>
            <a:ext cx="1008112" cy="45976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200" dirty="0">
                <a:solidFill>
                  <a:schemeClr val="accent1">
                    <a:lumMod val="50000"/>
                  </a:schemeClr>
                </a:solidFill>
              </a:rPr>
              <a:t>Immediate Window</a:t>
            </a:r>
          </a:p>
        </p:txBody>
      </p:sp>
      <p:sp>
        <p:nvSpPr>
          <p:cNvPr id="12" name="Rectangle 11">
            <a:extLst>
              <a:ext uri="{FF2B5EF4-FFF2-40B4-BE49-F238E27FC236}">
                <a16:creationId xmlns:a16="http://schemas.microsoft.com/office/drawing/2014/main" id="{FB67A350-1EA6-4AE6-829F-DE9486B5656F}"/>
              </a:ext>
            </a:extLst>
          </p:cNvPr>
          <p:cNvSpPr/>
          <p:nvPr/>
        </p:nvSpPr>
        <p:spPr>
          <a:xfrm>
            <a:off x="2593567" y="4440597"/>
            <a:ext cx="6453222" cy="20402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
        <p:nvSpPr>
          <p:cNvPr id="3" name="TextBox 2">
            <a:extLst>
              <a:ext uri="{FF2B5EF4-FFF2-40B4-BE49-F238E27FC236}">
                <a16:creationId xmlns:a16="http://schemas.microsoft.com/office/drawing/2014/main" id="{D7E32232-86F6-43CA-AA5E-AF3F83A92E62}"/>
              </a:ext>
            </a:extLst>
          </p:cNvPr>
          <p:cNvSpPr txBox="1"/>
          <p:nvPr/>
        </p:nvSpPr>
        <p:spPr>
          <a:xfrm>
            <a:off x="5730657" y="796585"/>
            <a:ext cx="770724" cy="307777"/>
          </a:xfrm>
          <a:prstGeom prst="rect">
            <a:avLst/>
          </a:prstGeom>
          <a:noFill/>
        </p:spPr>
        <p:txBody>
          <a:bodyPr wrap="none" rtlCol="0">
            <a:spAutoFit/>
          </a:bodyPr>
          <a:lstStyle/>
          <a:p>
            <a:r>
              <a:rPr lang="en-PH" sz="1400" dirty="0">
                <a:solidFill>
                  <a:srgbClr val="C00000"/>
                </a:solidFill>
              </a:rPr>
              <a:t>Toolbar</a:t>
            </a:r>
          </a:p>
        </p:txBody>
      </p:sp>
      <p:cxnSp>
        <p:nvCxnSpPr>
          <p:cNvPr id="8" name="Straight Arrow Connector 7">
            <a:extLst>
              <a:ext uri="{FF2B5EF4-FFF2-40B4-BE49-F238E27FC236}">
                <a16:creationId xmlns:a16="http://schemas.microsoft.com/office/drawing/2014/main" id="{28CB3F79-F865-41D7-90D0-3168E4A7B466}"/>
              </a:ext>
            </a:extLst>
          </p:cNvPr>
          <p:cNvCxnSpPr>
            <a:cxnSpLocks/>
          </p:cNvCxnSpPr>
          <p:nvPr/>
        </p:nvCxnSpPr>
        <p:spPr>
          <a:xfrm flipH="1">
            <a:off x="5350750" y="965538"/>
            <a:ext cx="457201" cy="9872"/>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20" name="TextBox 19">
            <a:extLst>
              <a:ext uri="{FF2B5EF4-FFF2-40B4-BE49-F238E27FC236}">
                <a16:creationId xmlns:a16="http://schemas.microsoft.com/office/drawing/2014/main" id="{69A2CDF6-34FF-429F-B91A-8A7AD0CBCE83}"/>
              </a:ext>
            </a:extLst>
          </p:cNvPr>
          <p:cNvSpPr txBox="1"/>
          <p:nvPr/>
        </p:nvSpPr>
        <p:spPr>
          <a:xfrm>
            <a:off x="4291129" y="965540"/>
            <a:ext cx="960519" cy="307777"/>
          </a:xfrm>
          <a:prstGeom prst="rect">
            <a:avLst/>
          </a:prstGeom>
          <a:noFill/>
        </p:spPr>
        <p:txBody>
          <a:bodyPr wrap="none" rtlCol="0">
            <a:spAutoFit/>
          </a:bodyPr>
          <a:lstStyle/>
          <a:p>
            <a:r>
              <a:rPr lang="en-PH" sz="1400" dirty="0">
                <a:solidFill>
                  <a:srgbClr val="C00000"/>
                </a:solidFill>
              </a:rPr>
              <a:t>Menu Bar</a:t>
            </a:r>
          </a:p>
        </p:txBody>
      </p:sp>
      <p:cxnSp>
        <p:nvCxnSpPr>
          <p:cNvPr id="21" name="Straight Arrow Connector 20">
            <a:extLst>
              <a:ext uri="{FF2B5EF4-FFF2-40B4-BE49-F238E27FC236}">
                <a16:creationId xmlns:a16="http://schemas.microsoft.com/office/drawing/2014/main" id="{2AD2B1CA-88CC-4631-B08A-C8C4BE5D3BA6}"/>
              </a:ext>
            </a:extLst>
          </p:cNvPr>
          <p:cNvCxnSpPr>
            <a:cxnSpLocks/>
          </p:cNvCxnSpPr>
          <p:nvPr/>
        </p:nvCxnSpPr>
        <p:spPr>
          <a:xfrm flipH="1">
            <a:off x="3911220" y="1134493"/>
            <a:ext cx="457201" cy="9872"/>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22" name="Rounded Rectangle 17">
            <a:extLst>
              <a:ext uri="{FF2B5EF4-FFF2-40B4-BE49-F238E27FC236}">
                <a16:creationId xmlns:a16="http://schemas.microsoft.com/office/drawing/2014/main" id="{56386CE7-EDCA-4FB2-AC9B-BAF442821B24}"/>
              </a:ext>
            </a:extLst>
          </p:cNvPr>
          <p:cNvSpPr/>
          <p:nvPr/>
        </p:nvSpPr>
        <p:spPr>
          <a:xfrm>
            <a:off x="6419853" y="1587920"/>
            <a:ext cx="882648" cy="27236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000" dirty="0">
                <a:solidFill>
                  <a:schemeClr val="accent1">
                    <a:lumMod val="50000"/>
                  </a:schemeClr>
                </a:solidFill>
              </a:rPr>
              <a:t>Procedure</a:t>
            </a:r>
            <a:endParaRPr lang="en-US" sz="1200" dirty="0">
              <a:solidFill>
                <a:schemeClr val="accent1">
                  <a:lumMod val="50000"/>
                </a:schemeClr>
              </a:solidFill>
            </a:endParaRPr>
          </a:p>
        </p:txBody>
      </p:sp>
      <p:cxnSp>
        <p:nvCxnSpPr>
          <p:cNvPr id="23" name="Straight Arrow Connector 22">
            <a:extLst>
              <a:ext uri="{FF2B5EF4-FFF2-40B4-BE49-F238E27FC236}">
                <a16:creationId xmlns:a16="http://schemas.microsoft.com/office/drawing/2014/main" id="{7D37DB33-61C0-4F33-A10D-2E41677EDD09}"/>
              </a:ext>
            </a:extLst>
          </p:cNvPr>
          <p:cNvCxnSpPr>
            <a:cxnSpLocks/>
          </p:cNvCxnSpPr>
          <p:nvPr/>
        </p:nvCxnSpPr>
        <p:spPr>
          <a:xfrm flipV="1">
            <a:off x="3540596" y="1395715"/>
            <a:ext cx="0" cy="183616"/>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5DF0EFC6-B1CB-4E47-85E7-9596AE7F8333}"/>
              </a:ext>
            </a:extLst>
          </p:cNvPr>
          <p:cNvCxnSpPr>
            <a:cxnSpLocks/>
          </p:cNvCxnSpPr>
          <p:nvPr/>
        </p:nvCxnSpPr>
        <p:spPr>
          <a:xfrm flipV="1">
            <a:off x="6873552" y="1404302"/>
            <a:ext cx="0" cy="183616"/>
          </a:xfrm>
          <a:prstGeom prst="straightConnector1">
            <a:avLst/>
          </a:prstGeom>
          <a:ln w="12700">
            <a:tailEnd type="triangle"/>
          </a:ln>
        </p:spPr>
        <p:style>
          <a:lnRef idx="2">
            <a:schemeClr val="accent2"/>
          </a:lnRef>
          <a:fillRef idx="0">
            <a:schemeClr val="accent2"/>
          </a:fillRef>
          <a:effectRef idx="1">
            <a:schemeClr val="accent2"/>
          </a:effectRef>
          <a:fontRef idx="minor">
            <a:schemeClr val="tx1"/>
          </a:fontRef>
        </p:style>
      </p:cxnSp>
      <p:sp>
        <p:nvSpPr>
          <p:cNvPr id="25" name="Rectangle 24">
            <a:extLst>
              <a:ext uri="{FF2B5EF4-FFF2-40B4-BE49-F238E27FC236}">
                <a16:creationId xmlns:a16="http://schemas.microsoft.com/office/drawing/2014/main" id="{3CD3DF66-BD39-4818-A3FB-A846673D5E91}"/>
              </a:ext>
            </a:extLst>
          </p:cNvPr>
          <p:cNvSpPr/>
          <p:nvPr/>
        </p:nvSpPr>
        <p:spPr>
          <a:xfrm>
            <a:off x="57696" y="3075711"/>
            <a:ext cx="2535873" cy="34248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
        <p:nvSpPr>
          <p:cNvPr id="26" name="Rounded Rectangle 4">
            <a:extLst>
              <a:ext uri="{FF2B5EF4-FFF2-40B4-BE49-F238E27FC236}">
                <a16:creationId xmlns:a16="http://schemas.microsoft.com/office/drawing/2014/main" id="{B6E23ECD-4FEE-4B77-93C7-1FE666C481C1}"/>
              </a:ext>
            </a:extLst>
          </p:cNvPr>
          <p:cNvSpPr/>
          <p:nvPr/>
        </p:nvSpPr>
        <p:spPr>
          <a:xfrm>
            <a:off x="1528751" y="3546066"/>
            <a:ext cx="936104" cy="52267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r>
              <a:rPr lang="en-US" sz="1200" dirty="0">
                <a:solidFill>
                  <a:schemeClr val="accent1">
                    <a:lumMod val="50000"/>
                  </a:schemeClr>
                </a:solidFill>
              </a:rPr>
              <a:t>Properties Viewer</a:t>
            </a:r>
          </a:p>
        </p:txBody>
      </p:sp>
    </p:spTree>
    <p:extLst>
      <p:ext uri="{BB962C8B-B14F-4D97-AF65-F5344CB8AC3E}">
        <p14:creationId xmlns:p14="http://schemas.microsoft.com/office/powerpoint/2010/main" val="11710151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523E-574A-4ED2-86D9-A0936BCA91A2}"/>
              </a:ext>
            </a:extLst>
          </p:cNvPr>
          <p:cNvSpPr>
            <a:spLocks noGrp="1"/>
          </p:cNvSpPr>
          <p:nvPr>
            <p:ph type="title"/>
          </p:nvPr>
        </p:nvSpPr>
        <p:spPr/>
        <p:txBody>
          <a:bodyPr/>
          <a:lstStyle/>
          <a:p>
            <a:r>
              <a:rPr lang="en-US" dirty="0"/>
              <a:t>Paste Data</a:t>
            </a:r>
          </a:p>
        </p:txBody>
      </p:sp>
      <p:sp>
        <p:nvSpPr>
          <p:cNvPr id="3" name="Content Placeholder 2">
            <a:extLst>
              <a:ext uri="{FF2B5EF4-FFF2-40B4-BE49-F238E27FC236}">
                <a16:creationId xmlns:a16="http://schemas.microsoft.com/office/drawing/2014/main" id="{F70722E2-B9D9-4D11-A614-B868F2663E86}"/>
              </a:ext>
            </a:extLst>
          </p:cNvPr>
          <p:cNvSpPr>
            <a:spLocks noGrp="1"/>
          </p:cNvSpPr>
          <p:nvPr>
            <p:ph idx="1"/>
          </p:nvPr>
        </p:nvSpPr>
        <p:spPr>
          <a:xfrm>
            <a:off x="179512" y="836615"/>
            <a:ext cx="8784976" cy="5616575"/>
          </a:xfrm>
        </p:spPr>
        <p:txBody>
          <a:bodyPr/>
          <a:lstStyle/>
          <a:p>
            <a:pPr>
              <a:lnSpc>
                <a:spcPct val="100000"/>
              </a:lnSpc>
            </a:pPr>
            <a:endParaRPr lang="en-US" sz="2000" dirty="0"/>
          </a:p>
          <a:p>
            <a:pPr>
              <a:lnSpc>
                <a:spcPct val="100000"/>
              </a:lnSpc>
            </a:pPr>
            <a:r>
              <a:rPr lang="en-US" sz="2000" dirty="0"/>
              <a:t>Paste Data from the clipboard to the worksheet can be performed by using:</a:t>
            </a:r>
          </a:p>
          <a:p>
            <a:pPr marL="0" indent="0">
              <a:lnSpc>
                <a:spcPct val="100000"/>
              </a:lnSpc>
              <a:spcBef>
                <a:spcPts val="1200"/>
              </a:spcBef>
              <a:spcAft>
                <a:spcPts val="1200"/>
              </a:spcAft>
              <a:buNone/>
            </a:pPr>
            <a:r>
              <a:rPr lang="en-US" sz="1600" dirty="0"/>
              <a:t>	</a:t>
            </a:r>
            <a:r>
              <a:rPr lang="en-US" sz="1600" dirty="0" err="1"/>
              <a:t>ThisWorkbook.Worksheets</a:t>
            </a:r>
            <a:r>
              <a:rPr lang="en-US" sz="1600" dirty="0"/>
              <a:t>(</a:t>
            </a:r>
            <a:r>
              <a:rPr lang="en-US" sz="1600" i="1" dirty="0"/>
              <a:t>index</a:t>
            </a:r>
            <a:r>
              <a:rPr lang="en-US" sz="1600" dirty="0"/>
              <a:t>).</a:t>
            </a:r>
            <a:r>
              <a:rPr lang="en-US" sz="1600" b="1" dirty="0"/>
              <a:t>Paste</a:t>
            </a:r>
            <a:r>
              <a:rPr lang="en-US" sz="1600" dirty="0"/>
              <a:t> [</a:t>
            </a:r>
            <a:r>
              <a:rPr lang="en-US" sz="1600" i="1" dirty="0"/>
              <a:t>Destination</a:t>
            </a:r>
            <a:r>
              <a:rPr lang="en-US" sz="1600" dirty="0"/>
              <a:t>], [</a:t>
            </a:r>
            <a:r>
              <a:rPr lang="en-US" sz="1600" i="1" dirty="0"/>
              <a:t>Link</a:t>
            </a:r>
            <a:r>
              <a:rPr lang="en-US" sz="1600" dirty="0"/>
              <a:t>]</a:t>
            </a:r>
          </a:p>
          <a:p>
            <a:pPr marL="0" indent="0">
              <a:lnSpc>
                <a:spcPct val="100000"/>
              </a:lnSpc>
              <a:buNone/>
            </a:pPr>
            <a:r>
              <a:rPr lang="en-US" sz="1600" dirty="0"/>
              <a:t>	where:</a:t>
            </a:r>
          </a:p>
          <a:p>
            <a:pPr marL="0" indent="0">
              <a:lnSpc>
                <a:spcPct val="100000"/>
              </a:lnSpc>
              <a:buNone/>
            </a:pPr>
            <a:r>
              <a:rPr lang="en-US" sz="1600" b="1" i="1" dirty="0"/>
              <a:t>	index</a:t>
            </a:r>
            <a:r>
              <a:rPr lang="en-US" sz="1600" i="1" dirty="0"/>
              <a:t> – </a:t>
            </a:r>
            <a:r>
              <a:rPr lang="en-US" sz="1600" dirty="0"/>
              <a:t>references the worksheet that needs to be protected</a:t>
            </a:r>
          </a:p>
          <a:p>
            <a:pPr marL="0" indent="0">
              <a:lnSpc>
                <a:spcPct val="100000"/>
              </a:lnSpc>
              <a:buNone/>
            </a:pPr>
            <a:r>
              <a:rPr lang="en-US" sz="1600" dirty="0"/>
              <a:t>	</a:t>
            </a:r>
          </a:p>
          <a:p>
            <a:pPr marL="0" indent="0">
              <a:lnSpc>
                <a:spcPct val="100000"/>
              </a:lnSpc>
              <a:buNone/>
            </a:pPr>
            <a:r>
              <a:rPr lang="en-US" sz="1600" b="1" i="1" dirty="0"/>
              <a:t>	Destination – </a:t>
            </a:r>
            <a:r>
              <a:rPr lang="en-US" sz="1600" dirty="0"/>
              <a:t> A </a:t>
            </a:r>
            <a:r>
              <a:rPr lang="en-US" sz="1600" b="1" dirty="0"/>
              <a:t>Range</a:t>
            </a:r>
            <a:r>
              <a:rPr lang="en-US" sz="1600" dirty="0"/>
              <a:t> object that specifies where the Clipboard contents should be 	pasted. If this argument is omitted, the current selection is used. This argument can be 	specified only if the contents of the Clipboard can be pasted into a range. If this 	argument is specified, the Link argument cannot be used.</a:t>
            </a:r>
          </a:p>
          <a:p>
            <a:pPr marL="0" indent="0">
              <a:lnSpc>
                <a:spcPct val="100000"/>
              </a:lnSpc>
              <a:buNone/>
            </a:pPr>
            <a:r>
              <a:rPr lang="en-US" sz="1600" dirty="0"/>
              <a:t>	</a:t>
            </a:r>
          </a:p>
          <a:p>
            <a:pPr marL="0" indent="0">
              <a:lnSpc>
                <a:spcPct val="100000"/>
              </a:lnSpc>
              <a:buNone/>
            </a:pPr>
            <a:r>
              <a:rPr lang="en-US" sz="1600" b="1" i="1" dirty="0"/>
              <a:t>	Link – </a:t>
            </a:r>
            <a:r>
              <a:rPr lang="en-US" sz="1600" dirty="0"/>
              <a:t> True to establish a link to the source of the pasted data. If this argument is 	specified, the Destination argument cannot be used. The default value is False.</a:t>
            </a:r>
            <a:r>
              <a:rPr lang="en-US" sz="1800" dirty="0"/>
              <a:t>		</a:t>
            </a:r>
            <a:endParaRPr lang="en-US" sz="1600" i="1" dirty="0"/>
          </a:p>
        </p:txBody>
      </p:sp>
      <p:sp>
        <p:nvSpPr>
          <p:cNvPr id="4" name="Footer Placeholder 3">
            <a:extLst>
              <a:ext uri="{FF2B5EF4-FFF2-40B4-BE49-F238E27FC236}">
                <a16:creationId xmlns:a16="http://schemas.microsoft.com/office/drawing/2014/main" id="{C53C9C4D-63F6-4FB7-BD96-D3283011A736}"/>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9380319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Worksheet Events</a:t>
            </a:r>
          </a:p>
        </p:txBody>
      </p:sp>
    </p:spTree>
    <p:extLst>
      <p:ext uri="{BB962C8B-B14F-4D97-AF65-F5344CB8AC3E}">
        <p14:creationId xmlns:p14="http://schemas.microsoft.com/office/powerpoint/2010/main" val="31706628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B6B-D5E0-41FE-8046-8A1C7511A480}"/>
              </a:ext>
            </a:extLst>
          </p:cNvPr>
          <p:cNvSpPr>
            <a:spLocks noGrp="1"/>
          </p:cNvSpPr>
          <p:nvPr>
            <p:ph type="title"/>
          </p:nvPr>
        </p:nvSpPr>
        <p:spPr/>
        <p:txBody>
          <a:bodyPr/>
          <a:lstStyle/>
          <a:p>
            <a:r>
              <a:rPr lang="en-US" dirty="0"/>
              <a:t>Worksheet Events</a:t>
            </a:r>
          </a:p>
        </p:txBody>
      </p:sp>
      <p:sp>
        <p:nvSpPr>
          <p:cNvPr id="3" name="Content Placeholder 2">
            <a:extLst>
              <a:ext uri="{FF2B5EF4-FFF2-40B4-BE49-F238E27FC236}">
                <a16:creationId xmlns:a16="http://schemas.microsoft.com/office/drawing/2014/main" id="{26C2B564-61B9-4352-AF7B-878603820ABA}"/>
              </a:ext>
            </a:extLst>
          </p:cNvPr>
          <p:cNvSpPr>
            <a:spLocks noGrp="1"/>
          </p:cNvSpPr>
          <p:nvPr>
            <p:ph idx="1"/>
          </p:nvPr>
        </p:nvSpPr>
        <p:spPr/>
        <p:txBody>
          <a:bodyPr/>
          <a:lstStyle/>
          <a:p>
            <a:pPr>
              <a:lnSpc>
                <a:spcPct val="100000"/>
              </a:lnSpc>
              <a:spcBef>
                <a:spcPts val="1200"/>
              </a:spcBef>
              <a:spcAft>
                <a:spcPts val="1200"/>
              </a:spcAft>
            </a:pPr>
            <a:r>
              <a:rPr lang="en-US" sz="2000" dirty="0"/>
              <a:t>Events are instances where certain actions are performed by the user or VBA. Excel VBA allows you to respond to these actions programmatically via Events. </a:t>
            </a:r>
          </a:p>
          <a:p>
            <a:pPr>
              <a:lnSpc>
                <a:spcPct val="100000"/>
              </a:lnSpc>
              <a:spcBef>
                <a:spcPts val="1200"/>
              </a:spcBef>
              <a:spcAft>
                <a:spcPts val="1200"/>
              </a:spcAft>
            </a:pPr>
            <a:r>
              <a:rPr lang="en-US" sz="2000" dirty="0"/>
              <a:t>Here are some Events that are related to the Worksheet object</a:t>
            </a:r>
          </a:p>
          <a:p>
            <a:pPr marL="0" indent="0">
              <a:buNone/>
            </a:pPr>
            <a:endParaRPr lang="en-US" dirty="0"/>
          </a:p>
        </p:txBody>
      </p:sp>
      <p:sp>
        <p:nvSpPr>
          <p:cNvPr id="4" name="Footer Placeholder 3">
            <a:extLst>
              <a:ext uri="{FF2B5EF4-FFF2-40B4-BE49-F238E27FC236}">
                <a16:creationId xmlns:a16="http://schemas.microsoft.com/office/drawing/2014/main" id="{22A9B5C1-5364-4915-8DA7-4C67B30FF510}"/>
              </a:ext>
            </a:extLst>
          </p:cNvPr>
          <p:cNvSpPr>
            <a:spLocks noGrp="1"/>
          </p:cNvSpPr>
          <p:nvPr>
            <p:ph type="ftr" sz="quarter" idx="11"/>
          </p:nvPr>
        </p:nvSpPr>
        <p:spPr/>
        <p:txBody>
          <a:bodyPr/>
          <a:lstStyle/>
          <a:p>
            <a:pPr>
              <a:defRPr/>
            </a:pPr>
            <a:r>
              <a:rPr lang="de-DE" altLang="ja-JP"/>
              <a:t>Copyright 2010 FUJITSU LIMITED</a:t>
            </a:r>
          </a:p>
        </p:txBody>
      </p:sp>
      <p:graphicFrame>
        <p:nvGraphicFramePr>
          <p:cNvPr id="7" name="Table 6">
            <a:extLst>
              <a:ext uri="{FF2B5EF4-FFF2-40B4-BE49-F238E27FC236}">
                <a16:creationId xmlns:a16="http://schemas.microsoft.com/office/drawing/2014/main" id="{A1CBE5C4-EA08-4534-980C-C633628D389C}"/>
              </a:ext>
            </a:extLst>
          </p:cNvPr>
          <p:cNvGraphicFramePr>
            <a:graphicFrameLocks noGrp="1"/>
          </p:cNvGraphicFramePr>
          <p:nvPr>
            <p:extLst>
              <p:ext uri="{D42A27DB-BD31-4B8C-83A1-F6EECF244321}">
                <p14:modId xmlns:p14="http://schemas.microsoft.com/office/powerpoint/2010/main" val="2750097988"/>
              </p:ext>
            </p:extLst>
          </p:nvPr>
        </p:nvGraphicFramePr>
        <p:xfrm>
          <a:off x="438912" y="2532888"/>
          <a:ext cx="8202168" cy="3920300"/>
        </p:xfrm>
        <a:graphic>
          <a:graphicData uri="http://schemas.openxmlformats.org/drawingml/2006/table">
            <a:tbl>
              <a:tblPr/>
              <a:tblGrid>
                <a:gridCol w="2447531">
                  <a:extLst>
                    <a:ext uri="{9D8B030D-6E8A-4147-A177-3AD203B41FA5}">
                      <a16:colId xmlns:a16="http://schemas.microsoft.com/office/drawing/2014/main" val="4111034687"/>
                    </a:ext>
                  </a:extLst>
                </a:gridCol>
                <a:gridCol w="5754637">
                  <a:extLst>
                    <a:ext uri="{9D8B030D-6E8A-4147-A177-3AD203B41FA5}">
                      <a16:colId xmlns:a16="http://schemas.microsoft.com/office/drawing/2014/main" val="4022874476"/>
                    </a:ext>
                  </a:extLst>
                </a:gridCol>
              </a:tblGrid>
              <a:tr h="328350">
                <a:tc>
                  <a:txBody>
                    <a:bodyPr/>
                    <a:lstStyle/>
                    <a:p>
                      <a:pPr algn="ctr" fontAlgn="b"/>
                      <a:r>
                        <a:rPr lang="en-US" sz="1600" b="1" i="0" u="none" strike="noStrike" dirty="0">
                          <a:solidFill>
                            <a:srgbClr val="000000"/>
                          </a:solidFill>
                          <a:effectLst/>
                          <a:latin typeface="Calibri" panose="020F0502020204030204" pitchFamily="34" charset="0"/>
                        </a:rPr>
                        <a:t>Event</a:t>
                      </a: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600" b="1" i="0" u="none" strike="noStrike" dirty="0">
                          <a:solidFill>
                            <a:srgbClr val="000000"/>
                          </a:solidFill>
                          <a:effectLst/>
                          <a:latin typeface="Calibri" panose="020F0502020204030204" pitchFamily="34" charset="0"/>
                        </a:rPr>
                        <a:t>Occurs When</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386643221"/>
                  </a:ext>
                </a:extLst>
              </a:tr>
              <a:tr h="328350">
                <a:tc>
                  <a:txBody>
                    <a:bodyPr/>
                    <a:lstStyle/>
                    <a:p>
                      <a:pPr marL="119063" indent="0" algn="l" fontAlgn="b"/>
                      <a:r>
                        <a:rPr lang="en-US" sz="1400" b="0" i="0" u="none" strike="noStrike" dirty="0">
                          <a:solidFill>
                            <a:srgbClr val="000000"/>
                          </a:solidFill>
                          <a:effectLst/>
                          <a:latin typeface="Calibri" panose="020F0502020204030204" pitchFamily="34" charset="0"/>
                        </a:rPr>
                        <a:t>Activate</a:t>
                      </a: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The worksheet is activated.</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70867280"/>
                  </a:ext>
                </a:extLst>
              </a:tr>
              <a:tr h="646750">
                <a:tc>
                  <a:txBody>
                    <a:bodyPr/>
                    <a:lstStyle/>
                    <a:p>
                      <a:pPr marL="119063" indent="0" algn="l" fontAlgn="b"/>
                      <a:r>
                        <a:rPr lang="en-US" sz="1400" b="0" i="0" u="none" strike="noStrike" kern="1200" dirty="0" err="1">
                          <a:solidFill>
                            <a:srgbClr val="000000"/>
                          </a:solidFill>
                          <a:effectLst/>
                          <a:latin typeface="Calibri" panose="020F0502020204030204" pitchFamily="34" charset="0"/>
                          <a:ea typeface="+mn-ea"/>
                          <a:cs typeface="+mn-cs"/>
                        </a:rPr>
                        <a:t>BeforeDoubleClick</a:t>
                      </a:r>
                      <a:endParaRPr lang="en-US" sz="1400" b="0" i="0" u="none" strike="noStrike" kern="1200" dirty="0">
                        <a:solidFill>
                          <a:srgbClr val="000000"/>
                        </a:solidFill>
                        <a:effectLst/>
                        <a:latin typeface="Calibri" panose="020F0502020204030204" pitchFamily="34" charset="0"/>
                        <a:ea typeface="+mn-ea"/>
                        <a:cs typeface="+mn-cs"/>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The worksheet is double-clicked. Occurs before the default double-click action.</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74721906"/>
                  </a:ext>
                </a:extLst>
              </a:tr>
              <a:tr h="646750">
                <a:tc>
                  <a:txBody>
                    <a:bodyPr/>
                    <a:lstStyle/>
                    <a:p>
                      <a:pPr marL="119063" indent="0" algn="l" fontAlgn="b"/>
                      <a:r>
                        <a:rPr lang="en-US" sz="1400" b="0" i="0" u="none" strike="noStrike" dirty="0" err="1">
                          <a:solidFill>
                            <a:srgbClr val="000000"/>
                          </a:solidFill>
                          <a:effectLst/>
                          <a:latin typeface="Calibri" panose="020F0502020204030204" pitchFamily="34" charset="0"/>
                        </a:rPr>
                        <a:t>BeforeRightClick</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The worksheet is right-clicked. Occurs before the default right-click action.</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98563899"/>
                  </a:ext>
                </a:extLst>
              </a:tr>
              <a:tr h="328350">
                <a:tc>
                  <a:txBody>
                    <a:bodyPr/>
                    <a:lstStyle/>
                    <a:p>
                      <a:pPr marL="119063" indent="0" algn="l" fontAlgn="b"/>
                      <a:r>
                        <a:rPr lang="en-US" sz="1400" b="0" i="0" u="none" strike="noStrike" dirty="0">
                          <a:solidFill>
                            <a:srgbClr val="000000"/>
                          </a:solidFill>
                          <a:effectLst/>
                          <a:latin typeface="Calibri" panose="020F0502020204030204" pitchFamily="34" charset="0"/>
                        </a:rPr>
                        <a:t>Calculate</a:t>
                      </a: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After the worksheet is recalculated.</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90298851"/>
                  </a:ext>
                </a:extLst>
              </a:tr>
              <a:tr h="328350">
                <a:tc>
                  <a:txBody>
                    <a:bodyPr/>
                    <a:lstStyle/>
                    <a:p>
                      <a:pPr marL="119063" indent="0" algn="l" fontAlgn="b"/>
                      <a:r>
                        <a:rPr lang="en-US" sz="1400" b="0" i="0" u="none" strike="noStrike" dirty="0">
                          <a:solidFill>
                            <a:srgbClr val="000000"/>
                          </a:solidFill>
                          <a:effectLst/>
                          <a:latin typeface="Calibri" panose="020F0502020204030204" pitchFamily="34" charset="0"/>
                        </a:rPr>
                        <a:t>Change</a:t>
                      </a: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Cells on the worksheet are changed by the user or an external link.</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29052851"/>
                  </a:ext>
                </a:extLst>
              </a:tr>
              <a:tr h="328350">
                <a:tc>
                  <a:txBody>
                    <a:bodyPr/>
                    <a:lstStyle/>
                    <a:p>
                      <a:pPr marL="119063" indent="0" algn="l" fontAlgn="b"/>
                      <a:r>
                        <a:rPr lang="en-US" sz="1400" b="0" i="0" u="none" strike="noStrike" dirty="0">
                          <a:solidFill>
                            <a:srgbClr val="000000"/>
                          </a:solidFill>
                          <a:effectLst/>
                          <a:latin typeface="Calibri" panose="020F0502020204030204" pitchFamily="34" charset="0"/>
                        </a:rPr>
                        <a:t>Deactivate</a:t>
                      </a: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The worksheet is deactivated.</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57625901"/>
                  </a:ext>
                </a:extLst>
              </a:tr>
              <a:tr h="328350">
                <a:tc>
                  <a:txBody>
                    <a:bodyPr/>
                    <a:lstStyle/>
                    <a:p>
                      <a:pPr marL="119063" indent="0" algn="l" fontAlgn="b"/>
                      <a:r>
                        <a:rPr lang="en-US" sz="1400" b="0" i="0" u="none" strike="noStrike" dirty="0" err="1">
                          <a:solidFill>
                            <a:srgbClr val="000000"/>
                          </a:solidFill>
                          <a:effectLst/>
                          <a:latin typeface="Calibri" panose="020F0502020204030204" pitchFamily="34" charset="0"/>
                        </a:rPr>
                        <a:t>FollowHyperlink</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A hyperlink on a worksheet is clicked.</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49518723"/>
                  </a:ext>
                </a:extLst>
              </a:tr>
              <a:tr h="328350">
                <a:tc>
                  <a:txBody>
                    <a:bodyPr/>
                    <a:lstStyle/>
                    <a:p>
                      <a:pPr marL="119063" indent="0" algn="l" fontAlgn="b"/>
                      <a:r>
                        <a:rPr lang="en-US" sz="1400" b="0" i="0" u="none" strike="noStrike" dirty="0" err="1">
                          <a:solidFill>
                            <a:srgbClr val="000000"/>
                          </a:solidFill>
                          <a:effectLst/>
                          <a:latin typeface="Calibri" panose="020F0502020204030204" pitchFamily="34" charset="0"/>
                        </a:rPr>
                        <a:t>PivotTableUpdate</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Occurs after a PivotTable report is updated on a worksheet.</a:t>
                      </a:r>
                    </a:p>
                  </a:txBody>
                  <a:tcPr marL="7620" marR="7620" marT="762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3982399"/>
                  </a:ext>
                </a:extLst>
              </a:tr>
              <a:tr h="328350">
                <a:tc>
                  <a:txBody>
                    <a:bodyPr/>
                    <a:lstStyle/>
                    <a:p>
                      <a:pPr marL="119063" indent="0" algn="l" fontAlgn="b"/>
                      <a:r>
                        <a:rPr lang="en-US" sz="1400" b="0" i="0" u="none" strike="noStrike" dirty="0" err="1">
                          <a:solidFill>
                            <a:srgbClr val="000000"/>
                          </a:solidFill>
                          <a:effectLst/>
                          <a:latin typeface="Calibri" panose="020F0502020204030204" pitchFamily="34" charset="0"/>
                        </a:rPr>
                        <a:t>SelectionChange</a:t>
                      </a:r>
                      <a:endParaRPr lang="en-US"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The selection changes on a worksheet.</a:t>
                      </a:r>
                    </a:p>
                  </a:txBody>
                  <a:tcPr marL="7620" marR="7620" marT="762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120231"/>
                  </a:ext>
                </a:extLst>
              </a:tr>
            </a:tbl>
          </a:graphicData>
        </a:graphic>
      </p:graphicFrame>
    </p:spTree>
    <p:extLst>
      <p:ext uri="{BB962C8B-B14F-4D97-AF65-F5344CB8AC3E}">
        <p14:creationId xmlns:p14="http://schemas.microsoft.com/office/powerpoint/2010/main" val="141345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08BFCF-7716-4B63-A5BB-03AE38C96003}"/>
              </a:ext>
            </a:extLst>
          </p:cNvPr>
          <p:cNvPicPr>
            <a:picLocks noChangeAspect="1"/>
          </p:cNvPicPr>
          <p:nvPr/>
        </p:nvPicPr>
        <p:blipFill>
          <a:blip r:embed="rId2"/>
          <a:stretch>
            <a:fillRect/>
          </a:stretch>
        </p:blipFill>
        <p:spPr>
          <a:xfrm>
            <a:off x="824168" y="2158871"/>
            <a:ext cx="7331075" cy="1524132"/>
          </a:xfrm>
          <a:prstGeom prst="rect">
            <a:avLst/>
          </a:prstGeom>
        </p:spPr>
      </p:pic>
      <p:sp>
        <p:nvSpPr>
          <p:cNvPr id="2" name="Title 1">
            <a:extLst>
              <a:ext uri="{FF2B5EF4-FFF2-40B4-BE49-F238E27FC236}">
                <a16:creationId xmlns:a16="http://schemas.microsoft.com/office/drawing/2014/main" id="{FF8AB157-D086-4670-8E67-8927694EDB44}"/>
              </a:ext>
            </a:extLst>
          </p:cNvPr>
          <p:cNvSpPr>
            <a:spLocks noGrp="1"/>
          </p:cNvSpPr>
          <p:nvPr>
            <p:ph type="title"/>
          </p:nvPr>
        </p:nvSpPr>
        <p:spPr/>
        <p:txBody>
          <a:bodyPr/>
          <a:lstStyle/>
          <a:p>
            <a:r>
              <a:rPr lang="en-US" dirty="0"/>
              <a:t>Accessing Worksheet Events</a:t>
            </a:r>
          </a:p>
        </p:txBody>
      </p:sp>
      <p:sp>
        <p:nvSpPr>
          <p:cNvPr id="3" name="Content Placeholder 2">
            <a:extLst>
              <a:ext uri="{FF2B5EF4-FFF2-40B4-BE49-F238E27FC236}">
                <a16:creationId xmlns:a16="http://schemas.microsoft.com/office/drawing/2014/main" id="{5C4471D1-BA3C-472B-915E-9E5B87B5D2E3}"/>
              </a:ext>
            </a:extLst>
          </p:cNvPr>
          <p:cNvSpPr>
            <a:spLocks noGrp="1"/>
          </p:cNvSpPr>
          <p:nvPr>
            <p:ph idx="1"/>
          </p:nvPr>
        </p:nvSpPr>
        <p:spPr/>
        <p:txBody>
          <a:bodyPr/>
          <a:lstStyle/>
          <a:p>
            <a:r>
              <a:rPr lang="en-US" sz="2000" dirty="0"/>
              <a:t>Worksheet Events can be accessed by going to the VBE.</a:t>
            </a:r>
          </a:p>
          <a:p>
            <a:r>
              <a:rPr lang="en-US" sz="2000" dirty="0"/>
              <a:t>Click on the Worksheet that you are expecting events to occur.</a:t>
            </a:r>
          </a:p>
          <a:p>
            <a:r>
              <a:rPr lang="en-US" sz="2000" dirty="0"/>
              <a:t>Click on the Property drop-down box and select worksheet.</a:t>
            </a:r>
          </a:p>
          <a:p>
            <a:endParaRPr lang="en-US" sz="2000" dirty="0"/>
          </a:p>
          <a:p>
            <a:endParaRPr lang="en-US" sz="2000" dirty="0"/>
          </a:p>
          <a:p>
            <a:endParaRPr lang="en-US" sz="2000" dirty="0"/>
          </a:p>
          <a:p>
            <a:endParaRPr lang="en-US" sz="2000" dirty="0"/>
          </a:p>
          <a:p>
            <a:endParaRPr lang="en-US" sz="2000" dirty="0"/>
          </a:p>
          <a:p>
            <a:r>
              <a:rPr lang="en-US" sz="2000" dirty="0"/>
              <a:t>Click on the procedures drop-down and select the event you want to react to.</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C65F9146-E135-4C1E-BFAF-29B1721836BB}"/>
              </a:ext>
            </a:extLst>
          </p:cNvPr>
          <p:cNvSpPr>
            <a:spLocks noGrp="1"/>
          </p:cNvSpPr>
          <p:nvPr>
            <p:ph type="ftr" sz="quarter" idx="11"/>
          </p:nvPr>
        </p:nvSpPr>
        <p:spPr/>
        <p:txBody>
          <a:bodyPr/>
          <a:lstStyle/>
          <a:p>
            <a:pPr>
              <a:defRPr/>
            </a:pPr>
            <a:r>
              <a:rPr lang="de-DE" altLang="ja-JP"/>
              <a:t>Copyright 2010 FUJITSU LIMITED</a:t>
            </a:r>
          </a:p>
        </p:txBody>
      </p:sp>
      <p:sp>
        <p:nvSpPr>
          <p:cNvPr id="7" name="Rectangle 6">
            <a:extLst>
              <a:ext uri="{FF2B5EF4-FFF2-40B4-BE49-F238E27FC236}">
                <a16:creationId xmlns:a16="http://schemas.microsoft.com/office/drawing/2014/main" id="{D8A9EA43-22B4-40E1-9F0E-F3BB8B91F97F}"/>
              </a:ext>
            </a:extLst>
          </p:cNvPr>
          <p:cNvSpPr/>
          <p:nvPr/>
        </p:nvSpPr>
        <p:spPr>
          <a:xfrm>
            <a:off x="1289304" y="3319272"/>
            <a:ext cx="1152144" cy="24688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
        <p:nvSpPr>
          <p:cNvPr id="8" name="Rectangle 7">
            <a:extLst>
              <a:ext uri="{FF2B5EF4-FFF2-40B4-BE49-F238E27FC236}">
                <a16:creationId xmlns:a16="http://schemas.microsoft.com/office/drawing/2014/main" id="{134AC939-99FC-433E-B481-D0153D616522}"/>
              </a:ext>
            </a:extLst>
          </p:cNvPr>
          <p:cNvSpPr/>
          <p:nvPr/>
        </p:nvSpPr>
        <p:spPr>
          <a:xfrm>
            <a:off x="2956644" y="2674049"/>
            <a:ext cx="1152144" cy="24688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pic>
        <p:nvPicPr>
          <p:cNvPr id="11" name="Picture 10">
            <a:extLst>
              <a:ext uri="{FF2B5EF4-FFF2-40B4-BE49-F238E27FC236}">
                <a16:creationId xmlns:a16="http://schemas.microsoft.com/office/drawing/2014/main" id="{AE10F83F-7A47-4150-9F3B-91017CF87AF7}"/>
              </a:ext>
            </a:extLst>
          </p:cNvPr>
          <p:cNvPicPr>
            <a:picLocks noChangeAspect="1"/>
          </p:cNvPicPr>
          <p:nvPr/>
        </p:nvPicPr>
        <p:blipFill>
          <a:blip r:embed="rId3"/>
          <a:stretch>
            <a:fillRect/>
          </a:stretch>
        </p:blipFill>
        <p:spPr>
          <a:xfrm>
            <a:off x="1731806" y="4167941"/>
            <a:ext cx="5113463" cy="2385267"/>
          </a:xfrm>
          <a:prstGeom prst="rect">
            <a:avLst/>
          </a:prstGeom>
        </p:spPr>
      </p:pic>
    </p:spTree>
    <p:extLst>
      <p:ext uri="{BB962C8B-B14F-4D97-AF65-F5344CB8AC3E}">
        <p14:creationId xmlns:p14="http://schemas.microsoft.com/office/powerpoint/2010/main" val="105443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7025-467D-4ED6-9DFA-248D4E495586}"/>
              </a:ext>
            </a:extLst>
          </p:cNvPr>
          <p:cNvSpPr>
            <a:spLocks noGrp="1"/>
          </p:cNvSpPr>
          <p:nvPr>
            <p:ph type="title"/>
          </p:nvPr>
        </p:nvSpPr>
        <p:spPr/>
        <p:txBody>
          <a:bodyPr/>
          <a:lstStyle/>
          <a:p>
            <a:r>
              <a:rPr lang="en-US" dirty="0"/>
              <a:t>Accessing Worksheet Events</a:t>
            </a:r>
          </a:p>
        </p:txBody>
      </p:sp>
      <p:sp>
        <p:nvSpPr>
          <p:cNvPr id="3" name="Content Placeholder 2">
            <a:extLst>
              <a:ext uri="{FF2B5EF4-FFF2-40B4-BE49-F238E27FC236}">
                <a16:creationId xmlns:a16="http://schemas.microsoft.com/office/drawing/2014/main" id="{9D2CACC1-9142-4413-98C5-8A3942331C6A}"/>
              </a:ext>
            </a:extLst>
          </p:cNvPr>
          <p:cNvSpPr>
            <a:spLocks noGrp="1"/>
          </p:cNvSpPr>
          <p:nvPr>
            <p:ph idx="1"/>
          </p:nvPr>
        </p:nvSpPr>
        <p:spPr/>
        <p:txBody>
          <a:bodyPr/>
          <a:lstStyle/>
          <a:p>
            <a:r>
              <a:rPr lang="en-US" dirty="0"/>
              <a:t>VBA will create a subroutine that will be triggered every time the event occurs.</a:t>
            </a:r>
          </a:p>
          <a:p>
            <a:r>
              <a:rPr lang="en-US" dirty="0"/>
              <a:t>You can place your VBA code within this subroutine and it will be executed every time the event occurs.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6590917C-3E5A-4AC2-A053-5F0C5AB934DF}"/>
              </a:ext>
            </a:extLst>
          </p:cNvPr>
          <p:cNvSpPr>
            <a:spLocks noGrp="1"/>
          </p:cNvSpPr>
          <p:nvPr>
            <p:ph type="ftr" sz="quarter" idx="11"/>
          </p:nvPr>
        </p:nvSpPr>
        <p:spPr/>
        <p:txBody>
          <a:bodyPr/>
          <a:lstStyle/>
          <a:p>
            <a:pPr>
              <a:defRPr/>
            </a:pPr>
            <a:r>
              <a:rPr lang="de-DE" altLang="ja-JP"/>
              <a:t>Copyright 2010 FUJITSU LIMITED</a:t>
            </a:r>
          </a:p>
        </p:txBody>
      </p:sp>
      <p:pic>
        <p:nvPicPr>
          <p:cNvPr id="5" name="Picture 4">
            <a:extLst>
              <a:ext uri="{FF2B5EF4-FFF2-40B4-BE49-F238E27FC236}">
                <a16:creationId xmlns:a16="http://schemas.microsoft.com/office/drawing/2014/main" id="{6F52D842-B50A-4600-A8C9-F79D29B48230}"/>
              </a:ext>
            </a:extLst>
          </p:cNvPr>
          <p:cNvPicPr>
            <a:picLocks noChangeAspect="1"/>
          </p:cNvPicPr>
          <p:nvPr/>
        </p:nvPicPr>
        <p:blipFill>
          <a:blip r:embed="rId2"/>
          <a:stretch>
            <a:fillRect/>
          </a:stretch>
        </p:blipFill>
        <p:spPr>
          <a:xfrm>
            <a:off x="1630425" y="2605970"/>
            <a:ext cx="5883150" cy="1646063"/>
          </a:xfrm>
          <a:prstGeom prst="rect">
            <a:avLst/>
          </a:prstGeom>
        </p:spPr>
      </p:pic>
    </p:spTree>
    <p:extLst>
      <p:ext uri="{BB962C8B-B14F-4D97-AF65-F5344CB8AC3E}">
        <p14:creationId xmlns:p14="http://schemas.microsoft.com/office/powerpoint/2010/main" val="235044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Range Object</a:t>
            </a:r>
          </a:p>
        </p:txBody>
      </p:sp>
    </p:spTree>
    <p:extLst>
      <p:ext uri="{BB962C8B-B14F-4D97-AF65-F5344CB8AC3E}">
        <p14:creationId xmlns:p14="http://schemas.microsoft.com/office/powerpoint/2010/main" val="36857488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9493-B91B-4FC3-8001-1AAA1C4E8A67}"/>
              </a:ext>
            </a:extLst>
          </p:cNvPr>
          <p:cNvSpPr>
            <a:spLocks noGrp="1"/>
          </p:cNvSpPr>
          <p:nvPr>
            <p:ph type="title"/>
          </p:nvPr>
        </p:nvSpPr>
        <p:spPr/>
        <p:txBody>
          <a:bodyPr/>
          <a:lstStyle/>
          <a:p>
            <a:r>
              <a:rPr lang="en-US" dirty="0"/>
              <a:t>The Range Object</a:t>
            </a:r>
          </a:p>
        </p:txBody>
      </p:sp>
      <p:sp>
        <p:nvSpPr>
          <p:cNvPr id="3" name="Content Placeholder 2">
            <a:extLst>
              <a:ext uri="{FF2B5EF4-FFF2-40B4-BE49-F238E27FC236}">
                <a16:creationId xmlns:a16="http://schemas.microsoft.com/office/drawing/2014/main" id="{121BA6A7-1B11-4A94-B275-F211432E471F}"/>
              </a:ext>
            </a:extLst>
          </p:cNvPr>
          <p:cNvSpPr>
            <a:spLocks noGrp="1"/>
          </p:cNvSpPr>
          <p:nvPr>
            <p:ph idx="1"/>
          </p:nvPr>
        </p:nvSpPr>
        <p:spPr>
          <a:xfrm>
            <a:off x="179512" y="1234440"/>
            <a:ext cx="8784976" cy="5218748"/>
          </a:xfrm>
        </p:spPr>
        <p:txBody>
          <a:bodyPr/>
          <a:lstStyle/>
          <a:p>
            <a:pPr>
              <a:lnSpc>
                <a:spcPct val="150000"/>
              </a:lnSpc>
              <a:spcBef>
                <a:spcPts val="1200"/>
              </a:spcBef>
              <a:spcAft>
                <a:spcPts val="1200"/>
              </a:spcAft>
            </a:pPr>
            <a:r>
              <a:rPr lang="en-US" dirty="0"/>
              <a:t>The most important object when doing VBA programming is the Range Object. Most of the code you will be creating is, in one way or another, modifying or accessing cells, which is a Range object.</a:t>
            </a:r>
          </a:p>
          <a:p>
            <a:pPr>
              <a:lnSpc>
                <a:spcPct val="150000"/>
              </a:lnSpc>
              <a:spcBef>
                <a:spcPts val="1200"/>
              </a:spcBef>
              <a:spcAft>
                <a:spcPts val="1200"/>
              </a:spcAft>
            </a:pPr>
            <a:r>
              <a:rPr lang="en-US" dirty="0"/>
              <a:t>A Range is represented by one or more cells in a worksheet. </a:t>
            </a:r>
          </a:p>
          <a:p>
            <a:pPr>
              <a:lnSpc>
                <a:spcPct val="150000"/>
              </a:lnSpc>
              <a:spcBef>
                <a:spcPts val="1200"/>
              </a:spcBef>
              <a:spcAft>
                <a:spcPts val="1200"/>
              </a:spcAft>
            </a:pPr>
            <a:r>
              <a:rPr lang="en-US" dirty="0"/>
              <a:t>The Range object is the most important object in Excel VBA thus it has a lot of properties and methods</a:t>
            </a:r>
          </a:p>
        </p:txBody>
      </p:sp>
      <p:sp>
        <p:nvSpPr>
          <p:cNvPr id="4" name="Footer Placeholder 3">
            <a:extLst>
              <a:ext uri="{FF2B5EF4-FFF2-40B4-BE49-F238E27FC236}">
                <a16:creationId xmlns:a16="http://schemas.microsoft.com/office/drawing/2014/main" id="{E2E5AE80-03DB-47C7-944C-A3C0E4710B94}"/>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2270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9493-B91B-4FC3-8001-1AAA1C4E8A67}"/>
              </a:ext>
            </a:extLst>
          </p:cNvPr>
          <p:cNvSpPr>
            <a:spLocks noGrp="1"/>
          </p:cNvSpPr>
          <p:nvPr>
            <p:ph type="title"/>
          </p:nvPr>
        </p:nvSpPr>
        <p:spPr/>
        <p:txBody>
          <a:bodyPr/>
          <a:lstStyle/>
          <a:p>
            <a:r>
              <a:rPr lang="en-US" dirty="0"/>
              <a:t>Referring to Ranges</a:t>
            </a:r>
          </a:p>
        </p:txBody>
      </p:sp>
      <p:sp>
        <p:nvSpPr>
          <p:cNvPr id="3" name="Content Placeholder 2">
            <a:extLst>
              <a:ext uri="{FF2B5EF4-FFF2-40B4-BE49-F238E27FC236}">
                <a16:creationId xmlns:a16="http://schemas.microsoft.com/office/drawing/2014/main" id="{121BA6A7-1B11-4A94-B275-F211432E471F}"/>
              </a:ext>
            </a:extLst>
          </p:cNvPr>
          <p:cNvSpPr>
            <a:spLocks noGrp="1"/>
          </p:cNvSpPr>
          <p:nvPr>
            <p:ph idx="1"/>
          </p:nvPr>
        </p:nvSpPr>
        <p:spPr>
          <a:xfrm>
            <a:off x="179512" y="786384"/>
            <a:ext cx="8784976" cy="5666804"/>
          </a:xfrm>
        </p:spPr>
        <p:txBody>
          <a:bodyPr/>
          <a:lstStyle/>
          <a:p>
            <a:pPr>
              <a:lnSpc>
                <a:spcPct val="100000"/>
              </a:lnSpc>
              <a:spcBef>
                <a:spcPts val="1200"/>
              </a:spcBef>
              <a:spcAft>
                <a:spcPts val="1200"/>
              </a:spcAft>
            </a:pPr>
            <a:r>
              <a:rPr lang="en-US" dirty="0"/>
              <a:t>There are several ways to refer to a range. Below is a list of objects you can use to refer or access a range.</a:t>
            </a:r>
          </a:p>
          <a:p>
            <a:pPr marL="0" indent="0">
              <a:lnSpc>
                <a:spcPct val="150000"/>
              </a:lnSpc>
              <a:spcBef>
                <a:spcPts val="0"/>
              </a:spcBef>
              <a:spcAft>
                <a:spcPts val="0"/>
              </a:spcAft>
              <a:buNone/>
            </a:pPr>
            <a:r>
              <a:rPr lang="en-US" sz="1800" b="1" dirty="0"/>
              <a:t> Object		Property		Definition</a:t>
            </a:r>
            <a:r>
              <a:rPr lang="en-US" sz="1800" dirty="0"/>
              <a:t>		</a:t>
            </a:r>
          </a:p>
          <a:p>
            <a:pPr marL="0" indent="0">
              <a:lnSpc>
                <a:spcPct val="150000"/>
              </a:lnSpc>
              <a:spcBef>
                <a:spcPts val="600"/>
              </a:spcBef>
              <a:spcAft>
                <a:spcPts val="0"/>
              </a:spcAft>
              <a:buNone/>
            </a:pPr>
            <a:r>
              <a:rPr lang="en-US" sz="1800" dirty="0"/>
              <a:t> Application	</a:t>
            </a:r>
            <a:r>
              <a:rPr lang="en-US" sz="1800" dirty="0" err="1"/>
              <a:t>ActiveCell</a:t>
            </a:r>
            <a:r>
              <a:rPr lang="en-US" sz="1800" dirty="0"/>
              <a:t>	Refers to the Active cell selected. Only one cell</a:t>
            </a:r>
          </a:p>
          <a:p>
            <a:pPr marL="0" indent="0">
              <a:lnSpc>
                <a:spcPct val="150000"/>
              </a:lnSpc>
              <a:spcBef>
                <a:spcPts val="600"/>
              </a:spcBef>
              <a:spcAft>
                <a:spcPts val="0"/>
              </a:spcAft>
              <a:buNone/>
            </a:pPr>
            <a:r>
              <a:rPr lang="en-US" sz="1800" dirty="0"/>
              <a:t> Application	Range		Refers to the Range of the Active Worksheet</a:t>
            </a:r>
          </a:p>
          <a:p>
            <a:pPr marL="0" indent="0">
              <a:lnSpc>
                <a:spcPct val="150000"/>
              </a:lnSpc>
              <a:spcBef>
                <a:spcPts val="600"/>
              </a:spcBef>
              <a:spcAft>
                <a:spcPts val="0"/>
              </a:spcAft>
              <a:buNone/>
            </a:pPr>
            <a:r>
              <a:rPr lang="en-US" sz="1800" dirty="0"/>
              <a:t> Application	Selection	Refers to the selected one or more cells</a:t>
            </a:r>
          </a:p>
          <a:p>
            <a:pPr marL="0" indent="0">
              <a:lnSpc>
                <a:spcPct val="150000"/>
              </a:lnSpc>
              <a:spcBef>
                <a:spcPts val="600"/>
              </a:spcBef>
              <a:spcAft>
                <a:spcPts val="0"/>
              </a:spcAft>
              <a:buNone/>
            </a:pPr>
            <a:r>
              <a:rPr lang="en-US" sz="1800" dirty="0"/>
              <a:t> Worksheet	Cells		 Refers to all the Cells of the Active Worksheet</a:t>
            </a:r>
          </a:p>
          <a:p>
            <a:pPr marL="0" indent="0">
              <a:lnSpc>
                <a:spcPct val="150000"/>
              </a:lnSpc>
              <a:spcBef>
                <a:spcPts val="600"/>
              </a:spcBef>
              <a:spcAft>
                <a:spcPts val="0"/>
              </a:spcAft>
              <a:buNone/>
            </a:pPr>
            <a:r>
              <a:rPr lang="en-US" sz="1800" dirty="0"/>
              <a:t> Worksheet	Column 		Refers to the Column of the Active Worksheet</a:t>
            </a:r>
          </a:p>
          <a:p>
            <a:pPr marL="0" indent="0">
              <a:lnSpc>
                <a:spcPct val="150000"/>
              </a:lnSpc>
              <a:spcBef>
                <a:spcPts val="600"/>
              </a:spcBef>
              <a:spcAft>
                <a:spcPts val="0"/>
              </a:spcAft>
              <a:buNone/>
            </a:pPr>
            <a:r>
              <a:rPr lang="en-US" sz="1800" dirty="0"/>
              <a:t> Worksheet	Range		Refers to the Range of the Active Worksheet</a:t>
            </a:r>
          </a:p>
          <a:p>
            <a:pPr marL="0" indent="0">
              <a:lnSpc>
                <a:spcPct val="150000"/>
              </a:lnSpc>
              <a:spcBef>
                <a:spcPts val="600"/>
              </a:spcBef>
              <a:spcAft>
                <a:spcPts val="0"/>
              </a:spcAft>
              <a:buNone/>
            </a:pPr>
            <a:r>
              <a:rPr lang="en-US" sz="1800" dirty="0"/>
              <a:t> Worksheet	Row		Refers to the Row of the Active Worksheet</a:t>
            </a:r>
          </a:p>
          <a:p>
            <a:pPr marL="0" indent="0">
              <a:lnSpc>
                <a:spcPct val="150000"/>
              </a:lnSpc>
              <a:spcBef>
                <a:spcPts val="600"/>
              </a:spcBef>
              <a:spcAft>
                <a:spcPts val="0"/>
              </a:spcAft>
              <a:buNone/>
            </a:pPr>
            <a:r>
              <a:rPr lang="en-US" sz="1800" dirty="0"/>
              <a:t> Worksheet	</a:t>
            </a:r>
            <a:r>
              <a:rPr lang="en-US" sz="1800" dirty="0" err="1"/>
              <a:t>UsedRange</a:t>
            </a:r>
            <a:r>
              <a:rPr lang="en-US" sz="1800" dirty="0"/>
              <a:t>	Refers to the Range of Cells that has been used</a:t>
            </a:r>
          </a:p>
        </p:txBody>
      </p:sp>
      <p:sp>
        <p:nvSpPr>
          <p:cNvPr id="4" name="Footer Placeholder 3">
            <a:extLst>
              <a:ext uri="{FF2B5EF4-FFF2-40B4-BE49-F238E27FC236}">
                <a16:creationId xmlns:a16="http://schemas.microsoft.com/office/drawing/2014/main" id="{E2E5AE80-03DB-47C7-944C-A3C0E4710B94}"/>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70424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Cells and Ranges (</a:t>
            </a:r>
            <a:r>
              <a:rPr lang="en-US" dirty="0" err="1"/>
              <a:t>WorkSheet</a:t>
            </a:r>
            <a:r>
              <a:rPr lang="en-US" dirty="0"/>
              <a:t> Object)</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a:lnSpc>
                <a:spcPct val="100000"/>
              </a:lnSpc>
              <a:spcBef>
                <a:spcPts val="1200"/>
              </a:spcBef>
              <a:spcAft>
                <a:spcPts val="1200"/>
              </a:spcAft>
            </a:pPr>
            <a:r>
              <a:rPr lang="en-US" dirty="0"/>
              <a:t>Most of the time in coding your VBA code, you will be using either the Cells or the Range property.</a:t>
            </a:r>
          </a:p>
          <a:p>
            <a:pPr>
              <a:lnSpc>
                <a:spcPct val="100000"/>
              </a:lnSpc>
              <a:spcBef>
                <a:spcPts val="1200"/>
              </a:spcBef>
              <a:spcAft>
                <a:spcPts val="1200"/>
              </a:spcAft>
            </a:pPr>
            <a:r>
              <a:rPr lang="en-US" dirty="0"/>
              <a:t>Cells is a property of the Worksheet Object that returns a range of all the Cells in the Sheet.</a:t>
            </a:r>
          </a:p>
          <a:p>
            <a:pPr algn="just">
              <a:lnSpc>
                <a:spcPct val="100000"/>
              </a:lnSpc>
              <a:spcBef>
                <a:spcPts val="1200"/>
              </a:spcBef>
              <a:spcAft>
                <a:spcPts val="1200"/>
              </a:spcAft>
            </a:pPr>
            <a:r>
              <a:rPr lang="en-US" dirty="0"/>
              <a:t>Cells is a collection object just like Workbooks and Worksheets. </a:t>
            </a:r>
          </a:p>
          <a:p>
            <a:pPr algn="just">
              <a:lnSpc>
                <a:spcPct val="100000"/>
              </a:lnSpc>
              <a:spcBef>
                <a:spcPts val="1200"/>
              </a:spcBef>
              <a:spcAft>
                <a:spcPts val="1200"/>
              </a:spcAft>
            </a:pPr>
            <a:r>
              <a:rPr lang="en-US" dirty="0"/>
              <a:t>More often you will be interested in a specific cell and that is where the Cells property is used. </a:t>
            </a:r>
          </a:p>
          <a:p>
            <a:pPr algn="just">
              <a:lnSpc>
                <a:spcPct val="100000"/>
              </a:lnSpc>
              <a:spcBef>
                <a:spcPts val="1200"/>
              </a:spcBef>
              <a:spcAft>
                <a:spcPts val="1200"/>
              </a:spcAft>
            </a:pPr>
            <a:r>
              <a:rPr lang="en-US" dirty="0"/>
              <a:t>Unlike the Workbooks and Worksheets Collection, the Cells collection is ordered by using a two-dimensional array (row and column)</a:t>
            </a:r>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21296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Using Cells</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a:lnSpc>
                <a:spcPct val="100000"/>
              </a:lnSpc>
              <a:spcBef>
                <a:spcPts val="1200"/>
              </a:spcBef>
              <a:spcAft>
                <a:spcPts val="1200"/>
              </a:spcAft>
            </a:pPr>
            <a:r>
              <a:rPr lang="en-US" dirty="0"/>
              <a:t>The Cells property can be used using the following syntax:</a:t>
            </a:r>
          </a:p>
          <a:p>
            <a:pPr marL="0" indent="0">
              <a:lnSpc>
                <a:spcPct val="100000"/>
              </a:lnSpc>
              <a:spcBef>
                <a:spcPts val="1200"/>
              </a:spcBef>
              <a:spcAft>
                <a:spcPts val="1200"/>
              </a:spcAft>
              <a:buNone/>
            </a:pPr>
            <a:r>
              <a:rPr lang="en-US" sz="1800" i="1" dirty="0"/>
              <a:t>	</a:t>
            </a:r>
            <a:r>
              <a:rPr lang="en-US" sz="1800" i="1" dirty="0" err="1"/>
              <a:t>workbook.worksheet.</a:t>
            </a:r>
            <a:r>
              <a:rPr lang="en-US" sz="1800" b="1" dirty="0" err="1"/>
              <a:t>Cells.</a:t>
            </a:r>
            <a:r>
              <a:rPr lang="en-US" sz="1800" i="1" dirty="0" err="1"/>
              <a:t>property</a:t>
            </a:r>
            <a:r>
              <a:rPr lang="en-US" sz="1800" i="1" dirty="0"/>
              <a:t>	</a:t>
            </a:r>
          </a:p>
          <a:p>
            <a:pPr marL="0" indent="0">
              <a:lnSpc>
                <a:spcPct val="100000"/>
              </a:lnSpc>
              <a:spcBef>
                <a:spcPts val="1200"/>
              </a:spcBef>
              <a:spcAft>
                <a:spcPts val="1200"/>
              </a:spcAft>
              <a:buNone/>
            </a:pPr>
            <a:r>
              <a:rPr lang="en-US" sz="1800" i="1" dirty="0"/>
              <a:t>	</a:t>
            </a:r>
            <a:r>
              <a:rPr lang="en-US" sz="1800" i="1" dirty="0" err="1"/>
              <a:t>workbook.worksheet.</a:t>
            </a:r>
            <a:r>
              <a:rPr lang="en-US" sz="1800" b="1" dirty="0" err="1"/>
              <a:t>Cells</a:t>
            </a:r>
            <a:r>
              <a:rPr lang="en-US" sz="1800" i="1" dirty="0"/>
              <a:t>(</a:t>
            </a:r>
            <a:r>
              <a:rPr lang="en-US" sz="1800" i="1" dirty="0" err="1"/>
              <a:t>rowNumber,columnNumber</a:t>
            </a:r>
            <a:r>
              <a:rPr lang="en-US" sz="1800" i="1" dirty="0"/>
              <a:t>).property</a:t>
            </a:r>
          </a:p>
          <a:p>
            <a:pPr marL="0" indent="0">
              <a:lnSpc>
                <a:spcPct val="100000"/>
              </a:lnSpc>
              <a:spcBef>
                <a:spcPts val="1200"/>
              </a:spcBef>
              <a:spcAft>
                <a:spcPts val="1200"/>
              </a:spcAft>
              <a:buNone/>
            </a:pPr>
            <a:endParaRPr lang="en-US" sz="1800" i="1" dirty="0"/>
          </a:p>
          <a:p>
            <a:pPr marL="0" indent="0">
              <a:lnSpc>
                <a:spcPct val="100000"/>
              </a:lnSpc>
              <a:spcBef>
                <a:spcPts val="0"/>
              </a:spcBef>
              <a:spcAft>
                <a:spcPts val="0"/>
              </a:spcAft>
              <a:buNone/>
            </a:pPr>
            <a:r>
              <a:rPr lang="en-US" sz="1800" i="1" dirty="0"/>
              <a:t>	</a:t>
            </a:r>
            <a:r>
              <a:rPr lang="en-US" sz="1800" dirty="0"/>
              <a:t>where:</a:t>
            </a:r>
          </a:p>
          <a:p>
            <a:pPr marL="0" indent="0">
              <a:lnSpc>
                <a:spcPct val="150000"/>
              </a:lnSpc>
              <a:spcBef>
                <a:spcPts val="0"/>
              </a:spcBef>
              <a:spcAft>
                <a:spcPts val="0"/>
              </a:spcAft>
              <a:buNone/>
            </a:pPr>
            <a:r>
              <a:rPr lang="en-US" sz="1800" i="1" dirty="0"/>
              <a:t>	</a:t>
            </a:r>
            <a:r>
              <a:rPr lang="en-US" sz="1800" b="1" i="1" dirty="0"/>
              <a:t>workbook</a:t>
            </a:r>
            <a:r>
              <a:rPr lang="en-US" sz="1800" i="1" dirty="0"/>
              <a:t> – </a:t>
            </a:r>
            <a:r>
              <a:rPr lang="en-US" sz="1800" dirty="0"/>
              <a:t>refers to the workbook where the cells are located.</a:t>
            </a:r>
          </a:p>
          <a:p>
            <a:pPr marL="0" indent="0">
              <a:lnSpc>
                <a:spcPct val="150000"/>
              </a:lnSpc>
              <a:spcBef>
                <a:spcPts val="0"/>
              </a:spcBef>
              <a:spcAft>
                <a:spcPts val="0"/>
              </a:spcAft>
              <a:buNone/>
            </a:pPr>
            <a:r>
              <a:rPr lang="en-US" sz="1800" i="1" dirty="0"/>
              <a:t>	</a:t>
            </a:r>
            <a:r>
              <a:rPr lang="en-US" sz="1800" b="1" i="1" dirty="0"/>
              <a:t>worksheet</a:t>
            </a:r>
            <a:r>
              <a:rPr lang="en-US" sz="1800" i="1" dirty="0"/>
              <a:t> – </a:t>
            </a:r>
            <a:r>
              <a:rPr lang="en-US" sz="1800" dirty="0"/>
              <a:t>refers to the worksheet where the cells are located.</a:t>
            </a:r>
          </a:p>
          <a:p>
            <a:pPr marL="0" indent="0">
              <a:lnSpc>
                <a:spcPct val="150000"/>
              </a:lnSpc>
              <a:spcBef>
                <a:spcPts val="0"/>
              </a:spcBef>
              <a:spcAft>
                <a:spcPts val="0"/>
              </a:spcAft>
              <a:buNone/>
            </a:pPr>
            <a:r>
              <a:rPr lang="en-US" sz="1800" i="1" dirty="0"/>
              <a:t>	</a:t>
            </a:r>
            <a:r>
              <a:rPr lang="en-US" sz="1800" b="1" i="1" dirty="0" err="1"/>
              <a:t>rowNumber</a:t>
            </a:r>
            <a:r>
              <a:rPr lang="en-US" sz="1800" i="1" dirty="0"/>
              <a:t> – </a:t>
            </a:r>
            <a:r>
              <a:rPr lang="en-US" sz="1800" dirty="0"/>
              <a:t>refers to the row of the Cell you are going to use.</a:t>
            </a:r>
          </a:p>
          <a:p>
            <a:pPr marL="0" indent="0">
              <a:lnSpc>
                <a:spcPct val="150000"/>
              </a:lnSpc>
              <a:spcBef>
                <a:spcPts val="0"/>
              </a:spcBef>
              <a:spcAft>
                <a:spcPts val="0"/>
              </a:spcAft>
              <a:buNone/>
            </a:pPr>
            <a:r>
              <a:rPr lang="en-US" sz="1800" i="1" dirty="0"/>
              <a:t>	</a:t>
            </a:r>
            <a:r>
              <a:rPr lang="en-US" sz="1800" b="1" i="1" dirty="0" err="1"/>
              <a:t>columnNumber</a:t>
            </a:r>
            <a:r>
              <a:rPr lang="en-US" sz="1800" i="1" dirty="0"/>
              <a:t> – </a:t>
            </a:r>
            <a:r>
              <a:rPr lang="en-US" sz="1800" dirty="0"/>
              <a:t>refers to the row of the Cell you are going to use.</a:t>
            </a:r>
          </a:p>
          <a:p>
            <a:pPr marL="0" indent="0">
              <a:lnSpc>
                <a:spcPct val="150000"/>
              </a:lnSpc>
              <a:spcBef>
                <a:spcPts val="0"/>
              </a:spcBef>
              <a:spcAft>
                <a:spcPts val="0"/>
              </a:spcAft>
              <a:buNone/>
            </a:pPr>
            <a:r>
              <a:rPr lang="en-US" sz="1800" i="1" dirty="0"/>
              <a:t>	</a:t>
            </a:r>
            <a:r>
              <a:rPr lang="en-US" sz="1800" b="1" i="1" dirty="0"/>
              <a:t>property </a:t>
            </a:r>
            <a:r>
              <a:rPr lang="en-US" sz="1800" dirty="0"/>
              <a:t>– is the property or method of the Cells object you are going to use.</a:t>
            </a:r>
            <a:endParaRPr lang="en-US" sz="1800" i="1" dirty="0"/>
          </a:p>
          <a:p>
            <a:pPr marL="0" indent="0">
              <a:lnSpc>
                <a:spcPct val="100000"/>
              </a:lnSpc>
              <a:spcBef>
                <a:spcPts val="0"/>
              </a:spcBef>
              <a:spcAft>
                <a:spcPts val="0"/>
              </a:spcAft>
              <a:buNone/>
            </a:pPr>
            <a:endParaRPr lang="en-US" sz="1800" i="1" dirty="0"/>
          </a:p>
          <a:p>
            <a:pPr marL="0" indent="0">
              <a:lnSpc>
                <a:spcPct val="100000"/>
              </a:lnSpc>
              <a:spcBef>
                <a:spcPts val="0"/>
              </a:spcBef>
              <a:spcAft>
                <a:spcPts val="0"/>
              </a:spcAft>
              <a:buNone/>
            </a:pPr>
            <a:endParaRPr lang="en-US" sz="1800" i="1" dirty="0"/>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24675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221F-03E2-403B-940C-244F3C0A194C}"/>
              </a:ext>
            </a:extLst>
          </p:cNvPr>
          <p:cNvSpPr>
            <a:spLocks noGrp="1"/>
          </p:cNvSpPr>
          <p:nvPr>
            <p:ph type="title"/>
          </p:nvPr>
        </p:nvSpPr>
        <p:spPr/>
        <p:txBody>
          <a:bodyPr/>
          <a:lstStyle/>
          <a:p>
            <a:r>
              <a:rPr lang="en-US" dirty="0"/>
              <a:t>The Project Explorer</a:t>
            </a:r>
          </a:p>
        </p:txBody>
      </p:sp>
      <p:sp>
        <p:nvSpPr>
          <p:cNvPr id="3" name="Content Placeholder 2">
            <a:extLst>
              <a:ext uri="{FF2B5EF4-FFF2-40B4-BE49-F238E27FC236}">
                <a16:creationId xmlns:a16="http://schemas.microsoft.com/office/drawing/2014/main" id="{14325F4C-A05E-441E-AF28-1A686DAD7EF6}"/>
              </a:ext>
            </a:extLst>
          </p:cNvPr>
          <p:cNvSpPr>
            <a:spLocks noGrp="1"/>
          </p:cNvSpPr>
          <p:nvPr>
            <p:ph idx="1"/>
          </p:nvPr>
        </p:nvSpPr>
        <p:spPr/>
        <p:txBody>
          <a:bodyPr/>
          <a:lstStyle/>
          <a:p>
            <a:pPr>
              <a:lnSpc>
                <a:spcPct val="100000"/>
              </a:lnSpc>
            </a:pPr>
            <a:r>
              <a:rPr lang="en-US" dirty="0"/>
              <a:t>The project explorer displays the list of projects open and all of the items contained in the project.</a:t>
            </a:r>
          </a:p>
          <a:p>
            <a:pPr>
              <a:lnSpc>
                <a:spcPct val="100000"/>
              </a:lnSpc>
            </a:pPr>
            <a:endParaRPr lang="en-US" dirty="0"/>
          </a:p>
          <a:p>
            <a:pPr>
              <a:lnSpc>
                <a:spcPct val="100000"/>
              </a:lnSpc>
            </a:pPr>
            <a:r>
              <a:rPr lang="en-US" dirty="0"/>
              <a:t>Depending on the project that is open, users can view four kinds of objects.</a:t>
            </a:r>
          </a:p>
          <a:p>
            <a:pPr marL="0" indent="0">
              <a:lnSpc>
                <a:spcPct val="100000"/>
              </a:lnSpc>
              <a:buNone/>
            </a:pPr>
            <a:endParaRPr lang="en-US" dirty="0"/>
          </a:p>
          <a:p>
            <a:pPr lvl="1">
              <a:lnSpc>
                <a:spcPct val="100000"/>
              </a:lnSpc>
            </a:pPr>
            <a:r>
              <a:rPr lang="en-US" dirty="0"/>
              <a:t>Microsoft Excel Objects – </a:t>
            </a:r>
            <a:r>
              <a:rPr lang="en-US" sz="1600" dirty="0"/>
              <a:t>Describes the MS Excel Objects in the project. Usually includes </a:t>
            </a:r>
            <a:r>
              <a:rPr lang="en-US" sz="1600" dirty="0" err="1"/>
              <a:t>ThisWorkbook</a:t>
            </a:r>
            <a:r>
              <a:rPr lang="en-US" sz="1600" dirty="0"/>
              <a:t> object and Worksheet object. </a:t>
            </a:r>
            <a:endParaRPr lang="en-US" dirty="0"/>
          </a:p>
          <a:p>
            <a:pPr lvl="1">
              <a:lnSpc>
                <a:spcPct val="200000"/>
              </a:lnSpc>
            </a:pPr>
            <a:r>
              <a:rPr lang="en-US" dirty="0"/>
              <a:t>Forms – </a:t>
            </a:r>
            <a:r>
              <a:rPr lang="en-US" sz="1600" dirty="0"/>
              <a:t>Describes the User Created forms that can be added to the project</a:t>
            </a:r>
            <a:endParaRPr lang="en-US" dirty="0"/>
          </a:p>
          <a:p>
            <a:pPr lvl="1">
              <a:lnSpc>
                <a:spcPct val="200000"/>
              </a:lnSpc>
            </a:pPr>
            <a:r>
              <a:rPr lang="en-US" dirty="0"/>
              <a:t>Modules – </a:t>
            </a:r>
            <a:r>
              <a:rPr lang="en-US" sz="1600" dirty="0"/>
              <a:t>This is the container for the procedures of the project.</a:t>
            </a:r>
            <a:endParaRPr lang="en-US" dirty="0"/>
          </a:p>
          <a:p>
            <a:pPr lvl="1">
              <a:lnSpc>
                <a:spcPct val="200000"/>
              </a:lnSpc>
            </a:pPr>
            <a:r>
              <a:rPr lang="en-US" dirty="0"/>
              <a:t>Class Modules –</a:t>
            </a:r>
            <a:r>
              <a:rPr lang="en-US" sz="1600" dirty="0"/>
              <a:t> special modules that will let user to create custom objects.</a:t>
            </a:r>
            <a:endParaRPr lang="en-US" dirty="0"/>
          </a:p>
          <a:p>
            <a:pPr marL="269875" lvl="1" indent="0">
              <a:lnSpc>
                <a:spcPct val="100000"/>
              </a:lnSpc>
              <a:buNone/>
            </a:pPr>
            <a:endParaRPr lang="en-US" dirty="0"/>
          </a:p>
        </p:txBody>
      </p:sp>
      <p:sp>
        <p:nvSpPr>
          <p:cNvPr id="4" name="Footer Placeholder 3">
            <a:extLst>
              <a:ext uri="{FF2B5EF4-FFF2-40B4-BE49-F238E27FC236}">
                <a16:creationId xmlns:a16="http://schemas.microsoft.com/office/drawing/2014/main" id="{09BCA3B6-20F7-4466-A65A-98E098D88BA1}"/>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9337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Using Range</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a:lnSpc>
                <a:spcPct val="100000"/>
              </a:lnSpc>
              <a:spcBef>
                <a:spcPts val="1200"/>
              </a:spcBef>
              <a:spcAft>
                <a:spcPts val="1200"/>
              </a:spcAft>
            </a:pPr>
            <a:r>
              <a:rPr lang="en-US" sz="2000" dirty="0"/>
              <a:t>When referring to a single cell, you can also use the Range property.</a:t>
            </a:r>
          </a:p>
          <a:p>
            <a:pPr>
              <a:lnSpc>
                <a:spcPct val="100000"/>
              </a:lnSpc>
              <a:spcBef>
                <a:spcPts val="1200"/>
              </a:spcBef>
              <a:spcAft>
                <a:spcPts val="1200"/>
              </a:spcAft>
            </a:pPr>
            <a:r>
              <a:rPr lang="en-US" sz="2000" dirty="0"/>
              <a:t>The Range property can also be used when referring to ranges(multiple cells), Rows, Columns and a cell</a:t>
            </a:r>
          </a:p>
          <a:p>
            <a:pPr>
              <a:lnSpc>
                <a:spcPct val="100000"/>
              </a:lnSpc>
              <a:spcBef>
                <a:spcPts val="1200"/>
              </a:spcBef>
              <a:spcAft>
                <a:spcPts val="1200"/>
              </a:spcAft>
            </a:pPr>
            <a:r>
              <a:rPr lang="en-US" sz="2000" dirty="0"/>
              <a:t>The general syntax for the Range object is:</a:t>
            </a:r>
          </a:p>
          <a:p>
            <a:pPr marL="0" indent="0">
              <a:lnSpc>
                <a:spcPct val="100000"/>
              </a:lnSpc>
              <a:spcBef>
                <a:spcPts val="1200"/>
              </a:spcBef>
              <a:spcAft>
                <a:spcPts val="1200"/>
              </a:spcAft>
              <a:buNone/>
            </a:pPr>
            <a:r>
              <a:rPr lang="en-US" sz="2000" dirty="0"/>
              <a:t>	</a:t>
            </a:r>
            <a:r>
              <a:rPr lang="en-US" sz="2000" i="1" dirty="0" err="1"/>
              <a:t>workbook.worksheet.</a:t>
            </a:r>
            <a:r>
              <a:rPr lang="en-US" sz="2000" b="1" dirty="0" err="1"/>
              <a:t>Range</a:t>
            </a:r>
            <a:r>
              <a:rPr lang="en-US" sz="2000" i="1" dirty="0"/>
              <a:t>(Cell1, [Cell2]).property</a:t>
            </a:r>
            <a:endParaRPr lang="en-US" sz="2000" dirty="0"/>
          </a:p>
          <a:p>
            <a:pPr marL="0" indent="0">
              <a:lnSpc>
                <a:spcPct val="100000"/>
              </a:lnSpc>
              <a:spcBef>
                <a:spcPts val="1200"/>
              </a:spcBef>
              <a:spcAft>
                <a:spcPts val="1200"/>
              </a:spcAft>
              <a:buNone/>
            </a:pPr>
            <a:r>
              <a:rPr lang="en-US" sz="1800" i="1" dirty="0"/>
              <a:t>	</a:t>
            </a:r>
            <a:r>
              <a:rPr lang="en-US" sz="1800" dirty="0"/>
              <a:t>where:</a:t>
            </a:r>
          </a:p>
          <a:p>
            <a:pPr marL="0" indent="0">
              <a:lnSpc>
                <a:spcPct val="150000"/>
              </a:lnSpc>
              <a:spcBef>
                <a:spcPts val="0"/>
              </a:spcBef>
              <a:spcAft>
                <a:spcPts val="0"/>
              </a:spcAft>
              <a:buNone/>
            </a:pPr>
            <a:r>
              <a:rPr lang="en-US" sz="1800" b="1" i="1" dirty="0"/>
              <a:t>	workbook</a:t>
            </a:r>
            <a:r>
              <a:rPr lang="en-US" sz="1800" i="1" dirty="0"/>
              <a:t> – </a:t>
            </a:r>
            <a:r>
              <a:rPr lang="en-US" sz="1800" dirty="0"/>
              <a:t>refers to the workbook where the range are located.</a:t>
            </a:r>
          </a:p>
          <a:p>
            <a:pPr marL="0" indent="0">
              <a:lnSpc>
                <a:spcPct val="150000"/>
              </a:lnSpc>
              <a:spcBef>
                <a:spcPts val="0"/>
              </a:spcBef>
              <a:spcAft>
                <a:spcPts val="0"/>
              </a:spcAft>
              <a:buNone/>
            </a:pPr>
            <a:r>
              <a:rPr lang="en-US" sz="1800" i="1" dirty="0"/>
              <a:t>	</a:t>
            </a:r>
            <a:r>
              <a:rPr lang="en-US" sz="1800" b="1" i="1" dirty="0"/>
              <a:t>worksheet</a:t>
            </a:r>
            <a:r>
              <a:rPr lang="en-US" sz="1800" i="1" dirty="0"/>
              <a:t> – </a:t>
            </a:r>
            <a:r>
              <a:rPr lang="en-US" sz="1800" dirty="0"/>
              <a:t>refers to the worksheet where the range are located.</a:t>
            </a:r>
          </a:p>
          <a:p>
            <a:pPr marL="0" indent="0">
              <a:lnSpc>
                <a:spcPct val="150000"/>
              </a:lnSpc>
              <a:spcBef>
                <a:spcPts val="0"/>
              </a:spcBef>
              <a:spcAft>
                <a:spcPts val="0"/>
              </a:spcAft>
              <a:buNone/>
            </a:pPr>
            <a:r>
              <a:rPr lang="en-US" sz="1800" i="1" dirty="0"/>
              <a:t>	</a:t>
            </a:r>
            <a:r>
              <a:rPr lang="en-US" sz="1800" b="1" i="1" dirty="0"/>
              <a:t>Cell1</a:t>
            </a:r>
            <a:r>
              <a:rPr lang="en-US" sz="1800" i="1" dirty="0"/>
              <a:t> – </a:t>
            </a:r>
            <a:r>
              <a:rPr lang="en-US" sz="1800" dirty="0"/>
              <a:t>a string referring to a range when one argument is used or a Range 	object when two arguments are used.</a:t>
            </a:r>
          </a:p>
          <a:p>
            <a:pPr marL="0" indent="0">
              <a:lnSpc>
                <a:spcPct val="150000"/>
              </a:lnSpc>
              <a:spcBef>
                <a:spcPts val="0"/>
              </a:spcBef>
              <a:spcAft>
                <a:spcPts val="0"/>
              </a:spcAft>
              <a:buNone/>
            </a:pPr>
            <a:r>
              <a:rPr lang="en-US" sz="1800" i="1" dirty="0"/>
              <a:t>	</a:t>
            </a:r>
            <a:r>
              <a:rPr lang="en-US" sz="1800" b="1" i="1" dirty="0"/>
              <a:t> Cell2</a:t>
            </a:r>
            <a:r>
              <a:rPr lang="en-US" sz="1800" i="1" dirty="0"/>
              <a:t> –</a:t>
            </a:r>
            <a:r>
              <a:rPr lang="en-US" sz="1800" dirty="0"/>
              <a:t> defines another extremity of the range returned by the property.</a:t>
            </a:r>
            <a:r>
              <a:rPr lang="en-US" sz="1800" i="1" dirty="0"/>
              <a:t>	</a:t>
            </a:r>
            <a:r>
              <a:rPr lang="en-US" sz="1800" b="1" i="1" dirty="0"/>
              <a:t>property </a:t>
            </a:r>
            <a:r>
              <a:rPr lang="en-US" sz="1800" dirty="0"/>
              <a:t>– is the property or method of the Cells object you are going to use.</a:t>
            </a:r>
            <a:endParaRPr lang="en-US" sz="1800" i="1" dirty="0"/>
          </a:p>
          <a:p>
            <a:pPr marL="0" indent="0">
              <a:lnSpc>
                <a:spcPct val="100000"/>
              </a:lnSpc>
              <a:spcBef>
                <a:spcPts val="1200"/>
              </a:spcBef>
              <a:spcAft>
                <a:spcPts val="1200"/>
              </a:spcAft>
              <a:buNone/>
            </a:pPr>
            <a:r>
              <a:rPr lang="en-US" sz="1800" i="1" dirty="0"/>
              <a:t>	</a:t>
            </a:r>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29853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Referring  Range</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marL="0" indent="0">
              <a:lnSpc>
                <a:spcPct val="100000"/>
              </a:lnSpc>
              <a:spcBef>
                <a:spcPts val="0"/>
              </a:spcBef>
              <a:spcAft>
                <a:spcPts val="0"/>
              </a:spcAft>
              <a:buNone/>
            </a:pPr>
            <a:endParaRPr lang="en-US" sz="2000" i="1" dirty="0"/>
          </a:p>
          <a:p>
            <a:pPr marL="0" indent="0">
              <a:lnSpc>
                <a:spcPct val="100000"/>
              </a:lnSpc>
              <a:spcBef>
                <a:spcPts val="0"/>
              </a:spcBef>
              <a:spcAft>
                <a:spcPts val="0"/>
              </a:spcAft>
              <a:buNone/>
            </a:pPr>
            <a:r>
              <a:rPr lang="en-US" sz="2000" i="1" dirty="0"/>
              <a:t>	</a:t>
            </a:r>
            <a:r>
              <a:rPr lang="en-US" sz="2000" i="1" dirty="0" err="1"/>
              <a:t>workbook.worksheet.</a:t>
            </a:r>
            <a:r>
              <a:rPr lang="en-US" sz="2000" b="1" dirty="0" err="1"/>
              <a:t>Range</a:t>
            </a:r>
            <a:r>
              <a:rPr lang="en-US" sz="2000" i="1" dirty="0"/>
              <a:t>(Cell1, [Cell2]).property</a:t>
            </a:r>
            <a:endParaRPr lang="en-US" sz="2000" dirty="0"/>
          </a:p>
          <a:p>
            <a:pPr marL="0" indent="0">
              <a:lnSpc>
                <a:spcPct val="100000"/>
              </a:lnSpc>
              <a:spcBef>
                <a:spcPts val="0"/>
              </a:spcBef>
              <a:spcAft>
                <a:spcPts val="0"/>
              </a:spcAft>
              <a:buNone/>
            </a:pPr>
            <a:endParaRPr lang="en-US" sz="2000" dirty="0"/>
          </a:p>
          <a:p>
            <a:pPr>
              <a:lnSpc>
                <a:spcPct val="150000"/>
              </a:lnSpc>
              <a:spcBef>
                <a:spcPts val="600"/>
              </a:spcBef>
              <a:spcAft>
                <a:spcPts val="600"/>
              </a:spcAft>
            </a:pPr>
            <a:r>
              <a:rPr lang="en-US" sz="2000" i="1" dirty="0"/>
              <a:t>Cell1</a:t>
            </a:r>
            <a:r>
              <a:rPr lang="en-US" sz="2000" dirty="0"/>
              <a:t> parameter is required and can be a string that represent the address of a range. </a:t>
            </a:r>
            <a:r>
              <a:rPr lang="en-US" sz="2000" dirty="0" err="1"/>
              <a:t>ie</a:t>
            </a:r>
            <a:r>
              <a:rPr lang="en-US" sz="2000" dirty="0"/>
              <a:t> “A1”, “A1:B2”</a:t>
            </a:r>
            <a:endParaRPr lang="en-US" sz="2000" i="1" dirty="0"/>
          </a:p>
          <a:p>
            <a:pPr>
              <a:lnSpc>
                <a:spcPct val="150000"/>
              </a:lnSpc>
              <a:spcBef>
                <a:spcPts val="600"/>
              </a:spcBef>
              <a:spcAft>
                <a:spcPts val="600"/>
              </a:spcAft>
            </a:pPr>
            <a:r>
              <a:rPr lang="en-US" sz="1800" dirty="0"/>
              <a:t>When using 2 arguments, you can think of Cell1 as the upper left corner of a range and Cell2 as the bottom right corner of the range.</a:t>
            </a:r>
          </a:p>
          <a:p>
            <a:pPr>
              <a:lnSpc>
                <a:spcPct val="150000"/>
              </a:lnSpc>
              <a:spcBef>
                <a:spcPts val="600"/>
              </a:spcBef>
              <a:spcAft>
                <a:spcPts val="600"/>
              </a:spcAft>
            </a:pPr>
            <a:r>
              <a:rPr lang="en-US" sz="1800" dirty="0"/>
              <a:t>When using Named Ranges, Cell1 can be the string that represents a named range. </a:t>
            </a:r>
          </a:p>
          <a:p>
            <a:pPr>
              <a:lnSpc>
                <a:spcPct val="150000"/>
              </a:lnSpc>
              <a:spcBef>
                <a:spcPts val="600"/>
              </a:spcBef>
              <a:spcAft>
                <a:spcPts val="600"/>
              </a:spcAft>
            </a:pPr>
            <a:r>
              <a:rPr lang="en-US" sz="1800" dirty="0"/>
              <a:t>When formatting or entering formulas to a series of cells, it is much efficient to use the range property rather than formatting each cell one by one. The idea here is to refer to the range that needs the modification and apply the format or formula and it will affect all the cells in the Range. </a:t>
            </a:r>
          </a:p>
          <a:p>
            <a:pPr marL="0" indent="0">
              <a:lnSpc>
                <a:spcPct val="100000"/>
              </a:lnSpc>
              <a:spcBef>
                <a:spcPts val="1200"/>
              </a:spcBef>
              <a:spcAft>
                <a:spcPts val="1200"/>
              </a:spcAft>
              <a:buNone/>
            </a:pPr>
            <a:r>
              <a:rPr lang="en-US" sz="1800" i="1" dirty="0"/>
              <a:t>	</a:t>
            </a:r>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23535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Commonly Used Range Property</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a:lnSpc>
                <a:spcPct val="100000"/>
              </a:lnSpc>
              <a:spcBef>
                <a:spcPts val="0"/>
              </a:spcBef>
              <a:spcAft>
                <a:spcPts val="0"/>
              </a:spcAft>
            </a:pPr>
            <a:r>
              <a:rPr lang="en-US" sz="1800" dirty="0"/>
              <a:t>Some of the most commonly used Range property are as follows:</a:t>
            </a:r>
          </a:p>
          <a:p>
            <a:pPr lvl="1">
              <a:lnSpc>
                <a:spcPct val="100000"/>
              </a:lnSpc>
              <a:spcBef>
                <a:spcPts val="0"/>
              </a:spcBef>
              <a:spcAft>
                <a:spcPts val="0"/>
              </a:spcAft>
            </a:pPr>
            <a:endParaRPr lang="en-US" sz="1400" dirty="0"/>
          </a:p>
          <a:p>
            <a:pPr lvl="1">
              <a:lnSpc>
                <a:spcPct val="100000"/>
              </a:lnSpc>
              <a:spcBef>
                <a:spcPts val="0"/>
              </a:spcBef>
              <a:spcAft>
                <a:spcPts val="0"/>
              </a:spcAft>
            </a:pPr>
            <a:r>
              <a:rPr lang="en-US" sz="1400" b="1" dirty="0"/>
              <a:t>Value</a:t>
            </a:r>
            <a:r>
              <a:rPr lang="en-US" sz="1400" dirty="0"/>
              <a:t> – Sets or gets the value of the Range</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i="1" dirty="0"/>
              <a:t>	Range("A1").Value = “Cells”		‘Sets the Value of Cell A1 to Cells</a:t>
            </a:r>
          </a:p>
          <a:p>
            <a:pPr marL="269875" lvl="1" indent="0">
              <a:lnSpc>
                <a:spcPct val="100000"/>
              </a:lnSpc>
              <a:spcBef>
                <a:spcPts val="0"/>
              </a:spcBef>
              <a:spcAft>
                <a:spcPts val="0"/>
              </a:spcAft>
              <a:buNone/>
            </a:pPr>
            <a:r>
              <a:rPr lang="en-US" sz="1400" i="1" dirty="0"/>
              <a:t>	param1 = Range("A1").Value		‘Get the value of Cell A1 and assign it to param 1</a:t>
            </a:r>
          </a:p>
          <a:p>
            <a:pPr marL="269875" lvl="1" indent="0">
              <a:lnSpc>
                <a:spcPct val="100000"/>
              </a:lnSpc>
              <a:spcBef>
                <a:spcPts val="0"/>
              </a:spcBef>
              <a:spcAft>
                <a:spcPts val="0"/>
              </a:spcAft>
              <a:buNone/>
            </a:pPr>
            <a:endParaRPr lang="en-US" sz="1400" i="1" dirty="0"/>
          </a:p>
          <a:p>
            <a:pPr lvl="1">
              <a:lnSpc>
                <a:spcPct val="100000"/>
              </a:lnSpc>
              <a:spcBef>
                <a:spcPts val="0"/>
              </a:spcBef>
              <a:spcAft>
                <a:spcPts val="0"/>
              </a:spcAft>
            </a:pPr>
            <a:r>
              <a:rPr lang="en-US" sz="1400" b="1" dirty="0" err="1"/>
              <a:t>ClearContents</a:t>
            </a:r>
            <a:r>
              <a:rPr lang="en-US" sz="1400" dirty="0"/>
              <a:t> – clears the contents of the range</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i="1" dirty="0"/>
              <a:t>	Range("A1").</a:t>
            </a:r>
            <a:r>
              <a:rPr lang="en-US" sz="1400" dirty="0"/>
              <a:t> </a:t>
            </a:r>
            <a:r>
              <a:rPr lang="en-US" sz="1400" dirty="0" err="1"/>
              <a:t>ClearContents</a:t>
            </a:r>
            <a:r>
              <a:rPr lang="en-US" sz="1400" i="1" dirty="0"/>
              <a:t> 		‘Sets the Value of Cell A1</a:t>
            </a:r>
          </a:p>
          <a:p>
            <a:pPr marL="269875" lvl="1" indent="0">
              <a:lnSpc>
                <a:spcPct val="100000"/>
              </a:lnSpc>
              <a:spcBef>
                <a:spcPts val="0"/>
              </a:spcBef>
              <a:spcAft>
                <a:spcPts val="0"/>
              </a:spcAft>
              <a:buNone/>
            </a:pPr>
            <a:endParaRPr lang="en-US" sz="1400" i="1" dirty="0"/>
          </a:p>
          <a:p>
            <a:pPr lvl="1">
              <a:lnSpc>
                <a:spcPct val="100000"/>
              </a:lnSpc>
              <a:spcBef>
                <a:spcPts val="0"/>
              </a:spcBef>
              <a:spcAft>
                <a:spcPts val="0"/>
              </a:spcAft>
            </a:pPr>
            <a:r>
              <a:rPr lang="en-US" sz="1400" b="1" dirty="0"/>
              <a:t>Copy</a:t>
            </a:r>
            <a:r>
              <a:rPr lang="en-US" sz="1400" dirty="0"/>
              <a:t> – Copies the range to the clipboard. </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i="1" dirty="0"/>
              <a:t>	Range("A1:D5").Copy			‘Copies cells A1:D5 to the clipboard</a:t>
            </a:r>
          </a:p>
          <a:p>
            <a:pPr marL="269875" lvl="1" indent="0">
              <a:lnSpc>
                <a:spcPct val="100000"/>
              </a:lnSpc>
              <a:spcBef>
                <a:spcPts val="0"/>
              </a:spcBef>
              <a:spcAft>
                <a:spcPts val="0"/>
              </a:spcAft>
              <a:buNone/>
            </a:pPr>
            <a:r>
              <a:rPr lang="en-US" sz="1400" i="1" dirty="0"/>
              <a:t>	</a:t>
            </a:r>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r>
              <a:rPr lang="en-US" sz="1400" i="1" dirty="0"/>
              <a:t>	using the destination argument of the copy method, will paste the copied cells to the range indicated 	on the destination argument</a:t>
            </a:r>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r>
              <a:rPr lang="en-US" sz="1400" i="1" dirty="0"/>
              <a:t>	‘Copy cells A1:D5 to Range A7</a:t>
            </a:r>
          </a:p>
          <a:p>
            <a:pPr marL="269875" lvl="1" indent="0">
              <a:lnSpc>
                <a:spcPct val="100000"/>
              </a:lnSpc>
              <a:spcBef>
                <a:spcPts val="0"/>
              </a:spcBef>
              <a:spcAft>
                <a:spcPts val="0"/>
              </a:spcAft>
              <a:buNone/>
            </a:pPr>
            <a:r>
              <a:rPr lang="en-US" sz="1400" i="1" dirty="0"/>
              <a:t>	Range("A1:D5").Copy </a:t>
            </a:r>
            <a:r>
              <a:rPr lang="en-US" sz="1400" b="1" i="1" dirty="0"/>
              <a:t>Destination</a:t>
            </a:r>
            <a:r>
              <a:rPr lang="en-US" sz="1400" i="1" dirty="0"/>
              <a:t>:=Range("A7")		</a:t>
            </a:r>
          </a:p>
          <a:p>
            <a:pPr marL="269875" lvl="1" indent="0">
              <a:lnSpc>
                <a:spcPct val="100000"/>
              </a:lnSpc>
              <a:spcBef>
                <a:spcPts val="0"/>
              </a:spcBef>
              <a:spcAft>
                <a:spcPts val="0"/>
              </a:spcAft>
              <a:buNone/>
            </a:pPr>
            <a:endParaRPr lang="en-US" sz="1400" i="1" dirty="0"/>
          </a:p>
          <a:p>
            <a:pPr lvl="1">
              <a:lnSpc>
                <a:spcPct val="100000"/>
              </a:lnSpc>
              <a:spcBef>
                <a:spcPts val="0"/>
              </a:spcBef>
              <a:spcAft>
                <a:spcPts val="0"/>
              </a:spcAft>
            </a:pPr>
            <a:r>
              <a:rPr lang="en-US" sz="1400" b="1" dirty="0"/>
              <a:t>End</a:t>
            </a:r>
            <a:r>
              <a:rPr lang="en-US" sz="1400" dirty="0"/>
              <a:t> – this is like using the End key and then an arrow key or Ctrl + Arrow key. It is to find the </a:t>
            </a:r>
            <a:r>
              <a:rPr lang="en-US" sz="1400" dirty="0" err="1"/>
              <a:t>the</a:t>
            </a:r>
            <a:r>
              <a:rPr lang="en-US" sz="1400" dirty="0"/>
              <a:t> next blank cell or to find the next cell with value. This will return a Range value.</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i="1" dirty="0"/>
              <a:t>	Range("A1").</a:t>
            </a:r>
            <a:r>
              <a:rPr lang="en-US" sz="1400" dirty="0"/>
              <a:t> </a:t>
            </a:r>
            <a:r>
              <a:rPr lang="en-US" sz="1400" dirty="0" err="1"/>
              <a:t>ClearContents</a:t>
            </a:r>
            <a:r>
              <a:rPr lang="en-US" sz="1400" i="1" dirty="0"/>
              <a:t> 		‘Sets the Value of Cell A1</a:t>
            </a:r>
          </a:p>
          <a:p>
            <a:pPr marL="269875" lvl="1" indent="0">
              <a:lnSpc>
                <a:spcPct val="100000"/>
              </a:lnSpc>
              <a:spcBef>
                <a:spcPts val="0"/>
              </a:spcBef>
              <a:spcAft>
                <a:spcPts val="0"/>
              </a:spcAft>
              <a:buNone/>
            </a:pPr>
            <a:endParaRPr lang="en-US" sz="1400" i="1" dirty="0"/>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8808023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Commonly Used Range Property</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lvl="1">
              <a:lnSpc>
                <a:spcPct val="100000"/>
              </a:lnSpc>
              <a:spcBef>
                <a:spcPts val="0"/>
              </a:spcBef>
              <a:spcAft>
                <a:spcPts val="0"/>
              </a:spcAft>
            </a:pPr>
            <a:r>
              <a:rPr lang="en-US" sz="1300" b="1" dirty="0"/>
              <a:t>End</a:t>
            </a:r>
            <a:r>
              <a:rPr lang="en-US" sz="1300" dirty="0"/>
              <a:t> – this is like using the End key and then an arrow key or Ctrl + Arrow key. It is to find the next blank cell or to find the next cell with value. This will return a Range value. Should have an argument which is either </a:t>
            </a:r>
            <a:r>
              <a:rPr lang="en-US" sz="1300" dirty="0" err="1"/>
              <a:t>xlDown</a:t>
            </a:r>
            <a:r>
              <a:rPr lang="en-US" sz="1300" dirty="0"/>
              <a:t>, </a:t>
            </a:r>
            <a:r>
              <a:rPr lang="en-US" sz="1300" dirty="0" err="1"/>
              <a:t>xlUp</a:t>
            </a:r>
            <a:r>
              <a:rPr lang="en-US" sz="1300" dirty="0"/>
              <a:t>, </a:t>
            </a:r>
            <a:r>
              <a:rPr lang="en-US" sz="1300" dirty="0" err="1"/>
              <a:t>xlToRight</a:t>
            </a:r>
            <a:r>
              <a:rPr lang="en-US" sz="1300" dirty="0"/>
              <a:t>, or </a:t>
            </a:r>
            <a:r>
              <a:rPr lang="en-US" sz="1300" dirty="0" err="1"/>
              <a:t>xlToLeft</a:t>
            </a:r>
            <a:endParaRPr lang="en-US" sz="1300" dirty="0"/>
          </a:p>
          <a:p>
            <a:pPr marL="269875" lvl="1" indent="0">
              <a:lnSpc>
                <a:spcPct val="100000"/>
              </a:lnSpc>
              <a:spcBef>
                <a:spcPts val="0"/>
              </a:spcBef>
              <a:spcAft>
                <a:spcPts val="0"/>
              </a:spcAft>
              <a:buNone/>
            </a:pPr>
            <a:endParaRPr lang="en-US" sz="1300" dirty="0"/>
          </a:p>
          <a:p>
            <a:pPr marL="269875" lvl="1" indent="0">
              <a:lnSpc>
                <a:spcPct val="100000"/>
              </a:lnSpc>
              <a:spcBef>
                <a:spcPts val="0"/>
              </a:spcBef>
              <a:spcAft>
                <a:spcPts val="0"/>
              </a:spcAft>
              <a:buNone/>
            </a:pPr>
            <a:r>
              <a:rPr lang="en-US" sz="1300" dirty="0"/>
              <a:t>	‘returns the reference of  the next blank cell downwards (if cell E1 is not empty)</a:t>
            </a:r>
          </a:p>
          <a:p>
            <a:pPr marL="269875" lvl="1" indent="0">
              <a:lnSpc>
                <a:spcPct val="100000"/>
              </a:lnSpc>
              <a:spcBef>
                <a:spcPts val="0"/>
              </a:spcBef>
              <a:spcAft>
                <a:spcPts val="0"/>
              </a:spcAft>
              <a:buNone/>
            </a:pPr>
            <a:r>
              <a:rPr lang="en-US" sz="1300" i="1" dirty="0"/>
              <a:t>	Range(“E1").</a:t>
            </a:r>
            <a:r>
              <a:rPr lang="en-US" sz="1300" dirty="0"/>
              <a:t>End(</a:t>
            </a:r>
            <a:r>
              <a:rPr lang="en-US" sz="1300" b="1" dirty="0" err="1"/>
              <a:t>xlDown</a:t>
            </a:r>
            <a:r>
              <a:rPr lang="en-US" sz="1300" dirty="0"/>
              <a:t>)	</a:t>
            </a:r>
          </a:p>
          <a:p>
            <a:pPr marL="269875" lvl="1" indent="0">
              <a:lnSpc>
                <a:spcPct val="100000"/>
              </a:lnSpc>
              <a:spcBef>
                <a:spcPts val="0"/>
              </a:spcBef>
              <a:spcAft>
                <a:spcPts val="0"/>
              </a:spcAft>
              <a:buNone/>
            </a:pPr>
            <a:r>
              <a:rPr lang="en-US" sz="1300" i="1" dirty="0"/>
              <a:t>	</a:t>
            </a:r>
          </a:p>
          <a:p>
            <a:pPr marL="269875" lvl="1" indent="0">
              <a:lnSpc>
                <a:spcPct val="100000"/>
              </a:lnSpc>
              <a:spcBef>
                <a:spcPts val="0"/>
              </a:spcBef>
              <a:spcAft>
                <a:spcPts val="0"/>
              </a:spcAft>
              <a:buNone/>
            </a:pPr>
            <a:r>
              <a:rPr lang="en-US" sz="1300" i="1" dirty="0"/>
              <a:t>	Cells(1,1).</a:t>
            </a:r>
            <a:r>
              <a:rPr lang="en-US" sz="1300" dirty="0"/>
              <a:t>End(</a:t>
            </a:r>
            <a:r>
              <a:rPr lang="en-US" sz="1300" b="1" dirty="0" err="1"/>
              <a:t>xlDown</a:t>
            </a:r>
            <a:r>
              <a:rPr lang="en-US" sz="1300" dirty="0"/>
              <a:t>)	‘Another variation using Cells instead of Range</a:t>
            </a:r>
          </a:p>
          <a:p>
            <a:pPr marL="269875" lvl="1" indent="0">
              <a:lnSpc>
                <a:spcPct val="100000"/>
              </a:lnSpc>
              <a:spcBef>
                <a:spcPts val="0"/>
              </a:spcBef>
              <a:spcAft>
                <a:spcPts val="0"/>
              </a:spcAft>
              <a:buNone/>
            </a:pPr>
            <a:endParaRPr lang="en-US" sz="1300" i="1" dirty="0"/>
          </a:p>
          <a:p>
            <a:pPr lvl="1">
              <a:lnSpc>
                <a:spcPct val="100000"/>
              </a:lnSpc>
              <a:spcBef>
                <a:spcPts val="0"/>
              </a:spcBef>
              <a:spcAft>
                <a:spcPts val="0"/>
              </a:spcAft>
            </a:pPr>
            <a:r>
              <a:rPr lang="en-US" sz="1300" b="1" dirty="0" err="1"/>
              <a:t>EntireRow</a:t>
            </a:r>
            <a:r>
              <a:rPr lang="en-US" sz="1300" b="1" dirty="0"/>
              <a:t> or </a:t>
            </a:r>
            <a:r>
              <a:rPr lang="en-US" sz="1300" b="1" dirty="0" err="1"/>
              <a:t>EntireColumn</a:t>
            </a:r>
            <a:r>
              <a:rPr lang="en-US" sz="1300" dirty="0"/>
              <a:t> – returns a reference to the Range object that consists of the whole column/columns where the range is.</a:t>
            </a:r>
          </a:p>
          <a:p>
            <a:pPr marL="269875" lvl="1" indent="0">
              <a:lnSpc>
                <a:spcPct val="100000"/>
              </a:lnSpc>
              <a:spcBef>
                <a:spcPts val="0"/>
              </a:spcBef>
              <a:spcAft>
                <a:spcPts val="0"/>
              </a:spcAft>
              <a:buNone/>
            </a:pPr>
            <a:endParaRPr lang="en-US" sz="1300" dirty="0"/>
          </a:p>
          <a:p>
            <a:pPr marL="269875" lvl="1" indent="0">
              <a:lnSpc>
                <a:spcPct val="100000"/>
              </a:lnSpc>
              <a:spcBef>
                <a:spcPts val="0"/>
              </a:spcBef>
              <a:spcAft>
                <a:spcPts val="0"/>
              </a:spcAft>
              <a:buNone/>
            </a:pPr>
            <a:r>
              <a:rPr lang="en-US" sz="1300" dirty="0"/>
              <a:t>	‘returns the reference of Column C to Column E</a:t>
            </a:r>
          </a:p>
          <a:p>
            <a:pPr marL="269875" lvl="1" indent="0">
              <a:lnSpc>
                <a:spcPct val="100000"/>
              </a:lnSpc>
              <a:spcBef>
                <a:spcPts val="0"/>
              </a:spcBef>
              <a:spcAft>
                <a:spcPts val="0"/>
              </a:spcAft>
              <a:buNone/>
            </a:pPr>
            <a:r>
              <a:rPr lang="en-US" sz="1300" i="1" dirty="0"/>
              <a:t>	Range(“C3:E5").</a:t>
            </a:r>
            <a:r>
              <a:rPr lang="en-US" sz="1300" b="1" dirty="0" err="1"/>
              <a:t>EntireColumn</a:t>
            </a:r>
            <a:r>
              <a:rPr lang="en-US" sz="1300" dirty="0"/>
              <a:t>	</a:t>
            </a:r>
          </a:p>
          <a:p>
            <a:pPr marL="269875" lvl="1" indent="0">
              <a:lnSpc>
                <a:spcPct val="100000"/>
              </a:lnSpc>
              <a:spcBef>
                <a:spcPts val="0"/>
              </a:spcBef>
              <a:spcAft>
                <a:spcPts val="0"/>
              </a:spcAft>
              <a:buNone/>
            </a:pPr>
            <a:endParaRPr lang="en-US" sz="1300" i="1" dirty="0"/>
          </a:p>
          <a:p>
            <a:pPr marL="269875" lvl="1" indent="0">
              <a:lnSpc>
                <a:spcPct val="100000"/>
              </a:lnSpc>
              <a:spcBef>
                <a:spcPts val="0"/>
              </a:spcBef>
              <a:spcAft>
                <a:spcPts val="0"/>
              </a:spcAft>
              <a:buNone/>
            </a:pPr>
            <a:r>
              <a:rPr lang="en-US" sz="1300" dirty="0"/>
              <a:t>	‘returns the reference of Row 3 to Row 5</a:t>
            </a:r>
          </a:p>
          <a:p>
            <a:pPr marL="269875" lvl="1" indent="0">
              <a:lnSpc>
                <a:spcPct val="100000"/>
              </a:lnSpc>
              <a:spcBef>
                <a:spcPts val="0"/>
              </a:spcBef>
              <a:spcAft>
                <a:spcPts val="0"/>
              </a:spcAft>
              <a:buNone/>
            </a:pPr>
            <a:r>
              <a:rPr lang="en-US" sz="1300" i="1" dirty="0"/>
              <a:t>	Range(“C3:E5").</a:t>
            </a:r>
            <a:r>
              <a:rPr lang="en-US" sz="1300" b="1" dirty="0" err="1"/>
              <a:t>EntireRow</a:t>
            </a:r>
            <a:r>
              <a:rPr lang="en-US" sz="1300" dirty="0"/>
              <a:t>	</a:t>
            </a:r>
          </a:p>
          <a:p>
            <a:pPr marL="269875" lvl="1" indent="0">
              <a:lnSpc>
                <a:spcPct val="100000"/>
              </a:lnSpc>
              <a:spcBef>
                <a:spcPts val="0"/>
              </a:spcBef>
              <a:spcAft>
                <a:spcPts val="0"/>
              </a:spcAft>
              <a:buNone/>
            </a:pPr>
            <a:endParaRPr lang="en-US" sz="1300" i="1" dirty="0"/>
          </a:p>
          <a:p>
            <a:pPr marL="269875" lvl="1" indent="0">
              <a:lnSpc>
                <a:spcPct val="100000"/>
              </a:lnSpc>
              <a:spcBef>
                <a:spcPts val="0"/>
              </a:spcBef>
              <a:spcAft>
                <a:spcPts val="0"/>
              </a:spcAft>
              <a:buNone/>
            </a:pPr>
            <a:r>
              <a:rPr lang="en-US" sz="1300" i="1" dirty="0"/>
              <a:t>Note: You can also use the </a:t>
            </a:r>
            <a:r>
              <a:rPr lang="en-US" sz="1300" i="1" dirty="0" err="1"/>
              <a:t>EntireRow</a:t>
            </a:r>
            <a:r>
              <a:rPr lang="en-US" sz="1300" i="1" dirty="0"/>
              <a:t> and </a:t>
            </a:r>
            <a:r>
              <a:rPr lang="en-US" sz="1300" i="1" dirty="0" err="1"/>
              <a:t>EntireColumn</a:t>
            </a:r>
            <a:r>
              <a:rPr lang="en-US" sz="1300" i="1" dirty="0"/>
              <a:t> on the Cells Property, However, it will only return one Column or Row.</a:t>
            </a:r>
          </a:p>
          <a:p>
            <a:pPr marL="269875" lvl="1" indent="0">
              <a:lnSpc>
                <a:spcPct val="100000"/>
              </a:lnSpc>
              <a:spcBef>
                <a:spcPts val="0"/>
              </a:spcBef>
              <a:spcAft>
                <a:spcPts val="0"/>
              </a:spcAft>
              <a:buNone/>
            </a:pPr>
            <a:endParaRPr lang="en-US" sz="1300" i="1" dirty="0"/>
          </a:p>
          <a:p>
            <a:pPr lvl="1">
              <a:lnSpc>
                <a:spcPct val="100000"/>
              </a:lnSpc>
              <a:spcBef>
                <a:spcPts val="0"/>
              </a:spcBef>
              <a:spcAft>
                <a:spcPts val="0"/>
              </a:spcAft>
            </a:pPr>
            <a:r>
              <a:rPr lang="en-US" sz="1300" b="1" dirty="0"/>
              <a:t>Formula </a:t>
            </a:r>
            <a:r>
              <a:rPr lang="en-US" sz="1300" dirty="0"/>
              <a:t>– Used to enter a formula on referenced Range. The formula should be a string. </a:t>
            </a:r>
          </a:p>
          <a:p>
            <a:pPr marL="269875" lvl="1" indent="0">
              <a:lnSpc>
                <a:spcPct val="100000"/>
              </a:lnSpc>
              <a:spcBef>
                <a:spcPts val="0"/>
              </a:spcBef>
              <a:spcAft>
                <a:spcPts val="0"/>
              </a:spcAft>
              <a:buNone/>
            </a:pPr>
            <a:endParaRPr lang="pt-BR" sz="1300" i="1" dirty="0"/>
          </a:p>
          <a:p>
            <a:pPr marL="269875" lvl="1" indent="0">
              <a:lnSpc>
                <a:spcPct val="100000"/>
              </a:lnSpc>
              <a:spcBef>
                <a:spcPts val="0"/>
              </a:spcBef>
              <a:spcAft>
                <a:spcPts val="0"/>
              </a:spcAft>
              <a:buNone/>
            </a:pPr>
            <a:r>
              <a:rPr lang="pt-BR" sz="1300" i="1" dirty="0"/>
              <a:t>	‘Set the formula for N2 to N12 to SUM($M$2:M2)</a:t>
            </a:r>
          </a:p>
          <a:p>
            <a:pPr marL="269875" lvl="1" indent="0">
              <a:lnSpc>
                <a:spcPct val="100000"/>
              </a:lnSpc>
              <a:spcBef>
                <a:spcPts val="0"/>
              </a:spcBef>
              <a:spcAft>
                <a:spcPts val="0"/>
              </a:spcAft>
              <a:buNone/>
            </a:pPr>
            <a:r>
              <a:rPr lang="pt-BR" sz="1300" i="1" dirty="0"/>
              <a:t>	Range(“N2:N12").Formula = "=SUM($M$2:M2)“</a:t>
            </a:r>
          </a:p>
          <a:p>
            <a:pPr marL="269875" lvl="1" indent="0">
              <a:lnSpc>
                <a:spcPct val="100000"/>
              </a:lnSpc>
              <a:spcBef>
                <a:spcPts val="0"/>
              </a:spcBef>
              <a:spcAft>
                <a:spcPts val="0"/>
              </a:spcAft>
              <a:buNone/>
            </a:pPr>
            <a:endParaRPr lang="pt-BR" sz="1300" i="1" dirty="0"/>
          </a:p>
          <a:p>
            <a:pPr lvl="1">
              <a:lnSpc>
                <a:spcPct val="100000"/>
              </a:lnSpc>
              <a:spcBef>
                <a:spcPts val="0"/>
              </a:spcBef>
              <a:spcAft>
                <a:spcPts val="0"/>
              </a:spcAft>
            </a:pPr>
            <a:r>
              <a:rPr lang="en-US" sz="1300" b="1" dirty="0"/>
              <a:t>Offset</a:t>
            </a:r>
            <a:r>
              <a:rPr lang="en-US" sz="1300" dirty="0"/>
              <a:t> – returns a Range object which is rows and/or columns away from the reference.</a:t>
            </a:r>
            <a:endParaRPr lang="en-US" sz="1300" i="1" dirty="0"/>
          </a:p>
          <a:p>
            <a:pPr marL="269875" lvl="1" indent="0">
              <a:lnSpc>
                <a:spcPct val="100000"/>
              </a:lnSpc>
              <a:spcBef>
                <a:spcPts val="0"/>
              </a:spcBef>
              <a:spcAft>
                <a:spcPts val="0"/>
              </a:spcAft>
              <a:buNone/>
            </a:pPr>
            <a:endParaRPr lang="en-US" sz="1300" i="1" dirty="0"/>
          </a:p>
          <a:p>
            <a:pPr marL="269875" lvl="1" indent="0">
              <a:lnSpc>
                <a:spcPct val="100000"/>
              </a:lnSpc>
              <a:spcBef>
                <a:spcPts val="0"/>
              </a:spcBef>
              <a:spcAft>
                <a:spcPts val="0"/>
              </a:spcAft>
              <a:buNone/>
            </a:pPr>
            <a:r>
              <a:rPr lang="en-US" sz="1300" i="1" dirty="0"/>
              <a:t>	Range(“E1").</a:t>
            </a:r>
            <a:r>
              <a:rPr lang="en-US" sz="1300" b="1" dirty="0"/>
              <a:t> Offset(2, 5)	‘</a:t>
            </a:r>
            <a:r>
              <a:rPr lang="en-US" sz="1300" dirty="0"/>
              <a:t>Returns a reference for Cell J3</a:t>
            </a:r>
          </a:p>
          <a:p>
            <a:pPr marL="269875" lvl="1" indent="0">
              <a:lnSpc>
                <a:spcPct val="100000"/>
              </a:lnSpc>
              <a:spcBef>
                <a:spcPts val="0"/>
              </a:spcBef>
              <a:spcAft>
                <a:spcPts val="0"/>
              </a:spcAft>
              <a:buNone/>
            </a:pPr>
            <a:endParaRPr lang="en-US" sz="1400" i="1" dirty="0"/>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2159994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Commonly Used Range Property</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lvl="1">
              <a:lnSpc>
                <a:spcPct val="100000"/>
              </a:lnSpc>
              <a:spcBef>
                <a:spcPts val="0"/>
              </a:spcBef>
              <a:spcAft>
                <a:spcPts val="0"/>
              </a:spcAft>
            </a:pPr>
            <a:r>
              <a:rPr lang="en-US" sz="1400" b="1" dirty="0" err="1"/>
              <a:t>PasteSpecial</a:t>
            </a:r>
            <a:r>
              <a:rPr lang="en-US" sz="1400" dirty="0"/>
              <a:t> – Paste a range object that has been copied into the specified range.</a:t>
            </a:r>
            <a:endParaRPr lang="en-US" sz="1400" i="1" dirty="0"/>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r>
              <a:rPr lang="en-US" sz="1400" i="1" dirty="0"/>
              <a:t>	Range(“E1").</a:t>
            </a:r>
            <a:r>
              <a:rPr lang="en-US" sz="1400" b="1" dirty="0"/>
              <a:t> </a:t>
            </a:r>
            <a:r>
              <a:rPr lang="en-US" sz="1400" b="1" dirty="0" err="1"/>
              <a:t>PasteSpecial</a:t>
            </a:r>
            <a:r>
              <a:rPr lang="en-US" sz="1400" dirty="0"/>
              <a:t> (</a:t>
            </a:r>
            <a:r>
              <a:rPr lang="en-US" sz="1400" i="1" dirty="0"/>
              <a:t>Paste</a:t>
            </a:r>
            <a:r>
              <a:rPr lang="en-US" sz="1400" dirty="0"/>
              <a:t>, </a:t>
            </a:r>
            <a:r>
              <a:rPr lang="en-US" sz="1400" i="1" dirty="0"/>
              <a:t>Operation</a:t>
            </a:r>
            <a:r>
              <a:rPr lang="en-US" sz="1400" dirty="0"/>
              <a:t>, </a:t>
            </a:r>
            <a:r>
              <a:rPr lang="en-US" sz="1400" i="1" dirty="0" err="1"/>
              <a:t>SkipBlanks</a:t>
            </a:r>
            <a:r>
              <a:rPr lang="en-US" sz="1400" dirty="0"/>
              <a:t>, </a:t>
            </a:r>
            <a:r>
              <a:rPr lang="en-US" sz="1400" i="1" dirty="0"/>
              <a:t>Transpose</a:t>
            </a:r>
            <a:r>
              <a:rPr lang="en-US" sz="1400" dirty="0"/>
              <a:t>)</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dirty="0"/>
              <a:t>Where:</a:t>
            </a:r>
          </a:p>
          <a:p>
            <a:pPr marL="269875" lvl="1" indent="0">
              <a:lnSpc>
                <a:spcPct val="100000"/>
              </a:lnSpc>
              <a:spcBef>
                <a:spcPts val="0"/>
              </a:spcBef>
              <a:spcAft>
                <a:spcPts val="0"/>
              </a:spcAft>
              <a:buNone/>
            </a:pPr>
            <a:r>
              <a:rPr lang="en-US" sz="1400" dirty="0"/>
              <a:t>	</a:t>
            </a:r>
            <a:r>
              <a:rPr lang="en-US" sz="1400" b="1" i="1" dirty="0"/>
              <a:t>Paste</a:t>
            </a:r>
            <a:r>
              <a:rPr lang="en-US" sz="1400" i="1" dirty="0"/>
              <a:t> - </a:t>
            </a:r>
            <a:r>
              <a:rPr lang="en-US" sz="1400" dirty="0"/>
              <a:t>You can use the Paste parameter to specify what gets pasted to the range. You can specify 	one of the </a:t>
            </a:r>
            <a:r>
              <a:rPr lang="en-US" sz="1400" dirty="0" err="1"/>
              <a:t>xlPasteType</a:t>
            </a:r>
            <a:r>
              <a:rPr lang="en-US" sz="1400" dirty="0"/>
              <a:t> constants: </a:t>
            </a:r>
            <a:r>
              <a:rPr lang="en-US" sz="1400" dirty="0" err="1"/>
              <a:t>xlPasteAll</a:t>
            </a:r>
            <a:r>
              <a:rPr lang="en-US" sz="1400" dirty="0"/>
              <a:t> (default), </a:t>
            </a:r>
            <a:r>
              <a:rPr lang="en-US" sz="1400" dirty="0" err="1"/>
              <a:t>xlPasteAllExceptBorders</a:t>
            </a:r>
            <a:r>
              <a:rPr lang="en-US" sz="1400" dirty="0"/>
              <a:t>, 	</a:t>
            </a:r>
            <a:r>
              <a:rPr lang="en-US" sz="1400" dirty="0" err="1"/>
              <a:t>xlPasteColumnWidths</a:t>
            </a:r>
            <a:r>
              <a:rPr lang="en-US" sz="1400" dirty="0"/>
              <a:t>, </a:t>
            </a:r>
            <a:r>
              <a:rPr lang="en-US" sz="1400" dirty="0" err="1"/>
              <a:t>xlPasteComments</a:t>
            </a:r>
            <a:r>
              <a:rPr lang="en-US" sz="1400" dirty="0"/>
              <a:t>, </a:t>
            </a:r>
            <a:r>
              <a:rPr lang="en-US" sz="1400" dirty="0" err="1"/>
              <a:t>xlPasteFormats</a:t>
            </a:r>
            <a:r>
              <a:rPr lang="en-US" sz="1400" dirty="0"/>
              <a:t>, </a:t>
            </a:r>
            <a:r>
              <a:rPr lang="en-US" sz="1400" dirty="0" err="1"/>
              <a:t>xlPasteFormulas</a:t>
            </a:r>
            <a:r>
              <a:rPr lang="en-US" sz="1400" dirty="0"/>
              <a:t>,  	</a:t>
            </a:r>
            <a:r>
              <a:rPr lang="en-US" sz="1400" dirty="0" err="1"/>
              <a:t>xlPasteFormulasAndNumberFormats</a:t>
            </a:r>
            <a:r>
              <a:rPr lang="en-US" sz="1400" dirty="0"/>
              <a:t>, </a:t>
            </a:r>
            <a:r>
              <a:rPr lang="en-US" sz="1400" dirty="0" err="1"/>
              <a:t>xlPaste</a:t>
            </a:r>
            <a:r>
              <a:rPr lang="en-US" sz="1400" dirty="0"/>
              <a:t>-Validation, </a:t>
            </a:r>
            <a:r>
              <a:rPr lang="en-US" sz="1400" dirty="0" err="1"/>
              <a:t>xlPasteValues</a:t>
            </a:r>
            <a:r>
              <a:rPr lang="en-US" sz="1400" dirty="0"/>
              <a:t>, and 	</a:t>
            </a:r>
            <a:r>
              <a:rPr lang="en-US" sz="1400" dirty="0" err="1"/>
              <a:t>xlPasteValuesAndNumberFormats</a:t>
            </a:r>
            <a:r>
              <a:rPr lang="en-US" sz="1400" dirty="0"/>
              <a:t>.</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dirty="0"/>
              <a:t>	</a:t>
            </a:r>
            <a:r>
              <a:rPr lang="en-US" sz="1400" b="1" i="1" dirty="0"/>
              <a:t>Operation </a:t>
            </a:r>
            <a:r>
              <a:rPr lang="en-US" sz="1400" i="1" dirty="0"/>
              <a:t>– The Operation parameter specifies whether to perform any special actions to the paste 	values in conjunction with any values that already occupy the range. You can use one of the 	</a:t>
            </a:r>
            <a:r>
              <a:rPr lang="en-US" sz="1400" i="1" dirty="0" err="1"/>
              <a:t>xlPasteSpecialOperation</a:t>
            </a:r>
            <a:r>
              <a:rPr lang="en-US" sz="1400" i="1" dirty="0"/>
              <a:t> constants: </a:t>
            </a:r>
            <a:r>
              <a:rPr lang="en-US" sz="1400" i="1" dirty="0" err="1"/>
              <a:t>xlPasteSpecialOperationAdd</a:t>
            </a:r>
            <a:r>
              <a:rPr lang="en-US" sz="1400" i="1" dirty="0"/>
              <a:t>, </a:t>
            </a:r>
            <a:r>
              <a:rPr lang="en-US" sz="1400" i="1" dirty="0" err="1"/>
              <a:t>xlPasteSpecialOperationDivide</a:t>
            </a:r>
            <a:r>
              <a:rPr lang="en-US" sz="1400" i="1" dirty="0"/>
              <a:t>, 	</a:t>
            </a:r>
            <a:r>
              <a:rPr lang="en-US" sz="1400" i="1" dirty="0" err="1"/>
              <a:t>xlPasteSpecialOperationMultiply</a:t>
            </a:r>
            <a:r>
              <a:rPr lang="en-US" sz="1400" i="1" dirty="0"/>
              <a:t>, </a:t>
            </a:r>
            <a:r>
              <a:rPr lang="en-US" sz="1400" i="1" dirty="0" err="1"/>
              <a:t>xlPasteSpecialOperationNone</a:t>
            </a:r>
            <a:r>
              <a:rPr lang="en-US" sz="1400" i="1" dirty="0"/>
              <a:t> (default), and 	</a:t>
            </a:r>
            <a:r>
              <a:rPr lang="en-US" sz="1400" i="1" dirty="0" err="1"/>
              <a:t>xlPasteSpecialOperationSubstract</a:t>
            </a:r>
            <a:r>
              <a:rPr lang="en-US" sz="1400" i="1" dirty="0"/>
              <a:t>.</a:t>
            </a:r>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r>
              <a:rPr lang="en-US" sz="1400" b="1" i="1" dirty="0"/>
              <a:t>	</a:t>
            </a:r>
            <a:r>
              <a:rPr lang="en-US" sz="1400" b="1" i="1" dirty="0" err="1"/>
              <a:t>SkipBlanks</a:t>
            </a:r>
            <a:r>
              <a:rPr lang="en-US" sz="1400" b="1" i="1" dirty="0"/>
              <a:t> – </a:t>
            </a:r>
            <a:r>
              <a:rPr lang="en-US" sz="1400" dirty="0"/>
              <a:t>This Boolean (true/false) parameter specifies whether or not to ignore any blank 	cells on the Clipboard when pasting. By default this parameter is false.</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b="1" i="1" dirty="0"/>
              <a:t>	Transpose</a:t>
            </a:r>
            <a:r>
              <a:rPr lang="en-US" sz="1400" dirty="0"/>
              <a:t> – This optional Boolean parameter transposes rows and columns. If you have a series 	of values oriented horizontally, and you paste it using the value true for the Transpose parameter, 	you’ll end up with a series of values oriented vertically.</a:t>
            </a:r>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9229035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Commonly Used Range Property</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lvl="1">
              <a:lnSpc>
                <a:spcPct val="100000"/>
              </a:lnSpc>
              <a:spcBef>
                <a:spcPts val="0"/>
              </a:spcBef>
              <a:spcAft>
                <a:spcPts val="0"/>
              </a:spcAft>
            </a:pPr>
            <a:r>
              <a:rPr lang="en-US" altLang="ja-JP" sz="1400" b="1" dirty="0"/>
              <a:t>Find</a:t>
            </a:r>
            <a:r>
              <a:rPr lang="en-US" sz="1400" dirty="0"/>
              <a:t> – Paste a range object that has been copied into the specified range.</a:t>
            </a:r>
            <a:endParaRPr lang="en-US" sz="1400" i="1" dirty="0"/>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r>
              <a:rPr lang="en-US" sz="1400" i="1" dirty="0"/>
              <a:t>	Range(“A1:E100").</a:t>
            </a:r>
            <a:r>
              <a:rPr lang="en-US" sz="1400" b="1" dirty="0"/>
              <a:t> </a:t>
            </a:r>
            <a:r>
              <a:rPr lang="en-US" sz="1400" b="1" dirty="0" err="1"/>
              <a:t>FindFind</a:t>
            </a:r>
            <a:r>
              <a:rPr lang="en-US" sz="1400" dirty="0"/>
              <a:t>(What, [After], [</a:t>
            </a:r>
            <a:r>
              <a:rPr lang="en-US" sz="1400" dirty="0" err="1"/>
              <a:t>LookIn</a:t>
            </a:r>
            <a:r>
              <a:rPr lang="en-US" sz="1400" dirty="0"/>
              <a:t>], [</a:t>
            </a:r>
            <a:r>
              <a:rPr lang="en-US" sz="1400" dirty="0" err="1"/>
              <a:t>LookAt</a:t>
            </a:r>
            <a:r>
              <a:rPr lang="en-US" sz="1400" dirty="0"/>
              <a:t>], [</a:t>
            </a:r>
            <a:r>
              <a:rPr lang="en-US" sz="1400" dirty="0" err="1"/>
              <a:t>SearchOrder</a:t>
            </a:r>
            <a:r>
              <a:rPr lang="en-US" sz="1400" dirty="0"/>
              <a:t>], _ </a:t>
            </a:r>
          </a:p>
          <a:p>
            <a:pPr marL="269875" lvl="1" indent="0">
              <a:lnSpc>
                <a:spcPct val="100000"/>
              </a:lnSpc>
              <a:spcBef>
                <a:spcPts val="0"/>
              </a:spcBef>
              <a:spcAft>
                <a:spcPts val="0"/>
              </a:spcAft>
              <a:buNone/>
            </a:pPr>
            <a:r>
              <a:rPr lang="en-US" sz="1400" dirty="0"/>
              <a:t>	[</a:t>
            </a:r>
            <a:r>
              <a:rPr lang="en-US" sz="1400" dirty="0" err="1"/>
              <a:t>SearchDirection</a:t>
            </a:r>
            <a:r>
              <a:rPr lang="en-US" sz="1400" dirty="0"/>
              <a:t> As </a:t>
            </a:r>
            <a:r>
              <a:rPr lang="en-US" sz="1400" dirty="0" err="1"/>
              <a:t>XlSearchDirection</a:t>
            </a:r>
            <a:r>
              <a:rPr lang="en-US" sz="1400" dirty="0"/>
              <a:t>], [</a:t>
            </a:r>
            <a:r>
              <a:rPr lang="en-US" sz="1400" dirty="0" err="1"/>
              <a:t>MatchCase</a:t>
            </a:r>
            <a:r>
              <a:rPr lang="en-US" sz="1400" dirty="0"/>
              <a:t>], [</a:t>
            </a:r>
            <a:r>
              <a:rPr lang="en-US" sz="1400" dirty="0" err="1"/>
              <a:t>MatchByte</a:t>
            </a:r>
            <a:r>
              <a:rPr lang="en-US" sz="1400" dirty="0"/>
              <a:t>], [</a:t>
            </a:r>
            <a:r>
              <a:rPr lang="en-US" sz="1400" dirty="0" err="1"/>
              <a:t>SearchFormat</a:t>
            </a:r>
            <a:r>
              <a:rPr lang="en-US" sz="1400" dirty="0"/>
              <a:t>]) As Range</a:t>
            </a:r>
          </a:p>
          <a:p>
            <a:pPr marL="269875" lvl="1" indent="0">
              <a:lnSpc>
                <a:spcPct val="100000"/>
              </a:lnSpc>
              <a:spcBef>
                <a:spcPts val="0"/>
              </a:spcBef>
              <a:spcAft>
                <a:spcPts val="0"/>
              </a:spcAft>
              <a:buNone/>
            </a:pPr>
            <a:endParaRPr lang="en-US" sz="1400" b="1" dirty="0"/>
          </a:p>
          <a:p>
            <a:pPr marL="269875" lvl="1" indent="0">
              <a:lnSpc>
                <a:spcPct val="100000"/>
              </a:lnSpc>
              <a:spcBef>
                <a:spcPts val="0"/>
              </a:spcBef>
              <a:spcAft>
                <a:spcPts val="0"/>
              </a:spcAft>
              <a:buNone/>
            </a:pPr>
            <a:r>
              <a:rPr lang="en-US" sz="1400" dirty="0"/>
              <a:t>Where:</a:t>
            </a:r>
          </a:p>
          <a:p>
            <a:pPr marL="269875" lvl="1" indent="0">
              <a:lnSpc>
                <a:spcPct val="100000"/>
              </a:lnSpc>
              <a:spcBef>
                <a:spcPts val="0"/>
              </a:spcBef>
              <a:spcAft>
                <a:spcPts val="0"/>
              </a:spcAft>
              <a:buNone/>
            </a:pPr>
            <a:r>
              <a:rPr lang="en-US" sz="1400" dirty="0"/>
              <a:t>	</a:t>
            </a:r>
            <a:r>
              <a:rPr lang="en-US" sz="1200" b="1" i="1" dirty="0"/>
              <a:t>What</a:t>
            </a:r>
            <a:r>
              <a:rPr lang="en-US" sz="1200" i="1" dirty="0"/>
              <a:t> – </a:t>
            </a:r>
            <a:r>
              <a:rPr lang="en-US" sz="1200" dirty="0"/>
              <a:t>Data to search for. Required parameter</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dirty="0"/>
              <a:t>	</a:t>
            </a:r>
            <a:r>
              <a:rPr lang="en-US" sz="1200" b="1" i="1" dirty="0"/>
              <a:t>After </a:t>
            </a:r>
            <a:r>
              <a:rPr lang="en-US" sz="1200" i="1" dirty="0"/>
              <a:t>– </a:t>
            </a:r>
            <a:r>
              <a:rPr lang="en-US" sz="1200" dirty="0"/>
              <a:t>optional parameter which specifies the cell after which the range should be searched. Range Object.</a:t>
            </a:r>
          </a:p>
          <a:p>
            <a:pPr marL="269875" lvl="1" indent="0">
              <a:lnSpc>
                <a:spcPct val="100000"/>
              </a:lnSpc>
              <a:spcBef>
                <a:spcPts val="0"/>
              </a:spcBef>
              <a:spcAft>
                <a:spcPts val="0"/>
              </a:spcAft>
              <a:buNone/>
            </a:pPr>
            <a:endParaRPr lang="en-US" sz="1200" i="1" dirty="0"/>
          </a:p>
          <a:p>
            <a:pPr marL="269875" lvl="1" indent="0">
              <a:lnSpc>
                <a:spcPct val="100000"/>
              </a:lnSpc>
              <a:spcBef>
                <a:spcPts val="0"/>
              </a:spcBef>
              <a:spcAft>
                <a:spcPts val="0"/>
              </a:spcAft>
              <a:buNone/>
            </a:pPr>
            <a:r>
              <a:rPr lang="en-US" sz="1200" b="1" i="1" dirty="0"/>
              <a:t>	</a:t>
            </a:r>
            <a:r>
              <a:rPr lang="en-US" sz="1200" b="1" i="1" dirty="0" err="1"/>
              <a:t>LookIn</a:t>
            </a:r>
            <a:r>
              <a:rPr lang="en-US" sz="1200" b="1" i="1" dirty="0"/>
              <a:t> – </a:t>
            </a:r>
            <a:r>
              <a:rPr lang="en-US" sz="1200" dirty="0"/>
              <a:t>use the </a:t>
            </a:r>
            <a:r>
              <a:rPr lang="en-US" sz="1200" dirty="0" err="1"/>
              <a:t>LookIn</a:t>
            </a:r>
            <a:r>
              <a:rPr lang="en-US" sz="1200" dirty="0"/>
              <a:t> parameter to specify where to look for the item. You can use one of the defined constants 	</a:t>
            </a:r>
            <a:r>
              <a:rPr lang="en-US" sz="1200" dirty="0" err="1"/>
              <a:t>xlValues</a:t>
            </a:r>
            <a:r>
              <a:rPr lang="en-US" sz="1200" dirty="0"/>
              <a:t>, </a:t>
            </a:r>
            <a:r>
              <a:rPr lang="en-US" sz="1200" dirty="0" err="1"/>
              <a:t>xlFormulas</a:t>
            </a:r>
            <a:r>
              <a:rPr lang="en-US" sz="1200" dirty="0"/>
              <a:t> or </a:t>
            </a:r>
            <a:r>
              <a:rPr lang="en-US" sz="1200" dirty="0" err="1"/>
              <a:t>xlComments</a:t>
            </a:r>
            <a:r>
              <a:rPr lang="en-US" sz="1200" dirty="0"/>
              <a:t>.</a:t>
            </a:r>
          </a:p>
          <a:p>
            <a:pPr marL="269875" lvl="1" indent="0">
              <a:lnSpc>
                <a:spcPct val="100000"/>
              </a:lnSpc>
              <a:spcBef>
                <a:spcPts val="0"/>
              </a:spcBef>
              <a:spcAft>
                <a:spcPts val="0"/>
              </a:spcAft>
              <a:buNone/>
            </a:pPr>
            <a:r>
              <a:rPr lang="en-US" sz="1200" dirty="0"/>
              <a:t>	</a:t>
            </a:r>
          </a:p>
          <a:p>
            <a:pPr marL="269875" lvl="1" indent="0">
              <a:lnSpc>
                <a:spcPct val="100000"/>
              </a:lnSpc>
              <a:spcBef>
                <a:spcPts val="0"/>
              </a:spcBef>
              <a:spcAft>
                <a:spcPts val="0"/>
              </a:spcAft>
              <a:buNone/>
            </a:pPr>
            <a:r>
              <a:rPr lang="en-US" sz="1200" b="1" i="1" dirty="0"/>
              <a:t>	</a:t>
            </a:r>
            <a:r>
              <a:rPr lang="en-US" sz="1200" b="1" i="1" dirty="0" err="1"/>
              <a:t>LookAt</a:t>
            </a:r>
            <a:r>
              <a:rPr lang="en-US" sz="1200" b="1" i="1" dirty="0"/>
              <a:t> – </a:t>
            </a:r>
            <a:r>
              <a:rPr lang="en-US" sz="1200" dirty="0"/>
              <a:t>Use </a:t>
            </a:r>
            <a:r>
              <a:rPr lang="en-US" sz="1200" dirty="0" err="1"/>
              <a:t>LookAt</a:t>
            </a:r>
            <a:r>
              <a:rPr lang="en-US" sz="1200" dirty="0"/>
              <a:t> to specify whether Find should only consider the entire contents of a cell or whether 	it 	attempts to find a match using part of a cell. You can use the constants </a:t>
            </a:r>
            <a:r>
              <a:rPr lang="en-US" sz="1200" dirty="0" err="1"/>
              <a:t>xlWhole</a:t>
            </a:r>
            <a:r>
              <a:rPr lang="en-US" sz="1200" dirty="0"/>
              <a:t> or </a:t>
            </a:r>
            <a:r>
              <a:rPr lang="en-US" sz="1200" dirty="0" err="1"/>
              <a:t>xlPart</a:t>
            </a:r>
            <a:r>
              <a:rPr lang="en-US" sz="1200" dirty="0"/>
              <a:t>.</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b="1" i="1" dirty="0"/>
              <a:t>	</a:t>
            </a:r>
            <a:r>
              <a:rPr lang="en-US" sz="1200" b="1" i="1" dirty="0" err="1"/>
              <a:t>SearchOrder</a:t>
            </a:r>
            <a:r>
              <a:rPr lang="en-US" sz="1200" b="1" i="1" dirty="0"/>
              <a:t> – </a:t>
            </a:r>
            <a:r>
              <a:rPr lang="en-US" sz="1200" dirty="0"/>
              <a:t>The </a:t>
            </a:r>
            <a:r>
              <a:rPr lang="en-US" sz="1200" dirty="0" err="1"/>
              <a:t>SearchOrder</a:t>
            </a:r>
            <a:r>
              <a:rPr lang="en-US" sz="1200" dirty="0"/>
              <a:t> parameter determines how the range is searched: by rows 	(</a:t>
            </a:r>
            <a:r>
              <a:rPr lang="en-US" sz="1200" dirty="0" err="1"/>
              <a:t>xlByRows</a:t>
            </a:r>
            <a:r>
              <a:rPr lang="en-US" sz="1200" dirty="0"/>
              <a:t>) or by 	columns (</a:t>
            </a:r>
            <a:r>
              <a:rPr lang="en-US" sz="1200" dirty="0" err="1"/>
              <a:t>xlByColumns</a:t>
            </a:r>
            <a:r>
              <a:rPr lang="en-US" sz="1200" dirty="0"/>
              <a:t>).</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dirty="0"/>
              <a:t>	</a:t>
            </a:r>
            <a:r>
              <a:rPr lang="en-US" sz="1200" b="1" i="1" dirty="0" err="1"/>
              <a:t>SearchDirection</a:t>
            </a:r>
            <a:r>
              <a:rPr lang="en-US" sz="1200" b="1" i="1" dirty="0"/>
              <a:t> -</a:t>
            </a:r>
            <a:r>
              <a:rPr lang="en-US" sz="1200" dirty="0"/>
              <a:t> Do you want to search forward (</a:t>
            </a:r>
            <a:r>
              <a:rPr lang="en-US" sz="1200" dirty="0" err="1"/>
              <a:t>xlNext</a:t>
            </a:r>
            <a:r>
              <a:rPr lang="en-US" sz="1200" dirty="0"/>
              <a:t>) or backward (</a:t>
            </a:r>
            <a:r>
              <a:rPr lang="en-US" sz="1200" dirty="0" err="1"/>
              <a:t>xlPrevious</a:t>
            </a:r>
            <a:r>
              <a:rPr lang="en-US" sz="1200" dirty="0"/>
              <a:t>). By default, the </a:t>
            </a:r>
            <a:r>
              <a:rPr lang="en-US" sz="1200" dirty="0" err="1"/>
              <a:t>SearchDirection</a:t>
            </a:r>
            <a:r>
              <a:rPr lang="en-US" sz="1200" dirty="0"/>
              <a:t> 	is forward.</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b="1" i="1" dirty="0"/>
              <a:t>	</a:t>
            </a:r>
            <a:r>
              <a:rPr lang="en-US" sz="1200" b="1" i="1" dirty="0" err="1"/>
              <a:t>MatchCase</a:t>
            </a:r>
            <a:r>
              <a:rPr lang="en-US" sz="1200" b="1" i="1" dirty="0"/>
              <a:t> –</a:t>
            </a:r>
            <a:r>
              <a:rPr lang="en-US" sz="1200" dirty="0"/>
              <a:t> This parameter is false by default; this means that normally the search is not case sensitive (A=a).</a:t>
            </a:r>
          </a:p>
          <a:p>
            <a:pPr marL="269875" lvl="1" indent="0">
              <a:lnSpc>
                <a:spcPct val="100000"/>
              </a:lnSpc>
              <a:spcBef>
                <a:spcPts val="0"/>
              </a:spcBef>
              <a:spcAft>
                <a:spcPts val="0"/>
              </a:spcAft>
              <a:buNone/>
            </a:pPr>
            <a:r>
              <a:rPr lang="en-US" sz="1200" b="1" dirty="0"/>
              <a:t>	</a:t>
            </a:r>
          </a:p>
          <a:p>
            <a:pPr marL="269875" lvl="1" indent="0">
              <a:lnSpc>
                <a:spcPct val="100000"/>
              </a:lnSpc>
              <a:spcBef>
                <a:spcPts val="0"/>
              </a:spcBef>
              <a:spcAft>
                <a:spcPts val="0"/>
              </a:spcAft>
              <a:buNone/>
            </a:pPr>
            <a:r>
              <a:rPr lang="en-US" sz="1200" b="1" dirty="0"/>
              <a:t>	</a:t>
            </a:r>
            <a:r>
              <a:rPr lang="en-US" sz="1200" b="1" dirty="0" err="1"/>
              <a:t>MatchByte</a:t>
            </a:r>
            <a:r>
              <a:rPr lang="en-US" sz="1200" dirty="0"/>
              <a:t> – s If you have selected or installed double-byte language support, this should be true to have double-	byte characters match only double-byte characters. If this is false, double-byte characters match their single-byte 	equivalents.</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dirty="0"/>
              <a:t>	</a:t>
            </a:r>
            <a:r>
              <a:rPr lang="en-US" sz="1200" b="1" i="1" dirty="0" err="1"/>
              <a:t>SearchFormat</a:t>
            </a:r>
            <a:r>
              <a:rPr lang="en-US" sz="1200" b="1" i="1" dirty="0"/>
              <a:t> – </a:t>
            </a:r>
            <a:r>
              <a:rPr lang="en-US" sz="1200" dirty="0"/>
              <a:t>Use this value if you’d like to specify a certain type of search format</a:t>
            </a:r>
            <a:endParaRPr lang="en-US" sz="1400" dirty="0"/>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6567908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F5E-429D-4AC7-85FE-B84D957F7275}"/>
              </a:ext>
            </a:extLst>
          </p:cNvPr>
          <p:cNvSpPr>
            <a:spLocks noGrp="1"/>
          </p:cNvSpPr>
          <p:nvPr>
            <p:ph type="title"/>
          </p:nvPr>
        </p:nvSpPr>
        <p:spPr/>
        <p:txBody>
          <a:bodyPr/>
          <a:lstStyle/>
          <a:p>
            <a:r>
              <a:rPr lang="en-US" dirty="0"/>
              <a:t>Commonly Used Range Property</a:t>
            </a:r>
          </a:p>
        </p:txBody>
      </p:sp>
      <p:sp>
        <p:nvSpPr>
          <p:cNvPr id="3" name="Content Placeholder 2">
            <a:extLst>
              <a:ext uri="{FF2B5EF4-FFF2-40B4-BE49-F238E27FC236}">
                <a16:creationId xmlns:a16="http://schemas.microsoft.com/office/drawing/2014/main" id="{5BA2978A-27C4-4780-AB8E-A563D61AC297}"/>
              </a:ext>
            </a:extLst>
          </p:cNvPr>
          <p:cNvSpPr>
            <a:spLocks noGrp="1"/>
          </p:cNvSpPr>
          <p:nvPr>
            <p:ph idx="1"/>
          </p:nvPr>
        </p:nvSpPr>
        <p:spPr/>
        <p:txBody>
          <a:bodyPr/>
          <a:lstStyle/>
          <a:p>
            <a:pPr lvl="1">
              <a:lnSpc>
                <a:spcPct val="100000"/>
              </a:lnSpc>
              <a:spcBef>
                <a:spcPts val="0"/>
              </a:spcBef>
              <a:spcAft>
                <a:spcPts val="0"/>
              </a:spcAft>
            </a:pPr>
            <a:r>
              <a:rPr lang="en-US" altLang="ja-JP" sz="1400" b="1" dirty="0"/>
              <a:t>Replace</a:t>
            </a:r>
            <a:r>
              <a:rPr lang="en-US" sz="1400" dirty="0"/>
              <a:t> – Replaces text within the cells in the specified range.</a:t>
            </a:r>
            <a:endParaRPr lang="en-US" sz="1400" i="1" dirty="0"/>
          </a:p>
          <a:p>
            <a:pPr marL="269875" lvl="1" indent="0">
              <a:lnSpc>
                <a:spcPct val="100000"/>
              </a:lnSpc>
              <a:spcBef>
                <a:spcPts val="0"/>
              </a:spcBef>
              <a:spcAft>
                <a:spcPts val="0"/>
              </a:spcAft>
              <a:buNone/>
            </a:pPr>
            <a:endParaRPr lang="en-US" sz="1400" i="1" dirty="0"/>
          </a:p>
          <a:p>
            <a:pPr marL="269875" lvl="1" indent="0">
              <a:lnSpc>
                <a:spcPct val="100000"/>
              </a:lnSpc>
              <a:spcBef>
                <a:spcPts val="0"/>
              </a:spcBef>
              <a:spcAft>
                <a:spcPts val="0"/>
              </a:spcAft>
              <a:buNone/>
            </a:pPr>
            <a:r>
              <a:rPr lang="en-US" sz="1400" i="1" dirty="0"/>
              <a:t>	Range(“A1:E100").</a:t>
            </a:r>
            <a:r>
              <a:rPr lang="en-US" sz="1400" b="1" dirty="0"/>
              <a:t> Replace </a:t>
            </a:r>
            <a:r>
              <a:rPr lang="en-US" sz="1400" dirty="0"/>
              <a:t>What, Replacement, [</a:t>
            </a:r>
            <a:r>
              <a:rPr lang="en-US" sz="1400" dirty="0" err="1"/>
              <a:t>LookAt</a:t>
            </a:r>
            <a:r>
              <a:rPr lang="en-US" sz="1400" dirty="0"/>
              <a:t>], [</a:t>
            </a:r>
            <a:r>
              <a:rPr lang="en-US" sz="1400" dirty="0" err="1"/>
              <a:t>SearchOrder</a:t>
            </a:r>
            <a:r>
              <a:rPr lang="en-US" sz="1400" dirty="0"/>
              <a:t>], [</a:t>
            </a:r>
            <a:r>
              <a:rPr lang="en-US" sz="1400" dirty="0" err="1"/>
              <a:t>MatchCase</a:t>
            </a:r>
            <a:r>
              <a:rPr lang="en-US" sz="1400" dirty="0"/>
              <a:t>], _ 	[</a:t>
            </a:r>
            <a:r>
              <a:rPr lang="en-US" sz="1400" dirty="0" err="1"/>
              <a:t>MatchByte</a:t>
            </a:r>
            <a:r>
              <a:rPr lang="en-US" sz="1400" dirty="0"/>
              <a:t>], [</a:t>
            </a:r>
            <a:r>
              <a:rPr lang="en-US" sz="1400" dirty="0" err="1"/>
              <a:t>SearchFormat</a:t>
            </a:r>
            <a:r>
              <a:rPr lang="en-US" sz="1400" dirty="0"/>
              <a:t>], [</a:t>
            </a:r>
            <a:r>
              <a:rPr lang="en-US" sz="1400" dirty="0" err="1"/>
              <a:t>ReplaceFormat</a:t>
            </a:r>
            <a:r>
              <a:rPr lang="en-US" sz="1400" dirty="0"/>
              <a:t>] As Boolean</a:t>
            </a:r>
          </a:p>
          <a:p>
            <a:pPr marL="269875" lvl="1" indent="0">
              <a:lnSpc>
                <a:spcPct val="100000"/>
              </a:lnSpc>
              <a:spcBef>
                <a:spcPts val="0"/>
              </a:spcBef>
              <a:spcAft>
                <a:spcPts val="0"/>
              </a:spcAft>
              <a:buNone/>
            </a:pPr>
            <a:endParaRPr lang="en-US" sz="1400" dirty="0"/>
          </a:p>
          <a:p>
            <a:pPr marL="269875" lvl="1" indent="0">
              <a:lnSpc>
                <a:spcPct val="100000"/>
              </a:lnSpc>
              <a:spcBef>
                <a:spcPts val="0"/>
              </a:spcBef>
              <a:spcAft>
                <a:spcPts val="0"/>
              </a:spcAft>
              <a:buNone/>
            </a:pPr>
            <a:r>
              <a:rPr lang="en-US" sz="1400" dirty="0"/>
              <a:t>Where:</a:t>
            </a:r>
          </a:p>
          <a:p>
            <a:pPr marL="269875" lvl="1" indent="0">
              <a:lnSpc>
                <a:spcPct val="100000"/>
              </a:lnSpc>
              <a:spcBef>
                <a:spcPts val="0"/>
              </a:spcBef>
              <a:spcAft>
                <a:spcPts val="0"/>
              </a:spcAft>
              <a:buNone/>
            </a:pPr>
            <a:r>
              <a:rPr lang="en-US" sz="1400" dirty="0"/>
              <a:t>	</a:t>
            </a:r>
            <a:r>
              <a:rPr lang="en-US" sz="1200" b="1" i="1" dirty="0"/>
              <a:t>What</a:t>
            </a:r>
            <a:r>
              <a:rPr lang="en-US" sz="1200" i="1" dirty="0"/>
              <a:t> – </a:t>
            </a:r>
            <a:r>
              <a:rPr lang="en-US" sz="1200" dirty="0"/>
              <a:t>Data to search for. Required parameter</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dirty="0"/>
              <a:t>	</a:t>
            </a:r>
            <a:r>
              <a:rPr lang="en-US" sz="1200" b="1" i="1" dirty="0"/>
              <a:t>Replacement </a:t>
            </a:r>
            <a:r>
              <a:rPr lang="en-US" sz="1200" i="1" dirty="0"/>
              <a:t>– </a:t>
            </a:r>
            <a:r>
              <a:rPr lang="en-US" sz="1200" dirty="0"/>
              <a:t>Replacement and What are the only required parameters for Replace. Replacement is the value 	substituted for the value supplied by the What parameter.</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b="1" i="1" dirty="0"/>
              <a:t>	</a:t>
            </a:r>
            <a:r>
              <a:rPr lang="en-US" sz="1200" b="1" i="1" dirty="0" err="1"/>
              <a:t>LookAt</a:t>
            </a:r>
            <a:r>
              <a:rPr lang="en-US" sz="1200" b="1" i="1" dirty="0"/>
              <a:t> – </a:t>
            </a:r>
            <a:r>
              <a:rPr lang="en-US" sz="1200" dirty="0" err="1"/>
              <a:t>xlPart</a:t>
            </a:r>
            <a:r>
              <a:rPr lang="en-US" sz="1200" dirty="0"/>
              <a:t> (default) searches within the cell contents; </a:t>
            </a:r>
            <a:r>
              <a:rPr lang="en-US" sz="1200" dirty="0" err="1"/>
              <a:t>xlWhole</a:t>
            </a:r>
            <a:r>
              <a:rPr lang="en-US" sz="1200" dirty="0"/>
              <a:t> searches whole cells.</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b="1" i="1" dirty="0"/>
              <a:t>	</a:t>
            </a:r>
            <a:r>
              <a:rPr lang="en-US" sz="1200" b="1" i="1" dirty="0" err="1"/>
              <a:t>SearchOrder</a:t>
            </a:r>
            <a:r>
              <a:rPr lang="en-US" sz="1200" b="1" i="1" dirty="0"/>
              <a:t> – </a:t>
            </a:r>
            <a:r>
              <a:rPr lang="en-US" sz="1200" dirty="0" err="1"/>
              <a:t>xlByRows</a:t>
            </a:r>
            <a:r>
              <a:rPr lang="en-US" sz="1200" dirty="0"/>
              <a:t> (default) searches one row at a time; </a:t>
            </a:r>
            <a:r>
              <a:rPr lang="en-US" sz="1200" dirty="0" err="1"/>
              <a:t>xlByColumns</a:t>
            </a:r>
            <a:r>
              <a:rPr lang="en-US" sz="1200" dirty="0"/>
              <a:t> searches one column at a time.</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b="1" i="1" dirty="0"/>
              <a:t>	</a:t>
            </a:r>
            <a:r>
              <a:rPr lang="en-US" sz="1200" b="1" i="1" dirty="0" err="1"/>
              <a:t>MatchCase</a:t>
            </a:r>
            <a:r>
              <a:rPr lang="en-US" sz="1200" b="1" i="1" dirty="0"/>
              <a:t> –</a:t>
            </a:r>
            <a:r>
              <a:rPr lang="en-US" sz="1200" dirty="0"/>
              <a:t> False (default) ignores case; True performs a case-sensitive search</a:t>
            </a:r>
          </a:p>
          <a:p>
            <a:pPr marL="269875" lvl="1" indent="0">
              <a:lnSpc>
                <a:spcPct val="100000"/>
              </a:lnSpc>
              <a:spcBef>
                <a:spcPts val="0"/>
              </a:spcBef>
              <a:spcAft>
                <a:spcPts val="0"/>
              </a:spcAft>
              <a:buNone/>
            </a:pPr>
            <a:r>
              <a:rPr lang="en-US" sz="1200" b="1" dirty="0"/>
              <a:t>	</a:t>
            </a:r>
          </a:p>
          <a:p>
            <a:pPr marL="269875" lvl="1" indent="0">
              <a:lnSpc>
                <a:spcPct val="100000"/>
              </a:lnSpc>
              <a:spcBef>
                <a:spcPts val="0"/>
              </a:spcBef>
              <a:spcAft>
                <a:spcPts val="0"/>
              </a:spcAft>
              <a:buNone/>
            </a:pPr>
            <a:r>
              <a:rPr lang="en-US" sz="1200" b="1" dirty="0"/>
              <a:t>	</a:t>
            </a:r>
            <a:r>
              <a:rPr lang="en-US" sz="1200" b="1" dirty="0" err="1"/>
              <a:t>MatchByte</a:t>
            </a:r>
            <a:r>
              <a:rPr lang="en-US" sz="1200" dirty="0"/>
              <a:t> – You can use this argument only if you have selected or installed double-byte language support in 	Microsoft Excel</a:t>
            </a:r>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dirty="0"/>
              <a:t>	</a:t>
            </a:r>
            <a:r>
              <a:rPr lang="en-US" sz="1200" b="1" i="1" dirty="0" err="1"/>
              <a:t>SearchFormat</a:t>
            </a:r>
            <a:r>
              <a:rPr lang="en-US" sz="1200" b="1" i="1" dirty="0"/>
              <a:t> – </a:t>
            </a:r>
            <a:r>
              <a:rPr lang="en-US" sz="1200" dirty="0" err="1"/>
              <a:t>SearchFormat</a:t>
            </a:r>
            <a:r>
              <a:rPr lang="en-US" sz="1200" dirty="0"/>
              <a:t> is an optional Boolean value that instructs Replace to look for the format described 	by the </a:t>
            </a:r>
            <a:r>
              <a:rPr lang="en-US" sz="1200" dirty="0" err="1"/>
              <a:t>Application.FindFormat</a:t>
            </a:r>
            <a:endParaRPr lang="en-US" sz="1200" dirty="0"/>
          </a:p>
          <a:p>
            <a:pPr marL="269875" lvl="1" indent="0">
              <a:lnSpc>
                <a:spcPct val="100000"/>
              </a:lnSpc>
              <a:spcBef>
                <a:spcPts val="0"/>
              </a:spcBef>
              <a:spcAft>
                <a:spcPts val="0"/>
              </a:spcAft>
              <a:buNone/>
            </a:pPr>
            <a:endParaRPr lang="en-US" sz="1200" dirty="0"/>
          </a:p>
          <a:p>
            <a:pPr marL="269875" lvl="1" indent="0">
              <a:lnSpc>
                <a:spcPct val="100000"/>
              </a:lnSpc>
              <a:spcBef>
                <a:spcPts val="0"/>
              </a:spcBef>
              <a:spcAft>
                <a:spcPts val="0"/>
              </a:spcAft>
              <a:buNone/>
            </a:pPr>
            <a:r>
              <a:rPr lang="en-US" sz="1200" dirty="0"/>
              <a:t>	 </a:t>
            </a:r>
            <a:r>
              <a:rPr lang="en-US" sz="1200" b="1" i="1" dirty="0" err="1"/>
              <a:t>ReplaceFormat</a:t>
            </a:r>
            <a:r>
              <a:rPr lang="en-US" sz="1200" b="1" i="1" dirty="0"/>
              <a:t> – </a:t>
            </a:r>
            <a:r>
              <a:rPr lang="en-US" sz="1200" dirty="0" err="1"/>
              <a:t>ReplaceFormat</a:t>
            </a:r>
            <a:r>
              <a:rPr lang="en-US" sz="1200" dirty="0"/>
              <a:t> is an optional Boolean value that instructs Replace to apply the format described 	by the </a:t>
            </a:r>
            <a:r>
              <a:rPr lang="en-US" sz="1200" dirty="0" err="1"/>
              <a:t>Application.ReplaceFormat</a:t>
            </a:r>
            <a:r>
              <a:rPr lang="en-US" sz="1200" dirty="0"/>
              <a:t> object to any cell in which Replace substitutes a value.</a:t>
            </a:r>
          </a:p>
        </p:txBody>
      </p:sp>
      <p:sp>
        <p:nvSpPr>
          <p:cNvPr id="4" name="Footer Placeholder 3">
            <a:extLst>
              <a:ext uri="{FF2B5EF4-FFF2-40B4-BE49-F238E27FC236}">
                <a16:creationId xmlns:a16="http://schemas.microsoft.com/office/drawing/2014/main" id="{4787DCBE-947A-41B8-B3E8-C6D63B09FA8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98157623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EOF -</a:t>
            </a:r>
          </a:p>
        </p:txBody>
      </p:sp>
      <p:sp>
        <p:nvSpPr>
          <p:cNvPr id="4" name="Footer Placeholder 3"/>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65355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221F-03E2-403B-940C-244F3C0A194C}"/>
              </a:ext>
            </a:extLst>
          </p:cNvPr>
          <p:cNvSpPr>
            <a:spLocks noGrp="1"/>
          </p:cNvSpPr>
          <p:nvPr>
            <p:ph type="title"/>
          </p:nvPr>
        </p:nvSpPr>
        <p:spPr/>
        <p:txBody>
          <a:bodyPr/>
          <a:lstStyle/>
          <a:p>
            <a:r>
              <a:rPr lang="en-US" dirty="0"/>
              <a:t>The Project Explorer</a:t>
            </a:r>
          </a:p>
        </p:txBody>
      </p:sp>
      <p:sp>
        <p:nvSpPr>
          <p:cNvPr id="3" name="Content Placeholder 2">
            <a:extLst>
              <a:ext uri="{FF2B5EF4-FFF2-40B4-BE49-F238E27FC236}">
                <a16:creationId xmlns:a16="http://schemas.microsoft.com/office/drawing/2014/main" id="{14325F4C-A05E-441E-AF28-1A686DAD7EF6}"/>
              </a:ext>
            </a:extLst>
          </p:cNvPr>
          <p:cNvSpPr>
            <a:spLocks noGrp="1"/>
          </p:cNvSpPr>
          <p:nvPr>
            <p:ph idx="1"/>
          </p:nvPr>
        </p:nvSpPr>
        <p:spPr/>
        <p:txBody>
          <a:bodyPr/>
          <a:lstStyle/>
          <a:p>
            <a:pPr>
              <a:lnSpc>
                <a:spcPct val="100000"/>
              </a:lnSpc>
            </a:pPr>
            <a:r>
              <a:rPr lang="en-US" dirty="0"/>
              <a:t>Each of the objects in the Project Explorer is associated with VBA Code. Users can view it by either:</a:t>
            </a:r>
          </a:p>
          <a:p>
            <a:pPr lvl="2">
              <a:lnSpc>
                <a:spcPct val="100000"/>
              </a:lnSpc>
            </a:pPr>
            <a:r>
              <a:rPr lang="en-US" dirty="0"/>
              <a:t>Double Clicking on the Object</a:t>
            </a:r>
          </a:p>
          <a:p>
            <a:pPr lvl="2">
              <a:lnSpc>
                <a:spcPct val="100000"/>
              </a:lnSpc>
            </a:pPr>
            <a:endParaRPr lang="en-US" dirty="0"/>
          </a:p>
          <a:p>
            <a:pPr lvl="2">
              <a:lnSpc>
                <a:spcPct val="100000"/>
              </a:lnSpc>
            </a:pPr>
            <a:r>
              <a:rPr lang="en-US" dirty="0"/>
              <a:t>Right Click on the Object and Select on View Code</a:t>
            </a:r>
          </a:p>
          <a:p>
            <a:pPr lvl="2">
              <a:lnSpc>
                <a:spcPct val="100000"/>
              </a:lnSpc>
            </a:pPr>
            <a:endParaRPr lang="en-US" dirty="0"/>
          </a:p>
          <a:p>
            <a:pPr lvl="2">
              <a:lnSpc>
                <a:spcPct val="100000"/>
              </a:lnSpc>
            </a:pPr>
            <a:endParaRPr lang="en-US" dirty="0"/>
          </a:p>
          <a:p>
            <a:pPr lvl="2">
              <a:lnSpc>
                <a:spcPct val="100000"/>
              </a:lnSpc>
            </a:pPr>
            <a:endParaRPr lang="en-US" dirty="0"/>
          </a:p>
          <a:p>
            <a:pPr lvl="2">
              <a:lnSpc>
                <a:spcPct val="100000"/>
              </a:lnSpc>
            </a:pPr>
            <a:endParaRPr lang="en-US" dirty="0"/>
          </a:p>
          <a:p>
            <a:pPr lvl="2">
              <a:lnSpc>
                <a:spcPct val="100000"/>
              </a:lnSpc>
            </a:pPr>
            <a:endParaRPr lang="en-US" dirty="0"/>
          </a:p>
          <a:p>
            <a:pPr lvl="2">
              <a:lnSpc>
                <a:spcPct val="100000"/>
              </a:lnSpc>
            </a:pPr>
            <a:r>
              <a:rPr lang="en-US" dirty="0"/>
              <a:t>Select the desired object and clicking on the View Code Button</a:t>
            </a:r>
          </a:p>
          <a:p>
            <a:pPr lvl="2">
              <a:lnSpc>
                <a:spcPct val="100000"/>
              </a:lnSpc>
            </a:pPr>
            <a:endParaRPr lang="en-US" dirty="0"/>
          </a:p>
          <a:p>
            <a:pPr lvl="2">
              <a:lnSpc>
                <a:spcPct val="100000"/>
              </a:lnSpc>
            </a:pPr>
            <a:endParaRPr lang="en-US" dirty="0"/>
          </a:p>
          <a:p>
            <a:pPr lvl="2">
              <a:lnSpc>
                <a:spcPct val="100000"/>
              </a:lnSpc>
            </a:pPr>
            <a:endParaRPr lang="en-US" dirty="0"/>
          </a:p>
          <a:p>
            <a:pPr marL="269875" lvl="1" indent="0">
              <a:lnSpc>
                <a:spcPct val="100000"/>
              </a:lnSpc>
              <a:buNone/>
            </a:pPr>
            <a:endParaRPr lang="en-US" dirty="0"/>
          </a:p>
        </p:txBody>
      </p:sp>
      <p:sp>
        <p:nvSpPr>
          <p:cNvPr id="4" name="Footer Placeholder 3">
            <a:extLst>
              <a:ext uri="{FF2B5EF4-FFF2-40B4-BE49-F238E27FC236}">
                <a16:creationId xmlns:a16="http://schemas.microsoft.com/office/drawing/2014/main" id="{09BCA3B6-20F7-4466-A65A-98E098D88BA1}"/>
              </a:ext>
            </a:extLst>
          </p:cNvPr>
          <p:cNvSpPr>
            <a:spLocks noGrp="1"/>
          </p:cNvSpPr>
          <p:nvPr>
            <p:ph type="ftr" sz="quarter" idx="11"/>
          </p:nvPr>
        </p:nvSpPr>
        <p:spPr/>
        <p:txBody>
          <a:bodyPr/>
          <a:lstStyle/>
          <a:p>
            <a:pPr>
              <a:defRPr/>
            </a:pPr>
            <a:r>
              <a:rPr lang="de-DE" altLang="ja-JP"/>
              <a:t>Copyright 2010 FUJITSU LIMITED</a:t>
            </a:r>
          </a:p>
        </p:txBody>
      </p:sp>
      <p:pic>
        <p:nvPicPr>
          <p:cNvPr id="5" name="Picture 4">
            <a:extLst>
              <a:ext uri="{FF2B5EF4-FFF2-40B4-BE49-F238E27FC236}">
                <a16:creationId xmlns:a16="http://schemas.microsoft.com/office/drawing/2014/main" id="{447AA746-BCC3-4F30-A524-D83022864ACC}"/>
              </a:ext>
            </a:extLst>
          </p:cNvPr>
          <p:cNvPicPr>
            <a:picLocks noChangeAspect="1"/>
          </p:cNvPicPr>
          <p:nvPr/>
        </p:nvPicPr>
        <p:blipFill>
          <a:blip r:embed="rId2"/>
          <a:stretch>
            <a:fillRect/>
          </a:stretch>
        </p:blipFill>
        <p:spPr>
          <a:xfrm>
            <a:off x="6219699" y="2354799"/>
            <a:ext cx="1686714" cy="1718439"/>
          </a:xfrm>
          <a:prstGeom prst="rect">
            <a:avLst/>
          </a:prstGeom>
        </p:spPr>
      </p:pic>
      <p:pic>
        <p:nvPicPr>
          <p:cNvPr id="6" name="Picture 5">
            <a:extLst>
              <a:ext uri="{FF2B5EF4-FFF2-40B4-BE49-F238E27FC236}">
                <a16:creationId xmlns:a16="http://schemas.microsoft.com/office/drawing/2014/main" id="{64CD32F8-763C-4D82-BC7B-878E588E5045}"/>
              </a:ext>
            </a:extLst>
          </p:cNvPr>
          <p:cNvPicPr>
            <a:picLocks noChangeAspect="1"/>
          </p:cNvPicPr>
          <p:nvPr/>
        </p:nvPicPr>
        <p:blipFill>
          <a:blip r:embed="rId3"/>
          <a:stretch>
            <a:fillRect/>
          </a:stretch>
        </p:blipFill>
        <p:spPr>
          <a:xfrm>
            <a:off x="3212704" y="4832314"/>
            <a:ext cx="2190571" cy="1061688"/>
          </a:xfrm>
          <a:prstGeom prst="rect">
            <a:avLst/>
          </a:prstGeom>
        </p:spPr>
      </p:pic>
      <p:sp>
        <p:nvSpPr>
          <p:cNvPr id="7" name="Rectangle 6">
            <a:extLst>
              <a:ext uri="{FF2B5EF4-FFF2-40B4-BE49-F238E27FC236}">
                <a16:creationId xmlns:a16="http://schemas.microsoft.com/office/drawing/2014/main" id="{C5373D8A-ADD5-4C9B-85EC-422DE93635E8}"/>
              </a:ext>
            </a:extLst>
          </p:cNvPr>
          <p:cNvSpPr/>
          <p:nvPr/>
        </p:nvSpPr>
        <p:spPr>
          <a:xfrm>
            <a:off x="3142211" y="4929449"/>
            <a:ext cx="415636" cy="349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179950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780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780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78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221F-03E2-403B-940C-244F3C0A194C}"/>
              </a:ext>
            </a:extLst>
          </p:cNvPr>
          <p:cNvSpPr>
            <a:spLocks noGrp="1"/>
          </p:cNvSpPr>
          <p:nvPr>
            <p:ph type="title"/>
          </p:nvPr>
        </p:nvSpPr>
        <p:spPr/>
        <p:txBody>
          <a:bodyPr/>
          <a:lstStyle/>
          <a:p>
            <a:r>
              <a:rPr lang="en-US" dirty="0"/>
              <a:t>Immediate Window</a:t>
            </a:r>
          </a:p>
        </p:txBody>
      </p:sp>
      <p:sp>
        <p:nvSpPr>
          <p:cNvPr id="3" name="Content Placeholder 2">
            <a:extLst>
              <a:ext uri="{FF2B5EF4-FFF2-40B4-BE49-F238E27FC236}">
                <a16:creationId xmlns:a16="http://schemas.microsoft.com/office/drawing/2014/main" id="{14325F4C-A05E-441E-AF28-1A686DAD7EF6}"/>
              </a:ext>
            </a:extLst>
          </p:cNvPr>
          <p:cNvSpPr>
            <a:spLocks noGrp="1"/>
          </p:cNvSpPr>
          <p:nvPr>
            <p:ph idx="1"/>
          </p:nvPr>
        </p:nvSpPr>
        <p:spPr/>
        <p:txBody>
          <a:bodyPr/>
          <a:lstStyle/>
          <a:p>
            <a:pPr>
              <a:lnSpc>
                <a:spcPct val="100000"/>
              </a:lnSpc>
            </a:pPr>
            <a:r>
              <a:rPr lang="en-US" dirty="0"/>
              <a:t>The Immediate window displays information resulting from debugging statements in your code or from commands typed directly into the window.</a:t>
            </a:r>
          </a:p>
          <a:p>
            <a:pPr>
              <a:lnSpc>
                <a:spcPct val="100000"/>
              </a:lnSpc>
            </a:pPr>
            <a:endParaRPr lang="en-US" dirty="0"/>
          </a:p>
          <a:p>
            <a:pPr>
              <a:lnSpc>
                <a:spcPct val="100000"/>
              </a:lnSpc>
            </a:pPr>
            <a:r>
              <a:rPr lang="en-US" dirty="0"/>
              <a:t>The Immediate Window is used for the following primary tasks.</a:t>
            </a:r>
          </a:p>
          <a:p>
            <a:pPr lvl="2">
              <a:lnSpc>
                <a:spcPct val="100000"/>
              </a:lnSpc>
            </a:pPr>
            <a:r>
              <a:rPr lang="en-US" dirty="0"/>
              <a:t>Display Output during the debugging process</a:t>
            </a:r>
          </a:p>
          <a:p>
            <a:pPr marL="714375" lvl="3" indent="0">
              <a:lnSpc>
                <a:spcPct val="100000"/>
              </a:lnSpc>
              <a:buNone/>
            </a:pPr>
            <a:endParaRPr lang="en-US" dirty="0"/>
          </a:p>
          <a:p>
            <a:pPr lvl="2">
              <a:lnSpc>
                <a:spcPct val="100000"/>
              </a:lnSpc>
            </a:pPr>
            <a:r>
              <a:rPr lang="en-US" dirty="0"/>
              <a:t>Inspect status of objects and variables while in Break Mode</a:t>
            </a:r>
          </a:p>
          <a:p>
            <a:pPr lvl="2">
              <a:lnSpc>
                <a:spcPct val="100000"/>
              </a:lnSpc>
            </a:pPr>
            <a:endParaRPr lang="en-US" dirty="0"/>
          </a:p>
          <a:p>
            <a:pPr lvl="2">
              <a:lnSpc>
                <a:spcPct val="100000"/>
              </a:lnSpc>
            </a:pPr>
            <a:r>
              <a:rPr lang="en-US" dirty="0"/>
              <a:t>Execute statements.</a:t>
            </a:r>
          </a:p>
        </p:txBody>
      </p:sp>
      <p:sp>
        <p:nvSpPr>
          <p:cNvPr id="4" name="Footer Placeholder 3">
            <a:extLst>
              <a:ext uri="{FF2B5EF4-FFF2-40B4-BE49-F238E27FC236}">
                <a16:creationId xmlns:a16="http://schemas.microsoft.com/office/drawing/2014/main" id="{09BCA3B6-20F7-4466-A65A-98E098D88BA1}"/>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33430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221F-03E2-403B-940C-244F3C0A194C}"/>
              </a:ext>
            </a:extLst>
          </p:cNvPr>
          <p:cNvSpPr>
            <a:spLocks noGrp="1"/>
          </p:cNvSpPr>
          <p:nvPr>
            <p:ph type="title"/>
          </p:nvPr>
        </p:nvSpPr>
        <p:spPr/>
        <p:txBody>
          <a:bodyPr/>
          <a:lstStyle/>
          <a:p>
            <a:r>
              <a:rPr lang="en-US" dirty="0"/>
              <a:t>Properties Window</a:t>
            </a:r>
          </a:p>
        </p:txBody>
      </p:sp>
      <p:sp>
        <p:nvSpPr>
          <p:cNvPr id="3" name="Content Placeholder 2">
            <a:extLst>
              <a:ext uri="{FF2B5EF4-FFF2-40B4-BE49-F238E27FC236}">
                <a16:creationId xmlns:a16="http://schemas.microsoft.com/office/drawing/2014/main" id="{14325F4C-A05E-441E-AF28-1A686DAD7EF6}"/>
              </a:ext>
            </a:extLst>
          </p:cNvPr>
          <p:cNvSpPr>
            <a:spLocks noGrp="1"/>
          </p:cNvSpPr>
          <p:nvPr>
            <p:ph idx="1"/>
          </p:nvPr>
        </p:nvSpPr>
        <p:spPr/>
        <p:txBody>
          <a:bodyPr/>
          <a:lstStyle/>
          <a:p>
            <a:pPr>
              <a:lnSpc>
                <a:spcPct val="100000"/>
              </a:lnSpc>
            </a:pPr>
            <a:r>
              <a:rPr lang="en-US" dirty="0"/>
              <a:t>The Properties Window displays the properties of the object that is currently selected in the Project Explorer and allows you to edit those properties</a:t>
            </a:r>
          </a:p>
          <a:p>
            <a:pPr marL="0" indent="0">
              <a:lnSpc>
                <a:spcPct val="100000"/>
              </a:lnSpc>
              <a:buNone/>
            </a:pPr>
            <a:endParaRPr lang="en-US" dirty="0"/>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09BCA3B6-20F7-4466-A65A-98E098D88BA1}"/>
              </a:ext>
            </a:extLst>
          </p:cNvPr>
          <p:cNvSpPr>
            <a:spLocks noGrp="1"/>
          </p:cNvSpPr>
          <p:nvPr>
            <p:ph type="ftr" sz="quarter" idx="11"/>
          </p:nvPr>
        </p:nvSpPr>
        <p:spPr/>
        <p:txBody>
          <a:bodyPr/>
          <a:lstStyle/>
          <a:p>
            <a:pPr>
              <a:defRPr/>
            </a:pPr>
            <a:r>
              <a:rPr lang="de-DE" altLang="ja-JP"/>
              <a:t>Copyright 2010 FUJITSU LIMITED</a:t>
            </a:r>
          </a:p>
        </p:txBody>
      </p:sp>
      <p:pic>
        <p:nvPicPr>
          <p:cNvPr id="5" name="Picture 4">
            <a:extLst>
              <a:ext uri="{FF2B5EF4-FFF2-40B4-BE49-F238E27FC236}">
                <a16:creationId xmlns:a16="http://schemas.microsoft.com/office/drawing/2014/main" id="{9425FC18-39A4-4C51-8791-F82C3F335B95}"/>
              </a:ext>
            </a:extLst>
          </p:cNvPr>
          <p:cNvPicPr>
            <a:picLocks noChangeAspect="1"/>
          </p:cNvPicPr>
          <p:nvPr/>
        </p:nvPicPr>
        <p:blipFill>
          <a:blip r:embed="rId2"/>
          <a:stretch>
            <a:fillRect/>
          </a:stretch>
        </p:blipFill>
        <p:spPr>
          <a:xfrm>
            <a:off x="1371600" y="2050352"/>
            <a:ext cx="5870448" cy="4402836"/>
          </a:xfrm>
          <a:prstGeom prst="rect">
            <a:avLst/>
          </a:prstGeom>
        </p:spPr>
      </p:pic>
      <p:sp>
        <p:nvSpPr>
          <p:cNvPr id="6" name="Rectangle 5">
            <a:extLst>
              <a:ext uri="{FF2B5EF4-FFF2-40B4-BE49-F238E27FC236}">
                <a16:creationId xmlns:a16="http://schemas.microsoft.com/office/drawing/2014/main" id="{F6EE6193-B2AA-429B-AA88-0378130F31F0}"/>
              </a:ext>
            </a:extLst>
          </p:cNvPr>
          <p:cNvSpPr/>
          <p:nvPr/>
        </p:nvSpPr>
        <p:spPr>
          <a:xfrm>
            <a:off x="1252728" y="4151376"/>
            <a:ext cx="2916936" cy="24436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33167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Module Management</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7299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556B1-AFFD-449B-BC56-6B0482F3ABE9}"/>
              </a:ext>
            </a:extLst>
          </p:cNvPr>
          <p:cNvSpPr>
            <a:spLocks noGrp="1"/>
          </p:cNvSpPr>
          <p:nvPr>
            <p:ph type="title"/>
          </p:nvPr>
        </p:nvSpPr>
        <p:spPr/>
        <p:txBody>
          <a:bodyPr/>
          <a:lstStyle/>
          <a:p>
            <a:r>
              <a:rPr lang="en-US" dirty="0"/>
              <a:t>Adding Components</a:t>
            </a:r>
          </a:p>
        </p:txBody>
      </p:sp>
      <p:sp>
        <p:nvSpPr>
          <p:cNvPr id="6" name="Text Placeholder 5">
            <a:extLst>
              <a:ext uri="{FF2B5EF4-FFF2-40B4-BE49-F238E27FC236}">
                <a16:creationId xmlns:a16="http://schemas.microsoft.com/office/drawing/2014/main" id="{EDA6065B-A1C0-496E-81FD-DC343B9F9CDB}"/>
              </a:ext>
            </a:extLst>
          </p:cNvPr>
          <p:cNvSpPr>
            <a:spLocks noGrp="1"/>
          </p:cNvSpPr>
          <p:nvPr>
            <p:ph type="body" sz="quarter" idx="10"/>
          </p:nvPr>
        </p:nvSpPr>
        <p:spPr/>
        <p:txBody>
          <a:bodyPr/>
          <a:lstStyle/>
          <a:p>
            <a:pPr marL="0" indent="0" algn="just">
              <a:buNone/>
            </a:pPr>
            <a:r>
              <a:rPr lang="en-US" dirty="0">
                <a:latin typeface="Calibri" panose="020F0502020204030204" pitchFamily="34" charset="0"/>
                <a:cs typeface="Calibri" panose="020F0502020204030204" pitchFamily="34" charset="0"/>
              </a:rPr>
              <a:t>When starting a VBA project, whether it be VBA coding or via Macro Recording, you will need to add and remove components on the project. This includes modules, class modules, and/or user forms</a:t>
            </a:r>
          </a:p>
        </p:txBody>
      </p:sp>
      <p:sp>
        <p:nvSpPr>
          <p:cNvPr id="4" name="Footer Placeholder 3">
            <a:extLst>
              <a:ext uri="{FF2B5EF4-FFF2-40B4-BE49-F238E27FC236}">
                <a16:creationId xmlns:a16="http://schemas.microsoft.com/office/drawing/2014/main" id="{4D694AE7-BD5A-493F-A033-AC40D6A33F1E}"/>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20950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Adding Component</a:t>
            </a:r>
          </a:p>
        </p:txBody>
      </p:sp>
      <p:sp>
        <p:nvSpPr>
          <p:cNvPr id="6" name="Text Placeholder 5">
            <a:extLst>
              <a:ext uri="{FF2B5EF4-FFF2-40B4-BE49-F238E27FC236}">
                <a16:creationId xmlns:a16="http://schemas.microsoft.com/office/drawing/2014/main" id="{388A3444-F0A5-4507-BE87-03146439B8D3}"/>
              </a:ext>
            </a:extLst>
          </p:cNvPr>
          <p:cNvSpPr>
            <a:spLocks noGrp="1"/>
          </p:cNvSpPr>
          <p:nvPr>
            <p:ph type="body" sz="quarter" idx="15"/>
          </p:nvPr>
        </p:nvSpPr>
        <p:spPr>
          <a:xfrm>
            <a:off x="179389" y="836614"/>
            <a:ext cx="8778875" cy="5616575"/>
          </a:xfrm>
        </p:spPr>
        <p:txBody>
          <a:bodyPr/>
          <a:lstStyle/>
          <a:p>
            <a:pPr marL="0" indent="0">
              <a:buNone/>
            </a:pPr>
            <a:r>
              <a:rPr lang="en-US" dirty="0"/>
              <a:t>For the most part you need to add components in your project to start VBA programming. </a:t>
            </a:r>
          </a:p>
          <a:p>
            <a:pPr marL="0" indent="0">
              <a:buNone/>
            </a:pPr>
            <a:endParaRPr lang="en-US" dirty="0"/>
          </a:p>
          <a:p>
            <a:pPr marL="0" indent="0">
              <a:buNone/>
            </a:pPr>
            <a:r>
              <a:rPr lang="en-US" dirty="0"/>
              <a:t>To add a module for your project, you can perform the following:</a:t>
            </a:r>
          </a:p>
          <a:p>
            <a:pPr marL="0" indent="0">
              <a:buNone/>
            </a:pPr>
            <a:endParaRPr lang="en-US" dirty="0"/>
          </a:p>
          <a:p>
            <a:pPr marL="457200" indent="-457200">
              <a:buAutoNum type="arabicPeriod"/>
            </a:pPr>
            <a:r>
              <a:rPr lang="en-US" dirty="0"/>
              <a:t>Click on Insert, and select the component you wanted to add</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0" indent="0">
              <a:buNone/>
            </a:pPr>
            <a:endParaRPr lang="en-US" dirty="0"/>
          </a:p>
          <a:p>
            <a:pPr marL="0" indent="0" algn="just">
              <a:buNone/>
            </a:pPr>
            <a:r>
              <a:rPr lang="en-US" sz="1800" i="1" dirty="0">
                <a:solidFill>
                  <a:srgbClr val="0070C0"/>
                </a:solidFill>
              </a:rPr>
              <a:t>Note: Be sure to Select the appropriate project where you wanted to add the component. Especially when you have multiple workbooks open.</a:t>
            </a:r>
            <a:endParaRPr lang="en-US" i="1" dirty="0">
              <a:solidFill>
                <a:srgbClr val="0070C0"/>
              </a:solidFill>
            </a:endParaRPr>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pic>
        <p:nvPicPr>
          <p:cNvPr id="8" name="Picture 7">
            <a:extLst>
              <a:ext uri="{FF2B5EF4-FFF2-40B4-BE49-F238E27FC236}">
                <a16:creationId xmlns:a16="http://schemas.microsoft.com/office/drawing/2014/main" id="{C17F7543-F620-422B-B590-3A0B78E00CD7}"/>
              </a:ext>
            </a:extLst>
          </p:cNvPr>
          <p:cNvPicPr>
            <a:picLocks noChangeAspect="1"/>
          </p:cNvPicPr>
          <p:nvPr/>
        </p:nvPicPr>
        <p:blipFill>
          <a:blip r:embed="rId2"/>
          <a:stretch>
            <a:fillRect/>
          </a:stretch>
        </p:blipFill>
        <p:spPr>
          <a:xfrm>
            <a:off x="2703656" y="3644901"/>
            <a:ext cx="2810267" cy="1409897"/>
          </a:xfrm>
          <a:prstGeom prst="rect">
            <a:avLst/>
          </a:prstGeom>
        </p:spPr>
      </p:pic>
    </p:spTree>
    <p:extLst>
      <p:ext uri="{BB962C8B-B14F-4D97-AF65-F5344CB8AC3E}">
        <p14:creationId xmlns:p14="http://schemas.microsoft.com/office/powerpoint/2010/main" val="336478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Adding Component</a:t>
            </a:r>
          </a:p>
        </p:txBody>
      </p:sp>
      <p:sp>
        <p:nvSpPr>
          <p:cNvPr id="6" name="Text Placeholder 5">
            <a:extLst>
              <a:ext uri="{FF2B5EF4-FFF2-40B4-BE49-F238E27FC236}">
                <a16:creationId xmlns:a16="http://schemas.microsoft.com/office/drawing/2014/main" id="{388A3444-F0A5-4507-BE87-03146439B8D3}"/>
              </a:ext>
            </a:extLst>
          </p:cNvPr>
          <p:cNvSpPr>
            <a:spLocks noGrp="1"/>
          </p:cNvSpPr>
          <p:nvPr>
            <p:ph type="body" sz="quarter" idx="15"/>
          </p:nvPr>
        </p:nvSpPr>
        <p:spPr>
          <a:xfrm>
            <a:off x="179389" y="836614"/>
            <a:ext cx="8778875" cy="5616575"/>
          </a:xfrm>
        </p:spPr>
        <p:txBody>
          <a:bodyPr/>
          <a:lstStyle/>
          <a:p>
            <a:pPr marL="0" indent="0">
              <a:buNone/>
            </a:pPr>
            <a:r>
              <a:rPr lang="en-US" dirty="0"/>
              <a:t>2. Right Click on the appropriate project. Click on Insert and select the desired component to add.</a:t>
            </a:r>
          </a:p>
          <a:p>
            <a:pPr marL="0" indent="0">
              <a:buNone/>
            </a:pPr>
            <a:endParaRPr lang="en-US" dirty="0"/>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pic>
        <p:nvPicPr>
          <p:cNvPr id="2" name="Picture 1">
            <a:extLst>
              <a:ext uri="{FF2B5EF4-FFF2-40B4-BE49-F238E27FC236}">
                <a16:creationId xmlns:a16="http://schemas.microsoft.com/office/drawing/2014/main" id="{ACA39126-9869-4787-8D8A-F2286500E674}"/>
              </a:ext>
            </a:extLst>
          </p:cNvPr>
          <p:cNvPicPr>
            <a:picLocks noChangeAspect="1"/>
          </p:cNvPicPr>
          <p:nvPr/>
        </p:nvPicPr>
        <p:blipFill>
          <a:blip r:embed="rId2"/>
          <a:stretch>
            <a:fillRect/>
          </a:stretch>
        </p:blipFill>
        <p:spPr>
          <a:xfrm>
            <a:off x="2566709" y="1771420"/>
            <a:ext cx="4010585" cy="3315163"/>
          </a:xfrm>
          <a:prstGeom prst="rect">
            <a:avLst/>
          </a:prstGeom>
        </p:spPr>
      </p:pic>
    </p:spTree>
    <p:extLst>
      <p:ext uri="{BB962C8B-B14F-4D97-AF65-F5344CB8AC3E}">
        <p14:creationId xmlns:p14="http://schemas.microsoft.com/office/powerpoint/2010/main" val="104833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Introduction to VBA</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534538535"/>
      </p:ext>
    </p:extLst>
  </p:cSld>
  <p:clrMapOvr>
    <a:masterClrMapping/>
  </p:clrMapOvr>
  <mc:AlternateContent xmlns:mc="http://schemas.openxmlformats.org/markup-compatibility/2006" xmlns:p14="http://schemas.microsoft.com/office/powerpoint/2010/main">
    <mc:Choice Requires="p14">
      <p:transition spd="slow" p14:dur="2000" advTm="1386"/>
    </mc:Choice>
    <mc:Fallback xmlns="">
      <p:transition spd="slow" advTm="13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Adding Component</a:t>
            </a:r>
          </a:p>
        </p:txBody>
      </p:sp>
      <p:sp>
        <p:nvSpPr>
          <p:cNvPr id="6" name="Text Placeholder 5">
            <a:extLst>
              <a:ext uri="{FF2B5EF4-FFF2-40B4-BE49-F238E27FC236}">
                <a16:creationId xmlns:a16="http://schemas.microsoft.com/office/drawing/2014/main" id="{388A3444-F0A5-4507-BE87-03146439B8D3}"/>
              </a:ext>
            </a:extLst>
          </p:cNvPr>
          <p:cNvSpPr>
            <a:spLocks noGrp="1"/>
          </p:cNvSpPr>
          <p:nvPr>
            <p:ph type="body" sz="quarter" idx="10"/>
          </p:nvPr>
        </p:nvSpPr>
        <p:spPr/>
        <p:txBody>
          <a:bodyPr/>
          <a:lstStyle/>
          <a:p>
            <a:pPr marL="0" indent="0">
              <a:buNone/>
            </a:pPr>
            <a:endParaRPr lang="en-US" dirty="0"/>
          </a:p>
          <a:p>
            <a:pPr marL="0" indent="0">
              <a:lnSpc>
                <a:spcPct val="150000"/>
              </a:lnSpc>
              <a:buNone/>
            </a:pPr>
            <a:r>
              <a:rPr lang="en-US" sz="3200" dirty="0">
                <a:latin typeface="Calibri" panose="020F0502020204030204" pitchFamily="34" charset="0"/>
                <a:cs typeface="Calibri" panose="020F0502020204030204" pitchFamily="34" charset="0"/>
              </a:rPr>
              <a:t>Upon adding components to your project, it is good practice to name each component accordingly. Chances are, you will be referring to these names on other codes you created. Also, it will be harder to change the name of the components later as codes that refers to that object may malfunction .</a:t>
            </a:r>
          </a:p>
          <a:p>
            <a:pPr marL="0" indent="0">
              <a:lnSpc>
                <a:spcPct val="150000"/>
              </a:lnSpc>
              <a:buNone/>
            </a:pPr>
            <a:endParaRPr lang="en-US" sz="3200" dirty="0">
              <a:latin typeface="Calibri" panose="020F0502020204030204" pitchFamily="34" charset="0"/>
              <a:cs typeface="Calibri" panose="020F0502020204030204" pitchFamily="34" charset="0"/>
            </a:endParaRPr>
          </a:p>
          <a:p>
            <a:pPr marL="0" indent="0">
              <a:lnSpc>
                <a:spcPct val="100000"/>
              </a:lnSpc>
              <a:buNone/>
            </a:pPr>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75389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Adding Component</a:t>
            </a:r>
          </a:p>
        </p:txBody>
      </p:sp>
      <p:sp>
        <p:nvSpPr>
          <p:cNvPr id="6" name="Text Placeholder 5">
            <a:extLst>
              <a:ext uri="{FF2B5EF4-FFF2-40B4-BE49-F238E27FC236}">
                <a16:creationId xmlns:a16="http://schemas.microsoft.com/office/drawing/2014/main" id="{388A3444-F0A5-4507-BE87-03146439B8D3}"/>
              </a:ext>
            </a:extLst>
          </p:cNvPr>
          <p:cNvSpPr>
            <a:spLocks noGrp="1"/>
          </p:cNvSpPr>
          <p:nvPr>
            <p:ph type="body" sz="quarter" idx="10"/>
          </p:nvPr>
        </p:nvSpPr>
        <p:spPr>
          <a:xfrm>
            <a:off x="171076" y="828301"/>
            <a:ext cx="8785225" cy="5616575"/>
          </a:xfrm>
        </p:spPr>
        <p:txBody>
          <a:bodyPr/>
          <a:lstStyle/>
          <a:p>
            <a:pPr marL="0" indent="0">
              <a:buNone/>
            </a:pPr>
            <a:endParaRPr lang="en-US" dirty="0"/>
          </a:p>
          <a:p>
            <a:pPr marL="0" indent="0">
              <a:lnSpc>
                <a:spcPct val="100000"/>
              </a:lnSpc>
              <a:buNone/>
            </a:pPr>
            <a:r>
              <a:rPr lang="en-US" dirty="0">
                <a:latin typeface="Calibri" panose="020F0502020204030204" pitchFamily="34" charset="0"/>
                <a:cs typeface="Calibri" panose="020F0502020204030204" pitchFamily="34" charset="0"/>
              </a:rPr>
              <a:t>To name a component, select it in the Project Explorer and use the Properties Window to change the Name of the Component.</a:t>
            </a:r>
          </a:p>
          <a:p>
            <a:pPr marL="0" indent="0">
              <a:lnSpc>
                <a:spcPct val="100000"/>
              </a:lnSpc>
              <a:buNone/>
            </a:pPr>
            <a:endParaRPr lang="en-US" dirty="0">
              <a:latin typeface="Calibri" panose="020F0502020204030204" pitchFamily="34" charset="0"/>
              <a:cs typeface="Calibri" panose="020F0502020204030204" pitchFamily="34" charset="0"/>
            </a:endParaRPr>
          </a:p>
          <a:p>
            <a:pPr marL="0" indent="0">
              <a:lnSpc>
                <a:spcPct val="100000"/>
              </a:lnSpc>
              <a:buNone/>
            </a:pPr>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pic>
        <p:nvPicPr>
          <p:cNvPr id="2" name="Picture 1">
            <a:extLst>
              <a:ext uri="{FF2B5EF4-FFF2-40B4-BE49-F238E27FC236}">
                <a16:creationId xmlns:a16="http://schemas.microsoft.com/office/drawing/2014/main" id="{8F6B31DE-6E3A-47B5-9E72-8332831A4706}"/>
              </a:ext>
            </a:extLst>
          </p:cNvPr>
          <p:cNvPicPr>
            <a:picLocks noChangeAspect="1"/>
          </p:cNvPicPr>
          <p:nvPr/>
        </p:nvPicPr>
        <p:blipFill>
          <a:blip r:embed="rId2"/>
          <a:stretch>
            <a:fillRect/>
          </a:stretch>
        </p:blipFill>
        <p:spPr>
          <a:xfrm>
            <a:off x="2672516" y="2223784"/>
            <a:ext cx="2872544" cy="3805919"/>
          </a:xfrm>
          <a:prstGeom prst="rect">
            <a:avLst/>
          </a:prstGeom>
        </p:spPr>
      </p:pic>
      <p:sp>
        <p:nvSpPr>
          <p:cNvPr id="3" name="Rectangle 2">
            <a:extLst>
              <a:ext uri="{FF2B5EF4-FFF2-40B4-BE49-F238E27FC236}">
                <a16:creationId xmlns:a16="http://schemas.microsoft.com/office/drawing/2014/main" id="{4C395958-3993-4E45-9CA2-C1F72631D50C}"/>
              </a:ext>
            </a:extLst>
          </p:cNvPr>
          <p:cNvSpPr/>
          <p:nvPr/>
        </p:nvSpPr>
        <p:spPr>
          <a:xfrm>
            <a:off x="2776452" y="5278583"/>
            <a:ext cx="2560321" cy="232756"/>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114109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556B1-AFFD-449B-BC56-6B0482F3ABE9}"/>
              </a:ext>
            </a:extLst>
          </p:cNvPr>
          <p:cNvSpPr>
            <a:spLocks noGrp="1"/>
          </p:cNvSpPr>
          <p:nvPr>
            <p:ph type="title"/>
          </p:nvPr>
        </p:nvSpPr>
        <p:spPr/>
        <p:txBody>
          <a:bodyPr/>
          <a:lstStyle/>
          <a:p>
            <a:r>
              <a:rPr lang="en-US" dirty="0"/>
              <a:t>Removing Components</a:t>
            </a:r>
          </a:p>
        </p:txBody>
      </p:sp>
      <p:sp>
        <p:nvSpPr>
          <p:cNvPr id="4" name="Footer Placeholder 3">
            <a:extLst>
              <a:ext uri="{FF2B5EF4-FFF2-40B4-BE49-F238E27FC236}">
                <a16:creationId xmlns:a16="http://schemas.microsoft.com/office/drawing/2014/main" id="{4D694AE7-BD5A-493F-A033-AC40D6A33F1E}"/>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53527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Removing Component</a:t>
            </a:r>
          </a:p>
        </p:txBody>
      </p:sp>
      <p:sp>
        <p:nvSpPr>
          <p:cNvPr id="6" name="Text Placeholder 5">
            <a:extLst>
              <a:ext uri="{FF2B5EF4-FFF2-40B4-BE49-F238E27FC236}">
                <a16:creationId xmlns:a16="http://schemas.microsoft.com/office/drawing/2014/main" id="{388A3444-F0A5-4507-BE87-03146439B8D3}"/>
              </a:ext>
            </a:extLst>
          </p:cNvPr>
          <p:cNvSpPr>
            <a:spLocks noGrp="1"/>
          </p:cNvSpPr>
          <p:nvPr>
            <p:ph type="body" sz="quarter" idx="15"/>
          </p:nvPr>
        </p:nvSpPr>
        <p:spPr>
          <a:xfrm>
            <a:off x="179389" y="836614"/>
            <a:ext cx="8778875" cy="5616575"/>
          </a:xfrm>
        </p:spPr>
        <p:txBody>
          <a:bodyPr/>
          <a:lstStyle/>
          <a:p>
            <a:pPr marL="0" indent="0">
              <a:buNone/>
            </a:pPr>
            <a:r>
              <a:rPr lang="en-US" dirty="0"/>
              <a:t>Removing components from your project can be done by right clicking on the component you wished to remove and selecting Remove </a:t>
            </a:r>
            <a:r>
              <a:rPr lang="en-US" i="1" dirty="0" err="1"/>
              <a:t>ComponentName</a:t>
            </a:r>
            <a:r>
              <a:rPr lang="en-US" i="1" dirty="0"/>
              <a:t>.</a:t>
            </a:r>
            <a:endParaRPr lang="en-US" i="1" dirty="0">
              <a:solidFill>
                <a:srgbClr val="0070C0"/>
              </a:solidFill>
            </a:endParaRPr>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pic>
        <p:nvPicPr>
          <p:cNvPr id="3" name="Picture 2">
            <a:extLst>
              <a:ext uri="{FF2B5EF4-FFF2-40B4-BE49-F238E27FC236}">
                <a16:creationId xmlns:a16="http://schemas.microsoft.com/office/drawing/2014/main" id="{B7F47009-C76A-41FF-ABDD-65AF32960E8A}"/>
              </a:ext>
            </a:extLst>
          </p:cNvPr>
          <p:cNvPicPr>
            <a:picLocks noChangeAspect="1"/>
          </p:cNvPicPr>
          <p:nvPr/>
        </p:nvPicPr>
        <p:blipFill>
          <a:blip r:embed="rId2"/>
          <a:stretch>
            <a:fillRect/>
          </a:stretch>
        </p:blipFill>
        <p:spPr>
          <a:xfrm>
            <a:off x="2536945" y="2095826"/>
            <a:ext cx="3143689" cy="4029637"/>
          </a:xfrm>
          <a:prstGeom prst="rect">
            <a:avLst/>
          </a:prstGeom>
        </p:spPr>
      </p:pic>
    </p:spTree>
    <p:extLst>
      <p:ext uri="{BB962C8B-B14F-4D97-AF65-F5344CB8AC3E}">
        <p14:creationId xmlns:p14="http://schemas.microsoft.com/office/powerpoint/2010/main" val="2589208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556B1-AFFD-449B-BC56-6B0482F3ABE9}"/>
              </a:ext>
            </a:extLst>
          </p:cNvPr>
          <p:cNvSpPr>
            <a:spLocks noGrp="1"/>
          </p:cNvSpPr>
          <p:nvPr>
            <p:ph type="title"/>
          </p:nvPr>
        </p:nvSpPr>
        <p:spPr/>
        <p:txBody>
          <a:bodyPr/>
          <a:lstStyle/>
          <a:p>
            <a:r>
              <a:rPr lang="en-US" dirty="0"/>
              <a:t>Importing and Exporting Components</a:t>
            </a:r>
          </a:p>
        </p:txBody>
      </p:sp>
      <p:sp>
        <p:nvSpPr>
          <p:cNvPr id="4" name="Footer Placeholder 3">
            <a:extLst>
              <a:ext uri="{FF2B5EF4-FFF2-40B4-BE49-F238E27FC236}">
                <a16:creationId xmlns:a16="http://schemas.microsoft.com/office/drawing/2014/main" id="{4D694AE7-BD5A-493F-A033-AC40D6A33F1E}"/>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65886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Importing and Exporting Component</a:t>
            </a:r>
          </a:p>
        </p:txBody>
      </p:sp>
      <p:sp>
        <p:nvSpPr>
          <p:cNvPr id="6" name="Text Placeholder 5">
            <a:extLst>
              <a:ext uri="{FF2B5EF4-FFF2-40B4-BE49-F238E27FC236}">
                <a16:creationId xmlns:a16="http://schemas.microsoft.com/office/drawing/2014/main" id="{388A3444-F0A5-4507-BE87-03146439B8D3}"/>
              </a:ext>
            </a:extLst>
          </p:cNvPr>
          <p:cNvSpPr>
            <a:spLocks noGrp="1"/>
          </p:cNvSpPr>
          <p:nvPr>
            <p:ph type="body" sz="quarter" idx="15"/>
          </p:nvPr>
        </p:nvSpPr>
        <p:spPr>
          <a:xfrm>
            <a:off x="179389" y="836614"/>
            <a:ext cx="8778875" cy="5616575"/>
          </a:xfrm>
        </p:spPr>
        <p:txBody>
          <a:bodyPr/>
          <a:lstStyle/>
          <a:p>
            <a:pPr marL="0" indent="0">
              <a:lnSpc>
                <a:spcPct val="100000"/>
              </a:lnSpc>
              <a:buNone/>
            </a:pPr>
            <a:r>
              <a:rPr lang="en-US" sz="2000" dirty="0">
                <a:latin typeface="Calibri" panose="020F0502020204030204" pitchFamily="34" charset="0"/>
                <a:cs typeface="Calibri" panose="020F0502020204030204" pitchFamily="34" charset="0"/>
              </a:rPr>
              <a:t>Moving components between Excel projects is easy, however you can also import and export components. Exporting and Importing components is usually done to re use components on other projects.</a:t>
            </a:r>
          </a:p>
          <a:p>
            <a:pPr marL="0" indent="0">
              <a:lnSpc>
                <a:spcPct val="100000"/>
              </a:lnSpc>
              <a:buNone/>
            </a:pPr>
            <a:endParaRPr lang="en-US" sz="2000" dirty="0">
              <a:latin typeface="Calibri" panose="020F0502020204030204" pitchFamily="34" charset="0"/>
              <a:cs typeface="Calibri" panose="020F0502020204030204" pitchFamily="34" charset="0"/>
            </a:endParaRPr>
          </a:p>
          <a:p>
            <a:pPr>
              <a:lnSpc>
                <a:spcPct val="100000"/>
              </a:lnSpc>
            </a:pPr>
            <a:r>
              <a:rPr lang="en-US" sz="2000" dirty="0">
                <a:latin typeface="Calibri" panose="020F0502020204030204" pitchFamily="34" charset="0"/>
                <a:cs typeface="Calibri" panose="020F0502020204030204" pitchFamily="34" charset="0"/>
              </a:rPr>
              <a:t>To Export a component, right-click the component in the Project Explorer and choose Export File, then navigate to the folder where you want to store the file and supply a filename. </a:t>
            </a:r>
          </a:p>
          <a:p>
            <a:pPr>
              <a:lnSpc>
                <a:spcPct val="100000"/>
              </a:lnSpc>
            </a:pPr>
            <a:endParaRPr lang="en-US" sz="2000" dirty="0">
              <a:latin typeface="Calibri" panose="020F0502020204030204" pitchFamily="34" charset="0"/>
              <a:cs typeface="Calibri" panose="020F0502020204030204" pitchFamily="34" charset="0"/>
            </a:endParaRPr>
          </a:p>
          <a:p>
            <a:pPr>
              <a:lnSpc>
                <a:spcPct val="100000"/>
              </a:lnSpc>
            </a:pPr>
            <a:r>
              <a:rPr lang="en-US" sz="2000" dirty="0">
                <a:latin typeface="Calibri" panose="020F0502020204030204" pitchFamily="34" charset="0"/>
                <a:cs typeface="Calibri" panose="020F0502020204030204" pitchFamily="34" charset="0"/>
              </a:rPr>
              <a:t>To Import a component, right-click the project or any item associated with the project in the Project Explorer, choose Import File, navigate to the folder where the component is stored, select the file, and click Open. </a:t>
            </a:r>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0594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556B1-AFFD-449B-BC56-6B0482F3ABE9}"/>
              </a:ext>
            </a:extLst>
          </p:cNvPr>
          <p:cNvSpPr>
            <a:spLocks noGrp="1"/>
          </p:cNvSpPr>
          <p:nvPr>
            <p:ph type="title"/>
          </p:nvPr>
        </p:nvSpPr>
        <p:spPr/>
        <p:txBody>
          <a:bodyPr/>
          <a:lstStyle/>
          <a:p>
            <a:r>
              <a:rPr lang="en-US" dirty="0"/>
              <a:t>Object Viewer</a:t>
            </a:r>
          </a:p>
        </p:txBody>
      </p:sp>
      <p:sp>
        <p:nvSpPr>
          <p:cNvPr id="4" name="Footer Placeholder 3">
            <a:extLst>
              <a:ext uri="{FF2B5EF4-FFF2-40B4-BE49-F238E27FC236}">
                <a16:creationId xmlns:a16="http://schemas.microsoft.com/office/drawing/2014/main" id="{4D694AE7-BD5A-493F-A033-AC40D6A33F1E}"/>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
        <p:nvSpPr>
          <p:cNvPr id="6" name="Text Placeholder 5">
            <a:extLst>
              <a:ext uri="{FF2B5EF4-FFF2-40B4-BE49-F238E27FC236}">
                <a16:creationId xmlns:a16="http://schemas.microsoft.com/office/drawing/2014/main" id="{9B477196-DD65-4B4F-BE89-A0010D91702B}"/>
              </a:ext>
            </a:extLst>
          </p:cNvPr>
          <p:cNvSpPr>
            <a:spLocks noGrp="1"/>
          </p:cNvSpPr>
          <p:nvPr>
            <p:ph type="body" sz="quarter" idx="10"/>
          </p:nvPr>
        </p:nvSpPr>
        <p:spPr>
          <a:xfrm>
            <a:off x="323850" y="3716338"/>
            <a:ext cx="8496300" cy="2736850"/>
          </a:xfrm>
        </p:spPr>
        <p:txBody>
          <a:bodyPr/>
          <a:lstStyle/>
          <a:p>
            <a:pPr marL="0" indent="0" algn="just">
              <a:buNone/>
            </a:pPr>
            <a:r>
              <a:rPr lang="en-US" sz="2000" dirty="0">
                <a:latin typeface="Calibri" panose="020F0502020204030204" pitchFamily="34" charset="0"/>
                <a:cs typeface="Calibri" panose="020F0502020204030204" pitchFamily="34" charset="0"/>
              </a:rPr>
              <a:t>Coding using VBA let users to interact with Excel. This will include manipulating Excel’s features and functionality by using Excel’s various object. Excel contains various objects that we can use in coding. Obtaining information regarding these objects as reference could help coders use the appropriate objects. </a:t>
            </a:r>
          </a:p>
          <a:p>
            <a:pPr marL="0" indent="0" algn="just">
              <a:buNone/>
            </a:pPr>
            <a:r>
              <a:rPr lang="en-US" sz="2000" dirty="0">
                <a:latin typeface="Calibri" panose="020F0502020204030204" pitchFamily="34" charset="0"/>
                <a:cs typeface="Calibri" panose="020F0502020204030204" pitchFamily="34" charset="0"/>
              </a:rPr>
              <a:t>Users can use the Object Browser to view information regarding Excel Objects. Users can view an object library where it lists all available objects that can be  used. For each object, a list of the object’s members and for each members, information regarding that object’s member.</a:t>
            </a:r>
          </a:p>
        </p:txBody>
      </p:sp>
    </p:spTree>
    <p:extLst>
      <p:ext uri="{BB962C8B-B14F-4D97-AF65-F5344CB8AC3E}">
        <p14:creationId xmlns:p14="http://schemas.microsoft.com/office/powerpoint/2010/main" val="293262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Object Viewer </a:t>
            </a:r>
          </a:p>
        </p:txBody>
      </p:sp>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sp>
        <p:nvSpPr>
          <p:cNvPr id="6" name="Text Placeholder 5">
            <a:extLst>
              <a:ext uri="{FF2B5EF4-FFF2-40B4-BE49-F238E27FC236}">
                <a16:creationId xmlns:a16="http://schemas.microsoft.com/office/drawing/2014/main" id="{CCE5C54E-C213-4AE0-8216-FC3EB8CC778D}"/>
              </a:ext>
            </a:extLst>
          </p:cNvPr>
          <p:cNvSpPr>
            <a:spLocks noGrp="1"/>
          </p:cNvSpPr>
          <p:nvPr>
            <p:ph type="body" sz="quarter" idx="15"/>
          </p:nvPr>
        </p:nvSpPr>
        <p:spPr>
          <a:xfrm>
            <a:off x="179389" y="836614"/>
            <a:ext cx="8778875" cy="5616575"/>
          </a:xfrm>
        </p:spPr>
        <p:txBody>
          <a:bodyPr/>
          <a:lstStyle/>
          <a:p>
            <a:pPr marL="0" indent="0">
              <a:lnSpc>
                <a:spcPct val="100000"/>
              </a:lnSpc>
              <a:buNone/>
            </a:pPr>
            <a:r>
              <a:rPr lang="en-US" sz="2800" dirty="0">
                <a:latin typeface="Calibri" panose="020F0502020204030204" pitchFamily="34" charset="0"/>
                <a:cs typeface="Calibri" panose="020F0502020204030204" pitchFamily="34" charset="0"/>
              </a:rPr>
              <a:t>Uses of the Object Viewer</a:t>
            </a:r>
          </a:p>
          <a:p>
            <a:pPr marL="0" indent="0">
              <a:lnSpc>
                <a:spcPct val="100000"/>
              </a:lnSpc>
              <a:buNone/>
            </a:pPr>
            <a:endParaRPr lang="en-US" sz="2800" dirty="0">
              <a:latin typeface="Calibri" panose="020F0502020204030204" pitchFamily="34" charset="0"/>
              <a:cs typeface="Calibri" panose="020F0502020204030204" pitchFamily="34" charset="0"/>
            </a:endParaRPr>
          </a:p>
          <a:p>
            <a:pPr>
              <a:lnSpc>
                <a:spcPct val="100000"/>
              </a:lnSpc>
            </a:pPr>
            <a:r>
              <a:rPr lang="en-US" sz="2800" dirty="0">
                <a:latin typeface="Calibri" panose="020F0502020204030204" pitchFamily="34" charset="0"/>
                <a:cs typeface="Calibri" panose="020F0502020204030204" pitchFamily="34" charset="0"/>
              </a:rPr>
              <a:t>View information for all object libraries</a:t>
            </a:r>
          </a:p>
          <a:p>
            <a:pPr>
              <a:lnSpc>
                <a:spcPct val="100000"/>
              </a:lnSpc>
            </a:pPr>
            <a:endParaRPr lang="en-US" sz="2800" dirty="0">
              <a:latin typeface="Calibri" panose="020F0502020204030204" pitchFamily="34" charset="0"/>
              <a:cs typeface="Calibri" panose="020F0502020204030204" pitchFamily="34" charset="0"/>
            </a:endParaRPr>
          </a:p>
          <a:p>
            <a:pPr>
              <a:lnSpc>
                <a:spcPct val="100000"/>
              </a:lnSpc>
            </a:pPr>
            <a:r>
              <a:rPr lang="en-US" sz="2800" dirty="0">
                <a:latin typeface="Calibri" panose="020F0502020204030204" pitchFamily="34" charset="0"/>
                <a:cs typeface="Calibri" panose="020F0502020204030204" pitchFamily="34" charset="0"/>
              </a:rPr>
              <a:t>Provide information regarding the components of a project,</a:t>
            </a:r>
          </a:p>
          <a:p>
            <a:pPr>
              <a:lnSpc>
                <a:spcPct val="100000"/>
              </a:lnSpc>
            </a:pPr>
            <a:endParaRPr lang="en-US" sz="2800" dirty="0">
              <a:latin typeface="Calibri" panose="020F0502020204030204" pitchFamily="34" charset="0"/>
              <a:cs typeface="Calibri" panose="020F0502020204030204" pitchFamily="34" charset="0"/>
            </a:endParaRPr>
          </a:p>
          <a:p>
            <a:pPr>
              <a:lnSpc>
                <a:spcPct val="100000"/>
              </a:lnSpc>
            </a:pPr>
            <a:r>
              <a:rPr lang="en-US" sz="2800" dirty="0">
                <a:latin typeface="Calibri" panose="020F0502020204030204" pitchFamily="34" charset="0"/>
                <a:cs typeface="Calibri" panose="020F0502020204030204" pitchFamily="34" charset="0"/>
              </a:rPr>
              <a:t>Access Help resources for an object member</a:t>
            </a:r>
          </a:p>
          <a:p>
            <a:pPr>
              <a:lnSpc>
                <a:spcPct val="100000"/>
              </a:lnSpc>
            </a:pPr>
            <a:endParaRPr lang="en-US" sz="2800" dirty="0">
              <a:latin typeface="Calibri" panose="020F0502020204030204" pitchFamily="34" charset="0"/>
              <a:cs typeface="Calibri" panose="020F0502020204030204" pitchFamily="34" charset="0"/>
            </a:endParaRPr>
          </a:p>
          <a:p>
            <a:pPr>
              <a:lnSpc>
                <a:spcPct val="100000"/>
              </a:lnSpc>
            </a:pPr>
            <a:r>
              <a:rPr lang="en-US" sz="2800" dirty="0">
                <a:latin typeface="Calibri" panose="020F0502020204030204" pitchFamily="34" charset="0"/>
                <a:cs typeface="Calibri" panose="020F0502020204030204" pitchFamily="34" charset="0"/>
              </a:rPr>
              <a:t>Search for text in the Excel Object Library</a:t>
            </a:r>
          </a:p>
        </p:txBody>
      </p:sp>
    </p:spTree>
    <p:extLst>
      <p:ext uri="{BB962C8B-B14F-4D97-AF65-F5344CB8AC3E}">
        <p14:creationId xmlns:p14="http://schemas.microsoft.com/office/powerpoint/2010/main" val="346532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E57A1-5080-4E05-90D3-3532C00CC843}"/>
              </a:ext>
            </a:extLst>
          </p:cNvPr>
          <p:cNvSpPr>
            <a:spLocks noGrp="1"/>
          </p:cNvSpPr>
          <p:nvPr>
            <p:ph type="title"/>
          </p:nvPr>
        </p:nvSpPr>
        <p:spPr/>
        <p:txBody>
          <a:bodyPr/>
          <a:lstStyle/>
          <a:p>
            <a:r>
              <a:rPr lang="en-US" dirty="0"/>
              <a:t>Object Viewer - Window</a:t>
            </a:r>
          </a:p>
        </p:txBody>
      </p:sp>
      <p:pic>
        <p:nvPicPr>
          <p:cNvPr id="3" name="Picture 2">
            <a:extLst>
              <a:ext uri="{FF2B5EF4-FFF2-40B4-BE49-F238E27FC236}">
                <a16:creationId xmlns:a16="http://schemas.microsoft.com/office/drawing/2014/main" id="{B4164312-2B53-42FA-9B0E-CF34D7BF19EA}"/>
              </a:ext>
            </a:extLst>
          </p:cNvPr>
          <p:cNvPicPr>
            <a:picLocks noChangeAspect="1"/>
          </p:cNvPicPr>
          <p:nvPr/>
        </p:nvPicPr>
        <p:blipFill>
          <a:blip r:embed="rId2"/>
          <a:stretch>
            <a:fillRect/>
          </a:stretch>
        </p:blipFill>
        <p:spPr>
          <a:xfrm>
            <a:off x="1488067" y="911747"/>
            <a:ext cx="5868668" cy="5034506"/>
          </a:xfrm>
          <a:prstGeom prst="rect">
            <a:avLst/>
          </a:prstGeom>
        </p:spPr>
      </p:pic>
      <p:sp>
        <p:nvSpPr>
          <p:cNvPr id="4" name="Footer Placeholder 3">
            <a:extLst>
              <a:ext uri="{FF2B5EF4-FFF2-40B4-BE49-F238E27FC236}">
                <a16:creationId xmlns:a16="http://schemas.microsoft.com/office/drawing/2014/main" id="{272BF685-0440-4DC6-B8CE-C099C09042F9}"/>
              </a:ext>
            </a:extLst>
          </p:cNvPr>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spTree>
    <p:extLst>
      <p:ext uri="{BB962C8B-B14F-4D97-AF65-F5344CB8AC3E}">
        <p14:creationId xmlns:p14="http://schemas.microsoft.com/office/powerpoint/2010/main" val="2747771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Developing Macros</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19675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ja-JP" sz="2000" b="1" dirty="0">
                <a:solidFill>
                  <a:schemeClr val="accent1">
                    <a:lumMod val="75000"/>
                  </a:schemeClr>
                </a:solidFill>
                <a:latin typeface="Meiryo UI" pitchFamily="50" charset="-128"/>
                <a:ea typeface="Meiryo UI" pitchFamily="50" charset="-128"/>
                <a:cs typeface="Meiryo UI" pitchFamily="50" charset="-128"/>
              </a:rPr>
              <a:t>What is VBA (Visual Basic for Applications)</a:t>
            </a:r>
            <a:endParaRPr lang="en-PH" altLang="ja-JP" sz="2000" b="1" dirty="0">
              <a:solidFill>
                <a:schemeClr val="accent1">
                  <a:lumMod val="75000"/>
                </a:schemeClr>
              </a:solidFill>
              <a:latin typeface="Meiryo UI" pitchFamily="50" charset="-128"/>
              <a:ea typeface="Meiryo UI" pitchFamily="50" charset="-128"/>
              <a:cs typeface="Meiryo UI" pitchFamily="50" charset="-128"/>
            </a:endParaRP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5" name="Content Placeholder 2"/>
          <p:cNvSpPr>
            <a:spLocks noGrp="1"/>
          </p:cNvSpPr>
          <p:nvPr>
            <p:ph idx="1"/>
          </p:nvPr>
        </p:nvSpPr>
        <p:spPr>
          <a:xfrm>
            <a:off x="179512" y="836615"/>
            <a:ext cx="8784976" cy="5616575"/>
          </a:xfrm>
        </p:spPr>
        <p:txBody>
          <a:bodyPr/>
          <a:lstStyle/>
          <a:p>
            <a:pPr>
              <a:lnSpc>
                <a:spcPct val="100000"/>
              </a:lnSpc>
              <a:spcBef>
                <a:spcPts val="0"/>
              </a:spcBef>
              <a:spcAft>
                <a:spcPts val="0"/>
              </a:spcAft>
              <a:tabLst>
                <a:tab pos="604784" algn="l"/>
                <a:tab pos="907176" algn="l"/>
              </a:tabLst>
            </a:pPr>
            <a:r>
              <a:rPr lang="en-US" altLang="zh-CN" dirty="0">
                <a:solidFill>
                  <a:srgbClr val="8A002E"/>
                </a:solidFill>
                <a:latin typeface="Times New Roman" pitchFamily="18" charset="0"/>
                <a:cs typeface="Times New Roman" pitchFamily="18" charset="0"/>
              </a:rPr>
              <a:t>VBA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stands for Visual Basic for Applications. It is the programming language for Excel and other MS Office Programs</a:t>
            </a:r>
          </a:p>
          <a:p>
            <a:pPr marL="0" indent="0">
              <a:lnSpc>
                <a:spcPct val="100000"/>
              </a:lnSpc>
              <a:spcBef>
                <a:spcPts val="0"/>
              </a:spcBef>
              <a:spcAft>
                <a:spcPts val="0"/>
              </a:spcAft>
              <a:buNone/>
              <a:tabLst>
                <a:tab pos="604784" algn="l"/>
                <a:tab pos="907176" algn="l"/>
              </a:tabLst>
            </a:pPr>
            <a:endParaRPr lang="en-US" altLang="zh-CN" dirty="0">
              <a:solidFill>
                <a:srgbClr val="8A002E"/>
              </a:solidFill>
              <a:latin typeface="Times New Roman" pitchFamily="18" charset="0"/>
              <a:cs typeface="Times New Roman" pitchFamily="18" charset="0"/>
            </a:endParaRPr>
          </a:p>
          <a:p>
            <a:pPr>
              <a:lnSpc>
                <a:spcPct val="100000"/>
              </a:lnSpc>
              <a:spcBef>
                <a:spcPts val="0"/>
              </a:spcBef>
              <a:spcAft>
                <a:spcPts val="0"/>
              </a:spcAft>
              <a:tabLst>
                <a:tab pos="604784" algn="l"/>
                <a:tab pos="907176" algn="l"/>
              </a:tabLst>
            </a:pPr>
            <a:r>
              <a:rPr lang="en-US" altLang="zh-CN" dirty="0">
                <a:solidFill>
                  <a:srgbClr val="8A002E"/>
                </a:solidFill>
                <a:latin typeface="Times New Roman" pitchFamily="18" charset="0"/>
                <a:cs typeface="Times New Roman" pitchFamily="18" charset="0"/>
              </a:rPr>
              <a:t>VBA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specialized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version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Microsoft’s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well-known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Visual</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Basic language.</a:t>
            </a:r>
          </a:p>
          <a:p>
            <a:pPr marL="0" indent="0">
              <a:lnSpc>
                <a:spcPct val="100000"/>
              </a:lnSpc>
              <a:spcBef>
                <a:spcPts val="0"/>
              </a:spcBef>
              <a:spcAft>
                <a:spcPts val="0"/>
              </a:spcAft>
              <a:buNone/>
              <a:tabLst>
                <a:tab pos="604784" algn="l"/>
                <a:tab pos="907176" algn="l"/>
              </a:tabLst>
            </a:pPr>
            <a:endParaRPr lang="en-US" altLang="zh-CN" dirty="0">
              <a:solidFill>
                <a:srgbClr val="000000"/>
              </a:solidFill>
              <a:latin typeface="Times New Roman" pitchFamily="18" charset="0"/>
              <a:cs typeface="Times New Roman" pitchFamily="18" charset="0"/>
            </a:endParaRPr>
          </a:p>
          <a:p>
            <a:pPr>
              <a:lnSpc>
                <a:spcPct val="100000"/>
              </a:lnSpc>
              <a:spcBef>
                <a:spcPts val="0"/>
              </a:spcBef>
              <a:spcAft>
                <a:spcPts val="0"/>
              </a:spcAft>
              <a:tabLst>
                <a:tab pos="604784" algn="l"/>
                <a:tab pos="907176" algn="l"/>
              </a:tabLst>
            </a:pPr>
            <a:r>
              <a:rPr lang="en-US" altLang="zh-CN" dirty="0">
                <a:solidFill>
                  <a:srgbClr val="000000"/>
                </a:solidFill>
                <a:latin typeface="Times New Roman" pitchFamily="18" charset="0"/>
                <a:cs typeface="Times New Roman" pitchFamily="18" charset="0"/>
              </a:rPr>
              <a:t>VBA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Object-Oriented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language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within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Microsoft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Ofﬁce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suite:</a:t>
            </a:r>
          </a:p>
          <a:p>
            <a:pPr marL="0" indent="0">
              <a:lnSpc>
                <a:spcPct val="100000"/>
              </a:lnSpc>
              <a:spcBef>
                <a:spcPts val="0"/>
              </a:spcBef>
              <a:spcAft>
                <a:spcPts val="0"/>
              </a:spcAft>
              <a:buNone/>
              <a:tabLst>
                <a:tab pos="604784" algn="l"/>
                <a:tab pos="907176" algn="l"/>
              </a:tabLst>
            </a:pPr>
            <a:r>
              <a:rPr lang="en-US" altLang="zh-CN" sz="1800" dirty="0">
                <a:solidFill>
                  <a:srgbClr val="337333"/>
                </a:solidFill>
                <a:latin typeface="Times New Roman" pitchFamily="18" charset="0"/>
                <a:cs typeface="Times New Roman" pitchFamily="18" charset="0"/>
              </a:rPr>
              <a:t>	◦</a:t>
            </a:r>
            <a:r>
              <a:rPr lang="en-US" altLang="zh-CN" sz="1800" dirty="0">
                <a:latin typeface="Times New Roman"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Excel,</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Word,</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Access,</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and</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Power</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Point.</a:t>
            </a:r>
          </a:p>
          <a:p>
            <a:pPr marL="0" indent="0">
              <a:lnSpc>
                <a:spcPct val="100000"/>
              </a:lnSpc>
              <a:spcBef>
                <a:spcPts val="0"/>
              </a:spcBef>
              <a:spcAft>
                <a:spcPts val="0"/>
              </a:spcAft>
              <a:buNone/>
              <a:tabLst>
                <a:tab pos="604784" algn="l"/>
                <a:tab pos="907176" algn="l"/>
              </a:tabLst>
            </a:pPr>
            <a:r>
              <a:rPr lang="en-US" altLang="zh-CN" sz="1800" dirty="0">
                <a:solidFill>
                  <a:srgbClr val="337333"/>
                </a:solidFill>
                <a:latin typeface="Times New Roman" panose="02020603050405020304" pitchFamily="18" charset="0"/>
                <a:cs typeface="Times New Roman" pitchFamily="18" charset="0"/>
              </a:rPr>
              <a:t>	◦</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We</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will</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focus</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on</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Excel.</a:t>
            </a:r>
          </a:p>
          <a:p>
            <a:pPr marL="0" indent="0">
              <a:lnSpc>
                <a:spcPct val="100000"/>
              </a:lnSpc>
              <a:spcBef>
                <a:spcPts val="0"/>
              </a:spcBef>
              <a:spcAft>
                <a:spcPts val="0"/>
              </a:spcAft>
              <a:buNone/>
              <a:tabLst>
                <a:tab pos="604784" algn="l"/>
                <a:tab pos="907176" algn="l"/>
              </a:tabLst>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337333"/>
                </a:solidFill>
                <a:latin typeface="Times New Roman" panose="02020603050405020304" pitchFamily="18" charset="0"/>
                <a:cs typeface="Times New Roman" pitchFamily="18" charset="0"/>
              </a:rPr>
              <a:t>◦</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Shortcut</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to</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access</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the</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VBA</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interface</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in</a:t>
            </a:r>
            <a:r>
              <a:rPr lang="en-US" altLang="zh-CN" sz="1800" dirty="0">
                <a:latin typeface="Times New Roman" panose="02020603050405020304" pitchFamily="18" charset="0"/>
                <a:cs typeface="Times New Roman" pitchFamily="18" charset="0"/>
              </a:rPr>
              <a:t> </a:t>
            </a:r>
            <a:r>
              <a:rPr lang="en-US" altLang="zh-CN" sz="1800" dirty="0">
                <a:solidFill>
                  <a:srgbClr val="000000"/>
                </a:solidFill>
                <a:latin typeface="Times New Roman" panose="02020603050405020304" pitchFamily="18" charset="0"/>
                <a:cs typeface="Times New Roman" pitchFamily="18" charset="0"/>
              </a:rPr>
              <a:t>Excel:</a:t>
            </a:r>
            <a:r>
              <a:rPr lang="en-US" altLang="zh-CN" sz="1800" dirty="0">
                <a:latin typeface="Times New Roman" panose="02020603050405020304" pitchFamily="18" charset="0"/>
                <a:cs typeface="Times New Roman" pitchFamily="18" charset="0"/>
              </a:rPr>
              <a:t> </a:t>
            </a:r>
            <a:r>
              <a:rPr lang="en-US" altLang="zh-CN" sz="1800" b="1" dirty="0">
                <a:solidFill>
                  <a:srgbClr val="0000FF"/>
                </a:solidFill>
                <a:latin typeface="Times New Roman" panose="02020603050405020304" pitchFamily="18" charset="0"/>
                <a:cs typeface="Times New Roman" pitchFamily="18" charset="0"/>
              </a:rPr>
              <a:t>Alt+F11</a:t>
            </a:r>
            <a:r>
              <a:rPr lang="en-US" altLang="zh-CN" sz="1800" dirty="0">
                <a:solidFill>
                  <a:srgbClr val="000000"/>
                </a:solidFill>
                <a:latin typeface="Times New Roman" panose="02020603050405020304" pitchFamily="18" charset="0"/>
                <a:cs typeface="Times New Roman" pitchFamily="18" charset="0"/>
              </a:rPr>
              <a:t>.</a:t>
            </a:r>
          </a:p>
        </p:txBody>
      </p:sp>
    </p:spTree>
    <p:extLst>
      <p:ext uri="{BB962C8B-B14F-4D97-AF65-F5344CB8AC3E}">
        <p14:creationId xmlns:p14="http://schemas.microsoft.com/office/powerpoint/2010/main" val="425827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pPr marL="514350" indent="-514350">
              <a:buAutoNum type="arabicPeriod"/>
            </a:pPr>
            <a:r>
              <a:rPr lang="en-US" dirty="0">
                <a:solidFill>
                  <a:schemeClr val="bg1"/>
                </a:solidFill>
              </a:rPr>
              <a:t>Creating Macro with the Macro Recorder</a:t>
            </a:r>
          </a:p>
        </p:txBody>
      </p:sp>
    </p:spTree>
    <p:extLst>
      <p:ext uri="{BB962C8B-B14F-4D97-AF65-F5344CB8AC3E}">
        <p14:creationId xmlns:p14="http://schemas.microsoft.com/office/powerpoint/2010/main" val="3773064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Recording - Introduction</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453650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tabLst>
                <a:tab pos="604784" algn="l"/>
                <a:tab pos="907176" algn="l"/>
                <a:tab pos="1159170" algn="l"/>
              </a:tabLst>
            </a:pPr>
            <a:r>
              <a:rPr lang="en-US" dirty="0">
                <a:latin typeface="Calibri Light" panose="020F0302020204030204" pitchFamily="34" charset="0"/>
                <a:cs typeface="Calibri Light" panose="020F0302020204030204" pitchFamily="34" charset="0"/>
              </a:rPr>
              <a:t>The macro recorder is a very useful tool included in Excel. It records almost every actions performed. All you need to do is record the series of steps for a specific task once and you can execute the task over and over with the click of a button or with a shortcut. </a:t>
            </a:r>
          </a:p>
          <a:p>
            <a:pPr>
              <a:lnSpc>
                <a:spcPct val="100000"/>
              </a:lnSpc>
              <a:tabLst>
                <a:tab pos="604784" algn="l"/>
                <a:tab pos="907176" algn="l"/>
                <a:tab pos="1159170" algn="l"/>
              </a:tabLst>
            </a:pPr>
            <a:endParaRPr kumimoji="0" lang="en-US" dirty="0">
              <a:latin typeface="Calibri Light" panose="020F0302020204030204" pitchFamily="34" charset="0"/>
              <a:cs typeface="Calibri Light" panose="020F0302020204030204" pitchFamily="34" charset="0"/>
            </a:endParaRPr>
          </a:p>
          <a:p>
            <a:pPr algn="just">
              <a:lnSpc>
                <a:spcPct val="100000"/>
              </a:lnSpc>
              <a:tabLst>
                <a:tab pos="604784" algn="l"/>
                <a:tab pos="907176" algn="l"/>
                <a:tab pos="1159170" algn="l"/>
              </a:tabLst>
            </a:pPr>
            <a:r>
              <a:rPr kumimoji="0" lang="en-US" dirty="0">
                <a:latin typeface="Calibri Light" panose="020F0302020204030204" pitchFamily="34" charset="0"/>
                <a:cs typeface="Calibri Light" panose="020F0302020204030204" pitchFamily="34" charset="0"/>
              </a:rPr>
              <a:t>Note however that it will record “Every” action you made while recording is in effect and that includes scrolling and other actions you made.</a:t>
            </a:r>
          </a:p>
        </p:txBody>
      </p:sp>
    </p:spTree>
    <p:extLst>
      <p:ext uri="{BB962C8B-B14F-4D97-AF65-F5344CB8AC3E}">
        <p14:creationId xmlns:p14="http://schemas.microsoft.com/office/powerpoint/2010/main" val="284219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Recording - Access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453650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381"/>
              </a:lnSpc>
              <a:buNone/>
              <a:tabLst>
                <a:tab pos="604784" algn="l"/>
                <a:tab pos="907176" algn="l"/>
                <a:tab pos="1159170" algn="l"/>
              </a:tabLst>
            </a:pPr>
            <a:endParaRPr kumimoji="0" lang="en-US" dirty="0"/>
          </a:p>
        </p:txBody>
      </p:sp>
      <p:sp>
        <p:nvSpPr>
          <p:cNvPr id="3" name="TextBox 2">
            <a:extLst>
              <a:ext uri="{FF2B5EF4-FFF2-40B4-BE49-F238E27FC236}">
                <a16:creationId xmlns:a16="http://schemas.microsoft.com/office/drawing/2014/main" id="{93285DFE-FB0D-4BF2-9DB2-458B3561D190}"/>
              </a:ext>
            </a:extLst>
          </p:cNvPr>
          <p:cNvSpPr txBox="1"/>
          <p:nvPr/>
        </p:nvSpPr>
        <p:spPr>
          <a:xfrm>
            <a:off x="185738" y="1041402"/>
            <a:ext cx="8772526" cy="2830327"/>
          </a:xfrm>
          <a:prstGeom prst="rect">
            <a:avLst/>
          </a:prstGeom>
          <a:noFill/>
        </p:spPr>
        <p:txBody>
          <a:bodyPr wrap="square" rtlCol="0">
            <a:spAutoFit/>
          </a:bodyPr>
          <a:lstStyle/>
          <a:p>
            <a:pPr algn="just">
              <a:spcBef>
                <a:spcPts val="400"/>
              </a:spcBef>
              <a:spcAft>
                <a:spcPts val="200"/>
              </a:spcAft>
              <a:buClr>
                <a:schemeClr val="accent2"/>
              </a:buClr>
              <a:tabLst>
                <a:tab pos="604784" algn="l"/>
                <a:tab pos="907176" algn="l"/>
                <a:tab pos="1159170" algn="l"/>
              </a:tabLst>
            </a:pPr>
            <a:r>
              <a:rPr lang="en-PH" sz="3600" dirty="0">
                <a:latin typeface="Calibri Light" panose="020F0302020204030204" pitchFamily="34" charset="0"/>
                <a:cs typeface="Calibri Light" panose="020F0302020204030204" pitchFamily="34" charset="0"/>
              </a:rPr>
              <a:t>There are two ways to access Macro Recording in Excel:</a:t>
            </a:r>
          </a:p>
          <a:p>
            <a:endParaRPr lang="en-PH" sz="2800" dirty="0"/>
          </a:p>
          <a:p>
            <a:pPr marL="269875" indent="-269875" algn="just">
              <a:lnSpc>
                <a:spcPts val="2381"/>
              </a:lnSpc>
              <a:spcBef>
                <a:spcPts val="400"/>
              </a:spcBef>
              <a:spcAft>
                <a:spcPts val="200"/>
              </a:spcAft>
              <a:buClr>
                <a:schemeClr val="accent2"/>
              </a:buClr>
              <a:buFont typeface="Wingdings" pitchFamily="2" charset="2"/>
              <a:buChar char=""/>
              <a:tabLst>
                <a:tab pos="604784" algn="l"/>
                <a:tab pos="907176" algn="l"/>
                <a:tab pos="1159170" algn="l"/>
              </a:tabLst>
            </a:pPr>
            <a:r>
              <a:rPr lang="en-PH" sz="3600" dirty="0">
                <a:latin typeface="Calibri Light" panose="020F0302020204030204" pitchFamily="34" charset="0"/>
                <a:cs typeface="Calibri Light" panose="020F0302020204030204" pitchFamily="34" charset="0"/>
              </a:rPr>
              <a:t>Via the Developers Tab</a:t>
            </a:r>
          </a:p>
          <a:p>
            <a:pPr marL="269875" indent="-269875" algn="just">
              <a:lnSpc>
                <a:spcPts val="2381"/>
              </a:lnSpc>
              <a:spcBef>
                <a:spcPts val="400"/>
              </a:spcBef>
              <a:spcAft>
                <a:spcPts val="200"/>
              </a:spcAft>
              <a:buClr>
                <a:schemeClr val="accent2"/>
              </a:buClr>
              <a:buFont typeface="Wingdings" pitchFamily="2" charset="2"/>
              <a:buChar char=""/>
              <a:tabLst>
                <a:tab pos="604784" algn="l"/>
                <a:tab pos="907176" algn="l"/>
                <a:tab pos="1159170" algn="l"/>
              </a:tabLst>
            </a:pPr>
            <a:endParaRPr lang="en-PH" sz="3600" dirty="0">
              <a:latin typeface="Calibri Light" panose="020F0302020204030204" pitchFamily="34" charset="0"/>
              <a:cs typeface="Calibri Light" panose="020F0302020204030204" pitchFamily="34" charset="0"/>
            </a:endParaRPr>
          </a:p>
          <a:p>
            <a:pPr marL="269875" indent="-269875" algn="just">
              <a:lnSpc>
                <a:spcPts val="2381"/>
              </a:lnSpc>
              <a:spcBef>
                <a:spcPts val="400"/>
              </a:spcBef>
              <a:spcAft>
                <a:spcPts val="200"/>
              </a:spcAft>
              <a:buClr>
                <a:schemeClr val="accent2"/>
              </a:buClr>
              <a:buFont typeface="Wingdings" pitchFamily="2" charset="2"/>
              <a:buChar char=""/>
              <a:tabLst>
                <a:tab pos="604784" algn="l"/>
                <a:tab pos="907176" algn="l"/>
                <a:tab pos="1159170" algn="l"/>
              </a:tabLst>
            </a:pPr>
            <a:r>
              <a:rPr lang="en-PH" sz="3600" dirty="0">
                <a:latin typeface="Calibri Light" panose="020F0302020204030204" pitchFamily="34" charset="0"/>
                <a:cs typeface="Calibri Light" panose="020F0302020204030204" pitchFamily="34" charset="0"/>
              </a:rPr>
              <a:t>Via the View Tab</a:t>
            </a:r>
          </a:p>
        </p:txBody>
      </p:sp>
    </p:spTree>
    <p:extLst>
      <p:ext uri="{BB962C8B-B14F-4D97-AF65-F5344CB8AC3E}">
        <p14:creationId xmlns:p14="http://schemas.microsoft.com/office/powerpoint/2010/main" val="356348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Recording – via Developer Tab</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228808"/>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spcBef>
                <a:spcPts val="600"/>
              </a:spcBef>
              <a:buAutoNum type="arabicPeriod"/>
              <a:tabLst>
                <a:tab pos="604784" algn="l"/>
                <a:tab pos="907176" algn="l"/>
                <a:tab pos="1159170" algn="l"/>
              </a:tabLst>
            </a:pPr>
            <a:r>
              <a:rPr kumimoji="0" lang="en-US" sz="2000" dirty="0"/>
              <a:t>On the Developer Tab, click Record Macro.</a:t>
            </a:r>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0" indent="0">
              <a:lnSpc>
                <a:spcPts val="2381"/>
              </a:lnSpc>
              <a:buNone/>
              <a:tabLst>
                <a:tab pos="604784" algn="l"/>
                <a:tab pos="907176" algn="l"/>
                <a:tab pos="1159170" algn="l"/>
              </a:tabLst>
            </a:pPr>
            <a:endParaRPr kumimoji="0" lang="en-US" dirty="0"/>
          </a:p>
        </p:txBody>
      </p:sp>
      <p:pic>
        <p:nvPicPr>
          <p:cNvPr id="1026" name="Picture 2" descr="Record Mac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848872" cy="310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890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Recording – via View Tab</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228808"/>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spcBef>
                <a:spcPts val="600"/>
              </a:spcBef>
              <a:buAutoNum type="arabicPeriod"/>
              <a:tabLst>
                <a:tab pos="604784" algn="l"/>
                <a:tab pos="907176" algn="l"/>
                <a:tab pos="1159170" algn="l"/>
              </a:tabLst>
            </a:pPr>
            <a:r>
              <a:rPr kumimoji="0" lang="en-US" sz="2000" dirty="0"/>
              <a:t>On the Developer Tab, click Record Macro.</a:t>
            </a:r>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457200" indent="-457200">
              <a:lnSpc>
                <a:spcPct val="100000"/>
              </a:lnSpc>
              <a:spcBef>
                <a:spcPts val="600"/>
              </a:spcBef>
              <a:buAutoNum type="arabicPeriod"/>
              <a:tabLst>
                <a:tab pos="604784" algn="l"/>
                <a:tab pos="907176" algn="l"/>
                <a:tab pos="1159170" algn="l"/>
              </a:tabLst>
            </a:pPr>
            <a:endParaRPr kumimoji="0" lang="en-US" sz="2000" dirty="0"/>
          </a:p>
          <a:p>
            <a:pPr marL="0" indent="0">
              <a:lnSpc>
                <a:spcPts val="2381"/>
              </a:lnSpc>
              <a:buNone/>
              <a:tabLst>
                <a:tab pos="604784" algn="l"/>
                <a:tab pos="907176" algn="l"/>
                <a:tab pos="1159170" algn="l"/>
              </a:tabLst>
            </a:pPr>
            <a:endParaRPr kumimoji="0" lang="en-US" dirty="0"/>
          </a:p>
        </p:txBody>
      </p:sp>
      <p:pic>
        <p:nvPicPr>
          <p:cNvPr id="5" name="Picture 4">
            <a:extLst>
              <a:ext uri="{FF2B5EF4-FFF2-40B4-BE49-F238E27FC236}">
                <a16:creationId xmlns:a16="http://schemas.microsoft.com/office/drawing/2014/main" id="{E187159D-BABE-45E4-B8F2-C6A5D4FED77F}"/>
              </a:ext>
            </a:extLst>
          </p:cNvPr>
          <p:cNvPicPr>
            <a:picLocks noChangeAspect="1"/>
          </p:cNvPicPr>
          <p:nvPr/>
        </p:nvPicPr>
        <p:blipFill>
          <a:blip r:embed="rId2"/>
          <a:stretch>
            <a:fillRect/>
          </a:stretch>
        </p:blipFill>
        <p:spPr>
          <a:xfrm>
            <a:off x="547002" y="1660009"/>
            <a:ext cx="8049748" cy="2867425"/>
          </a:xfrm>
          <a:prstGeom prst="rect">
            <a:avLst/>
          </a:prstGeom>
        </p:spPr>
      </p:pic>
    </p:spTree>
    <p:extLst>
      <p:ext uri="{BB962C8B-B14F-4D97-AF65-F5344CB8AC3E}">
        <p14:creationId xmlns:p14="http://schemas.microsoft.com/office/powerpoint/2010/main" val="3895437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Recording – Creating Macro</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453650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buFont typeface="+mj-lt"/>
              <a:buAutoNum type="arabicPeriod"/>
              <a:tabLst>
                <a:tab pos="604784" algn="l"/>
                <a:tab pos="907176" algn="l"/>
                <a:tab pos="1159170" algn="l"/>
              </a:tabLst>
            </a:pPr>
            <a:r>
              <a:rPr kumimoji="0" lang="en-US" dirty="0"/>
              <a:t>Enter a name</a:t>
            </a:r>
          </a:p>
          <a:p>
            <a:pPr marL="457200" indent="-457200">
              <a:lnSpc>
                <a:spcPct val="100000"/>
              </a:lnSpc>
              <a:buFont typeface="+mj-lt"/>
              <a:buAutoNum type="arabicPeriod"/>
              <a:tabLst>
                <a:tab pos="604784" algn="l"/>
                <a:tab pos="907176" algn="l"/>
                <a:tab pos="1159170" algn="l"/>
              </a:tabLst>
            </a:pPr>
            <a:r>
              <a:rPr kumimoji="0" lang="en-US" dirty="0"/>
              <a:t>Select “This Workbook” from the drop-down list. As a result, 	the macro will only be available in the current workbook.</a:t>
            </a:r>
          </a:p>
          <a:p>
            <a:pPr marL="0" indent="0">
              <a:lnSpc>
                <a:spcPts val="2381"/>
              </a:lnSpc>
              <a:buNone/>
              <a:tabLst>
                <a:tab pos="604784" algn="l"/>
                <a:tab pos="907176" algn="l"/>
                <a:tab pos="1159170" algn="l"/>
              </a:tabLst>
            </a:pPr>
            <a:endParaRPr kumimoji="0" lang="en-US" dirty="0"/>
          </a:p>
        </p:txBody>
      </p:sp>
      <p:pic>
        <p:nvPicPr>
          <p:cNvPr id="3" name="Picture 2"/>
          <p:cNvPicPr>
            <a:picLocks noChangeAspect="1"/>
          </p:cNvPicPr>
          <p:nvPr/>
        </p:nvPicPr>
        <p:blipFill>
          <a:blip r:embed="rId2"/>
          <a:stretch>
            <a:fillRect/>
          </a:stretch>
        </p:blipFill>
        <p:spPr>
          <a:xfrm>
            <a:off x="1621592" y="1974809"/>
            <a:ext cx="4536504" cy="3702204"/>
          </a:xfrm>
          <a:prstGeom prst="rect">
            <a:avLst/>
          </a:prstGeom>
        </p:spPr>
      </p:pic>
    </p:spTree>
    <p:extLst>
      <p:ext uri="{BB962C8B-B14F-4D97-AF65-F5344CB8AC3E}">
        <p14:creationId xmlns:p14="http://schemas.microsoft.com/office/powerpoint/2010/main" val="1929666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2. Editing a Macro</a:t>
            </a:r>
          </a:p>
        </p:txBody>
      </p:sp>
    </p:spTree>
    <p:extLst>
      <p:ext uri="{BB962C8B-B14F-4D97-AF65-F5344CB8AC3E}">
        <p14:creationId xmlns:p14="http://schemas.microsoft.com/office/powerpoint/2010/main" val="1053017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403DED-9A09-4F9D-9041-887590A12DED}"/>
              </a:ext>
            </a:extLst>
          </p:cNvPr>
          <p:cNvSpPr>
            <a:spLocks noGrp="1"/>
          </p:cNvSpPr>
          <p:nvPr>
            <p:ph type="title"/>
          </p:nvPr>
        </p:nvSpPr>
        <p:spPr/>
        <p:txBody>
          <a:bodyPr/>
          <a:lstStyle/>
          <a:p>
            <a:r>
              <a:rPr lang="en-US" dirty="0"/>
              <a:t>Editing Macro</a:t>
            </a:r>
          </a:p>
        </p:txBody>
      </p:sp>
      <p:sp>
        <p:nvSpPr>
          <p:cNvPr id="6" name="Text Placeholder 5">
            <a:extLst>
              <a:ext uri="{FF2B5EF4-FFF2-40B4-BE49-F238E27FC236}">
                <a16:creationId xmlns:a16="http://schemas.microsoft.com/office/drawing/2014/main" id="{25C53F3B-BAF9-4020-869E-A2466D732ABD}"/>
              </a:ext>
            </a:extLst>
          </p:cNvPr>
          <p:cNvSpPr>
            <a:spLocks noGrp="1"/>
          </p:cNvSpPr>
          <p:nvPr>
            <p:ph type="body" sz="quarter" idx="10"/>
          </p:nvPr>
        </p:nvSpPr>
        <p:spPr/>
        <p:txBody>
          <a:bodyPr/>
          <a:lstStyle/>
          <a:p>
            <a:r>
              <a:rPr lang="en-US" dirty="0"/>
              <a:t>After Recording your Macro, you can edit it by accessing the Visual Basic Editor. </a:t>
            </a:r>
          </a:p>
          <a:p>
            <a:pPr marL="0" indent="0">
              <a:buNone/>
            </a:pPr>
            <a:endParaRPr lang="en-US" dirty="0"/>
          </a:p>
          <a:p>
            <a:r>
              <a:rPr lang="en-US" dirty="0"/>
              <a:t>You can access the Macros via Visual Basic Editor by:</a:t>
            </a:r>
          </a:p>
          <a:p>
            <a:pPr lvl="2"/>
            <a:r>
              <a:rPr lang="en-US" dirty="0"/>
              <a:t>View Tab &gt; Macros. Select the recorded Macro and Click on Edit Button</a:t>
            </a:r>
          </a:p>
          <a:p>
            <a:pPr lvl="2"/>
            <a:r>
              <a:rPr lang="en-US" dirty="0"/>
              <a:t>Developer Tab &gt; Macros. Select the recorded Macro and Click on Edit Button</a:t>
            </a:r>
          </a:p>
          <a:p>
            <a:pPr lvl="2"/>
            <a:endParaRPr lang="en-US" dirty="0"/>
          </a:p>
          <a:p>
            <a:pPr lvl="2"/>
            <a:endParaRPr lang="en-US" dirty="0"/>
          </a:p>
        </p:txBody>
      </p:sp>
      <p:sp>
        <p:nvSpPr>
          <p:cNvPr id="4" name="Footer Placeholder 3">
            <a:extLst>
              <a:ext uri="{FF2B5EF4-FFF2-40B4-BE49-F238E27FC236}">
                <a16:creationId xmlns:a16="http://schemas.microsoft.com/office/drawing/2014/main" id="{6B6245BC-3FA3-4E15-974A-599CEBDC3DA6}"/>
              </a:ext>
            </a:extLst>
          </p:cNvPr>
          <p:cNvSpPr>
            <a:spLocks noGrp="1"/>
          </p:cNvSpPr>
          <p:nvPr>
            <p:ph type="ftr" sz="quarter" idx="3"/>
          </p:nvPr>
        </p:nvSpPr>
        <p:spPr/>
        <p:txBody>
          <a:bodyPr/>
          <a:lstStyle/>
          <a:p>
            <a:pPr>
              <a:defRPr/>
            </a:pPr>
            <a:r>
              <a:rPr lang="de-DE" altLang="ja-JP"/>
              <a:t>Copyright 2010 FUJITSU LIMITED</a:t>
            </a:r>
          </a:p>
        </p:txBody>
      </p:sp>
      <p:pic>
        <p:nvPicPr>
          <p:cNvPr id="7" name="Picture 6">
            <a:extLst>
              <a:ext uri="{FF2B5EF4-FFF2-40B4-BE49-F238E27FC236}">
                <a16:creationId xmlns:a16="http://schemas.microsoft.com/office/drawing/2014/main" id="{660A568E-90F6-4547-B7BE-CE08DB5AFE79}"/>
              </a:ext>
            </a:extLst>
          </p:cNvPr>
          <p:cNvPicPr>
            <a:picLocks noChangeAspect="1"/>
          </p:cNvPicPr>
          <p:nvPr/>
        </p:nvPicPr>
        <p:blipFill>
          <a:blip r:embed="rId2"/>
          <a:stretch>
            <a:fillRect/>
          </a:stretch>
        </p:blipFill>
        <p:spPr>
          <a:xfrm>
            <a:off x="2656452" y="3123728"/>
            <a:ext cx="3162459" cy="3085326"/>
          </a:xfrm>
          <a:prstGeom prst="rect">
            <a:avLst/>
          </a:prstGeom>
        </p:spPr>
      </p:pic>
      <p:sp>
        <p:nvSpPr>
          <p:cNvPr id="8" name="Rectangle 7">
            <a:extLst>
              <a:ext uri="{FF2B5EF4-FFF2-40B4-BE49-F238E27FC236}">
                <a16:creationId xmlns:a16="http://schemas.microsoft.com/office/drawing/2014/main" id="{CBE1B9E2-DFB0-4D22-BE05-B485C74B2880}"/>
              </a:ext>
            </a:extLst>
          </p:cNvPr>
          <p:cNvSpPr/>
          <p:nvPr/>
        </p:nvSpPr>
        <p:spPr>
          <a:xfrm>
            <a:off x="5095704" y="4064924"/>
            <a:ext cx="723207" cy="25769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374970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27C673-8AA7-4490-BE5E-1899D97E89EB}"/>
              </a:ext>
            </a:extLst>
          </p:cNvPr>
          <p:cNvSpPr>
            <a:spLocks noGrp="1"/>
          </p:cNvSpPr>
          <p:nvPr>
            <p:ph type="title"/>
          </p:nvPr>
        </p:nvSpPr>
        <p:spPr/>
        <p:txBody>
          <a:bodyPr/>
          <a:lstStyle/>
          <a:p>
            <a:r>
              <a:rPr lang="en-US" dirty="0"/>
              <a:t>Editing Macro</a:t>
            </a:r>
          </a:p>
        </p:txBody>
      </p:sp>
      <p:sp>
        <p:nvSpPr>
          <p:cNvPr id="6" name="Text Placeholder 5">
            <a:extLst>
              <a:ext uri="{FF2B5EF4-FFF2-40B4-BE49-F238E27FC236}">
                <a16:creationId xmlns:a16="http://schemas.microsoft.com/office/drawing/2014/main" id="{48652476-3C4C-4624-B7E2-EB76DF8548A5}"/>
              </a:ext>
            </a:extLst>
          </p:cNvPr>
          <p:cNvSpPr>
            <a:spLocks noGrp="1"/>
          </p:cNvSpPr>
          <p:nvPr>
            <p:ph type="body" sz="quarter" idx="10"/>
          </p:nvPr>
        </p:nvSpPr>
        <p:spPr/>
        <p:txBody>
          <a:bodyPr/>
          <a:lstStyle/>
          <a:p>
            <a:r>
              <a:rPr lang="en-US" dirty="0"/>
              <a:t>The purpose of editing macros is to fine tune the macro and removing those undesirable steps that are recorded.</a:t>
            </a:r>
          </a:p>
        </p:txBody>
      </p:sp>
      <p:sp>
        <p:nvSpPr>
          <p:cNvPr id="4" name="Footer Placeholder 3">
            <a:extLst>
              <a:ext uri="{FF2B5EF4-FFF2-40B4-BE49-F238E27FC236}">
                <a16:creationId xmlns:a16="http://schemas.microsoft.com/office/drawing/2014/main" id="{480B12D9-54DA-450C-BA72-6D2B2BB811DB}"/>
              </a:ext>
            </a:extLst>
          </p:cNvPr>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pic>
        <p:nvPicPr>
          <p:cNvPr id="7" name="Picture 6">
            <a:extLst>
              <a:ext uri="{FF2B5EF4-FFF2-40B4-BE49-F238E27FC236}">
                <a16:creationId xmlns:a16="http://schemas.microsoft.com/office/drawing/2014/main" id="{742CB66A-A1C5-4261-B07B-88B22F743583}"/>
              </a:ext>
            </a:extLst>
          </p:cNvPr>
          <p:cNvPicPr>
            <a:picLocks noChangeAspect="1"/>
          </p:cNvPicPr>
          <p:nvPr/>
        </p:nvPicPr>
        <p:blipFill>
          <a:blip r:embed="rId2"/>
          <a:stretch>
            <a:fillRect/>
          </a:stretch>
        </p:blipFill>
        <p:spPr>
          <a:xfrm>
            <a:off x="316134" y="1745179"/>
            <a:ext cx="8511730" cy="4575055"/>
          </a:xfrm>
          <a:prstGeom prst="rect">
            <a:avLst/>
          </a:prstGeom>
        </p:spPr>
      </p:pic>
    </p:spTree>
    <p:extLst>
      <p:ext uri="{BB962C8B-B14F-4D97-AF65-F5344CB8AC3E}">
        <p14:creationId xmlns:p14="http://schemas.microsoft.com/office/powerpoint/2010/main" val="262202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F09A-C1CD-4E4C-88D0-A6F6C98F2AB3}"/>
              </a:ext>
            </a:extLst>
          </p:cNvPr>
          <p:cNvSpPr>
            <a:spLocks noGrp="1"/>
          </p:cNvSpPr>
          <p:nvPr>
            <p:ph type="title"/>
          </p:nvPr>
        </p:nvSpPr>
        <p:spPr/>
        <p:txBody>
          <a:bodyPr/>
          <a:lstStyle/>
          <a:p>
            <a:r>
              <a:rPr lang="en-US" dirty="0"/>
              <a:t>Running your Macro – Macro Window</a:t>
            </a:r>
          </a:p>
        </p:txBody>
      </p:sp>
      <p:sp>
        <p:nvSpPr>
          <p:cNvPr id="3" name="Text Placeholder 2">
            <a:extLst>
              <a:ext uri="{FF2B5EF4-FFF2-40B4-BE49-F238E27FC236}">
                <a16:creationId xmlns:a16="http://schemas.microsoft.com/office/drawing/2014/main" id="{8289B422-F20A-4C8F-BF56-5167E6A158F3}"/>
              </a:ext>
            </a:extLst>
          </p:cNvPr>
          <p:cNvSpPr>
            <a:spLocks noGrp="1"/>
          </p:cNvSpPr>
          <p:nvPr>
            <p:ph type="body" sz="quarter" idx="10"/>
          </p:nvPr>
        </p:nvSpPr>
        <p:spPr/>
        <p:txBody>
          <a:bodyPr/>
          <a:lstStyle/>
          <a:p>
            <a:pPr algn="just"/>
            <a:r>
              <a:rPr lang="en-US" dirty="0"/>
              <a:t>To run a Macro, Users need to view the macro first via Developer or View. Instead of hitting the Edit Button, Hit the Run Button.</a:t>
            </a:r>
          </a:p>
        </p:txBody>
      </p:sp>
      <p:sp>
        <p:nvSpPr>
          <p:cNvPr id="4" name="Footer Placeholder 3">
            <a:extLst>
              <a:ext uri="{FF2B5EF4-FFF2-40B4-BE49-F238E27FC236}">
                <a16:creationId xmlns:a16="http://schemas.microsoft.com/office/drawing/2014/main" id="{AB16430E-6ED6-4BC5-B529-53434B37AA1D}"/>
              </a:ext>
            </a:extLst>
          </p:cNvPr>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pic>
        <p:nvPicPr>
          <p:cNvPr id="5" name="Picture 4">
            <a:extLst>
              <a:ext uri="{FF2B5EF4-FFF2-40B4-BE49-F238E27FC236}">
                <a16:creationId xmlns:a16="http://schemas.microsoft.com/office/drawing/2014/main" id="{2569BAEC-ECA5-49B0-A547-D58ACEEE70F0}"/>
              </a:ext>
            </a:extLst>
          </p:cNvPr>
          <p:cNvPicPr>
            <a:picLocks noChangeAspect="1"/>
          </p:cNvPicPr>
          <p:nvPr/>
        </p:nvPicPr>
        <p:blipFill>
          <a:blip r:embed="rId2"/>
          <a:stretch>
            <a:fillRect/>
          </a:stretch>
        </p:blipFill>
        <p:spPr>
          <a:xfrm>
            <a:off x="2527560" y="2102236"/>
            <a:ext cx="3162459" cy="3085326"/>
          </a:xfrm>
          <a:prstGeom prst="rect">
            <a:avLst/>
          </a:prstGeom>
        </p:spPr>
      </p:pic>
    </p:spTree>
    <p:extLst>
      <p:ext uri="{BB962C8B-B14F-4D97-AF65-F5344CB8AC3E}">
        <p14:creationId xmlns:p14="http://schemas.microsoft.com/office/powerpoint/2010/main" val="266645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7858800" cy="694800"/>
          </a:xfrm>
        </p:spPr>
        <p:txBody>
          <a:bodyPr/>
          <a:lstStyle/>
          <a:p>
            <a:pPr lvl="0"/>
            <a:r>
              <a:rPr lang="en-US" altLang="ja-JP" sz="2000" b="1" dirty="0">
                <a:solidFill>
                  <a:schemeClr val="accent1">
                    <a:lumMod val="75000"/>
                  </a:schemeClr>
                </a:solidFill>
                <a:latin typeface="Meiryo UI" pitchFamily="50" charset="-128"/>
                <a:ea typeface="Meiryo UI" pitchFamily="50" charset="-128"/>
                <a:cs typeface="Meiryo UI" pitchFamily="50" charset="-128"/>
              </a:rPr>
              <a:t>Why Learn VBA for Excel</a:t>
            </a:r>
            <a:endParaRPr lang="en-PH" altLang="ja-JP" sz="2000" b="1" dirty="0">
              <a:solidFill>
                <a:schemeClr val="accent1">
                  <a:lumMod val="75000"/>
                </a:schemeClr>
              </a:solidFill>
              <a:latin typeface="Meiryo UI" pitchFamily="50" charset="-128"/>
              <a:ea typeface="Meiryo UI" pitchFamily="50" charset="-128"/>
              <a:cs typeface="Meiryo UI" pitchFamily="50" charset="-128"/>
            </a:endParaRP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5" name="Content Placeholder 2"/>
          <p:cNvSpPr>
            <a:spLocks noGrp="1"/>
          </p:cNvSpPr>
          <p:nvPr>
            <p:ph idx="1"/>
          </p:nvPr>
        </p:nvSpPr>
        <p:spPr>
          <a:xfrm>
            <a:off x="179512" y="836615"/>
            <a:ext cx="8784976" cy="5616575"/>
          </a:xfrm>
        </p:spPr>
        <p:txBody>
          <a:bodyPr/>
          <a:lstStyle/>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Automation</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	Repetitive tasks done using keyboard and mouse can be automated using VBA thus improving efficiency.</a:t>
            </a:r>
          </a:p>
          <a:p>
            <a:pPr marL="269875" lvl="1" indent="0">
              <a:lnSpc>
                <a:spcPts val="1984"/>
              </a:lnSpc>
              <a:buNone/>
              <a:tabLst>
                <a:tab pos="604784" algn="l"/>
                <a:tab pos="907176" algn="l"/>
              </a:tabLst>
            </a:pPr>
            <a:endParaRPr lang="en-US" altLang="zh-CN" sz="1400" dirty="0">
              <a:solidFill>
                <a:srgbClr val="337333"/>
              </a:solidFill>
              <a:latin typeface="Times New Roman" pitchFamily="18" charset="0"/>
              <a:cs typeface="Times New Roman" pitchFamily="18" charset="0"/>
            </a:endParaRPr>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Data Analysis</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VBA allows users to do analysis and complex computation that can not be done using the built in formulas</a:t>
            </a:r>
          </a:p>
          <a:p>
            <a:pPr marL="269875" lvl="1" indent="0">
              <a:lnSpc>
                <a:spcPts val="1984"/>
              </a:lnSpc>
              <a:buNone/>
              <a:tabLst>
                <a:tab pos="604784" algn="l"/>
                <a:tab pos="907176" algn="l"/>
              </a:tabLst>
            </a:pPr>
            <a:endParaRPr lang="en-US" altLang="zh-CN" sz="1400" dirty="0">
              <a:solidFill>
                <a:srgbClr val="337333"/>
              </a:solidFill>
              <a:latin typeface="Times New Roman" pitchFamily="18" charset="0"/>
              <a:cs typeface="Times New Roman" pitchFamily="18" charset="0"/>
            </a:endParaRPr>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It makes Excel Smart</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Using VBA can make the Excel Spreadsheet to respond to user’s interaction with the spreadsheet.</a:t>
            </a:r>
          </a:p>
          <a:p>
            <a:pPr lvl="1">
              <a:lnSpc>
                <a:spcPts val="1984"/>
              </a:lnSpc>
              <a:buFont typeface="Courier New" panose="02070309020205020404" pitchFamily="49" charset="0"/>
              <a:buChar char="o"/>
              <a:tabLst>
                <a:tab pos="604784" algn="l"/>
                <a:tab pos="907176" algn="l"/>
              </a:tabLst>
            </a:pPr>
            <a:endParaRPr lang="en-US" altLang="zh-CN" sz="1600" dirty="0"/>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Enhance User Experience</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VBA can enhance user’s experience by integrating forms within the spreadsheet which improves ease of use and promotes interactivity.</a:t>
            </a:r>
          </a:p>
          <a:p>
            <a:pPr marL="269875" lvl="1" indent="0">
              <a:lnSpc>
                <a:spcPts val="1984"/>
              </a:lnSpc>
              <a:buNone/>
              <a:tabLst>
                <a:tab pos="604784" algn="l"/>
                <a:tab pos="907176" algn="l"/>
              </a:tabLst>
            </a:pPr>
            <a:endParaRPr lang="en-US" altLang="zh-CN" sz="1800" dirty="0">
              <a:solidFill>
                <a:srgbClr val="337333"/>
              </a:solidFill>
              <a:latin typeface="Times New Roman" pitchFamily="18" charset="0"/>
              <a:cs typeface="Times New Roman" pitchFamily="18" charset="0"/>
            </a:endParaRPr>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Security</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VBA can be used to provide security on the spreadsheet. Users can limit modifications or editing of the spreadsheet as well as add password protection on the spreadsheet in case it contains sensitive information.</a:t>
            </a:r>
          </a:p>
          <a:p>
            <a:pPr marL="269875" lvl="1" indent="0">
              <a:lnSpc>
                <a:spcPts val="1984"/>
              </a:lnSpc>
              <a:buNone/>
              <a:tabLst>
                <a:tab pos="604784" algn="l"/>
                <a:tab pos="907176" algn="l"/>
              </a:tabLst>
            </a:pPr>
            <a:endParaRPr lang="en-US" altLang="zh-CN" sz="1800" dirty="0">
              <a:solidFill>
                <a:srgbClr val="337333"/>
              </a:solidFill>
              <a:latin typeface="Times New Roman" pitchFamily="18" charset="0"/>
              <a:cs typeface="Times New Roman" pitchFamily="18" charset="0"/>
            </a:endParaRPr>
          </a:p>
        </p:txBody>
      </p:sp>
    </p:spTree>
    <p:extLst>
      <p:ext uri="{BB962C8B-B14F-4D97-AF65-F5344CB8AC3E}">
        <p14:creationId xmlns:p14="http://schemas.microsoft.com/office/powerpoint/2010/main" val="221509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F09A-C1CD-4E4C-88D0-A6F6C98F2AB3}"/>
              </a:ext>
            </a:extLst>
          </p:cNvPr>
          <p:cNvSpPr>
            <a:spLocks noGrp="1"/>
          </p:cNvSpPr>
          <p:nvPr>
            <p:ph type="title"/>
          </p:nvPr>
        </p:nvSpPr>
        <p:spPr/>
        <p:txBody>
          <a:bodyPr/>
          <a:lstStyle/>
          <a:p>
            <a:r>
              <a:rPr lang="en-US" dirty="0"/>
              <a:t>Running your Macro – via VBE</a:t>
            </a:r>
          </a:p>
        </p:txBody>
      </p:sp>
      <p:sp>
        <p:nvSpPr>
          <p:cNvPr id="3" name="Text Placeholder 2">
            <a:extLst>
              <a:ext uri="{FF2B5EF4-FFF2-40B4-BE49-F238E27FC236}">
                <a16:creationId xmlns:a16="http://schemas.microsoft.com/office/drawing/2014/main" id="{8289B422-F20A-4C8F-BF56-5167E6A158F3}"/>
              </a:ext>
            </a:extLst>
          </p:cNvPr>
          <p:cNvSpPr>
            <a:spLocks noGrp="1"/>
          </p:cNvSpPr>
          <p:nvPr>
            <p:ph type="body" sz="quarter" idx="10"/>
          </p:nvPr>
        </p:nvSpPr>
        <p:spPr/>
        <p:txBody>
          <a:bodyPr/>
          <a:lstStyle/>
          <a:p>
            <a:pPr algn="just"/>
            <a:endParaRPr lang="en-US" dirty="0"/>
          </a:p>
          <a:p>
            <a:pPr algn="just">
              <a:lnSpc>
                <a:spcPct val="200000"/>
              </a:lnSpc>
            </a:pPr>
            <a:r>
              <a:rPr lang="en-US" dirty="0"/>
              <a:t>Open the macro through VBE. You can run the macro by:</a:t>
            </a:r>
          </a:p>
          <a:p>
            <a:pPr lvl="2" algn="just">
              <a:lnSpc>
                <a:spcPct val="200000"/>
              </a:lnSpc>
            </a:pPr>
            <a:r>
              <a:rPr lang="en-US" dirty="0"/>
              <a:t>Press F5 to run the macro</a:t>
            </a:r>
          </a:p>
          <a:p>
            <a:pPr lvl="2" algn="just">
              <a:lnSpc>
                <a:spcPct val="200000"/>
              </a:lnSpc>
            </a:pPr>
            <a:r>
              <a:rPr lang="en-US" dirty="0"/>
              <a:t>Click on the Run Button</a:t>
            </a:r>
          </a:p>
          <a:p>
            <a:pPr lvl="2" algn="just"/>
            <a:endParaRPr lang="en-US" dirty="0"/>
          </a:p>
          <a:p>
            <a:pPr lvl="2" algn="just"/>
            <a:endParaRPr lang="en-US" dirty="0"/>
          </a:p>
        </p:txBody>
      </p:sp>
      <p:sp>
        <p:nvSpPr>
          <p:cNvPr id="4" name="Footer Placeholder 3">
            <a:extLst>
              <a:ext uri="{FF2B5EF4-FFF2-40B4-BE49-F238E27FC236}">
                <a16:creationId xmlns:a16="http://schemas.microsoft.com/office/drawing/2014/main" id="{AB16430E-6ED6-4BC5-B529-53434B37AA1D}"/>
              </a:ext>
            </a:extLst>
          </p:cNvPr>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pic>
        <p:nvPicPr>
          <p:cNvPr id="6" name="Picture 5">
            <a:extLst>
              <a:ext uri="{FF2B5EF4-FFF2-40B4-BE49-F238E27FC236}">
                <a16:creationId xmlns:a16="http://schemas.microsoft.com/office/drawing/2014/main" id="{94E9A004-43A6-4C50-9879-BC7CD7A68D52}"/>
              </a:ext>
            </a:extLst>
          </p:cNvPr>
          <p:cNvPicPr>
            <a:picLocks noChangeAspect="1"/>
          </p:cNvPicPr>
          <p:nvPr/>
        </p:nvPicPr>
        <p:blipFill>
          <a:blip r:embed="rId2"/>
          <a:stretch>
            <a:fillRect/>
          </a:stretch>
        </p:blipFill>
        <p:spPr>
          <a:xfrm>
            <a:off x="1009152" y="3498141"/>
            <a:ext cx="7125694" cy="743054"/>
          </a:xfrm>
          <a:prstGeom prst="rect">
            <a:avLst/>
          </a:prstGeom>
        </p:spPr>
      </p:pic>
      <p:sp>
        <p:nvSpPr>
          <p:cNvPr id="7" name="Rectangle 6">
            <a:extLst>
              <a:ext uri="{FF2B5EF4-FFF2-40B4-BE49-F238E27FC236}">
                <a16:creationId xmlns:a16="http://schemas.microsoft.com/office/drawing/2014/main" id="{9D84D0BA-E181-455B-BB27-F18DB8198C81}"/>
              </a:ext>
            </a:extLst>
          </p:cNvPr>
          <p:cNvSpPr/>
          <p:nvPr/>
        </p:nvSpPr>
        <p:spPr>
          <a:xfrm>
            <a:off x="3316779" y="3736666"/>
            <a:ext cx="241069" cy="26600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29266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3. Message Box</a:t>
            </a:r>
          </a:p>
        </p:txBody>
      </p:sp>
    </p:spTree>
    <p:extLst>
      <p:ext uri="{BB962C8B-B14F-4D97-AF65-F5344CB8AC3E}">
        <p14:creationId xmlns:p14="http://schemas.microsoft.com/office/powerpoint/2010/main" val="579252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6997-39CF-4A8A-9675-10BB19AFA532}"/>
              </a:ext>
            </a:extLst>
          </p:cNvPr>
          <p:cNvSpPr>
            <a:spLocks noGrp="1"/>
          </p:cNvSpPr>
          <p:nvPr>
            <p:ph type="title"/>
          </p:nvPr>
        </p:nvSpPr>
        <p:spPr/>
        <p:txBody>
          <a:bodyPr/>
          <a:lstStyle/>
          <a:p>
            <a:r>
              <a:rPr lang="en-US" dirty="0" err="1"/>
              <a:t>MsgBox</a:t>
            </a:r>
            <a:r>
              <a:rPr lang="en-US" dirty="0"/>
              <a:t> Function</a:t>
            </a:r>
          </a:p>
        </p:txBody>
      </p:sp>
      <p:sp>
        <p:nvSpPr>
          <p:cNvPr id="3" name="Content Placeholder 2">
            <a:extLst>
              <a:ext uri="{FF2B5EF4-FFF2-40B4-BE49-F238E27FC236}">
                <a16:creationId xmlns:a16="http://schemas.microsoft.com/office/drawing/2014/main" id="{E4CC60FC-12C1-4D8E-A0BC-C0F06D3CE7F7}"/>
              </a:ext>
            </a:extLst>
          </p:cNvPr>
          <p:cNvSpPr>
            <a:spLocks noGrp="1"/>
          </p:cNvSpPr>
          <p:nvPr>
            <p:ph idx="1"/>
          </p:nvPr>
        </p:nvSpPr>
        <p:spPr/>
        <p:txBody>
          <a:bodyPr/>
          <a:lstStyle/>
          <a:p>
            <a:pPr algn="just">
              <a:lnSpc>
                <a:spcPct val="100000"/>
              </a:lnSpc>
              <a:spcBef>
                <a:spcPts val="0"/>
              </a:spcBef>
              <a:spcAft>
                <a:spcPts val="0"/>
              </a:spcAft>
            </a:pPr>
            <a:r>
              <a:rPr lang="en-US" sz="1800" dirty="0"/>
              <a:t>One very useful function in VBA programming is making use of the </a:t>
            </a:r>
            <a:r>
              <a:rPr lang="en-US" sz="1800" dirty="0" err="1"/>
              <a:t>MsgBox</a:t>
            </a:r>
            <a:r>
              <a:rPr lang="en-US" sz="1800" dirty="0"/>
              <a:t>. You can use this function to display various information to the user. You can also use this to get Yes/No Confirmation from the user. This is one of the most useful functions you need when starting your VBA programming journey.</a:t>
            </a:r>
          </a:p>
          <a:p>
            <a:pPr algn="just">
              <a:lnSpc>
                <a:spcPct val="100000"/>
              </a:lnSpc>
              <a:spcBef>
                <a:spcPts val="0"/>
              </a:spcBef>
              <a:spcAft>
                <a:spcPts val="0"/>
              </a:spcAft>
            </a:pPr>
            <a:endParaRPr lang="en-US" sz="1800" dirty="0"/>
          </a:p>
          <a:p>
            <a:pPr algn="just">
              <a:lnSpc>
                <a:spcPct val="100000"/>
              </a:lnSpc>
              <a:spcBef>
                <a:spcPts val="0"/>
              </a:spcBef>
              <a:spcAft>
                <a:spcPts val="0"/>
              </a:spcAft>
            </a:pPr>
            <a:r>
              <a:rPr lang="en-US" sz="1800" dirty="0" err="1"/>
              <a:t>Msgbox</a:t>
            </a:r>
            <a:r>
              <a:rPr lang="en-US" sz="1800" dirty="0"/>
              <a:t> Syntax is as follows:</a:t>
            </a:r>
          </a:p>
          <a:p>
            <a:pPr marL="0" indent="0" algn="just">
              <a:lnSpc>
                <a:spcPct val="100000"/>
              </a:lnSpc>
              <a:spcBef>
                <a:spcPts val="0"/>
              </a:spcBef>
              <a:spcAft>
                <a:spcPts val="0"/>
              </a:spcAft>
              <a:buNone/>
            </a:pPr>
            <a:endParaRPr lang="en-US" dirty="0"/>
          </a:p>
          <a:p>
            <a:pPr marL="0" indent="0" algn="just">
              <a:lnSpc>
                <a:spcPct val="100000"/>
              </a:lnSpc>
              <a:spcBef>
                <a:spcPts val="0"/>
              </a:spcBef>
              <a:spcAft>
                <a:spcPts val="0"/>
              </a:spcAft>
              <a:buNone/>
            </a:pPr>
            <a:r>
              <a:rPr lang="en-US" sz="1800" dirty="0"/>
              <a:t>	</a:t>
            </a:r>
            <a:r>
              <a:rPr lang="en-US" sz="1800" dirty="0" err="1"/>
              <a:t>MsgBox</a:t>
            </a:r>
            <a:r>
              <a:rPr lang="en-US" sz="1800" dirty="0"/>
              <a:t>(</a:t>
            </a:r>
            <a:r>
              <a:rPr lang="en-US" sz="1800" i="1" dirty="0"/>
              <a:t>prompt</a:t>
            </a:r>
            <a:r>
              <a:rPr lang="en-US" sz="1800" dirty="0"/>
              <a:t>[, </a:t>
            </a:r>
            <a:r>
              <a:rPr lang="en-US" sz="1800" i="1" dirty="0"/>
              <a:t>buttons</a:t>
            </a:r>
            <a:r>
              <a:rPr lang="en-US" sz="1800" dirty="0"/>
              <a:t>] [, </a:t>
            </a:r>
            <a:r>
              <a:rPr lang="en-US" sz="1800" i="1" dirty="0"/>
              <a:t>title</a:t>
            </a:r>
            <a:r>
              <a:rPr lang="en-US" sz="1800" dirty="0"/>
              <a:t>] [, </a:t>
            </a:r>
            <a:r>
              <a:rPr lang="en-US" sz="1800" i="1" dirty="0"/>
              <a:t>helpfile</a:t>
            </a:r>
            <a:r>
              <a:rPr lang="en-US" sz="1800" dirty="0"/>
              <a:t>, </a:t>
            </a:r>
            <a:r>
              <a:rPr lang="en-US" sz="1800" i="1" dirty="0"/>
              <a:t>context</a:t>
            </a:r>
            <a:r>
              <a:rPr lang="en-US" sz="1800" dirty="0"/>
              <a:t>])</a:t>
            </a:r>
          </a:p>
          <a:p>
            <a:pPr marL="0" indent="0">
              <a:buNone/>
            </a:pPr>
            <a:r>
              <a:rPr lang="en-US" dirty="0"/>
              <a:t>	</a:t>
            </a:r>
            <a:r>
              <a:rPr lang="en-US" sz="1600" dirty="0"/>
              <a:t>where:</a:t>
            </a:r>
          </a:p>
          <a:p>
            <a:pPr marL="0" indent="0">
              <a:buNone/>
            </a:pPr>
            <a:r>
              <a:rPr lang="en-US" sz="1600" dirty="0"/>
              <a:t>	</a:t>
            </a:r>
            <a:r>
              <a:rPr lang="en-US" sz="1600" b="1" i="1" dirty="0"/>
              <a:t>prompt </a:t>
            </a:r>
            <a:r>
              <a:rPr lang="en-US" sz="1600" i="1" dirty="0"/>
              <a:t>– </a:t>
            </a:r>
            <a:r>
              <a:rPr lang="en-US" sz="1600" dirty="0"/>
              <a:t>is the text you want to display in your message box. This is required.</a:t>
            </a:r>
          </a:p>
          <a:p>
            <a:pPr marL="0" indent="0">
              <a:buNone/>
            </a:pPr>
            <a:r>
              <a:rPr lang="en-US" sz="1600" dirty="0"/>
              <a:t>	</a:t>
            </a:r>
            <a:r>
              <a:rPr lang="en-US" sz="1600" b="1" i="1" dirty="0"/>
              <a:t>buttons – </a:t>
            </a:r>
            <a:r>
              <a:rPr lang="en-US" sz="1600" dirty="0"/>
              <a:t>is the parameter that controls what buttons are to be used in the </a:t>
            </a:r>
            <a:r>
              <a:rPr lang="en-US" sz="1600" dirty="0" err="1"/>
              <a:t>Msgbox</a:t>
            </a:r>
            <a:r>
              <a:rPr lang="en-US" sz="1600" dirty="0"/>
              <a:t>.</a:t>
            </a:r>
          </a:p>
          <a:p>
            <a:pPr marL="0" indent="0">
              <a:buNone/>
            </a:pPr>
            <a:r>
              <a:rPr lang="en-US" sz="1600" dirty="0"/>
              <a:t>	</a:t>
            </a:r>
            <a:r>
              <a:rPr lang="en-US" sz="1600" b="1" i="1" dirty="0"/>
              <a:t>title – </a:t>
            </a:r>
            <a:r>
              <a:rPr lang="en-US" sz="1600" dirty="0"/>
              <a:t>is the parameter that controls what is written in the Title Bar.</a:t>
            </a:r>
          </a:p>
          <a:p>
            <a:pPr marL="0" indent="0">
              <a:buNone/>
            </a:pPr>
            <a:endParaRPr lang="en-US" sz="1600" dirty="0"/>
          </a:p>
        </p:txBody>
      </p:sp>
      <p:sp>
        <p:nvSpPr>
          <p:cNvPr id="4" name="Footer Placeholder 3">
            <a:extLst>
              <a:ext uri="{FF2B5EF4-FFF2-40B4-BE49-F238E27FC236}">
                <a16:creationId xmlns:a16="http://schemas.microsoft.com/office/drawing/2014/main" id="{ADB3EA10-3C6F-4530-8D13-0528560C586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92012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3. Input Box</a:t>
            </a:r>
          </a:p>
        </p:txBody>
      </p:sp>
    </p:spTree>
    <p:extLst>
      <p:ext uri="{BB962C8B-B14F-4D97-AF65-F5344CB8AC3E}">
        <p14:creationId xmlns:p14="http://schemas.microsoft.com/office/powerpoint/2010/main" val="3200992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6997-39CF-4A8A-9675-10BB19AFA532}"/>
              </a:ext>
            </a:extLst>
          </p:cNvPr>
          <p:cNvSpPr>
            <a:spLocks noGrp="1"/>
          </p:cNvSpPr>
          <p:nvPr>
            <p:ph type="title"/>
          </p:nvPr>
        </p:nvSpPr>
        <p:spPr/>
        <p:txBody>
          <a:bodyPr/>
          <a:lstStyle/>
          <a:p>
            <a:r>
              <a:rPr lang="en-US" dirty="0" err="1"/>
              <a:t>InputBox</a:t>
            </a:r>
            <a:r>
              <a:rPr lang="en-US" dirty="0"/>
              <a:t> Function</a:t>
            </a:r>
          </a:p>
        </p:txBody>
      </p:sp>
      <p:sp>
        <p:nvSpPr>
          <p:cNvPr id="3" name="Content Placeholder 2">
            <a:extLst>
              <a:ext uri="{FF2B5EF4-FFF2-40B4-BE49-F238E27FC236}">
                <a16:creationId xmlns:a16="http://schemas.microsoft.com/office/drawing/2014/main" id="{E4CC60FC-12C1-4D8E-A0BC-C0F06D3CE7F7}"/>
              </a:ext>
            </a:extLst>
          </p:cNvPr>
          <p:cNvSpPr>
            <a:spLocks noGrp="1"/>
          </p:cNvSpPr>
          <p:nvPr>
            <p:ph idx="1"/>
          </p:nvPr>
        </p:nvSpPr>
        <p:spPr/>
        <p:txBody>
          <a:bodyPr/>
          <a:lstStyle/>
          <a:p>
            <a:pPr algn="just">
              <a:lnSpc>
                <a:spcPct val="100000"/>
              </a:lnSpc>
              <a:spcBef>
                <a:spcPts val="0"/>
              </a:spcBef>
              <a:spcAft>
                <a:spcPts val="0"/>
              </a:spcAft>
            </a:pPr>
            <a:r>
              <a:rPr lang="en-US" sz="1800" dirty="0"/>
              <a:t>The </a:t>
            </a:r>
            <a:r>
              <a:rPr lang="en-US" sz="1800" dirty="0" err="1"/>
              <a:t>InputBox</a:t>
            </a:r>
            <a:r>
              <a:rPr lang="en-US" sz="1800" dirty="0"/>
              <a:t> Function allows the users to capture simple input from your user.</a:t>
            </a:r>
          </a:p>
          <a:p>
            <a:pPr algn="just">
              <a:lnSpc>
                <a:spcPct val="100000"/>
              </a:lnSpc>
              <a:spcBef>
                <a:spcPts val="0"/>
              </a:spcBef>
              <a:spcAft>
                <a:spcPts val="0"/>
              </a:spcAft>
            </a:pPr>
            <a:endParaRPr lang="en-US" sz="1800" dirty="0"/>
          </a:p>
          <a:p>
            <a:pPr algn="just">
              <a:lnSpc>
                <a:spcPct val="100000"/>
              </a:lnSpc>
              <a:spcBef>
                <a:spcPts val="0"/>
              </a:spcBef>
              <a:spcAft>
                <a:spcPts val="0"/>
              </a:spcAft>
            </a:pPr>
            <a:r>
              <a:rPr lang="en-US" sz="1800" dirty="0" err="1"/>
              <a:t>InputBox</a:t>
            </a:r>
            <a:r>
              <a:rPr lang="en-US" sz="1800" dirty="0"/>
              <a:t> Syntax is as follows:</a:t>
            </a:r>
          </a:p>
          <a:p>
            <a:pPr marL="0" indent="0" algn="just">
              <a:lnSpc>
                <a:spcPct val="100000"/>
              </a:lnSpc>
              <a:spcBef>
                <a:spcPts val="0"/>
              </a:spcBef>
              <a:spcAft>
                <a:spcPts val="0"/>
              </a:spcAft>
              <a:buNone/>
            </a:pPr>
            <a:endParaRPr lang="en-US" dirty="0"/>
          </a:p>
          <a:p>
            <a:pPr marL="0" indent="0" algn="just">
              <a:lnSpc>
                <a:spcPct val="100000"/>
              </a:lnSpc>
              <a:spcBef>
                <a:spcPts val="0"/>
              </a:spcBef>
              <a:spcAft>
                <a:spcPts val="0"/>
              </a:spcAft>
              <a:buNone/>
            </a:pPr>
            <a:r>
              <a:rPr lang="en-US" sz="1800" dirty="0"/>
              <a:t>	</a:t>
            </a:r>
            <a:r>
              <a:rPr lang="en-US" sz="1800" dirty="0" err="1"/>
              <a:t>InputBox</a:t>
            </a:r>
            <a:r>
              <a:rPr lang="en-US" sz="1800" dirty="0"/>
              <a:t>(prompt, [title], [default], [</a:t>
            </a:r>
            <a:r>
              <a:rPr lang="en-US" sz="1800" dirty="0" err="1"/>
              <a:t>xpos</a:t>
            </a:r>
            <a:r>
              <a:rPr lang="en-US" sz="1800" dirty="0"/>
              <a:t>], [</a:t>
            </a:r>
            <a:r>
              <a:rPr lang="en-US" sz="1800" dirty="0" err="1"/>
              <a:t>ypos</a:t>
            </a:r>
            <a:r>
              <a:rPr lang="en-US" sz="1800" dirty="0"/>
              <a:t>], [helpfile], [context])</a:t>
            </a:r>
          </a:p>
          <a:p>
            <a:pPr marL="0" indent="0">
              <a:buNone/>
            </a:pPr>
            <a:r>
              <a:rPr lang="en-US" dirty="0"/>
              <a:t>	</a:t>
            </a:r>
            <a:r>
              <a:rPr lang="en-US" sz="1600" dirty="0"/>
              <a:t>where:</a:t>
            </a:r>
          </a:p>
          <a:p>
            <a:pPr marL="914400" indent="0">
              <a:lnSpc>
                <a:spcPct val="100000"/>
              </a:lnSpc>
              <a:spcBef>
                <a:spcPts val="600"/>
              </a:spcBef>
              <a:buNone/>
            </a:pPr>
            <a:r>
              <a:rPr lang="en-US" sz="1400" b="1" i="1" dirty="0"/>
              <a:t>Prompt</a:t>
            </a:r>
            <a:r>
              <a:rPr lang="en-US" sz="1400" dirty="0"/>
              <a:t> – required parameter. The message displayed for information</a:t>
            </a:r>
          </a:p>
          <a:p>
            <a:pPr marL="914400" indent="0">
              <a:lnSpc>
                <a:spcPct val="100000"/>
              </a:lnSpc>
              <a:spcBef>
                <a:spcPts val="600"/>
              </a:spcBef>
              <a:buNone/>
            </a:pPr>
            <a:r>
              <a:rPr lang="en-US" sz="1400" b="1" i="1" dirty="0"/>
              <a:t>Title</a:t>
            </a:r>
            <a:r>
              <a:rPr lang="en-US" sz="1400" dirty="0"/>
              <a:t> - an optional parameter. This is what is written in the Title bar. </a:t>
            </a:r>
          </a:p>
          <a:p>
            <a:pPr marL="914400" indent="0">
              <a:lnSpc>
                <a:spcPct val="100000"/>
              </a:lnSpc>
              <a:spcBef>
                <a:spcPts val="600"/>
              </a:spcBef>
              <a:buNone/>
            </a:pPr>
            <a:r>
              <a:rPr lang="en-US" sz="1400" b="1" i="1" dirty="0"/>
              <a:t>Default</a:t>
            </a:r>
            <a:r>
              <a:rPr lang="en-US" sz="1400" dirty="0"/>
              <a:t> – An optional parameter that, if supplied, default value in the input area of the input box.</a:t>
            </a:r>
          </a:p>
          <a:p>
            <a:pPr marL="914400" indent="0">
              <a:lnSpc>
                <a:spcPct val="100000"/>
              </a:lnSpc>
              <a:spcBef>
                <a:spcPts val="600"/>
              </a:spcBef>
              <a:buNone/>
            </a:pPr>
            <a:r>
              <a:rPr lang="en-US" sz="1400" b="1" i="1" dirty="0" err="1"/>
              <a:t>Xpos</a:t>
            </a:r>
            <a:r>
              <a:rPr lang="en-US" sz="1400" dirty="0"/>
              <a:t> – An optional parameter that specifies the distance between the left edge of the input box</a:t>
            </a:r>
          </a:p>
          <a:p>
            <a:pPr marL="914400" indent="0">
              <a:lnSpc>
                <a:spcPct val="100000"/>
              </a:lnSpc>
              <a:spcBef>
                <a:spcPts val="600"/>
              </a:spcBef>
              <a:buNone/>
            </a:pPr>
            <a:r>
              <a:rPr lang="en-US" sz="1400" dirty="0"/>
              <a:t>and the left edge of the window. If omitted the input box is horizontally centered.</a:t>
            </a:r>
          </a:p>
          <a:p>
            <a:pPr marL="914400" indent="0">
              <a:lnSpc>
                <a:spcPct val="100000"/>
              </a:lnSpc>
              <a:spcBef>
                <a:spcPts val="600"/>
              </a:spcBef>
              <a:buNone/>
            </a:pPr>
            <a:r>
              <a:rPr lang="en-US" sz="1400" b="1" i="1" dirty="0" err="1"/>
              <a:t>Ypos</a:t>
            </a:r>
            <a:r>
              <a:rPr lang="en-US" sz="1400" dirty="0"/>
              <a:t> – An optional parameter that specifies the distance between the top edge of the input box</a:t>
            </a:r>
          </a:p>
          <a:p>
            <a:pPr marL="914400" indent="0">
              <a:lnSpc>
                <a:spcPct val="100000"/>
              </a:lnSpc>
              <a:spcBef>
                <a:spcPts val="600"/>
              </a:spcBef>
              <a:buNone/>
            </a:pPr>
            <a:r>
              <a:rPr lang="en-US" sz="1400" dirty="0"/>
              <a:t>and the top edge of the window. If omitted the input box is about 1/3 of the way down the screen.</a:t>
            </a:r>
          </a:p>
          <a:p>
            <a:pPr marL="914400" indent="0">
              <a:lnSpc>
                <a:spcPct val="100000"/>
              </a:lnSpc>
              <a:spcBef>
                <a:spcPts val="600"/>
              </a:spcBef>
              <a:buNone/>
            </a:pPr>
            <a:r>
              <a:rPr lang="en-US" sz="1400" b="1" i="1" dirty="0"/>
              <a:t>Helpfile – </a:t>
            </a:r>
            <a:r>
              <a:rPr lang="en-US" sz="1400" dirty="0"/>
              <a:t> An optional parameter that specifies the help file used to provide context-sensitive</a:t>
            </a:r>
          </a:p>
          <a:p>
            <a:pPr marL="914400" indent="0">
              <a:lnSpc>
                <a:spcPct val="100000"/>
              </a:lnSpc>
              <a:spcBef>
                <a:spcPts val="600"/>
              </a:spcBef>
              <a:buNone/>
            </a:pPr>
            <a:r>
              <a:rPr lang="en-US" sz="1400" dirty="0"/>
              <a:t>help. If this parameter is provided, you must also provide a context parameter.</a:t>
            </a:r>
          </a:p>
          <a:p>
            <a:pPr marL="914400" indent="0">
              <a:lnSpc>
                <a:spcPct val="100000"/>
              </a:lnSpc>
              <a:spcBef>
                <a:spcPts val="600"/>
              </a:spcBef>
              <a:buNone/>
            </a:pPr>
            <a:r>
              <a:rPr lang="en-US" sz="1400" b="1" i="1" dirty="0"/>
              <a:t>Context</a:t>
            </a:r>
            <a:r>
              <a:rPr lang="en-US" sz="1400" dirty="0"/>
              <a:t> – An optional parameter that specifies the help context number of the appropriate help</a:t>
            </a:r>
          </a:p>
          <a:p>
            <a:pPr marL="914400" indent="0">
              <a:lnSpc>
                <a:spcPct val="100000"/>
              </a:lnSpc>
              <a:spcBef>
                <a:spcPts val="600"/>
              </a:spcBef>
              <a:buNone/>
            </a:pPr>
            <a:r>
              <a:rPr lang="en-US" sz="1400" dirty="0"/>
              <a:t>topic. If this parameter is specified, you must also provide the Helpfile parameter.</a:t>
            </a:r>
          </a:p>
        </p:txBody>
      </p:sp>
      <p:sp>
        <p:nvSpPr>
          <p:cNvPr id="4" name="Footer Placeholder 3">
            <a:extLst>
              <a:ext uri="{FF2B5EF4-FFF2-40B4-BE49-F238E27FC236}">
                <a16:creationId xmlns:a16="http://schemas.microsoft.com/office/drawing/2014/main" id="{ADB3EA10-3C6F-4530-8D13-0528560C586B}"/>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86305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Getting Started</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190353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The Building Blocks</a:t>
            </a:r>
          </a:p>
        </p:txBody>
      </p:sp>
    </p:spTree>
    <p:extLst>
      <p:ext uri="{BB962C8B-B14F-4D97-AF65-F5344CB8AC3E}">
        <p14:creationId xmlns:p14="http://schemas.microsoft.com/office/powerpoint/2010/main" val="2892490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0919-C471-451A-8AD9-B19F99123AD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6F1942-BA3F-4E25-86C1-81FA43602B86}"/>
              </a:ext>
            </a:extLst>
          </p:cNvPr>
          <p:cNvSpPr>
            <a:spLocks noGrp="1"/>
          </p:cNvSpPr>
          <p:nvPr>
            <p:ph idx="1"/>
          </p:nvPr>
        </p:nvSpPr>
        <p:spPr/>
        <p:txBody>
          <a:bodyPr/>
          <a:lstStyle/>
          <a:p>
            <a:pPr>
              <a:lnSpc>
                <a:spcPct val="100000"/>
              </a:lnSpc>
            </a:pPr>
            <a:r>
              <a:rPr lang="en-US" dirty="0"/>
              <a:t>The building blocks for VBA programming are the Module, Forms and Class Modules. </a:t>
            </a:r>
          </a:p>
          <a:p>
            <a:pPr>
              <a:lnSpc>
                <a:spcPct val="100000"/>
              </a:lnSpc>
            </a:pPr>
            <a:endParaRPr lang="en-US" dirty="0"/>
          </a:p>
          <a:p>
            <a:pPr>
              <a:lnSpc>
                <a:spcPct val="100000"/>
              </a:lnSpc>
            </a:pPr>
            <a:r>
              <a:rPr lang="en-US" dirty="0"/>
              <a:t>Modules is the most used building block for Excel VBA. This serves as the container for your code and discrete sections of codes are called procedures. </a:t>
            </a:r>
          </a:p>
          <a:p>
            <a:pPr>
              <a:lnSpc>
                <a:spcPct val="100000"/>
              </a:lnSpc>
            </a:pPr>
            <a:endParaRPr lang="en-US" dirty="0"/>
          </a:p>
          <a:p>
            <a:pPr>
              <a:lnSpc>
                <a:spcPct val="100000"/>
              </a:lnSpc>
            </a:pPr>
            <a:r>
              <a:rPr lang="en-US" dirty="0"/>
              <a:t>For simple project, you can use one module containing one or more procedures. However, for complex projects you can have as many modules.</a:t>
            </a:r>
          </a:p>
          <a:p>
            <a:pPr>
              <a:lnSpc>
                <a:spcPct val="100000"/>
              </a:lnSpc>
            </a:pPr>
            <a:endParaRPr lang="en-US" dirty="0"/>
          </a:p>
          <a:p>
            <a:pPr>
              <a:lnSpc>
                <a:spcPct val="100000"/>
              </a:lnSpc>
            </a:pPr>
            <a:r>
              <a:rPr lang="en-US" dirty="0"/>
              <a:t>One advantage of using multiple modules is that it allows programmers to group related procedures.</a:t>
            </a:r>
          </a:p>
        </p:txBody>
      </p:sp>
      <p:sp>
        <p:nvSpPr>
          <p:cNvPr id="4" name="Footer Placeholder 3">
            <a:extLst>
              <a:ext uri="{FF2B5EF4-FFF2-40B4-BE49-F238E27FC236}">
                <a16:creationId xmlns:a16="http://schemas.microsoft.com/office/drawing/2014/main" id="{9EACFA54-9FD3-4E1B-948D-4C5290605277}"/>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04298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0919-C471-451A-8AD9-B19F99123ADC}"/>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616F1942-BA3F-4E25-86C1-81FA43602B86}"/>
              </a:ext>
            </a:extLst>
          </p:cNvPr>
          <p:cNvSpPr>
            <a:spLocks noGrp="1"/>
          </p:cNvSpPr>
          <p:nvPr>
            <p:ph idx="1"/>
          </p:nvPr>
        </p:nvSpPr>
        <p:spPr/>
        <p:txBody>
          <a:bodyPr/>
          <a:lstStyle/>
          <a:p>
            <a:pPr algn="just">
              <a:lnSpc>
                <a:spcPct val="100000"/>
              </a:lnSpc>
            </a:pPr>
            <a:r>
              <a:rPr lang="en-US" dirty="0"/>
              <a:t>Modules serves as a home for your code. This serve to contain procedures that are related, provide a means for declaring variables that can be accessed by all module procedures and the ability to hide private procedures from other modules.</a:t>
            </a:r>
          </a:p>
          <a:p>
            <a:pPr algn="just">
              <a:lnSpc>
                <a:spcPct val="100000"/>
              </a:lnSpc>
            </a:pPr>
            <a:endParaRPr lang="en-US" dirty="0"/>
          </a:p>
          <a:p>
            <a:pPr algn="just">
              <a:lnSpc>
                <a:spcPct val="100000"/>
              </a:lnSpc>
            </a:pPr>
            <a:r>
              <a:rPr lang="en-US" dirty="0"/>
              <a:t>Module Behaviors can be customized in various ways:</a:t>
            </a:r>
          </a:p>
          <a:p>
            <a:pPr lvl="2" algn="just">
              <a:lnSpc>
                <a:spcPct val="150000"/>
              </a:lnSpc>
            </a:pPr>
            <a:r>
              <a:rPr lang="en-US" b="1" dirty="0"/>
              <a:t>Option Explicit </a:t>
            </a:r>
            <a:r>
              <a:rPr lang="en-US" dirty="0"/>
              <a:t>– With this, the programmer needs to declare every variable.</a:t>
            </a:r>
          </a:p>
          <a:p>
            <a:pPr lvl="2" algn="just">
              <a:lnSpc>
                <a:spcPct val="150000"/>
              </a:lnSpc>
            </a:pPr>
            <a:r>
              <a:rPr lang="en-US" b="1" dirty="0"/>
              <a:t>Option Private Module </a:t>
            </a:r>
            <a:r>
              <a:rPr lang="en-US" dirty="0"/>
              <a:t>– This option makes the code in the module as private.</a:t>
            </a:r>
          </a:p>
          <a:p>
            <a:pPr lvl="2" algn="just">
              <a:lnSpc>
                <a:spcPct val="150000"/>
              </a:lnSpc>
            </a:pPr>
            <a:r>
              <a:rPr lang="en-US" b="1" dirty="0"/>
              <a:t>Option Compare {</a:t>
            </a:r>
            <a:r>
              <a:rPr lang="en-US" b="1" dirty="0" err="1"/>
              <a:t>Binary|Text|Database</a:t>
            </a:r>
            <a:r>
              <a:rPr lang="en-US" b="1" dirty="0"/>
              <a:t>} </a:t>
            </a:r>
            <a:r>
              <a:rPr lang="en-US" dirty="0"/>
              <a:t>- specifies the string comparison method (Binary, Text, or Database) for a module.</a:t>
            </a:r>
          </a:p>
          <a:p>
            <a:pPr lvl="2" algn="just">
              <a:lnSpc>
                <a:spcPct val="150000"/>
              </a:lnSpc>
            </a:pPr>
            <a:r>
              <a:rPr lang="en-US" b="1" dirty="0"/>
              <a:t>Option Base {0|1} </a:t>
            </a:r>
            <a:r>
              <a:rPr lang="en-US" dirty="0"/>
              <a:t>- specifies the first index number of an array.</a:t>
            </a:r>
          </a:p>
          <a:p>
            <a:pPr algn="just">
              <a:lnSpc>
                <a:spcPct val="100000"/>
              </a:lnSpc>
            </a:pPr>
            <a:endParaRPr lang="en-US" dirty="0"/>
          </a:p>
        </p:txBody>
      </p:sp>
      <p:sp>
        <p:nvSpPr>
          <p:cNvPr id="4" name="Footer Placeholder 3">
            <a:extLst>
              <a:ext uri="{FF2B5EF4-FFF2-40B4-BE49-F238E27FC236}">
                <a16:creationId xmlns:a16="http://schemas.microsoft.com/office/drawing/2014/main" id="{9EACFA54-9FD3-4E1B-948D-4C5290605277}"/>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64949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89" y="1628800"/>
            <a:ext cx="4096520" cy="4824388"/>
          </a:xfrm>
        </p:spPr>
        <p:txBody>
          <a:bodyPr/>
          <a:lstStyle/>
          <a:p>
            <a:pPr algn="just"/>
            <a:r>
              <a:rPr lang="en-US" sz="1700" dirty="0"/>
              <a:t>When this is used, user needs to declare every variable in the module, otherwise syntax error will occur and the code will not compile. </a:t>
            </a:r>
          </a:p>
          <a:p>
            <a:pPr algn="just"/>
            <a:r>
              <a:rPr lang="en-US" sz="1700" dirty="0"/>
              <a:t>It is also highly recommended as well to declare variables every time it is used as it eliminates subtle and not so subtle bugs in your code.</a:t>
            </a:r>
          </a:p>
          <a:p>
            <a:pPr algn="just"/>
            <a:r>
              <a:rPr lang="en-US" sz="1700" dirty="0"/>
              <a:t>If you misspell a variable that you have used without Option Explicit declared, VBA will assign to it a new variable to use based on that variable, this will likely not contain the correct value.</a:t>
            </a:r>
          </a:p>
          <a:p>
            <a:pPr algn="just"/>
            <a:r>
              <a:rPr lang="en-US" sz="1700" dirty="0"/>
              <a:t>This statement can be automatically be included in every module. On the VBE, select Tools &gt; Options and check on the Require Variable Declaration Checkbox.</a:t>
            </a:r>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p:txBody>
          <a:bodyPr/>
          <a:lstStyle/>
          <a:p>
            <a:r>
              <a:rPr lang="en-US" sz="2800" dirty="0"/>
              <a:t>Option Explicit</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pic>
        <p:nvPicPr>
          <p:cNvPr id="10" name="Picture 9">
            <a:extLst>
              <a:ext uri="{FF2B5EF4-FFF2-40B4-BE49-F238E27FC236}">
                <a16:creationId xmlns:a16="http://schemas.microsoft.com/office/drawing/2014/main" id="{97451250-D6AA-4E2C-8FC2-4FF5E436FD74}"/>
              </a:ext>
            </a:extLst>
          </p:cNvPr>
          <p:cNvPicPr>
            <a:picLocks noChangeAspect="1"/>
          </p:cNvPicPr>
          <p:nvPr/>
        </p:nvPicPr>
        <p:blipFill>
          <a:blip r:embed="rId2"/>
          <a:stretch>
            <a:fillRect/>
          </a:stretch>
        </p:blipFill>
        <p:spPr>
          <a:xfrm>
            <a:off x="4790023" y="2212691"/>
            <a:ext cx="4096520" cy="3116763"/>
          </a:xfrm>
          <a:prstGeom prst="rect">
            <a:avLst/>
          </a:prstGeom>
        </p:spPr>
      </p:pic>
      <p:sp>
        <p:nvSpPr>
          <p:cNvPr id="11" name="TextBox 10">
            <a:extLst>
              <a:ext uri="{FF2B5EF4-FFF2-40B4-BE49-F238E27FC236}">
                <a16:creationId xmlns:a16="http://schemas.microsoft.com/office/drawing/2014/main" id="{E7098338-5FB6-4534-B31F-1A1ABA70D8F8}"/>
              </a:ext>
            </a:extLst>
          </p:cNvPr>
          <p:cNvSpPr txBox="1"/>
          <p:nvPr/>
        </p:nvSpPr>
        <p:spPr>
          <a:xfrm>
            <a:off x="4746171" y="1566360"/>
            <a:ext cx="4096520" cy="646331"/>
          </a:xfrm>
          <a:prstGeom prst="rect">
            <a:avLst/>
          </a:prstGeom>
          <a:noFill/>
        </p:spPr>
        <p:txBody>
          <a:bodyPr wrap="square" rtlCol="0">
            <a:spAutoFit/>
          </a:bodyPr>
          <a:lstStyle/>
          <a:p>
            <a:r>
              <a:rPr lang="en-US" dirty="0"/>
              <a:t>Automatically including Option Explicit in Every Module.</a:t>
            </a:r>
          </a:p>
        </p:txBody>
      </p:sp>
      <p:sp>
        <p:nvSpPr>
          <p:cNvPr id="12" name="Rectangle 11">
            <a:extLst>
              <a:ext uri="{FF2B5EF4-FFF2-40B4-BE49-F238E27FC236}">
                <a16:creationId xmlns:a16="http://schemas.microsoft.com/office/drawing/2014/main" id="{6455E3BE-F97D-410E-B8EB-46C6AC1FA1F2}"/>
              </a:ext>
            </a:extLst>
          </p:cNvPr>
          <p:cNvSpPr/>
          <p:nvPr/>
        </p:nvSpPr>
        <p:spPr>
          <a:xfrm>
            <a:off x="4933465" y="3117669"/>
            <a:ext cx="1615383" cy="2016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420813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7858800" cy="694800"/>
          </a:xfrm>
        </p:spPr>
        <p:txBody>
          <a:bodyPr/>
          <a:lstStyle/>
          <a:p>
            <a:pPr lvl="0"/>
            <a:r>
              <a:rPr lang="en-US" altLang="ja-JP" sz="2000" b="1" dirty="0">
                <a:solidFill>
                  <a:schemeClr val="accent1">
                    <a:lumMod val="75000"/>
                  </a:schemeClr>
                </a:solidFill>
                <a:latin typeface="Meiryo UI" pitchFamily="50" charset="-128"/>
                <a:ea typeface="Meiryo UI" pitchFamily="50" charset="-128"/>
                <a:cs typeface="Meiryo UI" pitchFamily="50" charset="-128"/>
              </a:rPr>
              <a:t>Practical Uses of Excel with VBA (Excel Applications)</a:t>
            </a:r>
            <a:endParaRPr lang="en-PH" altLang="ja-JP" sz="2000" b="1" dirty="0">
              <a:solidFill>
                <a:schemeClr val="accent1">
                  <a:lumMod val="75000"/>
                </a:schemeClr>
              </a:solidFill>
              <a:latin typeface="Meiryo UI" pitchFamily="50" charset="-128"/>
              <a:ea typeface="Meiryo UI" pitchFamily="50" charset="-128"/>
              <a:cs typeface="Meiryo UI" pitchFamily="50" charset="-128"/>
            </a:endParaRP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5" name="Content Placeholder 2"/>
          <p:cNvSpPr>
            <a:spLocks noGrp="1"/>
          </p:cNvSpPr>
          <p:nvPr>
            <p:ph idx="1"/>
          </p:nvPr>
        </p:nvSpPr>
        <p:spPr>
          <a:xfrm>
            <a:off x="179512" y="836615"/>
            <a:ext cx="8784976" cy="5616575"/>
          </a:xfrm>
        </p:spPr>
        <p:txBody>
          <a:bodyPr/>
          <a:lstStyle/>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Investment Research</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One way of using VBA with Excel is to analyze Market trends. VBA can be used to automatically get data from online resources or database and present it for analysis.</a:t>
            </a:r>
          </a:p>
          <a:p>
            <a:pPr>
              <a:lnSpc>
                <a:spcPts val="2778"/>
              </a:lnSpc>
              <a:tabLst>
                <a:tab pos="604784" algn="l"/>
                <a:tab pos="907176" algn="l"/>
              </a:tabLst>
            </a:pPr>
            <a:endParaRPr lang="en-US" altLang="zh-CN" sz="1800" dirty="0">
              <a:solidFill>
                <a:srgbClr val="000000"/>
              </a:solidFill>
              <a:latin typeface="Times New Roman" pitchFamily="18" charset="0"/>
              <a:cs typeface="Times New Roman" pitchFamily="18" charset="0"/>
            </a:endParaRPr>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Sales Brochure and Quotations</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VBA allows Excel to serve as a  Brochure, using interactive forms and create quotations for customers.</a:t>
            </a:r>
          </a:p>
          <a:p>
            <a:pPr marL="269875" lvl="1" indent="0">
              <a:lnSpc>
                <a:spcPts val="1984"/>
              </a:lnSpc>
              <a:buNone/>
              <a:tabLst>
                <a:tab pos="604784" algn="l"/>
                <a:tab pos="907176" algn="l"/>
              </a:tabLst>
            </a:pPr>
            <a:endParaRPr lang="en-US" altLang="zh-CN" sz="1400" dirty="0">
              <a:solidFill>
                <a:srgbClr val="337333"/>
              </a:solidFill>
              <a:latin typeface="Times New Roman" pitchFamily="18" charset="0"/>
              <a:cs typeface="Times New Roman" pitchFamily="18" charset="0"/>
            </a:endParaRPr>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Budget or Forecast Models</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VBA will allow users to create budget or forecast models programmatically within excel.</a:t>
            </a:r>
          </a:p>
          <a:p>
            <a:pPr lvl="1">
              <a:lnSpc>
                <a:spcPts val="1984"/>
              </a:lnSpc>
              <a:buFont typeface="Courier New" panose="02070309020205020404" pitchFamily="49" charset="0"/>
              <a:buChar char="o"/>
              <a:tabLst>
                <a:tab pos="604784" algn="l"/>
                <a:tab pos="907176" algn="l"/>
              </a:tabLst>
            </a:pPr>
            <a:endParaRPr lang="en-US" altLang="zh-CN" sz="1600" dirty="0"/>
          </a:p>
          <a:p>
            <a:pPr>
              <a:lnSpc>
                <a:spcPts val="2778"/>
              </a:lnSpc>
              <a:tabLst>
                <a:tab pos="604784" algn="l"/>
                <a:tab pos="907176" algn="l"/>
              </a:tabLst>
            </a:pPr>
            <a:r>
              <a:rPr lang="en-US" altLang="zh-CN" sz="1800" dirty="0">
                <a:solidFill>
                  <a:srgbClr val="000000"/>
                </a:solidFill>
                <a:latin typeface="Times New Roman" pitchFamily="18" charset="0"/>
                <a:cs typeface="Times New Roman" pitchFamily="18" charset="0"/>
              </a:rPr>
              <a:t>And Many More…</a:t>
            </a:r>
          </a:p>
          <a:p>
            <a:pPr lvl="1">
              <a:lnSpc>
                <a:spcPts val="1984"/>
              </a:lnSpc>
              <a:buFont typeface="Courier New" panose="02070309020205020404" pitchFamily="49" charset="0"/>
              <a:buChar char="o"/>
              <a:tabLst>
                <a:tab pos="604784" algn="l"/>
                <a:tab pos="907176" algn="l"/>
              </a:tabLst>
            </a:pPr>
            <a:r>
              <a:rPr lang="en-US" altLang="zh-CN" sz="1400" dirty="0">
                <a:solidFill>
                  <a:srgbClr val="337333"/>
                </a:solidFill>
                <a:latin typeface="Times New Roman" pitchFamily="18" charset="0"/>
                <a:cs typeface="Times New Roman" pitchFamily="18" charset="0"/>
              </a:rPr>
              <a:t>VBA makes Excel versatile that you can almost create anything.</a:t>
            </a:r>
            <a:endParaRPr lang="en-US" altLang="zh-CN" sz="1800" dirty="0">
              <a:solidFill>
                <a:srgbClr val="337333"/>
              </a:solidFill>
              <a:latin typeface="Times New Roman" pitchFamily="18" charset="0"/>
              <a:cs typeface="Times New Roman" pitchFamily="18" charset="0"/>
            </a:endParaRPr>
          </a:p>
        </p:txBody>
      </p:sp>
    </p:spTree>
    <p:extLst>
      <p:ext uri="{BB962C8B-B14F-4D97-AF65-F5344CB8AC3E}">
        <p14:creationId xmlns:p14="http://schemas.microsoft.com/office/powerpoint/2010/main" val="20808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628800"/>
            <a:ext cx="8785225" cy="4824388"/>
          </a:xfrm>
        </p:spPr>
        <p:txBody>
          <a:bodyPr/>
          <a:lstStyle/>
          <a:p>
            <a:pPr algn="just"/>
            <a:r>
              <a:rPr lang="en-US" sz="1700" dirty="0"/>
              <a:t>This option marks the code in the module as private so that it can’t be seen by users in the Macros dialog box.</a:t>
            </a:r>
          </a:p>
          <a:p>
            <a:pPr algn="just"/>
            <a:endParaRPr lang="en-US" sz="1700" dirty="0"/>
          </a:p>
          <a:p>
            <a:pPr algn="just"/>
            <a:r>
              <a:rPr lang="en-US" sz="1700" dirty="0"/>
              <a:t>It also prevents a module’s contents from being referenced by external projects.</a:t>
            </a:r>
          </a:p>
          <a:p>
            <a:pPr algn="just"/>
            <a:endParaRPr lang="en-US" sz="1700" dirty="0"/>
          </a:p>
          <a:p>
            <a:pPr algn="just"/>
            <a:r>
              <a:rPr lang="en-US" sz="1700" dirty="0"/>
              <a:t>This statement should appear in the declarations section of a module before any procedure</a:t>
            </a:r>
          </a:p>
          <a:p>
            <a:pPr algn="just"/>
            <a:endParaRPr lang="en-US" sz="1700" dirty="0"/>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p:txBody>
          <a:bodyPr/>
          <a:lstStyle/>
          <a:p>
            <a:r>
              <a:rPr lang="en-US" sz="2800" dirty="0"/>
              <a:t>Option Private Module</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056869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628800"/>
            <a:ext cx="8785225" cy="4824388"/>
          </a:xfrm>
        </p:spPr>
        <p:txBody>
          <a:bodyPr/>
          <a:lstStyle/>
          <a:p>
            <a:pPr algn="just"/>
            <a:r>
              <a:rPr lang="en-US" sz="2000" dirty="0"/>
              <a:t>The </a:t>
            </a:r>
            <a:r>
              <a:rPr lang="en-US" sz="2000" b="1" dirty="0"/>
              <a:t>Option Compare</a:t>
            </a:r>
            <a:r>
              <a:rPr lang="en-US" sz="2000" dirty="0"/>
              <a:t> statement specifies the string comparison method (</a:t>
            </a:r>
            <a:r>
              <a:rPr lang="en-US" sz="2000" b="1" dirty="0"/>
              <a:t>Binary</a:t>
            </a:r>
            <a:r>
              <a:rPr lang="en-US" sz="2000" dirty="0"/>
              <a:t>, </a:t>
            </a:r>
            <a:r>
              <a:rPr lang="en-US" sz="2000" b="1" dirty="0"/>
              <a:t>Text</a:t>
            </a:r>
            <a:r>
              <a:rPr lang="en-US" sz="2000" dirty="0"/>
              <a:t>, or </a:t>
            </a:r>
            <a:r>
              <a:rPr lang="en-US" sz="2000" b="1" dirty="0"/>
              <a:t>Database</a:t>
            </a:r>
            <a:r>
              <a:rPr lang="en-US" sz="2000" dirty="0"/>
              <a:t>) for a module. If a module doesn't include an </a:t>
            </a:r>
            <a:r>
              <a:rPr lang="en-US" sz="2000" b="1" dirty="0"/>
              <a:t>Option Compare</a:t>
            </a:r>
            <a:r>
              <a:rPr lang="en-US" sz="2000" dirty="0"/>
              <a:t> statement, the default text comparison method is </a:t>
            </a:r>
            <a:r>
              <a:rPr lang="en-US" sz="2000" b="1" dirty="0"/>
              <a:t>Binary</a:t>
            </a:r>
            <a:r>
              <a:rPr lang="en-US" sz="2000" dirty="0"/>
              <a:t>.</a:t>
            </a:r>
          </a:p>
          <a:p>
            <a:pPr algn="just"/>
            <a:endParaRPr lang="en-US" sz="1800" dirty="0"/>
          </a:p>
          <a:p>
            <a:pPr lvl="2" algn="just"/>
            <a:r>
              <a:rPr lang="en-US" sz="1600" b="1" dirty="0"/>
              <a:t>Option Compare Binary</a:t>
            </a:r>
            <a:r>
              <a:rPr lang="en-US" sz="1600" dirty="0"/>
              <a:t> results in string comparisons based on a sort order derived from the internal binary representations of the characters. In Microsoft Windows, sort order is determined by the code page.</a:t>
            </a:r>
          </a:p>
          <a:p>
            <a:pPr lvl="2" algn="just"/>
            <a:endParaRPr lang="en-US" sz="1600" dirty="0"/>
          </a:p>
          <a:p>
            <a:pPr lvl="2" algn="just"/>
            <a:r>
              <a:rPr lang="en-US" sz="1600" b="1" dirty="0"/>
              <a:t>Option Compare Text</a:t>
            </a:r>
            <a:r>
              <a:rPr lang="en-US" sz="1600" dirty="0"/>
              <a:t> results in string comparisons based on a case-insensitive text sort order determined by your system's locale. When the same characters are sorted by using </a:t>
            </a:r>
            <a:r>
              <a:rPr lang="en-US" sz="1600" b="1" dirty="0"/>
              <a:t>Option Compare Text</a:t>
            </a:r>
            <a:r>
              <a:rPr lang="en-US" sz="1600" dirty="0"/>
              <a:t>, the following text sort order is produced</a:t>
            </a:r>
          </a:p>
          <a:p>
            <a:pPr lvl="2" algn="just"/>
            <a:endParaRPr lang="en-US" sz="1600" dirty="0"/>
          </a:p>
          <a:p>
            <a:pPr lvl="2" algn="just"/>
            <a:r>
              <a:rPr lang="en-US" sz="1600" b="1" dirty="0"/>
              <a:t>Option Compare Database</a:t>
            </a:r>
            <a:r>
              <a:rPr lang="en-US" sz="1600" dirty="0"/>
              <a:t> can only be used within Microsoft Access. This results in string comparisons based on the sort order determined by the locale ID of the database where the string comparisons occur.</a:t>
            </a:r>
          </a:p>
          <a:p>
            <a:pPr marL="539750" lvl="2" indent="0" algn="just">
              <a:buNone/>
            </a:pPr>
            <a:endParaRPr lang="en-US" sz="1600" dirty="0"/>
          </a:p>
          <a:p>
            <a:pPr marL="539750" lvl="2" indent="0" algn="r">
              <a:buNone/>
            </a:pPr>
            <a:r>
              <a:rPr lang="en-US" sz="1200" dirty="0"/>
              <a:t>*</a:t>
            </a:r>
            <a:r>
              <a:rPr lang="en-US" sz="1200" i="1" dirty="0"/>
              <a:t> From docs.microsoft.com</a:t>
            </a:r>
            <a:endParaRPr lang="en-US" sz="1200" dirty="0"/>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p:txBody>
          <a:bodyPr/>
          <a:lstStyle/>
          <a:p>
            <a:r>
              <a:rPr lang="en-US" sz="2800" dirty="0"/>
              <a:t>Option Compare {</a:t>
            </a:r>
            <a:r>
              <a:rPr lang="en-US" sz="2800" dirty="0" err="1"/>
              <a:t>Binary|Text|Database</a:t>
            </a:r>
            <a:r>
              <a:rPr lang="en-US" sz="2800" dirty="0"/>
              <a:t>}</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292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628800"/>
            <a:ext cx="8785225" cy="4824388"/>
          </a:xfrm>
        </p:spPr>
        <p:txBody>
          <a:bodyPr/>
          <a:lstStyle/>
          <a:p>
            <a:pPr algn="just"/>
            <a:r>
              <a:rPr lang="en-US" sz="2000" dirty="0"/>
              <a:t>Used at the module level to declare the default lower bound for array subscripts.</a:t>
            </a:r>
          </a:p>
          <a:p>
            <a:pPr algn="just"/>
            <a:endParaRPr lang="en-US" sz="2000" dirty="0"/>
          </a:p>
          <a:p>
            <a:pPr algn="just"/>
            <a:r>
              <a:rPr lang="en-US" sz="1800" dirty="0"/>
              <a:t>Because the default base is 0, the Option Base statement is never required. If used, the statement must appear in a module before any procedures. Option Base can appear only once in a module and must precede array declarations that include dimensions.</a:t>
            </a:r>
          </a:p>
          <a:p>
            <a:pPr marL="539750" lvl="2" indent="0" algn="just">
              <a:buNone/>
            </a:pPr>
            <a:endParaRPr lang="en-US" sz="1600" dirty="0"/>
          </a:p>
          <a:p>
            <a:pPr lvl="2" algn="r"/>
            <a:r>
              <a:rPr lang="en-US" sz="1200" i="1" dirty="0"/>
              <a:t>From docs.microsoft.com</a:t>
            </a:r>
          </a:p>
          <a:p>
            <a:pPr lvl="2" algn="r"/>
            <a:endParaRPr lang="en-US" sz="1200" dirty="0"/>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p:txBody>
          <a:bodyPr/>
          <a:lstStyle/>
          <a:p>
            <a:r>
              <a:rPr lang="en-US" sz="2800" dirty="0"/>
              <a:t>Option Base {0|1}</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794646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A55710-70FE-4A9B-9ED3-BD4BD7AA53F9}"/>
              </a:ext>
            </a:extLst>
          </p:cNvPr>
          <p:cNvSpPr>
            <a:spLocks noGrp="1"/>
          </p:cNvSpPr>
          <p:nvPr>
            <p:ph type="body" sz="quarter" idx="16"/>
          </p:nvPr>
        </p:nvSpPr>
        <p:spPr/>
        <p:txBody>
          <a:bodyPr/>
          <a:lstStyle/>
          <a:p>
            <a:r>
              <a:rPr lang="en-US" dirty="0"/>
              <a:t>Base 0 Example</a:t>
            </a:r>
          </a:p>
        </p:txBody>
      </p:sp>
      <p:sp>
        <p:nvSpPr>
          <p:cNvPr id="5" name="Text Placeholder 4">
            <a:extLst>
              <a:ext uri="{FF2B5EF4-FFF2-40B4-BE49-F238E27FC236}">
                <a16:creationId xmlns:a16="http://schemas.microsoft.com/office/drawing/2014/main" id="{40EE58D4-141A-4A18-B0C3-BF65046B4D5B}"/>
              </a:ext>
            </a:extLst>
          </p:cNvPr>
          <p:cNvSpPr>
            <a:spLocks noGrp="1"/>
          </p:cNvSpPr>
          <p:nvPr>
            <p:ph type="body" sz="quarter" idx="17"/>
          </p:nvPr>
        </p:nvSpPr>
        <p:spPr/>
        <p:txBody>
          <a:bodyPr/>
          <a:lstStyle/>
          <a:p>
            <a:r>
              <a:rPr lang="en-US" dirty="0"/>
              <a:t>Base 1 Example</a:t>
            </a:r>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p:txBody>
          <a:bodyPr/>
          <a:lstStyle/>
          <a:p>
            <a:r>
              <a:rPr lang="en-US" sz="2800" dirty="0"/>
              <a:t>Option Base {0|1}</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pic>
        <p:nvPicPr>
          <p:cNvPr id="7" name="Picture 6">
            <a:extLst>
              <a:ext uri="{FF2B5EF4-FFF2-40B4-BE49-F238E27FC236}">
                <a16:creationId xmlns:a16="http://schemas.microsoft.com/office/drawing/2014/main" id="{DE1A2CE9-351E-438A-B27D-513BB856FE72}"/>
              </a:ext>
            </a:extLst>
          </p:cNvPr>
          <p:cNvPicPr>
            <a:picLocks noChangeAspect="1"/>
          </p:cNvPicPr>
          <p:nvPr/>
        </p:nvPicPr>
        <p:blipFill>
          <a:blip r:embed="rId2"/>
          <a:stretch>
            <a:fillRect/>
          </a:stretch>
        </p:blipFill>
        <p:spPr>
          <a:xfrm>
            <a:off x="624018" y="1976297"/>
            <a:ext cx="3596193" cy="4476893"/>
          </a:xfrm>
          <a:prstGeom prst="rect">
            <a:avLst/>
          </a:prstGeom>
        </p:spPr>
      </p:pic>
      <p:pic>
        <p:nvPicPr>
          <p:cNvPr id="10" name="Picture 9">
            <a:extLst>
              <a:ext uri="{FF2B5EF4-FFF2-40B4-BE49-F238E27FC236}">
                <a16:creationId xmlns:a16="http://schemas.microsoft.com/office/drawing/2014/main" id="{DDD91F7B-C7DF-482B-A912-991120290E49}"/>
              </a:ext>
            </a:extLst>
          </p:cNvPr>
          <p:cNvPicPr>
            <a:picLocks noChangeAspect="1"/>
          </p:cNvPicPr>
          <p:nvPr/>
        </p:nvPicPr>
        <p:blipFill>
          <a:blip r:embed="rId3"/>
          <a:stretch>
            <a:fillRect/>
          </a:stretch>
        </p:blipFill>
        <p:spPr>
          <a:xfrm>
            <a:off x="4872166" y="1976296"/>
            <a:ext cx="3591840" cy="4476893"/>
          </a:xfrm>
          <a:prstGeom prst="rect">
            <a:avLst/>
          </a:prstGeom>
        </p:spPr>
      </p:pic>
    </p:spTree>
    <p:extLst>
      <p:ext uri="{BB962C8B-B14F-4D97-AF65-F5344CB8AC3E}">
        <p14:creationId xmlns:p14="http://schemas.microsoft.com/office/powerpoint/2010/main" val="316617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Procedures</a:t>
            </a:r>
          </a:p>
        </p:txBody>
      </p:sp>
    </p:spTree>
    <p:extLst>
      <p:ext uri="{BB962C8B-B14F-4D97-AF65-F5344CB8AC3E}">
        <p14:creationId xmlns:p14="http://schemas.microsoft.com/office/powerpoint/2010/main" val="4177871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0919-C471-451A-8AD9-B19F99123ADC}"/>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616F1942-BA3F-4E25-86C1-81FA43602B86}"/>
              </a:ext>
            </a:extLst>
          </p:cNvPr>
          <p:cNvSpPr>
            <a:spLocks noGrp="1"/>
          </p:cNvSpPr>
          <p:nvPr>
            <p:ph idx="1"/>
          </p:nvPr>
        </p:nvSpPr>
        <p:spPr/>
        <p:txBody>
          <a:bodyPr/>
          <a:lstStyle/>
          <a:p>
            <a:pPr algn="just">
              <a:lnSpc>
                <a:spcPct val="100000"/>
              </a:lnSpc>
            </a:pPr>
            <a:r>
              <a:rPr lang="en-US" dirty="0"/>
              <a:t>Procedure is a collection of statements that performs one or more tasks. </a:t>
            </a:r>
          </a:p>
          <a:p>
            <a:pPr algn="just">
              <a:lnSpc>
                <a:spcPct val="100000"/>
              </a:lnSpc>
            </a:pPr>
            <a:endParaRPr lang="en-US" dirty="0"/>
          </a:p>
          <a:p>
            <a:pPr algn="just">
              <a:lnSpc>
                <a:spcPct val="100000"/>
              </a:lnSpc>
            </a:pPr>
            <a:r>
              <a:rPr lang="en-US" dirty="0"/>
              <a:t>When creating VBA code, you will encounter two types of procedures namely: subroutines and functions.</a:t>
            </a:r>
          </a:p>
          <a:p>
            <a:pPr algn="just">
              <a:lnSpc>
                <a:spcPct val="100000"/>
              </a:lnSpc>
            </a:pPr>
            <a:endParaRPr lang="en-US" dirty="0"/>
          </a:p>
          <a:p>
            <a:pPr lvl="2" algn="just">
              <a:lnSpc>
                <a:spcPct val="100000"/>
              </a:lnSpc>
            </a:pPr>
            <a:r>
              <a:rPr lang="en-US" dirty="0"/>
              <a:t>Subroutine is the smallest element of a program that can be executed. This does not return any value</a:t>
            </a:r>
          </a:p>
          <a:p>
            <a:pPr lvl="2" algn="just">
              <a:lnSpc>
                <a:spcPct val="100000"/>
              </a:lnSpc>
            </a:pPr>
            <a:endParaRPr lang="en-US" dirty="0"/>
          </a:p>
          <a:p>
            <a:pPr lvl="2" algn="just">
              <a:lnSpc>
                <a:spcPct val="100000"/>
              </a:lnSpc>
            </a:pPr>
            <a:r>
              <a:rPr lang="en-US" dirty="0"/>
              <a:t>Functions are like sub routines but they allow you to return a value to the calling procedure.</a:t>
            </a:r>
          </a:p>
          <a:p>
            <a:pPr marL="539750" lvl="2" indent="0" algn="just">
              <a:lnSpc>
                <a:spcPct val="100000"/>
              </a:lnSpc>
              <a:buNone/>
            </a:pPr>
            <a:endParaRPr lang="en-US" dirty="0"/>
          </a:p>
          <a:p>
            <a:pPr marL="539750" lvl="2" indent="0" algn="just">
              <a:lnSpc>
                <a:spcPct val="100000"/>
              </a:lnSpc>
              <a:buNone/>
            </a:pPr>
            <a:r>
              <a:rPr lang="en-US" dirty="0"/>
              <a:t>	</a:t>
            </a:r>
          </a:p>
          <a:p>
            <a:pPr marL="539750" lvl="2" indent="0" algn="just">
              <a:lnSpc>
                <a:spcPct val="100000"/>
              </a:lnSpc>
              <a:buNone/>
            </a:pPr>
            <a:endParaRPr lang="en-US" dirty="0"/>
          </a:p>
        </p:txBody>
      </p:sp>
      <p:sp>
        <p:nvSpPr>
          <p:cNvPr id="4" name="Footer Placeholder 3">
            <a:extLst>
              <a:ext uri="{FF2B5EF4-FFF2-40B4-BE49-F238E27FC236}">
                <a16:creationId xmlns:a16="http://schemas.microsoft.com/office/drawing/2014/main" id="{9EACFA54-9FD3-4E1B-948D-4C5290605277}"/>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2307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264920"/>
            <a:ext cx="8785225" cy="5188268"/>
          </a:xfrm>
        </p:spPr>
        <p:txBody>
          <a:bodyPr/>
          <a:lstStyle/>
          <a:p>
            <a:pPr algn="just"/>
            <a:endParaRPr lang="en-US" sz="1800" dirty="0"/>
          </a:p>
          <a:p>
            <a:pPr algn="just"/>
            <a:endParaRPr lang="en-US" sz="2200" dirty="0"/>
          </a:p>
          <a:p>
            <a:pPr algn="just"/>
            <a:r>
              <a:rPr lang="en-US" sz="2200" dirty="0"/>
              <a:t>The General Syntax of a subroutine is as follows:</a:t>
            </a:r>
          </a:p>
          <a:p>
            <a:pPr marL="914400" indent="0">
              <a:buNone/>
            </a:pPr>
            <a:endParaRPr lang="en-US" sz="1400" dirty="0"/>
          </a:p>
          <a:p>
            <a:pPr marL="914400" indent="0">
              <a:buNone/>
            </a:pPr>
            <a:endParaRPr lang="en-US" sz="1400" dirty="0"/>
          </a:p>
          <a:p>
            <a:pPr marL="914400" indent="0">
              <a:buNone/>
            </a:pPr>
            <a:r>
              <a:rPr lang="en-US" sz="1800" dirty="0"/>
              <a:t>[</a:t>
            </a:r>
            <a:r>
              <a:rPr lang="en-US" sz="1800" dirty="0" err="1"/>
              <a:t>Private|Public|Friend</a:t>
            </a:r>
            <a:r>
              <a:rPr lang="en-US" sz="1800" dirty="0"/>
              <a:t>][Static] Sub </a:t>
            </a:r>
            <a:r>
              <a:rPr lang="en-US" sz="1800" i="1" dirty="0" err="1"/>
              <a:t>SubRoutineName</a:t>
            </a:r>
            <a:r>
              <a:rPr lang="en-US" sz="1800" i="1" dirty="0"/>
              <a:t> </a:t>
            </a:r>
            <a:r>
              <a:rPr lang="en-US" sz="1800" dirty="0"/>
              <a:t>( (parameters) )</a:t>
            </a:r>
          </a:p>
          <a:p>
            <a:pPr marL="914400" indent="0">
              <a:buNone/>
            </a:pPr>
            <a:endParaRPr lang="en-US" sz="1800" dirty="0"/>
          </a:p>
          <a:p>
            <a:pPr marL="914400" indent="0">
              <a:buNone/>
            </a:pPr>
            <a:r>
              <a:rPr lang="en-US" sz="1800" dirty="0"/>
              <a:t>	[statements]</a:t>
            </a:r>
          </a:p>
          <a:p>
            <a:pPr marL="914400" indent="0">
              <a:buNone/>
            </a:pPr>
            <a:endParaRPr lang="en-US" sz="1800" dirty="0"/>
          </a:p>
          <a:p>
            <a:pPr marL="914400" indent="0">
              <a:buNone/>
            </a:pPr>
            <a:r>
              <a:rPr lang="en-US" sz="1800" dirty="0"/>
              <a:t>End Sub</a:t>
            </a:r>
          </a:p>
          <a:p>
            <a:pPr marL="914400" indent="0">
              <a:buNone/>
            </a:pPr>
            <a:endParaRPr lang="en-US" sz="1400" dirty="0"/>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a:xfrm>
            <a:off x="179389" y="836712"/>
            <a:ext cx="8785225" cy="428208"/>
          </a:xfrm>
        </p:spPr>
        <p:txBody>
          <a:bodyPr/>
          <a:lstStyle/>
          <a:p>
            <a:r>
              <a:rPr lang="en-US" sz="2800" dirty="0" err="1"/>
              <a:t>SubRoutine</a:t>
            </a:r>
            <a:endParaRPr lang="en-US" sz="2800" dirty="0"/>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504865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264920"/>
            <a:ext cx="8785225" cy="5188268"/>
          </a:xfrm>
        </p:spPr>
        <p:txBody>
          <a:bodyPr/>
          <a:lstStyle/>
          <a:p>
            <a:pPr marL="0" indent="0">
              <a:lnSpc>
                <a:spcPct val="100000"/>
              </a:lnSpc>
              <a:buNone/>
            </a:pPr>
            <a:endParaRPr lang="en-US" sz="1600" dirty="0"/>
          </a:p>
          <a:p>
            <a:pPr>
              <a:lnSpc>
                <a:spcPct val="100000"/>
              </a:lnSpc>
            </a:pPr>
            <a:r>
              <a:rPr lang="en-US" dirty="0"/>
              <a:t>Once completed, subroutines can be called or executed by other subroutines simply by placing the name of the subroutine at the desired location in the calling subroutine. Alternatively, you could use the Call statement.</a:t>
            </a:r>
          </a:p>
          <a:p>
            <a:pPr>
              <a:lnSpc>
                <a:spcPct val="100000"/>
              </a:lnSpc>
            </a:pPr>
            <a:endParaRPr lang="en-US" dirty="0"/>
          </a:p>
          <a:p>
            <a:pPr>
              <a:lnSpc>
                <a:spcPct val="100000"/>
              </a:lnSpc>
            </a:pPr>
            <a:r>
              <a:rPr lang="en-US" dirty="0"/>
              <a:t>If you call a subroutine that has parameters, simply list the parameters after the subroutine separating multiple parameters with commas.</a:t>
            </a:r>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a:xfrm>
            <a:off x="179389" y="836712"/>
            <a:ext cx="8785225" cy="428208"/>
          </a:xfrm>
        </p:spPr>
        <p:txBody>
          <a:bodyPr/>
          <a:lstStyle/>
          <a:p>
            <a:r>
              <a:rPr lang="en-US" sz="2800" dirty="0"/>
              <a:t>Calling </a:t>
            </a:r>
            <a:r>
              <a:rPr lang="en-US" sz="2800" dirty="0" err="1"/>
              <a:t>SubRoutine</a:t>
            </a:r>
            <a:endParaRPr lang="en-US" sz="2800" dirty="0"/>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28916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264920"/>
            <a:ext cx="8785225" cy="5188268"/>
          </a:xfrm>
        </p:spPr>
        <p:txBody>
          <a:bodyPr/>
          <a:lstStyle/>
          <a:p>
            <a:pPr algn="just">
              <a:lnSpc>
                <a:spcPct val="100000"/>
              </a:lnSpc>
            </a:pPr>
            <a:endParaRPr lang="en-US" sz="1800" dirty="0"/>
          </a:p>
          <a:p>
            <a:pPr algn="just">
              <a:lnSpc>
                <a:spcPct val="100000"/>
              </a:lnSpc>
            </a:pPr>
            <a:r>
              <a:rPr lang="en-US" sz="2200" dirty="0"/>
              <a:t>Functions go a step further than subs in that  they can return a value to the procedure calling the function.</a:t>
            </a:r>
          </a:p>
          <a:p>
            <a:pPr algn="just">
              <a:lnSpc>
                <a:spcPct val="100000"/>
              </a:lnSpc>
            </a:pPr>
            <a:endParaRPr lang="en-US" sz="2200" dirty="0"/>
          </a:p>
          <a:p>
            <a:pPr algn="just">
              <a:lnSpc>
                <a:spcPct val="100000"/>
              </a:lnSpc>
            </a:pPr>
            <a:r>
              <a:rPr lang="en-US" sz="2200" dirty="0"/>
              <a:t>The General Syntax of a function is as follows:</a:t>
            </a:r>
          </a:p>
          <a:p>
            <a:pPr marL="914400" indent="0">
              <a:lnSpc>
                <a:spcPct val="100000"/>
              </a:lnSpc>
              <a:buNone/>
            </a:pPr>
            <a:endParaRPr lang="en-US" sz="1400" dirty="0"/>
          </a:p>
          <a:p>
            <a:pPr marL="914400" indent="0">
              <a:lnSpc>
                <a:spcPct val="100000"/>
              </a:lnSpc>
              <a:buNone/>
            </a:pPr>
            <a:endParaRPr lang="en-US" sz="1400" dirty="0"/>
          </a:p>
          <a:p>
            <a:pPr marL="914400" indent="0">
              <a:lnSpc>
                <a:spcPct val="200000"/>
              </a:lnSpc>
              <a:buNone/>
            </a:pPr>
            <a:r>
              <a:rPr lang="en-US" sz="1400" dirty="0"/>
              <a:t>[</a:t>
            </a:r>
            <a:r>
              <a:rPr lang="en-US" sz="1400" dirty="0" err="1"/>
              <a:t>Private|Public|Friend</a:t>
            </a:r>
            <a:r>
              <a:rPr lang="en-US" sz="1400" dirty="0"/>
              <a:t>][Static] Function </a:t>
            </a:r>
            <a:r>
              <a:rPr lang="en-US" sz="1400" dirty="0" err="1"/>
              <a:t>FunctionName</a:t>
            </a:r>
            <a:r>
              <a:rPr lang="en-US" sz="1400" dirty="0"/>
              <a:t> ( (parameters) ) [As Type]</a:t>
            </a:r>
          </a:p>
          <a:p>
            <a:pPr marL="1371600" indent="0">
              <a:lnSpc>
                <a:spcPct val="200000"/>
              </a:lnSpc>
              <a:buNone/>
            </a:pPr>
            <a:r>
              <a:rPr lang="en-US" sz="1400" dirty="0"/>
              <a:t>[statements]</a:t>
            </a:r>
          </a:p>
          <a:p>
            <a:pPr marL="1371600" indent="0">
              <a:lnSpc>
                <a:spcPct val="200000"/>
              </a:lnSpc>
              <a:buNone/>
            </a:pPr>
            <a:r>
              <a:rPr lang="en-US" sz="1400" dirty="0" err="1"/>
              <a:t>FunctionName</a:t>
            </a:r>
            <a:r>
              <a:rPr lang="en-US" sz="1400" dirty="0"/>
              <a:t> = </a:t>
            </a:r>
            <a:r>
              <a:rPr lang="en-US" sz="1400" dirty="0" err="1"/>
              <a:t>FunctionResult</a:t>
            </a:r>
            <a:endParaRPr lang="en-US" sz="1400" dirty="0"/>
          </a:p>
          <a:p>
            <a:pPr marL="914400" indent="0">
              <a:lnSpc>
                <a:spcPct val="200000"/>
              </a:lnSpc>
              <a:buNone/>
            </a:pPr>
            <a:r>
              <a:rPr lang="en-US" sz="1400" dirty="0"/>
              <a:t>End Function</a:t>
            </a:r>
            <a:endParaRPr lang="en-US" sz="1100" dirty="0"/>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a:xfrm>
            <a:off x="179389" y="836712"/>
            <a:ext cx="8785225" cy="428208"/>
          </a:xfrm>
        </p:spPr>
        <p:txBody>
          <a:bodyPr/>
          <a:lstStyle/>
          <a:p>
            <a:r>
              <a:rPr lang="en-US" sz="2800" dirty="0"/>
              <a:t>Function</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05429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3A52C42-085D-46BB-977F-11572D8E0827}"/>
              </a:ext>
            </a:extLst>
          </p:cNvPr>
          <p:cNvSpPr>
            <a:spLocks noGrp="1"/>
          </p:cNvSpPr>
          <p:nvPr>
            <p:ph type="body" sz="quarter" idx="15"/>
          </p:nvPr>
        </p:nvSpPr>
        <p:spPr>
          <a:xfrm>
            <a:off x="179390" y="1264920"/>
            <a:ext cx="8785225" cy="5188268"/>
          </a:xfrm>
        </p:spPr>
        <p:txBody>
          <a:bodyPr/>
          <a:lstStyle/>
          <a:p>
            <a:pPr>
              <a:lnSpc>
                <a:spcPct val="150000"/>
              </a:lnSpc>
            </a:pPr>
            <a:endParaRPr lang="en-US" sz="1600" b="1" dirty="0"/>
          </a:p>
          <a:p>
            <a:pPr>
              <a:lnSpc>
                <a:spcPct val="150000"/>
              </a:lnSpc>
            </a:pPr>
            <a:r>
              <a:rPr lang="en-US" sz="1600" b="1" dirty="0"/>
              <a:t>Private </a:t>
            </a:r>
            <a:r>
              <a:rPr lang="en-US" sz="1600" dirty="0"/>
              <a:t>The private keyword is optional. A private subroutine can only be executed by other subroutines or functions in the same module.</a:t>
            </a:r>
          </a:p>
          <a:p>
            <a:pPr>
              <a:lnSpc>
                <a:spcPct val="150000"/>
              </a:lnSpc>
            </a:pPr>
            <a:r>
              <a:rPr lang="en-US" sz="1600" b="1" dirty="0"/>
              <a:t>Public </a:t>
            </a:r>
            <a:r>
              <a:rPr lang="en-US" sz="1600" dirty="0"/>
              <a:t>The public keyword is optional. A public subroutine can be called by any other subroutine, function, or class module. Sub routines are public by default.</a:t>
            </a:r>
          </a:p>
          <a:p>
            <a:pPr>
              <a:lnSpc>
                <a:spcPct val="150000"/>
              </a:lnSpc>
            </a:pPr>
            <a:r>
              <a:rPr lang="en-US" sz="1600" b="1" dirty="0"/>
              <a:t>Static </a:t>
            </a:r>
            <a:r>
              <a:rPr lang="en-US" sz="1600" dirty="0"/>
              <a:t>A static subroutine remembers the values of its local variables between calls.</a:t>
            </a:r>
          </a:p>
          <a:p>
            <a:pPr>
              <a:lnSpc>
                <a:spcPct val="150000"/>
              </a:lnSpc>
            </a:pPr>
            <a:r>
              <a:rPr lang="en-US" sz="1600" b="1" dirty="0"/>
              <a:t>Parameters </a:t>
            </a:r>
            <a:r>
              <a:rPr lang="en-US" sz="1600" dirty="0"/>
              <a:t>You can declare one or more parameters for use by the subroutine. When you specify a parameter, any procedure that calls or executes the subroutine must supply a value for any required parameters</a:t>
            </a:r>
          </a:p>
          <a:p>
            <a:pPr>
              <a:lnSpc>
                <a:spcPct val="150000"/>
              </a:lnSpc>
            </a:pPr>
            <a:r>
              <a:rPr lang="en-US" sz="1600" b="1" dirty="0"/>
              <a:t>Type </a:t>
            </a:r>
            <a:r>
              <a:rPr lang="en-US" sz="1600" dirty="0"/>
              <a:t>When you declare a function, you should also specify the return value’s data type. If you do not specify a data type, the function will return a variant.</a:t>
            </a:r>
          </a:p>
        </p:txBody>
      </p:sp>
      <p:sp>
        <p:nvSpPr>
          <p:cNvPr id="8" name="Text Placeholder 7">
            <a:extLst>
              <a:ext uri="{FF2B5EF4-FFF2-40B4-BE49-F238E27FC236}">
                <a16:creationId xmlns:a16="http://schemas.microsoft.com/office/drawing/2014/main" id="{915B259A-77FC-4F75-B768-D90C700DD722}"/>
              </a:ext>
            </a:extLst>
          </p:cNvPr>
          <p:cNvSpPr>
            <a:spLocks noGrp="1"/>
          </p:cNvSpPr>
          <p:nvPr>
            <p:ph type="body" sz="quarter" idx="14"/>
          </p:nvPr>
        </p:nvSpPr>
        <p:spPr>
          <a:xfrm>
            <a:off x="179389" y="836712"/>
            <a:ext cx="8785225" cy="428208"/>
          </a:xfrm>
        </p:spPr>
        <p:txBody>
          <a:bodyPr/>
          <a:lstStyle/>
          <a:p>
            <a:r>
              <a:rPr lang="en-US" sz="2800" dirty="0" err="1"/>
              <a:t>SubRoutine</a:t>
            </a:r>
            <a:r>
              <a:rPr lang="en-US" sz="2800" dirty="0"/>
              <a:t> and Function Keywords</a:t>
            </a:r>
          </a:p>
        </p:txBody>
      </p:sp>
      <p:sp>
        <p:nvSpPr>
          <p:cNvPr id="4" name="Footer Placeholder 3">
            <a:extLst>
              <a:ext uri="{FF2B5EF4-FFF2-40B4-BE49-F238E27FC236}">
                <a16:creationId xmlns:a16="http://schemas.microsoft.com/office/drawing/2014/main" id="{0626588B-6949-4D10-9B25-8D2738A2BFB8}"/>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11694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with VBA</a:t>
            </a:r>
          </a:p>
        </p:txBody>
      </p:sp>
      <p:sp>
        <p:nvSpPr>
          <p:cNvPr id="3" name="Content Placeholder 2"/>
          <p:cNvSpPr>
            <a:spLocks noGrp="1"/>
          </p:cNvSpPr>
          <p:nvPr>
            <p:ph idx="1"/>
          </p:nvPr>
        </p:nvSpPr>
        <p:spPr/>
        <p:txBody>
          <a:bodyPr vert="horz" lIns="0" tIns="0" rIns="0" bIns="0" rtlCol="0" anchor="t">
            <a:noAutofit/>
          </a:bodyPr>
          <a:lstStyle/>
          <a:p>
            <a:pPr>
              <a:lnSpc>
                <a:spcPts val="2381"/>
              </a:lnSpc>
              <a:tabLst>
                <a:tab pos="604784" algn="l"/>
                <a:tab pos="907176" algn="l"/>
                <a:tab pos="1159170" algn="l"/>
              </a:tabLst>
            </a:pPr>
            <a:r>
              <a:rPr lang="en-US" altLang="zh-CN" dirty="0">
                <a:solidFill>
                  <a:srgbClr val="000000"/>
                </a:solidFill>
                <a:latin typeface="Times New Roman" pitchFamily="18" charset="0"/>
                <a:cs typeface="Times New Roman" pitchFamily="18" charset="0"/>
              </a:rPr>
              <a:t>There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are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two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approaches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write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code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VBA:</a:t>
            </a:r>
          </a:p>
          <a:p>
            <a:pPr lvl="2">
              <a:lnSpc>
                <a:spcPts val="2381"/>
              </a:lnSpc>
              <a:buFont typeface="Arial"/>
              <a:buChar char="•"/>
              <a:tabLst>
                <a:tab pos="604784" algn="l"/>
                <a:tab pos="907176" algn="l"/>
                <a:tab pos="1159170" algn="l"/>
              </a:tabLst>
            </a:pPr>
            <a:r>
              <a:rPr lang="en-US" dirty="0">
                <a:solidFill>
                  <a:srgbClr val="000000"/>
                </a:solidFill>
                <a:latin typeface="Times New Roman"/>
                <a:cs typeface="Times New Roman"/>
              </a:rPr>
              <a:t>Macro</a:t>
            </a:r>
            <a:r>
              <a:rPr lang="en-US" dirty="0">
                <a:latin typeface="Times New Roman"/>
                <a:cs typeface="Times New Roman"/>
              </a:rPr>
              <a:t> </a:t>
            </a:r>
            <a:r>
              <a:rPr lang="en-US" dirty="0">
                <a:solidFill>
                  <a:srgbClr val="000000"/>
                </a:solidFill>
                <a:latin typeface="Times New Roman"/>
                <a:cs typeface="Times New Roman"/>
              </a:rPr>
              <a:t>Recording</a:t>
            </a:r>
            <a:endParaRPr lang="en-US" dirty="0">
              <a:ea typeface="+mn-lt"/>
              <a:cs typeface="+mn-lt"/>
            </a:endParaRPr>
          </a:p>
          <a:p>
            <a:pPr lvl="2">
              <a:lnSpc>
                <a:spcPts val="2381"/>
              </a:lnSpc>
              <a:buFont typeface="Arial"/>
              <a:buChar char="•"/>
              <a:tabLst>
                <a:tab pos="604784" algn="l"/>
                <a:tab pos="907176" algn="l"/>
                <a:tab pos="1159170" algn="l"/>
              </a:tabLst>
            </a:pPr>
            <a:r>
              <a:rPr lang="en-US" altLang="zh-CN" dirty="0">
                <a:solidFill>
                  <a:srgbClr val="000000"/>
                </a:solidFill>
                <a:latin typeface="Times New Roman"/>
                <a:cs typeface="Times New Roman"/>
              </a:rPr>
              <a:t>Standard</a:t>
            </a:r>
            <a:r>
              <a:rPr lang="en-US" altLang="zh-CN" dirty="0">
                <a:latin typeface="Times New Roman"/>
                <a:cs typeface="Times New Roman"/>
              </a:rPr>
              <a:t> </a:t>
            </a:r>
            <a:r>
              <a:rPr lang="en-US" altLang="zh-CN" dirty="0">
                <a:solidFill>
                  <a:srgbClr val="000000"/>
                </a:solidFill>
                <a:latin typeface="Times New Roman"/>
                <a:cs typeface="Times New Roman"/>
              </a:rPr>
              <a:t>Coding</a:t>
            </a:r>
          </a:p>
          <a:p>
            <a:pPr lvl="2">
              <a:lnSpc>
                <a:spcPts val="2381"/>
              </a:lnSpc>
              <a:buFont typeface="Arial"/>
              <a:buChar char="•"/>
              <a:tabLst>
                <a:tab pos="604784" algn="l"/>
                <a:tab pos="907176" algn="l"/>
                <a:tab pos="1159170" algn="l"/>
              </a:tabLst>
            </a:pPr>
            <a:endParaRPr lang="en-US" dirty="0">
              <a:latin typeface="Times New Roman"/>
              <a:cs typeface="Times New Roman"/>
            </a:endParaRPr>
          </a:p>
          <a:p>
            <a:pPr>
              <a:lnSpc>
                <a:spcPts val="2976"/>
              </a:lnSpc>
              <a:buClr>
                <a:srgbClr val="A30B1A"/>
              </a:buClr>
              <a:tabLst>
                <a:tab pos="604784" algn="l"/>
                <a:tab pos="907176" algn="l"/>
                <a:tab pos="1159170" algn="l"/>
              </a:tabLst>
            </a:pPr>
            <a:r>
              <a:rPr lang="en-US" altLang="zh-CN" dirty="0">
                <a:solidFill>
                  <a:srgbClr val="000000"/>
                </a:solidFill>
                <a:latin typeface="Times New Roman" pitchFamily="18" charset="0"/>
                <a:cs typeface="Times New Roman" pitchFamily="18" charset="0"/>
              </a:rPr>
              <a:t>The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Macro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approach</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“records”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series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of</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mouse-clicks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and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keyboard strokes.</a:t>
            </a:r>
          </a:p>
          <a:p>
            <a:pPr lvl="2">
              <a:lnSpc>
                <a:spcPts val="2976"/>
              </a:lnSpc>
              <a:tabLst>
                <a:tab pos="604784" algn="l"/>
                <a:tab pos="907176" algn="l"/>
                <a:tab pos="1159170" algn="l"/>
              </a:tabLst>
            </a:pPr>
            <a:r>
              <a:rPr lang="en-US" altLang="zh-CN" dirty="0">
                <a:solidFill>
                  <a:srgbClr val="000000"/>
                </a:solidFill>
                <a:latin typeface="Times New Roman" pitchFamily="18" charset="0"/>
                <a:cs typeface="Times New Roman" pitchFamily="18" charset="0"/>
              </a:rPr>
              <a:t>Advantage: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Corresponding</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VBA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code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created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automatically</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and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recorded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for</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you.</a:t>
            </a:r>
          </a:p>
          <a:p>
            <a:pPr lvl="2">
              <a:lnSpc>
                <a:spcPts val="2976"/>
              </a:lnSpc>
              <a:tabLst>
                <a:tab pos="604784" algn="l"/>
                <a:tab pos="907176" algn="l"/>
                <a:tab pos="1159170" algn="l"/>
              </a:tabLst>
            </a:pPr>
            <a:r>
              <a:rPr lang="en-US" altLang="zh-CN" dirty="0">
                <a:solidFill>
                  <a:srgbClr val="000000"/>
                </a:solidFill>
                <a:latin typeface="Times New Roman" pitchFamily="18" charset="0"/>
                <a:cs typeface="Times New Roman" pitchFamily="18" charset="0"/>
              </a:rPr>
              <a:t>Disadvantage: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It’s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limited.</a:t>
            </a:r>
          </a:p>
          <a:p>
            <a:pPr lvl="2">
              <a:lnSpc>
                <a:spcPts val="2976"/>
              </a:lnSpc>
              <a:tabLst>
                <a:tab pos="604784" algn="l"/>
                <a:tab pos="907176" algn="l"/>
                <a:tab pos="1159170" algn="l"/>
              </a:tabLst>
            </a:pPr>
            <a:endParaRPr lang="en-US" altLang="zh-CN" dirty="0">
              <a:solidFill>
                <a:srgbClr val="000000"/>
              </a:solidFill>
              <a:latin typeface="Times New Roman" pitchFamily="18" charset="0"/>
              <a:cs typeface="Times New Roman" pitchFamily="18" charset="0"/>
            </a:endParaRPr>
          </a:p>
          <a:p>
            <a:pPr>
              <a:lnSpc>
                <a:spcPts val="2976"/>
              </a:lnSpc>
              <a:tabLst>
                <a:tab pos="604784" algn="l"/>
                <a:tab pos="907176" algn="l"/>
                <a:tab pos="1159170" algn="l"/>
              </a:tabLst>
            </a:pPr>
            <a:r>
              <a:rPr lang="en-US" altLang="zh-CN" dirty="0">
                <a:solidFill>
                  <a:srgbClr val="000000"/>
                </a:solidFill>
                <a:latin typeface="Times New Roman" pitchFamily="18" charset="0"/>
                <a:cs typeface="Times New Roman" pitchFamily="18" charset="0"/>
              </a:rPr>
              <a:t>To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tackle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this</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limitation,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we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use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mixed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approach:</a:t>
            </a:r>
          </a:p>
          <a:p>
            <a:pPr lvl="2">
              <a:lnSpc>
                <a:spcPts val="1984"/>
              </a:lnSpc>
              <a:buFont typeface="Arial"/>
              <a:buChar char="•"/>
              <a:tabLst>
                <a:tab pos="604784" algn="l"/>
                <a:tab pos="907176" algn="l"/>
                <a:tab pos="1159170" algn="l"/>
              </a:tabLst>
            </a:pPr>
            <a:r>
              <a:rPr lang="en-US" altLang="zh-CN" dirty="0">
                <a:solidFill>
                  <a:srgbClr val="000000"/>
                </a:solidFill>
                <a:latin typeface="Times New Roman" pitchFamily="18" charset="0"/>
                <a:cs typeface="Times New Roman" pitchFamily="18" charset="0"/>
              </a:rPr>
              <a:t>First,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record</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simple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macro.</a:t>
            </a:r>
          </a:p>
          <a:p>
            <a:pPr lvl="2">
              <a:lnSpc>
                <a:spcPts val="1984"/>
              </a:lnSpc>
              <a:buFont typeface="Arial"/>
              <a:buChar char="•"/>
              <a:tabLst>
                <a:tab pos="604784" algn="l"/>
                <a:tab pos="907176" algn="l"/>
                <a:tab pos="1159170" algn="l"/>
              </a:tabLst>
            </a:pPr>
            <a:r>
              <a:rPr lang="en-US" altLang="zh-CN" dirty="0">
                <a:solidFill>
                  <a:srgbClr val="000000"/>
                </a:solidFill>
                <a:latin typeface="Times New Roman" pitchFamily="18" charset="0"/>
                <a:cs typeface="Times New Roman" pitchFamily="18" charset="0"/>
              </a:rPr>
              <a:t>Then,</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tweak</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it</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to</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achieve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more</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complex</a:t>
            </a:r>
            <a:r>
              <a:rPr lang="en-US" altLang="zh-CN" dirty="0">
                <a:latin typeface="Times New Roman" pitchFamily="18" charset="0"/>
                <a:cs typeface="Times New Roman" pitchFamily="18" charset="0"/>
              </a:rPr>
              <a:t> </a:t>
            </a:r>
            <a:r>
              <a:rPr lang="en-US" altLang="zh-CN" dirty="0">
                <a:solidFill>
                  <a:srgbClr val="000000"/>
                </a:solidFill>
                <a:latin typeface="Times New Roman" pitchFamily="18" charset="0"/>
                <a:cs typeface="Times New Roman" pitchFamily="18" charset="0"/>
              </a:rPr>
              <a:t>tasks.</a:t>
            </a:r>
            <a:endParaRPr lang="en-US" dirty="0"/>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697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Variables</a:t>
            </a:r>
          </a:p>
        </p:txBody>
      </p:sp>
    </p:spTree>
    <p:extLst>
      <p:ext uri="{BB962C8B-B14F-4D97-AF65-F5344CB8AC3E}">
        <p14:creationId xmlns:p14="http://schemas.microsoft.com/office/powerpoint/2010/main" val="899078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453650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Aft>
                <a:spcPts val="600"/>
              </a:spcAft>
              <a:tabLst>
                <a:tab pos="604784" algn="l"/>
                <a:tab pos="907176" algn="l"/>
                <a:tab pos="1159170" algn="l"/>
              </a:tabLst>
            </a:pPr>
            <a:r>
              <a:rPr lang="en-US" dirty="0"/>
              <a:t>Variables represents items or objects in a program. </a:t>
            </a:r>
            <a:r>
              <a:rPr kumimoji="0" lang="en-US" dirty="0"/>
              <a:t>They are values that are stored in a computer memory or storage system.</a:t>
            </a:r>
          </a:p>
          <a:p>
            <a:pPr algn="just">
              <a:lnSpc>
                <a:spcPct val="100000"/>
              </a:lnSpc>
              <a:spcAft>
                <a:spcPts val="600"/>
              </a:spcAft>
              <a:tabLst>
                <a:tab pos="604784" algn="l"/>
                <a:tab pos="907176" algn="l"/>
                <a:tab pos="1159170" algn="l"/>
              </a:tabLst>
            </a:pPr>
            <a:endParaRPr kumimoji="0" lang="en-US" dirty="0"/>
          </a:p>
          <a:p>
            <a:pPr algn="just">
              <a:lnSpc>
                <a:spcPct val="100000"/>
              </a:lnSpc>
              <a:spcAft>
                <a:spcPts val="600"/>
              </a:spcAft>
              <a:tabLst>
                <a:tab pos="604784" algn="l"/>
                <a:tab pos="907176" algn="l"/>
                <a:tab pos="1159170" algn="l"/>
              </a:tabLst>
            </a:pPr>
            <a:r>
              <a:rPr kumimoji="0" lang="en-US" dirty="0"/>
              <a:t>These values in the memory can be accessed or changed during program execution. </a:t>
            </a:r>
          </a:p>
          <a:p>
            <a:pPr algn="just">
              <a:lnSpc>
                <a:spcPct val="100000"/>
              </a:lnSpc>
              <a:spcAft>
                <a:spcPts val="600"/>
              </a:spcAft>
              <a:tabLst>
                <a:tab pos="604784" algn="l"/>
                <a:tab pos="907176" algn="l"/>
                <a:tab pos="1159170" algn="l"/>
              </a:tabLst>
            </a:pPr>
            <a:endParaRPr kumimoji="0" lang="en-US" dirty="0"/>
          </a:p>
          <a:p>
            <a:pPr algn="just">
              <a:lnSpc>
                <a:spcPct val="100000"/>
              </a:lnSpc>
              <a:spcAft>
                <a:spcPts val="600"/>
              </a:spcAft>
              <a:tabLst>
                <a:tab pos="604784" algn="l"/>
                <a:tab pos="907176" algn="l"/>
                <a:tab pos="1159170" algn="l"/>
              </a:tabLst>
            </a:pPr>
            <a:r>
              <a:rPr kumimoji="0" lang="en-US" dirty="0"/>
              <a:t>In VBA, you can manipulate programmatically anything in Excel that you can interact with by using variables. To do this:</a:t>
            </a:r>
          </a:p>
          <a:p>
            <a:pPr lvl="2" algn="just">
              <a:lnSpc>
                <a:spcPct val="100000"/>
              </a:lnSpc>
              <a:spcAft>
                <a:spcPts val="600"/>
              </a:spcAft>
              <a:tabLst>
                <a:tab pos="604784" algn="l"/>
                <a:tab pos="907176" algn="l"/>
                <a:tab pos="1159170" algn="l"/>
              </a:tabLst>
            </a:pPr>
            <a:r>
              <a:rPr kumimoji="0" lang="en-US" dirty="0"/>
              <a:t>Create a variable that describes the object you will be interacting with.</a:t>
            </a:r>
          </a:p>
          <a:p>
            <a:pPr lvl="2" algn="just">
              <a:lnSpc>
                <a:spcPct val="100000"/>
              </a:lnSpc>
              <a:spcAft>
                <a:spcPts val="600"/>
              </a:spcAft>
              <a:tabLst>
                <a:tab pos="604784" algn="l"/>
                <a:tab pos="907176" algn="l"/>
                <a:tab pos="1159170" algn="l"/>
              </a:tabLst>
            </a:pPr>
            <a:r>
              <a:rPr kumimoji="0" lang="en-US" dirty="0"/>
              <a:t>Assign an initial value on the said variable.</a:t>
            </a:r>
          </a:p>
          <a:p>
            <a:pPr lvl="2" algn="just">
              <a:lnSpc>
                <a:spcPct val="100000"/>
              </a:lnSpc>
              <a:spcAft>
                <a:spcPts val="600"/>
              </a:spcAft>
              <a:tabLst>
                <a:tab pos="604784" algn="l"/>
                <a:tab pos="907176" algn="l"/>
                <a:tab pos="1159170" algn="l"/>
              </a:tabLst>
            </a:pPr>
            <a:r>
              <a:rPr kumimoji="0" lang="en-US" dirty="0"/>
              <a:t>Interact with the variable by performing operations or executing statements.</a:t>
            </a:r>
            <a:endParaRPr lang="en-US" dirty="0"/>
          </a:p>
        </p:txBody>
      </p:sp>
    </p:spTree>
    <p:extLst>
      <p:ext uri="{BB962C8B-B14F-4D97-AF65-F5344CB8AC3E}">
        <p14:creationId xmlns:p14="http://schemas.microsoft.com/office/powerpoint/2010/main" val="314853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459D7D2-F5B7-45E2-B4D5-1277A6FC9726}"/>
              </a:ext>
            </a:extLst>
          </p:cNvPr>
          <p:cNvSpPr>
            <a:spLocks noGrp="1"/>
          </p:cNvSpPr>
          <p:nvPr>
            <p:ph type="body" sz="quarter" idx="15"/>
          </p:nvPr>
        </p:nvSpPr>
        <p:spPr>
          <a:xfrm>
            <a:off x="179390" y="836712"/>
            <a:ext cx="8785225" cy="5616476"/>
          </a:xfrm>
        </p:spPr>
        <p:txBody>
          <a:bodyPr/>
          <a:lstStyle/>
          <a:p>
            <a:pPr algn="just">
              <a:lnSpc>
                <a:spcPct val="150000"/>
              </a:lnSpc>
            </a:pPr>
            <a:endParaRPr lang="en-US" dirty="0"/>
          </a:p>
          <a:p>
            <a:pPr algn="just">
              <a:lnSpc>
                <a:spcPct val="150000"/>
              </a:lnSpc>
            </a:pPr>
            <a:endParaRPr lang="en-US" dirty="0"/>
          </a:p>
          <a:p>
            <a:pPr algn="just">
              <a:lnSpc>
                <a:spcPct val="150000"/>
              </a:lnSpc>
            </a:pPr>
            <a:r>
              <a:rPr lang="en-US" dirty="0"/>
              <a:t>On Excel VBA, it is not necessary to always declare the variable data type. Sometimes all you need to do is to declare the name and VBA can infer the data type when the variable is used. However, it is much safer and is a good programming practice to declare the data type you will be using.</a:t>
            </a:r>
          </a:p>
        </p:txBody>
      </p:sp>
      <p:sp>
        <p:nvSpPr>
          <p:cNvPr id="2" name="Title 1"/>
          <p:cNvSpPr>
            <a:spLocks noGrp="1"/>
          </p:cNvSpPr>
          <p:nvPr>
            <p:ph type="title"/>
          </p:nvPr>
        </p:nvSpPr>
        <p:spPr/>
        <p:txBody>
          <a:bodyPr/>
          <a:lstStyle/>
          <a:p>
            <a:r>
              <a:rPr lang="en-US" dirty="0"/>
              <a:t>Data Types</a:t>
            </a:r>
          </a:p>
        </p:txBody>
      </p:sp>
      <p:sp>
        <p:nvSpPr>
          <p:cNvPr id="4" name="Footer Placeholder 3"/>
          <p:cNvSpPr>
            <a:spLocks noGrp="1"/>
          </p:cNvSpPr>
          <p:nvPr>
            <p:ph type="ftr" sz="quarter" idx="3"/>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10392"/>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Aft>
                <a:spcPts val="600"/>
              </a:spcAft>
              <a:tabLst>
                <a:tab pos="604784" algn="l"/>
                <a:tab pos="907176" algn="l"/>
                <a:tab pos="1159170" algn="l"/>
              </a:tabLst>
            </a:pPr>
            <a:endParaRPr lang="en-US" dirty="0"/>
          </a:p>
        </p:txBody>
      </p:sp>
    </p:spTree>
    <p:extLst>
      <p:ext uri="{BB962C8B-B14F-4D97-AF65-F5344CB8AC3E}">
        <p14:creationId xmlns:p14="http://schemas.microsoft.com/office/powerpoint/2010/main" val="43113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459D7D2-F5B7-45E2-B4D5-1277A6FC9726}"/>
              </a:ext>
            </a:extLst>
          </p:cNvPr>
          <p:cNvSpPr>
            <a:spLocks noGrp="1"/>
          </p:cNvSpPr>
          <p:nvPr>
            <p:ph type="body" sz="quarter" idx="15"/>
          </p:nvPr>
        </p:nvSpPr>
        <p:spPr>
          <a:xfrm>
            <a:off x="179390" y="836712"/>
            <a:ext cx="8785225" cy="5616476"/>
          </a:xfrm>
        </p:spPr>
        <p:txBody>
          <a:bodyPr/>
          <a:lstStyle/>
          <a:p>
            <a:r>
              <a:rPr lang="en-US" sz="2000" dirty="0"/>
              <a:t>There are quite a few VBA data types, but for the general purpose not all of them are used. Below is a list of common VBA variables (known as data types) used in macros and their purposes:</a:t>
            </a:r>
          </a:p>
          <a:p>
            <a:pPr lvl="2">
              <a:lnSpc>
                <a:spcPct val="150000"/>
              </a:lnSpc>
            </a:pPr>
            <a:r>
              <a:rPr lang="en-US" sz="1600" b="1" dirty="0"/>
              <a:t>Integer</a:t>
            </a:r>
            <a:r>
              <a:rPr lang="en-US" sz="1600" dirty="0"/>
              <a:t>: Used to store number values that won’t take on decimal form.</a:t>
            </a:r>
          </a:p>
          <a:p>
            <a:pPr lvl="2">
              <a:lnSpc>
                <a:spcPct val="150000"/>
              </a:lnSpc>
            </a:pPr>
            <a:r>
              <a:rPr lang="en-US" sz="1600" b="1" dirty="0"/>
              <a:t>Single</a:t>
            </a:r>
            <a:r>
              <a:rPr lang="en-US" sz="1600" dirty="0"/>
              <a:t>: Used to store number values that may take on decimal form. Can also contain integers.</a:t>
            </a:r>
          </a:p>
          <a:p>
            <a:pPr lvl="2">
              <a:lnSpc>
                <a:spcPct val="150000"/>
              </a:lnSpc>
            </a:pPr>
            <a:r>
              <a:rPr lang="en-US" sz="1600" b="1" dirty="0"/>
              <a:t>Double</a:t>
            </a:r>
            <a:r>
              <a:rPr lang="en-US" sz="1600" dirty="0"/>
              <a:t>: A longer form of the single variable. Takes up more space, but needed for larger numbers.</a:t>
            </a:r>
          </a:p>
          <a:p>
            <a:pPr lvl="2">
              <a:lnSpc>
                <a:spcPct val="150000"/>
              </a:lnSpc>
            </a:pPr>
            <a:r>
              <a:rPr lang="en-US" sz="1600" b="1" dirty="0"/>
              <a:t>Date</a:t>
            </a:r>
            <a:r>
              <a:rPr lang="en-US" sz="1600" dirty="0"/>
              <a:t>: Stores date values.</a:t>
            </a:r>
          </a:p>
          <a:p>
            <a:pPr lvl="2">
              <a:lnSpc>
                <a:spcPct val="150000"/>
              </a:lnSpc>
            </a:pPr>
            <a:r>
              <a:rPr lang="en-US" sz="1600" b="1" dirty="0"/>
              <a:t>String</a:t>
            </a:r>
            <a:r>
              <a:rPr lang="en-US" sz="1600" dirty="0"/>
              <a:t>: Stores text. Can contain numbers, but will store them as a text (calculations cannot be performed on numbers stored as a string)</a:t>
            </a:r>
          </a:p>
          <a:p>
            <a:pPr lvl="2">
              <a:lnSpc>
                <a:spcPct val="150000"/>
              </a:lnSpc>
            </a:pPr>
            <a:r>
              <a:rPr lang="en-US" sz="1600" b="1" dirty="0"/>
              <a:t>Boolean</a:t>
            </a:r>
            <a:r>
              <a:rPr lang="en-US" sz="1600" dirty="0"/>
              <a:t>: Used to store binary results (True/False, 1/0)</a:t>
            </a:r>
          </a:p>
          <a:p>
            <a:pPr marL="288925" lvl="2" indent="0">
              <a:lnSpc>
                <a:spcPct val="150000"/>
              </a:lnSpc>
              <a:buNone/>
            </a:pPr>
            <a:r>
              <a:rPr lang="en-US" sz="1600" dirty="0"/>
              <a:t>Again, there are other data types, but these are the most commonly used for creating macros.</a:t>
            </a:r>
          </a:p>
        </p:txBody>
      </p:sp>
      <p:sp>
        <p:nvSpPr>
          <p:cNvPr id="2" name="Title 1"/>
          <p:cNvSpPr>
            <a:spLocks noGrp="1"/>
          </p:cNvSpPr>
          <p:nvPr>
            <p:ph type="title"/>
          </p:nvPr>
        </p:nvSpPr>
        <p:spPr/>
        <p:txBody>
          <a:bodyPr/>
          <a:lstStyle/>
          <a:p>
            <a:r>
              <a:rPr lang="en-US" dirty="0"/>
              <a:t>Data Types</a:t>
            </a:r>
          </a:p>
        </p:txBody>
      </p:sp>
      <p:sp>
        <p:nvSpPr>
          <p:cNvPr id="4" name="Footer Placeholder 3"/>
          <p:cNvSpPr>
            <a:spLocks noGrp="1"/>
          </p:cNvSpPr>
          <p:nvPr>
            <p:ph type="ftr" sz="quarter" idx="3"/>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10392"/>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Aft>
                <a:spcPts val="600"/>
              </a:spcAft>
              <a:tabLst>
                <a:tab pos="604784" algn="l"/>
                <a:tab pos="907176" algn="l"/>
                <a:tab pos="1159170" algn="l"/>
              </a:tabLst>
            </a:pPr>
            <a:endParaRPr lang="en-US" dirty="0"/>
          </a:p>
        </p:txBody>
      </p:sp>
    </p:spTree>
    <p:extLst>
      <p:ext uri="{BB962C8B-B14F-4D97-AF65-F5344CB8AC3E}">
        <p14:creationId xmlns:p14="http://schemas.microsoft.com/office/powerpoint/2010/main" val="6515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459D7D2-F5B7-45E2-B4D5-1277A6FC9726}"/>
              </a:ext>
            </a:extLst>
          </p:cNvPr>
          <p:cNvSpPr>
            <a:spLocks noGrp="1"/>
          </p:cNvSpPr>
          <p:nvPr>
            <p:ph type="body" sz="quarter" idx="15"/>
          </p:nvPr>
        </p:nvSpPr>
        <p:spPr>
          <a:xfrm>
            <a:off x="179390" y="836712"/>
            <a:ext cx="8785225" cy="5616476"/>
          </a:xfrm>
        </p:spPr>
        <p:txBody>
          <a:bodyPr/>
          <a:lstStyle/>
          <a:p>
            <a:pPr>
              <a:lnSpc>
                <a:spcPct val="100000"/>
              </a:lnSpc>
              <a:spcBef>
                <a:spcPts val="0"/>
              </a:spcBef>
            </a:pPr>
            <a:r>
              <a:rPr lang="en-US" dirty="0"/>
              <a:t>A variant Data Type is a data type that can represent any kind of value.</a:t>
            </a:r>
          </a:p>
          <a:p>
            <a:pPr>
              <a:lnSpc>
                <a:spcPct val="100000"/>
              </a:lnSpc>
              <a:spcBef>
                <a:spcPts val="0"/>
              </a:spcBef>
            </a:pPr>
            <a:endParaRPr lang="en-US" dirty="0"/>
          </a:p>
          <a:p>
            <a:pPr>
              <a:lnSpc>
                <a:spcPct val="100000"/>
              </a:lnSpc>
              <a:spcBef>
                <a:spcPts val="0"/>
              </a:spcBef>
            </a:pPr>
            <a:r>
              <a:rPr lang="en-US" dirty="0"/>
              <a:t>Variants can support  user-defined types. </a:t>
            </a:r>
          </a:p>
          <a:p>
            <a:pPr>
              <a:lnSpc>
                <a:spcPct val="100000"/>
              </a:lnSpc>
              <a:spcBef>
                <a:spcPts val="0"/>
              </a:spcBef>
            </a:pPr>
            <a:endParaRPr lang="en-US" dirty="0"/>
          </a:p>
          <a:p>
            <a:pPr>
              <a:lnSpc>
                <a:spcPct val="100000"/>
              </a:lnSpc>
              <a:spcBef>
                <a:spcPts val="0"/>
              </a:spcBef>
            </a:pPr>
            <a:r>
              <a:rPr lang="en-US" dirty="0"/>
              <a:t>Variants can hold arrays</a:t>
            </a:r>
          </a:p>
          <a:p>
            <a:pPr>
              <a:lnSpc>
                <a:spcPct val="100000"/>
              </a:lnSpc>
              <a:spcBef>
                <a:spcPts val="0"/>
              </a:spcBef>
            </a:pPr>
            <a:endParaRPr lang="en-US" dirty="0"/>
          </a:p>
          <a:p>
            <a:pPr>
              <a:lnSpc>
                <a:spcPct val="100000"/>
              </a:lnSpc>
              <a:spcBef>
                <a:spcPts val="0"/>
              </a:spcBef>
            </a:pPr>
            <a:r>
              <a:rPr lang="en-US" dirty="0"/>
              <a:t>Variants can also support special values such as Empty, Error, Nothing and Null.</a:t>
            </a:r>
          </a:p>
          <a:p>
            <a:pPr>
              <a:lnSpc>
                <a:spcPct val="100000"/>
              </a:lnSpc>
              <a:spcBef>
                <a:spcPts val="0"/>
              </a:spcBef>
            </a:pPr>
            <a:endParaRPr lang="en-US" dirty="0"/>
          </a:p>
          <a:p>
            <a:pPr>
              <a:lnSpc>
                <a:spcPct val="100000"/>
              </a:lnSpc>
              <a:spcBef>
                <a:spcPts val="0"/>
              </a:spcBef>
            </a:pPr>
            <a:r>
              <a:rPr lang="en-US" dirty="0"/>
              <a:t>Programmers can test for the Variant’s data type by using the </a:t>
            </a:r>
            <a:r>
              <a:rPr lang="en-US" dirty="0" err="1"/>
              <a:t>VarType</a:t>
            </a:r>
            <a:r>
              <a:rPr lang="en-US" dirty="0"/>
              <a:t> Function. The syntax is as follows:</a:t>
            </a:r>
          </a:p>
          <a:p>
            <a:pPr marL="0" indent="0">
              <a:lnSpc>
                <a:spcPct val="100000"/>
              </a:lnSpc>
              <a:spcBef>
                <a:spcPts val="0"/>
              </a:spcBef>
              <a:buNone/>
            </a:pPr>
            <a:endParaRPr lang="en-US" dirty="0"/>
          </a:p>
          <a:p>
            <a:pPr marL="0" indent="0" algn="ctr">
              <a:lnSpc>
                <a:spcPct val="100000"/>
              </a:lnSpc>
              <a:spcBef>
                <a:spcPts val="0"/>
              </a:spcBef>
              <a:buNone/>
            </a:pPr>
            <a:r>
              <a:rPr lang="en-US" dirty="0" err="1"/>
              <a:t>VarType</a:t>
            </a:r>
            <a:r>
              <a:rPr lang="en-US" dirty="0"/>
              <a:t>(</a:t>
            </a:r>
            <a:r>
              <a:rPr lang="en-US" i="1" dirty="0" err="1"/>
              <a:t>varname</a:t>
            </a:r>
            <a:r>
              <a:rPr lang="en-US" i="1" dirty="0"/>
              <a:t>)</a:t>
            </a:r>
            <a:endParaRPr lang="en-US" dirty="0"/>
          </a:p>
        </p:txBody>
      </p:sp>
      <p:sp>
        <p:nvSpPr>
          <p:cNvPr id="2" name="Title 1"/>
          <p:cNvSpPr>
            <a:spLocks noGrp="1"/>
          </p:cNvSpPr>
          <p:nvPr>
            <p:ph type="title"/>
          </p:nvPr>
        </p:nvSpPr>
        <p:spPr/>
        <p:txBody>
          <a:bodyPr/>
          <a:lstStyle/>
          <a:p>
            <a:r>
              <a:rPr lang="en-US" dirty="0"/>
              <a:t>Variant Data Types</a:t>
            </a:r>
          </a:p>
        </p:txBody>
      </p:sp>
      <p:sp>
        <p:nvSpPr>
          <p:cNvPr id="4" name="Footer Placeholder 3"/>
          <p:cNvSpPr>
            <a:spLocks noGrp="1"/>
          </p:cNvSpPr>
          <p:nvPr>
            <p:ph type="ftr" sz="quarter" idx="3"/>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10392"/>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Aft>
                <a:spcPts val="600"/>
              </a:spcAft>
              <a:tabLst>
                <a:tab pos="604784" algn="l"/>
                <a:tab pos="907176" algn="l"/>
                <a:tab pos="1159170" algn="l"/>
              </a:tabLst>
            </a:pPr>
            <a:endParaRPr lang="en-US" dirty="0"/>
          </a:p>
        </p:txBody>
      </p:sp>
    </p:spTree>
    <p:extLst>
      <p:ext uri="{BB962C8B-B14F-4D97-AF65-F5344CB8AC3E}">
        <p14:creationId xmlns:p14="http://schemas.microsoft.com/office/powerpoint/2010/main" val="7976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459D7D2-F5B7-45E2-B4D5-1277A6FC9726}"/>
              </a:ext>
            </a:extLst>
          </p:cNvPr>
          <p:cNvSpPr>
            <a:spLocks noGrp="1"/>
          </p:cNvSpPr>
          <p:nvPr>
            <p:ph type="body" sz="quarter" idx="15"/>
          </p:nvPr>
        </p:nvSpPr>
        <p:spPr>
          <a:xfrm>
            <a:off x="179390" y="836712"/>
            <a:ext cx="8785225" cy="5616476"/>
          </a:xfrm>
        </p:spPr>
        <p:txBody>
          <a:bodyPr/>
          <a:lstStyle/>
          <a:p>
            <a:r>
              <a:rPr lang="en-US" sz="1800" dirty="0"/>
              <a:t> </a:t>
            </a:r>
            <a:r>
              <a:rPr lang="en-US" sz="1600" dirty="0"/>
              <a:t>VBA Strings are one of the mostly used data type in VBA. It is ALWAYS enclosed in  “ “. Manipulating Strings is one of the skills you need to develop when programming in VBA as most of the conditions that you need to evaluate needs string manipulation.</a:t>
            </a:r>
          </a:p>
          <a:p>
            <a:r>
              <a:rPr lang="en-US" sz="1600" dirty="0"/>
              <a:t>Below are some of the most commonly used String operations:</a:t>
            </a:r>
          </a:p>
          <a:p>
            <a:pPr lvl="1"/>
            <a:r>
              <a:rPr lang="en-US" sz="1600" b="1" dirty="0"/>
              <a:t>&amp; </a:t>
            </a:r>
            <a:r>
              <a:rPr lang="en-US" sz="1600" dirty="0"/>
              <a:t>(Concatenating or Appending) -  the operator &amp; is mostly used when combining strings with other strings or other data types. </a:t>
            </a:r>
          </a:p>
          <a:p>
            <a:pPr lvl="1"/>
            <a:r>
              <a:rPr lang="en-US" sz="1600" b="1" dirty="0"/>
              <a:t>Join </a:t>
            </a:r>
            <a:r>
              <a:rPr lang="en-US" sz="1600" dirty="0"/>
              <a:t>(Convert Array to String) – This will create a string containing the items of the array separated by a space.</a:t>
            </a:r>
          </a:p>
          <a:p>
            <a:pPr lvl="1"/>
            <a:r>
              <a:rPr lang="en-US" sz="1600" b="1" dirty="0" err="1"/>
              <a:t>StrConv</a:t>
            </a:r>
            <a:r>
              <a:rPr lang="en-US" sz="1600" b="1" dirty="0"/>
              <a:t> </a:t>
            </a:r>
            <a:r>
              <a:rPr lang="en-US" sz="1600" dirty="0"/>
              <a:t>(Convert the string) – this will convert the string to Upper Case or Lower Case or Proper Case or Unicode or Wide or Narrow. </a:t>
            </a:r>
          </a:p>
          <a:p>
            <a:pPr lvl="1"/>
            <a:r>
              <a:rPr lang="en-US" sz="1600" b="1" dirty="0"/>
              <a:t>Left, Right, Mid </a:t>
            </a:r>
            <a:r>
              <a:rPr lang="en-US" sz="1600" dirty="0"/>
              <a:t>– Extract a part of a string.</a:t>
            </a:r>
          </a:p>
          <a:p>
            <a:pPr lvl="1"/>
            <a:r>
              <a:rPr lang="en-US" sz="1600" b="1" dirty="0"/>
              <a:t>Format </a:t>
            </a:r>
            <a:r>
              <a:rPr lang="en-US" sz="1600" dirty="0"/>
              <a:t>– Format a string to a specific Number format </a:t>
            </a:r>
          </a:p>
          <a:p>
            <a:pPr lvl="1"/>
            <a:r>
              <a:rPr lang="en-US" sz="1600" b="1" dirty="0" err="1"/>
              <a:t>Instr</a:t>
            </a:r>
            <a:r>
              <a:rPr lang="en-US" sz="1600" b="1" dirty="0"/>
              <a:t>, </a:t>
            </a:r>
            <a:r>
              <a:rPr lang="en-US" sz="1600" b="1" dirty="0" err="1"/>
              <a:t>InstrRev</a:t>
            </a:r>
            <a:r>
              <a:rPr lang="en-US" sz="1600" b="1" dirty="0"/>
              <a:t> </a:t>
            </a:r>
            <a:r>
              <a:rPr lang="en-US" sz="1600" dirty="0"/>
              <a:t>– Searches for a character in a String.</a:t>
            </a:r>
          </a:p>
          <a:p>
            <a:pPr lvl="1"/>
            <a:r>
              <a:rPr lang="en-US" sz="1600" b="1" dirty="0"/>
              <a:t>String </a:t>
            </a:r>
            <a:r>
              <a:rPr lang="en-US" sz="1600" dirty="0"/>
              <a:t>– This will generate a String of repeated characters</a:t>
            </a:r>
          </a:p>
          <a:p>
            <a:pPr lvl="1"/>
            <a:r>
              <a:rPr lang="en-US" sz="1600" b="1" dirty="0"/>
              <a:t>Len </a:t>
            </a:r>
            <a:r>
              <a:rPr lang="en-US" sz="1600" dirty="0"/>
              <a:t>– Returns the length of the string or the number of characters in a string</a:t>
            </a:r>
          </a:p>
          <a:p>
            <a:pPr lvl="1"/>
            <a:r>
              <a:rPr lang="en-US" sz="1600" b="1" dirty="0" err="1"/>
              <a:t>LTrim</a:t>
            </a:r>
            <a:r>
              <a:rPr lang="en-US" sz="1600" b="1" dirty="0"/>
              <a:t>, </a:t>
            </a:r>
            <a:r>
              <a:rPr lang="en-US" sz="1600" b="1" dirty="0" err="1"/>
              <a:t>RTrim</a:t>
            </a:r>
            <a:r>
              <a:rPr lang="en-US" sz="1600" b="1" dirty="0"/>
              <a:t>, Trim </a:t>
            </a:r>
            <a:r>
              <a:rPr lang="en-US" sz="1600" dirty="0"/>
              <a:t>– This will remove leading spaces</a:t>
            </a:r>
            <a:endParaRPr lang="en-US" sz="1600" b="1" dirty="0"/>
          </a:p>
          <a:p>
            <a:pPr lvl="1"/>
            <a:r>
              <a:rPr lang="en-US" sz="1600" b="1" dirty="0"/>
              <a:t>Replace </a:t>
            </a:r>
            <a:r>
              <a:rPr lang="en-US" sz="1600" dirty="0"/>
              <a:t>– Replace a part of the string</a:t>
            </a:r>
          </a:p>
          <a:p>
            <a:pPr lvl="1"/>
            <a:r>
              <a:rPr lang="en-US" sz="1600" b="1" dirty="0" err="1"/>
              <a:t>StrReverse</a:t>
            </a:r>
            <a:r>
              <a:rPr lang="en-US" sz="1600" b="1" dirty="0"/>
              <a:t> </a:t>
            </a:r>
            <a:r>
              <a:rPr lang="en-US" sz="1600" dirty="0"/>
              <a:t>– Reverse a string</a:t>
            </a:r>
          </a:p>
          <a:p>
            <a:pPr lvl="1"/>
            <a:r>
              <a:rPr lang="en-US" sz="1600" b="1" dirty="0"/>
              <a:t>Split </a:t>
            </a:r>
            <a:r>
              <a:rPr lang="en-US" sz="1600" dirty="0"/>
              <a:t>– Converts String to array</a:t>
            </a:r>
            <a:endParaRPr lang="en-US" sz="1600" b="1" dirty="0"/>
          </a:p>
          <a:p>
            <a:pPr marL="269875" lvl="1" indent="0">
              <a:buNone/>
            </a:pPr>
            <a:endParaRPr lang="en-US" sz="1600" dirty="0"/>
          </a:p>
        </p:txBody>
      </p:sp>
      <p:sp>
        <p:nvSpPr>
          <p:cNvPr id="2" name="Title 1"/>
          <p:cNvSpPr>
            <a:spLocks noGrp="1"/>
          </p:cNvSpPr>
          <p:nvPr>
            <p:ph type="title"/>
          </p:nvPr>
        </p:nvSpPr>
        <p:spPr/>
        <p:txBody>
          <a:bodyPr/>
          <a:lstStyle/>
          <a:p>
            <a:r>
              <a:rPr lang="en-US" dirty="0"/>
              <a:t>String Functions</a:t>
            </a:r>
          </a:p>
        </p:txBody>
      </p:sp>
      <p:sp>
        <p:nvSpPr>
          <p:cNvPr id="4" name="Footer Placeholder 3"/>
          <p:cNvSpPr>
            <a:spLocks noGrp="1"/>
          </p:cNvSpPr>
          <p:nvPr>
            <p:ph type="ftr" sz="quarter" idx="3"/>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10392"/>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Aft>
                <a:spcPts val="600"/>
              </a:spcAft>
              <a:tabLst>
                <a:tab pos="604784" algn="l"/>
                <a:tab pos="907176" algn="l"/>
                <a:tab pos="1159170" algn="l"/>
              </a:tabLst>
            </a:pPr>
            <a:endParaRPr lang="en-US" dirty="0"/>
          </a:p>
        </p:txBody>
      </p:sp>
    </p:spTree>
    <p:extLst>
      <p:ext uri="{BB962C8B-B14F-4D97-AF65-F5344CB8AC3E}">
        <p14:creationId xmlns:p14="http://schemas.microsoft.com/office/powerpoint/2010/main" val="358649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01248"/>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381"/>
              </a:lnSpc>
              <a:tabLst>
                <a:tab pos="604784" algn="l"/>
                <a:tab pos="907176" algn="l"/>
                <a:tab pos="1159170" algn="l"/>
              </a:tabLst>
            </a:pPr>
            <a:r>
              <a:rPr lang="en-US" dirty="0"/>
              <a:t>The basic syntax for declaring a variable is:</a:t>
            </a:r>
          </a:p>
          <a:p>
            <a:pPr marL="0" indent="0" algn="ctr">
              <a:lnSpc>
                <a:spcPts val="2381"/>
              </a:lnSpc>
              <a:buNone/>
              <a:tabLst>
                <a:tab pos="604784" algn="l"/>
                <a:tab pos="907176" algn="l"/>
                <a:tab pos="1159170" algn="l"/>
              </a:tabLst>
            </a:pPr>
            <a:endParaRPr lang="en-US" dirty="0"/>
          </a:p>
          <a:p>
            <a:pPr marL="0" indent="0" algn="ctr">
              <a:lnSpc>
                <a:spcPts val="2381"/>
              </a:lnSpc>
              <a:buNone/>
              <a:tabLst>
                <a:tab pos="604784" algn="l"/>
                <a:tab pos="907176" algn="l"/>
                <a:tab pos="1159170" algn="l"/>
              </a:tabLst>
            </a:pPr>
            <a:r>
              <a:rPr lang="en-US" dirty="0"/>
              <a:t>Dim </a:t>
            </a:r>
            <a:r>
              <a:rPr lang="en-US" i="1" dirty="0" err="1"/>
              <a:t>VariableName</a:t>
            </a:r>
            <a:r>
              <a:rPr lang="en-US" i="1" dirty="0"/>
              <a:t> </a:t>
            </a:r>
            <a:r>
              <a:rPr lang="en-US" dirty="0"/>
              <a:t>[As </a:t>
            </a:r>
            <a:r>
              <a:rPr lang="en-US" i="1" dirty="0" err="1"/>
              <a:t>DataType</a:t>
            </a:r>
            <a:r>
              <a:rPr lang="en-US" dirty="0"/>
              <a:t>]</a:t>
            </a:r>
          </a:p>
          <a:p>
            <a:pPr marL="0" indent="0" algn="ctr">
              <a:lnSpc>
                <a:spcPct val="100000"/>
              </a:lnSpc>
              <a:buNone/>
              <a:tabLst>
                <a:tab pos="604784" algn="l"/>
                <a:tab pos="907176" algn="l"/>
                <a:tab pos="1159170" algn="l"/>
              </a:tabLst>
            </a:pPr>
            <a:endParaRPr kumimoji="0" lang="en-US" dirty="0"/>
          </a:p>
          <a:p>
            <a:pPr>
              <a:lnSpc>
                <a:spcPct val="100000"/>
              </a:lnSpc>
              <a:tabLst>
                <a:tab pos="604784" algn="l"/>
                <a:tab pos="907176" algn="l"/>
                <a:tab pos="1159170" algn="l"/>
              </a:tabLst>
            </a:pPr>
            <a:r>
              <a:rPr kumimoji="0" lang="en-US" dirty="0"/>
              <a:t>Data Type is Optional, however if </a:t>
            </a:r>
            <a:r>
              <a:rPr kumimoji="0" lang="en-US" dirty="0" err="1"/>
              <a:t>DataType</a:t>
            </a:r>
            <a:r>
              <a:rPr kumimoji="0" lang="en-US" dirty="0"/>
              <a:t> is not specified, it will be give a Variant Data Type.</a:t>
            </a:r>
          </a:p>
        </p:txBody>
      </p:sp>
    </p:spTree>
    <p:extLst>
      <p:ext uri="{BB962C8B-B14F-4D97-AF65-F5344CB8AC3E}">
        <p14:creationId xmlns:p14="http://schemas.microsoft.com/office/powerpoint/2010/main" val="373415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	</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01248"/>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tabLst>
                <a:tab pos="604784" algn="l"/>
                <a:tab pos="907176" algn="l"/>
                <a:tab pos="1159170" algn="l"/>
              </a:tabLst>
            </a:pPr>
            <a:r>
              <a:rPr lang="en-US" dirty="0"/>
              <a:t>The scope of the variable is determined by the location of the variable declaration or by the use of Private or Public keyword.</a:t>
            </a:r>
          </a:p>
          <a:p>
            <a:pPr>
              <a:lnSpc>
                <a:spcPct val="150000"/>
              </a:lnSpc>
              <a:tabLst>
                <a:tab pos="604784" algn="l"/>
                <a:tab pos="907176" algn="l"/>
                <a:tab pos="1159170" algn="l"/>
              </a:tabLst>
            </a:pPr>
            <a:r>
              <a:rPr kumimoji="0" lang="en-US" dirty="0"/>
              <a:t>Variable’s scope can be:</a:t>
            </a:r>
          </a:p>
          <a:p>
            <a:pPr lvl="2">
              <a:lnSpc>
                <a:spcPct val="150000"/>
              </a:lnSpc>
              <a:tabLst>
                <a:tab pos="604784" algn="l"/>
                <a:tab pos="907176" algn="l"/>
                <a:tab pos="1159170" algn="l"/>
              </a:tabLst>
            </a:pPr>
            <a:r>
              <a:rPr kumimoji="0" lang="en-US" b="1" i="1" dirty="0"/>
              <a:t>Procedural Scope </a:t>
            </a:r>
            <a:r>
              <a:rPr kumimoji="0" lang="en-US" dirty="0"/>
              <a:t>– These are variable that are declared within a procedure. These variables can only be accessed with code that resides in the procedure where the procedure is defined or declared.</a:t>
            </a:r>
          </a:p>
          <a:p>
            <a:pPr lvl="2">
              <a:lnSpc>
                <a:spcPct val="150000"/>
              </a:lnSpc>
              <a:tabLst>
                <a:tab pos="604784" algn="l"/>
                <a:tab pos="907176" algn="l"/>
                <a:tab pos="1159170" algn="l"/>
              </a:tabLst>
            </a:pPr>
            <a:r>
              <a:rPr kumimoji="0" lang="en-US" b="1" i="1" dirty="0"/>
              <a:t>Modular Scope </a:t>
            </a:r>
            <a:r>
              <a:rPr kumimoji="0" lang="en-US" dirty="0"/>
              <a:t>– These are variables that are declared within a module. These variables are declared at the top of the module. These variables are accessible with code within the module.</a:t>
            </a:r>
          </a:p>
          <a:p>
            <a:pPr lvl="2">
              <a:lnSpc>
                <a:spcPct val="150000"/>
              </a:lnSpc>
              <a:tabLst>
                <a:tab pos="604784" algn="l"/>
                <a:tab pos="907176" algn="l"/>
                <a:tab pos="1159170" algn="l"/>
              </a:tabLst>
            </a:pPr>
            <a:r>
              <a:rPr kumimoji="0" lang="en-US" b="1" i="1" dirty="0"/>
              <a:t>Global Scope </a:t>
            </a:r>
            <a:r>
              <a:rPr kumimoji="0" lang="en-US" dirty="0"/>
              <a:t>– When Module level variable is added with a Public keyword, this will make the variable a Global variable. These variables can be accessed by any code within the same project.</a:t>
            </a:r>
          </a:p>
          <a:p>
            <a:pPr marL="0" indent="0">
              <a:lnSpc>
                <a:spcPct val="150000"/>
              </a:lnSpc>
              <a:buNone/>
              <a:tabLst>
                <a:tab pos="604784" algn="l"/>
                <a:tab pos="907176" algn="l"/>
                <a:tab pos="1159170" algn="l"/>
              </a:tabLst>
            </a:pPr>
            <a:endParaRPr kumimoji="0" lang="en-US" dirty="0"/>
          </a:p>
        </p:txBody>
      </p:sp>
    </p:spTree>
    <p:extLst>
      <p:ext uri="{BB962C8B-B14F-4D97-AF65-F5344CB8AC3E}">
        <p14:creationId xmlns:p14="http://schemas.microsoft.com/office/powerpoint/2010/main" val="8340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Lifetime	</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01248"/>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tabLst>
                <a:tab pos="604784" algn="l"/>
                <a:tab pos="907176" algn="l"/>
                <a:tab pos="1159170" algn="l"/>
              </a:tabLst>
            </a:pPr>
            <a:r>
              <a:rPr kumimoji="0" lang="en-US" dirty="0"/>
              <a:t>Variable lifetime refers to the period of time from which you can use a variable until it is unloaded or removed from the computer’s memory.</a:t>
            </a:r>
          </a:p>
          <a:p>
            <a:pPr lvl="2">
              <a:lnSpc>
                <a:spcPct val="100000"/>
              </a:lnSpc>
              <a:tabLst>
                <a:tab pos="604784" algn="l"/>
                <a:tab pos="907176" algn="l"/>
                <a:tab pos="1159170" algn="l"/>
              </a:tabLst>
            </a:pPr>
            <a:r>
              <a:rPr kumimoji="0" lang="en-US" b="1" dirty="0"/>
              <a:t>Procedure-Level </a:t>
            </a:r>
            <a:r>
              <a:rPr kumimoji="0" lang="en-US" dirty="0"/>
              <a:t>– the variable can be used the moment the procedure begins executing until it is finished. When the procedure is executed the next time, a new set of variables are created.</a:t>
            </a:r>
          </a:p>
          <a:p>
            <a:pPr lvl="2">
              <a:lnSpc>
                <a:spcPct val="100000"/>
              </a:lnSpc>
              <a:tabLst>
                <a:tab pos="604784" algn="l"/>
                <a:tab pos="907176" algn="l"/>
                <a:tab pos="1159170" algn="l"/>
              </a:tabLst>
            </a:pPr>
            <a:endParaRPr kumimoji="0" lang="en-US" dirty="0"/>
          </a:p>
          <a:p>
            <a:pPr lvl="2">
              <a:lnSpc>
                <a:spcPct val="100000"/>
              </a:lnSpc>
              <a:tabLst>
                <a:tab pos="604784" algn="l"/>
                <a:tab pos="907176" algn="l"/>
                <a:tab pos="1159170" algn="l"/>
              </a:tabLst>
            </a:pPr>
            <a:r>
              <a:rPr kumimoji="0" lang="en-US" b="1" dirty="0"/>
              <a:t>Module-Level </a:t>
            </a:r>
            <a:r>
              <a:rPr kumimoji="0" lang="en-US" dirty="0"/>
              <a:t>– the variables can be used the moment the workbook containing the code is opened until the workbook is closed. The value of a module-level variable will remain until it is changed or until the workbook is closed.</a:t>
            </a:r>
          </a:p>
          <a:p>
            <a:pPr lvl="2">
              <a:lnSpc>
                <a:spcPct val="100000"/>
              </a:lnSpc>
              <a:tabLst>
                <a:tab pos="604784" algn="l"/>
                <a:tab pos="907176" algn="l"/>
                <a:tab pos="1159170" algn="l"/>
              </a:tabLst>
            </a:pPr>
            <a:endParaRPr kumimoji="0" lang="en-US" b="1" dirty="0"/>
          </a:p>
          <a:p>
            <a:pPr lvl="2">
              <a:lnSpc>
                <a:spcPct val="100000"/>
              </a:lnSpc>
              <a:tabLst>
                <a:tab pos="604784" algn="l"/>
                <a:tab pos="907176" algn="l"/>
                <a:tab pos="1159170" algn="l"/>
              </a:tabLst>
            </a:pPr>
            <a:r>
              <a:rPr kumimoji="0" lang="en-US" b="1" dirty="0"/>
              <a:t>Global-Level </a:t>
            </a:r>
            <a:r>
              <a:rPr kumimoji="0" lang="en-US" dirty="0"/>
              <a:t>– the variables can be used the moment the workbook containing the code is opened until the workbook is closed. The value of a module-level variable will remain until it is changed or until the workbook is closed.</a:t>
            </a:r>
            <a:endParaRPr kumimoji="0" lang="en-US" b="1" dirty="0"/>
          </a:p>
          <a:p>
            <a:pPr lvl="2">
              <a:lnSpc>
                <a:spcPct val="100000"/>
              </a:lnSpc>
              <a:tabLst>
                <a:tab pos="604784" algn="l"/>
                <a:tab pos="907176" algn="l"/>
                <a:tab pos="1159170" algn="l"/>
              </a:tabLst>
            </a:pPr>
            <a:endParaRPr kumimoji="0" lang="en-US" b="1" dirty="0"/>
          </a:p>
          <a:p>
            <a:pPr>
              <a:lnSpc>
                <a:spcPct val="150000"/>
              </a:lnSpc>
              <a:tabLst>
                <a:tab pos="604784" algn="l"/>
                <a:tab pos="907176" algn="l"/>
                <a:tab pos="1159170" algn="l"/>
              </a:tabLst>
            </a:pPr>
            <a:endParaRPr kumimoji="0" lang="en-US" dirty="0"/>
          </a:p>
          <a:p>
            <a:pPr marL="0" indent="0">
              <a:lnSpc>
                <a:spcPct val="150000"/>
              </a:lnSpc>
              <a:buNone/>
              <a:tabLst>
                <a:tab pos="604784" algn="l"/>
                <a:tab pos="907176" algn="l"/>
                <a:tab pos="1159170" algn="l"/>
              </a:tabLst>
            </a:pPr>
            <a:endParaRPr kumimoji="0" lang="en-US" dirty="0"/>
          </a:p>
        </p:txBody>
      </p:sp>
    </p:spTree>
    <p:extLst>
      <p:ext uri="{BB962C8B-B14F-4D97-AF65-F5344CB8AC3E}">
        <p14:creationId xmlns:p14="http://schemas.microsoft.com/office/powerpoint/2010/main" val="329231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388" y="836712"/>
            <a:ext cx="8784976" cy="5701248"/>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tabLst>
                <a:tab pos="604784" algn="l"/>
                <a:tab pos="907176" algn="l"/>
                <a:tab pos="1159170" algn="l"/>
              </a:tabLst>
            </a:pPr>
            <a:r>
              <a:rPr lang="en-US" dirty="0"/>
              <a:t>Constants are like variables, however, the values of constants never change. Unless, the value is changed explicitly in the source code.</a:t>
            </a:r>
          </a:p>
          <a:p>
            <a:pPr>
              <a:lnSpc>
                <a:spcPct val="150000"/>
              </a:lnSpc>
              <a:tabLst>
                <a:tab pos="604784" algn="l"/>
                <a:tab pos="907176" algn="l"/>
                <a:tab pos="1159170" algn="l"/>
              </a:tabLst>
            </a:pPr>
            <a:r>
              <a:rPr lang="en-US" dirty="0"/>
              <a:t>Constants are private by default.</a:t>
            </a:r>
          </a:p>
          <a:p>
            <a:pPr>
              <a:lnSpc>
                <a:spcPct val="150000"/>
              </a:lnSpc>
              <a:tabLst>
                <a:tab pos="604784" algn="l"/>
                <a:tab pos="907176" algn="l"/>
                <a:tab pos="1159170" algn="l"/>
              </a:tabLst>
            </a:pPr>
            <a:r>
              <a:rPr lang="en-US" dirty="0"/>
              <a:t>Declared at the module level, constants can be declared as public.</a:t>
            </a:r>
          </a:p>
          <a:p>
            <a:pPr>
              <a:lnSpc>
                <a:spcPct val="150000"/>
              </a:lnSpc>
              <a:tabLst>
                <a:tab pos="604784" algn="l"/>
                <a:tab pos="907176" algn="l"/>
                <a:tab pos="1159170" algn="l"/>
              </a:tabLst>
            </a:pPr>
            <a:r>
              <a:rPr lang="en-US" dirty="0"/>
              <a:t>Constants’ naming convention is All Capitals.</a:t>
            </a:r>
          </a:p>
          <a:p>
            <a:pPr>
              <a:lnSpc>
                <a:spcPct val="150000"/>
              </a:lnSpc>
              <a:tabLst>
                <a:tab pos="604784" algn="l"/>
                <a:tab pos="907176" algn="l"/>
                <a:tab pos="1159170" algn="l"/>
              </a:tabLst>
            </a:pPr>
            <a:r>
              <a:rPr lang="en-US" dirty="0"/>
              <a:t>VBA chooses a type for the constant if data type is not indicated.</a:t>
            </a:r>
          </a:p>
        </p:txBody>
      </p:sp>
    </p:spTree>
    <p:extLst>
      <p:ext uri="{BB962C8B-B14F-4D97-AF65-F5344CB8AC3E}">
        <p14:creationId xmlns:p14="http://schemas.microsoft.com/office/powerpoint/2010/main" val="20980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The VBE (Visual Basic Editor)</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898203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Operators</a:t>
            </a:r>
          </a:p>
        </p:txBody>
      </p:sp>
    </p:spTree>
    <p:extLst>
      <p:ext uri="{BB962C8B-B14F-4D97-AF65-F5344CB8AC3E}">
        <p14:creationId xmlns:p14="http://schemas.microsoft.com/office/powerpoint/2010/main" val="3293708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Operators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50392"/>
            <a:ext cx="8784976" cy="5660136"/>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b="1" dirty="0"/>
              <a:t>Arithmetic Operators –</a:t>
            </a:r>
            <a:r>
              <a:rPr lang="en-US" dirty="0"/>
              <a:t> These are operators that are used for mathematical operations</a:t>
            </a:r>
          </a:p>
          <a:p>
            <a:pPr algn="just">
              <a:lnSpc>
                <a:spcPct val="150000"/>
              </a:lnSpc>
              <a:spcAft>
                <a:spcPts val="1200"/>
              </a:spcAft>
              <a:tabLst>
                <a:tab pos="604784" algn="l"/>
                <a:tab pos="907176" algn="l"/>
                <a:tab pos="1159170" algn="l"/>
              </a:tabLst>
            </a:pPr>
            <a:r>
              <a:rPr lang="en-US" b="1" dirty="0"/>
              <a:t>Comparison Operators – </a:t>
            </a:r>
            <a:r>
              <a:rPr lang="en-US" dirty="0"/>
              <a:t>These are operators that are used for comparing values.</a:t>
            </a:r>
          </a:p>
          <a:p>
            <a:pPr algn="just">
              <a:lnSpc>
                <a:spcPct val="150000"/>
              </a:lnSpc>
              <a:spcAft>
                <a:spcPts val="1200"/>
              </a:spcAft>
              <a:tabLst>
                <a:tab pos="604784" algn="l"/>
                <a:tab pos="907176" algn="l"/>
                <a:tab pos="1159170" algn="l"/>
              </a:tabLst>
            </a:pPr>
            <a:r>
              <a:rPr lang="en-US" b="1" dirty="0"/>
              <a:t>Concatenation Operators – </a:t>
            </a:r>
            <a:r>
              <a:rPr lang="en-US" dirty="0"/>
              <a:t>These are operators used in manipulating of Strings.</a:t>
            </a:r>
          </a:p>
          <a:p>
            <a:pPr algn="just">
              <a:lnSpc>
                <a:spcPct val="150000"/>
              </a:lnSpc>
              <a:spcAft>
                <a:spcPts val="1200"/>
              </a:spcAft>
              <a:tabLst>
                <a:tab pos="604784" algn="l"/>
                <a:tab pos="907176" algn="l"/>
                <a:tab pos="1159170" algn="l"/>
              </a:tabLst>
            </a:pPr>
            <a:r>
              <a:rPr lang="en-US" b="1" dirty="0"/>
              <a:t>Logical Operators – </a:t>
            </a:r>
            <a:r>
              <a:rPr lang="en-US" dirty="0"/>
              <a:t>These are operators that are used to perform logical operations.</a:t>
            </a:r>
            <a:endParaRPr lang="en-US" b="1" dirty="0"/>
          </a:p>
        </p:txBody>
      </p:sp>
    </p:spTree>
    <p:extLst>
      <p:ext uri="{BB962C8B-B14F-4D97-AF65-F5344CB8AC3E}">
        <p14:creationId xmlns:p14="http://schemas.microsoft.com/office/powerpoint/2010/main" val="33622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50392"/>
            <a:ext cx="8784976" cy="5660136"/>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Aft>
                <a:spcPts val="1200"/>
              </a:spcAft>
              <a:buNone/>
              <a:tabLst>
                <a:tab pos="604784" algn="l"/>
                <a:tab pos="907176" algn="l"/>
                <a:tab pos="1159170" algn="l"/>
              </a:tabLst>
            </a:pPr>
            <a:endParaRPr lang="en-US" b="1" dirty="0"/>
          </a:p>
        </p:txBody>
      </p:sp>
      <p:graphicFrame>
        <p:nvGraphicFramePr>
          <p:cNvPr id="8" name="Table 7">
            <a:extLst>
              <a:ext uri="{FF2B5EF4-FFF2-40B4-BE49-F238E27FC236}">
                <a16:creationId xmlns:a16="http://schemas.microsoft.com/office/drawing/2014/main" id="{54CD254A-B2E7-4E4D-B550-2DF18762767E}"/>
              </a:ext>
            </a:extLst>
          </p:cNvPr>
          <p:cNvGraphicFramePr>
            <a:graphicFrameLocks noGrp="1"/>
          </p:cNvGraphicFramePr>
          <p:nvPr>
            <p:extLst>
              <p:ext uri="{D42A27DB-BD31-4B8C-83A1-F6EECF244321}">
                <p14:modId xmlns:p14="http://schemas.microsoft.com/office/powerpoint/2010/main" val="3218624798"/>
              </p:ext>
            </p:extLst>
          </p:nvPr>
        </p:nvGraphicFramePr>
        <p:xfrm>
          <a:off x="476250" y="1389888"/>
          <a:ext cx="8191500" cy="4352542"/>
        </p:xfrm>
        <a:graphic>
          <a:graphicData uri="http://schemas.openxmlformats.org/drawingml/2006/table">
            <a:tbl>
              <a:tblPr/>
              <a:tblGrid>
                <a:gridCol w="2806700">
                  <a:extLst>
                    <a:ext uri="{9D8B030D-6E8A-4147-A177-3AD203B41FA5}">
                      <a16:colId xmlns:a16="http://schemas.microsoft.com/office/drawing/2014/main" val="2000380704"/>
                    </a:ext>
                  </a:extLst>
                </a:gridCol>
                <a:gridCol w="5384800">
                  <a:extLst>
                    <a:ext uri="{9D8B030D-6E8A-4147-A177-3AD203B41FA5}">
                      <a16:colId xmlns:a16="http://schemas.microsoft.com/office/drawing/2014/main" val="3170442351"/>
                    </a:ext>
                  </a:extLst>
                </a:gridCol>
              </a:tblGrid>
              <a:tr h="411559">
                <a:tc>
                  <a:txBody>
                    <a:bodyPr/>
                    <a:lstStyle/>
                    <a:p>
                      <a:pPr algn="ctr" fontAlgn="ctr"/>
                      <a:r>
                        <a:rPr lang="en-US" sz="1600" b="1" i="0" u="none" strike="noStrike">
                          <a:solidFill>
                            <a:srgbClr val="000000"/>
                          </a:solidFill>
                          <a:effectLst/>
                          <a:latin typeface="Calibri" panose="020F0502020204030204" pitchFamily="34" charset="0"/>
                        </a:rPr>
                        <a:t>Operator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Action</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362594"/>
                  </a:ext>
                </a:extLst>
              </a:tr>
              <a:tr h="436501">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The power operator</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731905"/>
                  </a:ext>
                </a:extLst>
              </a:tr>
              <a:tr h="436501">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The multiplication operator</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124108"/>
                  </a:ext>
                </a:extLst>
              </a:tr>
              <a:tr h="436501">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The division operator</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092441"/>
                  </a:ext>
                </a:extLst>
              </a:tr>
              <a:tr h="873003">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The integer division operator (divides two numbers and returns the result)</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358854"/>
                  </a:ext>
                </a:extLst>
              </a:tr>
              <a:tr h="873003">
                <a:tc>
                  <a:txBody>
                    <a:bodyPr/>
                    <a:lstStyle/>
                    <a:p>
                      <a:pPr algn="ctr" fontAlgn="ctr"/>
                      <a:r>
                        <a:rPr lang="en-US" sz="1600" b="0" i="0" u="none" strike="noStrike">
                          <a:solidFill>
                            <a:srgbClr val="000000"/>
                          </a:solidFill>
                          <a:effectLst/>
                          <a:latin typeface="Calibri" panose="020F0502020204030204" pitchFamily="34" charset="0"/>
                        </a:rPr>
                        <a:t>Mod</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The modulus operator (divides two numbers and returns the remainder)</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152968"/>
                  </a:ext>
                </a:extLst>
              </a:tr>
              <a:tr h="436501">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The addition operator</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984283"/>
                  </a:ext>
                </a:extLst>
              </a:tr>
              <a:tr h="448973">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The subtraction operator</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890462"/>
                  </a:ext>
                </a:extLst>
              </a:tr>
            </a:tbl>
          </a:graphicData>
        </a:graphic>
      </p:graphicFrame>
    </p:spTree>
    <p:extLst>
      <p:ext uri="{BB962C8B-B14F-4D97-AF65-F5344CB8AC3E}">
        <p14:creationId xmlns:p14="http://schemas.microsoft.com/office/powerpoint/2010/main" val="792153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50392"/>
            <a:ext cx="8784976" cy="5660136"/>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Aft>
                <a:spcPts val="1200"/>
              </a:spcAft>
              <a:buNone/>
              <a:tabLst>
                <a:tab pos="604784" algn="l"/>
                <a:tab pos="907176" algn="l"/>
                <a:tab pos="1159170" algn="l"/>
              </a:tabLst>
            </a:pPr>
            <a:endParaRPr lang="en-US" b="1" dirty="0"/>
          </a:p>
        </p:txBody>
      </p:sp>
      <p:graphicFrame>
        <p:nvGraphicFramePr>
          <p:cNvPr id="5" name="Table 4">
            <a:extLst>
              <a:ext uri="{FF2B5EF4-FFF2-40B4-BE49-F238E27FC236}">
                <a16:creationId xmlns:a16="http://schemas.microsoft.com/office/drawing/2014/main" id="{722F948B-E0C3-40F7-AB72-F926C28F5A2F}"/>
              </a:ext>
            </a:extLst>
          </p:cNvPr>
          <p:cNvGraphicFramePr>
            <a:graphicFrameLocks noGrp="1"/>
          </p:cNvGraphicFramePr>
          <p:nvPr/>
        </p:nvGraphicFramePr>
        <p:xfrm>
          <a:off x="863600" y="3103880"/>
          <a:ext cx="7416800" cy="1082040"/>
        </p:xfrm>
        <a:graphic>
          <a:graphicData uri="http://schemas.openxmlformats.org/drawingml/2006/table">
            <a:tbl>
              <a:tblPr/>
              <a:tblGrid>
                <a:gridCol w="1181100">
                  <a:extLst>
                    <a:ext uri="{9D8B030D-6E8A-4147-A177-3AD203B41FA5}">
                      <a16:colId xmlns:a16="http://schemas.microsoft.com/office/drawing/2014/main" val="513583456"/>
                    </a:ext>
                  </a:extLst>
                </a:gridCol>
                <a:gridCol w="6235700">
                  <a:extLst>
                    <a:ext uri="{9D8B030D-6E8A-4147-A177-3AD203B41FA5}">
                      <a16:colId xmlns:a16="http://schemas.microsoft.com/office/drawing/2014/main" val="3908540493"/>
                    </a:ext>
                  </a:extLst>
                </a:gridCol>
              </a:tblGrid>
              <a:tr h="274320">
                <a:tc>
                  <a:txBody>
                    <a:bodyPr/>
                    <a:lstStyle/>
                    <a:p>
                      <a:pPr algn="ctr" fontAlgn="ctr"/>
                      <a:r>
                        <a:rPr lang="en-US" sz="1600" b="1" i="0" u="none" strike="noStrike">
                          <a:solidFill>
                            <a:srgbClr val="000000"/>
                          </a:solidFill>
                          <a:effectLst/>
                          <a:latin typeface="Calibri" panose="020F0502020204030204" pitchFamily="34" charset="0"/>
                        </a:rPr>
                        <a:t>Operator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Action</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113112"/>
                  </a:ext>
                </a:extLst>
              </a:tr>
              <a:tr h="266700">
                <a:tc>
                  <a:txBody>
                    <a:bodyPr/>
                    <a:lstStyle/>
                    <a:p>
                      <a:pPr algn="ctr" fontAlgn="ctr"/>
                      <a:r>
                        <a:rPr lang="en-US" sz="1600" b="0" i="0" u="none" strike="noStrike">
                          <a:solidFill>
                            <a:srgbClr val="000000"/>
                          </a:solidFill>
                          <a:effectLst/>
                          <a:latin typeface="Calibri" panose="020F0502020204030204" pitchFamily="34" charset="0"/>
                        </a:rPr>
                        <a:t>And</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Logical Operator And (Returns True if Both Expressions are true)</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516912"/>
                  </a:ext>
                </a:extLst>
              </a:tr>
              <a:tr h="266700">
                <a:tc>
                  <a:txBody>
                    <a:bodyPr/>
                    <a:lstStyle/>
                    <a:p>
                      <a:pPr algn="ctr" fontAlgn="ctr"/>
                      <a:r>
                        <a:rPr lang="en-US" sz="1600" b="0" i="0" u="none" strike="noStrike">
                          <a:solidFill>
                            <a:srgbClr val="000000"/>
                          </a:solidFill>
                          <a:effectLst/>
                          <a:latin typeface="Calibri" panose="020F0502020204030204" pitchFamily="34" charset="0"/>
                        </a:rPr>
                        <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Logical Operator Or (Returns True if either of the Expressions are true)</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779431"/>
                  </a:ext>
                </a:extLst>
              </a:tr>
              <a:tr h="274320">
                <a:tc>
                  <a:txBody>
                    <a:bodyPr/>
                    <a:lstStyle/>
                    <a:p>
                      <a:pPr algn="ctr" fontAlgn="ctr"/>
                      <a:r>
                        <a:rPr lang="en-US" sz="1600" b="0" i="0" u="none" strike="noStrike">
                          <a:solidFill>
                            <a:srgbClr val="000000"/>
                          </a:solidFill>
                          <a:effectLst/>
                          <a:latin typeface="Calibri" panose="020F0502020204030204" pitchFamily="34" charset="0"/>
                        </a:rPr>
                        <a:t>Not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Negates an evaluation (negates the Logical Value)</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825735"/>
                  </a:ext>
                </a:extLst>
              </a:tr>
            </a:tbl>
          </a:graphicData>
        </a:graphic>
      </p:graphicFrame>
    </p:spTree>
    <p:extLst>
      <p:ext uri="{BB962C8B-B14F-4D97-AF65-F5344CB8AC3E}">
        <p14:creationId xmlns:p14="http://schemas.microsoft.com/office/powerpoint/2010/main" val="30458159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and Concatenation Operators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766148"/>
            <a:ext cx="8784976" cy="5660136"/>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b="1" dirty="0"/>
              <a:t>Comparison Operators</a:t>
            </a:r>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r>
              <a:rPr lang="en-US" b="1" dirty="0"/>
              <a:t>Concatenation Operators</a:t>
            </a:r>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r>
              <a:rPr lang="en-US" b="1" dirty="0"/>
              <a:t>Logical Operators</a:t>
            </a:r>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endParaRPr lang="en-US" b="1" dirty="0"/>
          </a:p>
          <a:p>
            <a:pPr algn="just">
              <a:lnSpc>
                <a:spcPct val="100000"/>
              </a:lnSpc>
              <a:spcAft>
                <a:spcPts val="1200"/>
              </a:spcAft>
              <a:tabLst>
                <a:tab pos="604784" algn="l"/>
                <a:tab pos="907176" algn="l"/>
                <a:tab pos="1159170" algn="l"/>
              </a:tabLst>
            </a:pPr>
            <a:endParaRPr lang="en-US" b="1" dirty="0"/>
          </a:p>
        </p:txBody>
      </p:sp>
      <p:graphicFrame>
        <p:nvGraphicFramePr>
          <p:cNvPr id="7" name="Table 6">
            <a:extLst>
              <a:ext uri="{FF2B5EF4-FFF2-40B4-BE49-F238E27FC236}">
                <a16:creationId xmlns:a16="http://schemas.microsoft.com/office/drawing/2014/main" id="{89910EE9-3936-4605-A2BD-75BC0C4B9524}"/>
              </a:ext>
            </a:extLst>
          </p:cNvPr>
          <p:cNvGraphicFramePr>
            <a:graphicFrameLocks noGrp="1"/>
          </p:cNvGraphicFramePr>
          <p:nvPr>
            <p:extLst>
              <p:ext uri="{D42A27DB-BD31-4B8C-83A1-F6EECF244321}">
                <p14:modId xmlns:p14="http://schemas.microsoft.com/office/powerpoint/2010/main" val="585985442"/>
              </p:ext>
            </p:extLst>
          </p:nvPr>
        </p:nvGraphicFramePr>
        <p:xfrm>
          <a:off x="1632288" y="3740600"/>
          <a:ext cx="4953000" cy="998220"/>
        </p:xfrm>
        <a:graphic>
          <a:graphicData uri="http://schemas.openxmlformats.org/drawingml/2006/table">
            <a:tbl>
              <a:tblPr/>
              <a:tblGrid>
                <a:gridCol w="1181100">
                  <a:extLst>
                    <a:ext uri="{9D8B030D-6E8A-4147-A177-3AD203B41FA5}">
                      <a16:colId xmlns:a16="http://schemas.microsoft.com/office/drawing/2014/main" val="1305237905"/>
                    </a:ext>
                  </a:extLst>
                </a:gridCol>
                <a:gridCol w="3771900">
                  <a:extLst>
                    <a:ext uri="{9D8B030D-6E8A-4147-A177-3AD203B41FA5}">
                      <a16:colId xmlns:a16="http://schemas.microsoft.com/office/drawing/2014/main" val="2819591348"/>
                    </a:ext>
                  </a:extLst>
                </a:gridCol>
              </a:tblGrid>
              <a:tr h="335280">
                <a:tc>
                  <a:txBody>
                    <a:bodyPr/>
                    <a:lstStyle/>
                    <a:p>
                      <a:pPr algn="ctr" fontAlgn="ctr"/>
                      <a:r>
                        <a:rPr lang="en-US" sz="2000" b="1" i="0" u="none" strike="noStrike">
                          <a:solidFill>
                            <a:srgbClr val="000000"/>
                          </a:solidFill>
                          <a:effectLst/>
                          <a:latin typeface="Calibri" panose="020F0502020204030204" pitchFamily="34" charset="0"/>
                        </a:rPr>
                        <a:t>Operator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172846"/>
                  </a:ext>
                </a:extLst>
              </a:tr>
              <a:tr h="327660">
                <a:tc>
                  <a:txBody>
                    <a:bodyPr/>
                    <a:lstStyle/>
                    <a:p>
                      <a:pPr algn="ctr" fontAlgn="ctr"/>
                      <a:r>
                        <a:rPr lang="en-US" sz="20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Concatenates two Values</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750947"/>
                  </a:ext>
                </a:extLst>
              </a:tr>
              <a:tr h="335280">
                <a:tc>
                  <a:txBody>
                    <a:bodyPr/>
                    <a:lstStyle/>
                    <a:p>
                      <a:pPr algn="ctr" fontAlgn="ctr"/>
                      <a:r>
                        <a:rPr lang="en-US" sz="2000" b="0" i="0" u="none" strike="noStrike">
                          <a:solidFill>
                            <a:srgbClr val="000000"/>
                          </a:solidFill>
                          <a:effectLst/>
                          <a:latin typeface="Calibri" panose="020F0502020204030204" pitchFamily="34" charset="0"/>
                        </a:rPr>
                        <a:t>&amp;</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Concatenates two Values</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9582741"/>
                  </a:ext>
                </a:extLst>
              </a:tr>
            </a:tbl>
          </a:graphicData>
        </a:graphic>
      </p:graphicFrame>
      <p:graphicFrame>
        <p:nvGraphicFramePr>
          <p:cNvPr id="10" name="Table 9">
            <a:extLst>
              <a:ext uri="{FF2B5EF4-FFF2-40B4-BE49-F238E27FC236}">
                <a16:creationId xmlns:a16="http://schemas.microsoft.com/office/drawing/2014/main" id="{EC607909-8D5C-4BC9-A819-256221EE18BD}"/>
              </a:ext>
            </a:extLst>
          </p:cNvPr>
          <p:cNvGraphicFramePr>
            <a:graphicFrameLocks noGrp="1"/>
          </p:cNvGraphicFramePr>
          <p:nvPr>
            <p:extLst>
              <p:ext uri="{D42A27DB-BD31-4B8C-83A1-F6EECF244321}">
                <p14:modId xmlns:p14="http://schemas.microsoft.com/office/powerpoint/2010/main" val="2289455574"/>
              </p:ext>
            </p:extLst>
          </p:nvPr>
        </p:nvGraphicFramePr>
        <p:xfrm>
          <a:off x="1720850" y="1323734"/>
          <a:ext cx="5702300" cy="1859280"/>
        </p:xfrm>
        <a:graphic>
          <a:graphicData uri="http://schemas.openxmlformats.org/drawingml/2006/table">
            <a:tbl>
              <a:tblPr/>
              <a:tblGrid>
                <a:gridCol w="1181100">
                  <a:extLst>
                    <a:ext uri="{9D8B030D-6E8A-4147-A177-3AD203B41FA5}">
                      <a16:colId xmlns:a16="http://schemas.microsoft.com/office/drawing/2014/main" val="1460628388"/>
                    </a:ext>
                  </a:extLst>
                </a:gridCol>
                <a:gridCol w="4521200">
                  <a:extLst>
                    <a:ext uri="{9D8B030D-6E8A-4147-A177-3AD203B41FA5}">
                      <a16:colId xmlns:a16="http://schemas.microsoft.com/office/drawing/2014/main" val="1394180054"/>
                    </a:ext>
                  </a:extLst>
                </a:gridCol>
              </a:tblGrid>
              <a:tr h="0">
                <a:tc>
                  <a:txBody>
                    <a:bodyPr/>
                    <a:lstStyle/>
                    <a:p>
                      <a:pPr algn="ctr" fontAlgn="ctr"/>
                      <a:r>
                        <a:rPr lang="en-US" sz="1600" b="1" i="0" u="none" strike="noStrike">
                          <a:solidFill>
                            <a:srgbClr val="000000"/>
                          </a:solidFill>
                          <a:effectLst/>
                          <a:latin typeface="Calibri" panose="020F0502020204030204" pitchFamily="34" charset="0"/>
                        </a:rPr>
                        <a:t>Operator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Description </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127591"/>
                  </a:ext>
                </a:extLst>
              </a:tr>
              <a:tr h="266700">
                <a:tc>
                  <a:txBody>
                    <a:bodyPr/>
                    <a:lstStyle/>
                    <a:p>
                      <a:pPr algn="ctr" fontAlgn="ctr"/>
                      <a:r>
                        <a:rPr lang="en-US" sz="1600" b="0" i="0" u="none" strike="noStrike">
                          <a:solidFill>
                            <a:srgbClr val="000000"/>
                          </a:solidFill>
                          <a:effectLst/>
                          <a:latin typeface="Calibri" panose="020F0502020204030204" pitchFamily="34" charset="0"/>
                        </a:rPr>
                        <a: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Returns true if Values are Equal To</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387283"/>
                  </a:ext>
                </a:extLst>
              </a:tr>
              <a:tr h="266700">
                <a:tc>
                  <a:txBody>
                    <a:bodyPr/>
                    <a:lstStyle/>
                    <a:p>
                      <a:pPr algn="ctr" fontAlgn="ctr"/>
                      <a:r>
                        <a:rPr lang="en-US" sz="1600" b="0" i="0" u="none" strike="noStrike">
                          <a:solidFill>
                            <a:srgbClr val="000000"/>
                          </a:solidFill>
                          <a:effectLst/>
                          <a:latin typeface="Calibri" panose="020F0502020204030204" pitchFamily="34" charset="0"/>
                        </a:rPr>
                        <a:t>&lt; &gt;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Returns true if Values are Not Equal To</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964254"/>
                  </a:ext>
                </a:extLst>
              </a:tr>
              <a:tr h="266700">
                <a:tc>
                  <a:txBody>
                    <a:bodyPr/>
                    <a:lstStyle/>
                    <a:p>
                      <a:pPr algn="ctr" fontAlgn="ctr"/>
                      <a:r>
                        <a:rPr lang="en-US" sz="1600" b="0" i="0" u="none" strike="noStrike">
                          <a:solidFill>
                            <a:srgbClr val="000000"/>
                          </a:solidFill>
                          <a:effectLst/>
                          <a:latin typeface="Calibri" panose="020F0502020204030204" pitchFamily="34" charset="0"/>
                        </a:rPr>
                        <a:t>&lt;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Returns true if Values are Less Than</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113464"/>
                  </a:ext>
                </a:extLst>
              </a:tr>
              <a:tr h="266700">
                <a:tc>
                  <a:txBody>
                    <a:bodyPr/>
                    <a:lstStyle/>
                    <a:p>
                      <a:pPr algn="ctr" fontAlgn="ctr"/>
                      <a:r>
                        <a:rPr lang="en-US" sz="1600" b="0" i="0" u="none" strike="noStrike">
                          <a:solidFill>
                            <a:srgbClr val="000000"/>
                          </a:solidFill>
                          <a:effectLst/>
                          <a:latin typeface="Calibri" panose="020F0502020204030204" pitchFamily="34" charset="0"/>
                        </a:rPr>
                        <a:t>&gt;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Returns true if Values are Greater Than</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93881"/>
                  </a:ext>
                </a:extLst>
              </a:tr>
              <a:tr h="266700">
                <a:tc>
                  <a:txBody>
                    <a:bodyPr/>
                    <a:lstStyle/>
                    <a:p>
                      <a:pPr algn="ctr" fontAlgn="ctr"/>
                      <a:r>
                        <a:rPr lang="en-US" sz="1600" b="0" i="0" u="none" strike="noStrike">
                          <a:solidFill>
                            <a:srgbClr val="000000"/>
                          </a:solidFill>
                          <a:effectLst/>
                          <a:latin typeface="Calibri" panose="020F0502020204030204" pitchFamily="34" charset="0"/>
                        </a:rPr>
                        <a:t>&lt;=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Returns true if Values are Less Than or Equal To</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414671"/>
                  </a:ext>
                </a:extLst>
              </a:tr>
              <a:tr h="274320">
                <a:tc>
                  <a:txBody>
                    <a:bodyPr/>
                    <a:lstStyle/>
                    <a:p>
                      <a:pPr algn="ctr" fontAlgn="ctr"/>
                      <a:r>
                        <a:rPr lang="en-US" sz="1600" b="0" i="0" u="none" strike="noStrike">
                          <a:solidFill>
                            <a:srgbClr val="000000"/>
                          </a:solidFill>
                          <a:effectLst/>
                          <a:latin typeface="Calibri" panose="020F0502020204030204" pitchFamily="34" charset="0"/>
                        </a:rPr>
                        <a:t>&gt;=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Returns true if Values are Greater Than or Equal To</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919179"/>
                  </a:ext>
                </a:extLst>
              </a:tr>
            </a:tbl>
          </a:graphicData>
        </a:graphic>
      </p:graphicFrame>
      <p:graphicFrame>
        <p:nvGraphicFramePr>
          <p:cNvPr id="13" name="Table 12">
            <a:extLst>
              <a:ext uri="{FF2B5EF4-FFF2-40B4-BE49-F238E27FC236}">
                <a16:creationId xmlns:a16="http://schemas.microsoft.com/office/drawing/2014/main" id="{8E65C720-851C-4D85-88CC-DCA69DFD420D}"/>
              </a:ext>
            </a:extLst>
          </p:cNvPr>
          <p:cNvGraphicFramePr>
            <a:graphicFrameLocks noGrp="1"/>
          </p:cNvGraphicFramePr>
          <p:nvPr>
            <p:extLst>
              <p:ext uri="{D42A27DB-BD31-4B8C-83A1-F6EECF244321}">
                <p14:modId xmlns:p14="http://schemas.microsoft.com/office/powerpoint/2010/main" val="2161314585"/>
              </p:ext>
            </p:extLst>
          </p:nvPr>
        </p:nvGraphicFramePr>
        <p:xfrm>
          <a:off x="863600" y="5499837"/>
          <a:ext cx="7416800" cy="1082040"/>
        </p:xfrm>
        <a:graphic>
          <a:graphicData uri="http://schemas.openxmlformats.org/drawingml/2006/table">
            <a:tbl>
              <a:tblPr/>
              <a:tblGrid>
                <a:gridCol w="1181100">
                  <a:extLst>
                    <a:ext uri="{9D8B030D-6E8A-4147-A177-3AD203B41FA5}">
                      <a16:colId xmlns:a16="http://schemas.microsoft.com/office/drawing/2014/main" val="1914164192"/>
                    </a:ext>
                  </a:extLst>
                </a:gridCol>
                <a:gridCol w="6235700">
                  <a:extLst>
                    <a:ext uri="{9D8B030D-6E8A-4147-A177-3AD203B41FA5}">
                      <a16:colId xmlns:a16="http://schemas.microsoft.com/office/drawing/2014/main" val="3393653673"/>
                    </a:ext>
                  </a:extLst>
                </a:gridCol>
              </a:tblGrid>
              <a:tr h="274320">
                <a:tc>
                  <a:txBody>
                    <a:bodyPr/>
                    <a:lstStyle/>
                    <a:p>
                      <a:pPr algn="ctr" fontAlgn="ctr"/>
                      <a:r>
                        <a:rPr lang="en-US" sz="1600" b="1" i="0" u="none" strike="noStrike">
                          <a:solidFill>
                            <a:srgbClr val="000000"/>
                          </a:solidFill>
                          <a:effectLst/>
                          <a:latin typeface="Calibri" panose="020F0502020204030204" pitchFamily="34" charset="0"/>
                        </a:rPr>
                        <a:t>Operator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Action</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1667898"/>
                  </a:ext>
                </a:extLst>
              </a:tr>
              <a:tr h="266700">
                <a:tc>
                  <a:txBody>
                    <a:bodyPr/>
                    <a:lstStyle/>
                    <a:p>
                      <a:pPr algn="ctr" fontAlgn="ctr"/>
                      <a:r>
                        <a:rPr lang="en-US" sz="1600" b="0" i="0" u="none" strike="noStrike">
                          <a:solidFill>
                            <a:srgbClr val="000000"/>
                          </a:solidFill>
                          <a:effectLst/>
                          <a:latin typeface="Calibri" panose="020F0502020204030204" pitchFamily="34" charset="0"/>
                        </a:rPr>
                        <a:t>And</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Logical Operator And (Returns True if Both Expressions are true)</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894721"/>
                  </a:ext>
                </a:extLst>
              </a:tr>
              <a:tr h="266700">
                <a:tc>
                  <a:txBody>
                    <a:bodyPr/>
                    <a:lstStyle/>
                    <a:p>
                      <a:pPr algn="ctr" fontAlgn="ctr"/>
                      <a:r>
                        <a:rPr lang="en-US" sz="1600" b="0" i="0" u="none" strike="noStrike">
                          <a:solidFill>
                            <a:srgbClr val="000000"/>
                          </a:solidFill>
                          <a:effectLst/>
                          <a:latin typeface="Calibri" panose="020F0502020204030204" pitchFamily="34" charset="0"/>
                        </a:rPr>
                        <a:t>Or</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Logical Operator Or (Returns True if either of the Expressions are true)</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329105"/>
                  </a:ext>
                </a:extLst>
              </a:tr>
              <a:tr h="274320">
                <a:tc>
                  <a:txBody>
                    <a:bodyPr/>
                    <a:lstStyle/>
                    <a:p>
                      <a:pPr algn="ctr" fontAlgn="ctr"/>
                      <a:r>
                        <a:rPr lang="en-US" sz="1600" b="0" i="0" u="none" strike="noStrike">
                          <a:solidFill>
                            <a:srgbClr val="000000"/>
                          </a:solidFill>
                          <a:effectLst/>
                          <a:latin typeface="Calibri" panose="020F0502020204030204" pitchFamily="34" charset="0"/>
                        </a:rPr>
                        <a:t>Not</a:t>
                      </a:r>
                    </a:p>
                  </a:txBody>
                  <a:tcPr marL="7620" marR="7620" marT="7620"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Negates an evaluation (negates the Logical Value)</a:t>
                      </a:r>
                    </a:p>
                  </a:txBody>
                  <a:tcPr marL="7620" marR="7620" marT="7620"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156426"/>
                  </a:ext>
                </a:extLst>
              </a:tr>
            </a:tbl>
          </a:graphicData>
        </a:graphic>
      </p:graphicFrame>
    </p:spTree>
    <p:extLst>
      <p:ext uri="{BB962C8B-B14F-4D97-AF65-F5344CB8AC3E}">
        <p14:creationId xmlns:p14="http://schemas.microsoft.com/office/powerpoint/2010/main" val="100534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Objects</a:t>
            </a:r>
          </a:p>
        </p:txBody>
      </p:sp>
    </p:spTree>
    <p:extLst>
      <p:ext uri="{BB962C8B-B14F-4D97-AF65-F5344CB8AC3E}">
        <p14:creationId xmlns:p14="http://schemas.microsoft.com/office/powerpoint/2010/main" val="3808642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1533924"/>
            <a:ext cx="8784976" cy="3790152"/>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Objects are the items that you can manipulate in your program. </a:t>
            </a:r>
          </a:p>
          <a:p>
            <a:pPr algn="just">
              <a:lnSpc>
                <a:spcPct val="150000"/>
              </a:lnSpc>
              <a:spcAft>
                <a:spcPts val="1200"/>
              </a:spcAft>
              <a:tabLst>
                <a:tab pos="604784" algn="l"/>
                <a:tab pos="907176" algn="l"/>
                <a:tab pos="1159170" algn="l"/>
              </a:tabLst>
            </a:pPr>
            <a:r>
              <a:rPr lang="en-US" dirty="0"/>
              <a:t>Most of coding involved in VBA is manipulating Excel Objects to obtain the desired behavior.</a:t>
            </a:r>
          </a:p>
          <a:p>
            <a:pPr algn="just">
              <a:lnSpc>
                <a:spcPct val="150000"/>
              </a:lnSpc>
              <a:spcAft>
                <a:spcPts val="1200"/>
              </a:spcAft>
              <a:tabLst>
                <a:tab pos="604784" algn="l"/>
                <a:tab pos="907176" algn="l"/>
                <a:tab pos="1159170" algn="l"/>
              </a:tabLst>
            </a:pPr>
            <a:r>
              <a:rPr lang="en-US" dirty="0"/>
              <a:t>In Excel VBA, there are objects such as Workbook, Worksheet, Range Object, etc. Any item that you can interact with in Excel can be available as an Excel Object.</a:t>
            </a:r>
          </a:p>
        </p:txBody>
      </p:sp>
    </p:spTree>
    <p:extLst>
      <p:ext uri="{BB962C8B-B14F-4D97-AF65-F5344CB8AC3E}">
        <p14:creationId xmlns:p14="http://schemas.microsoft.com/office/powerpoint/2010/main" val="60737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Statements</a:t>
            </a:r>
          </a:p>
        </p:txBody>
      </p:sp>
    </p:spTree>
    <p:extLst>
      <p:ext uri="{BB962C8B-B14F-4D97-AF65-F5344CB8AC3E}">
        <p14:creationId xmlns:p14="http://schemas.microsoft.com/office/powerpoint/2010/main" val="2665128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86968"/>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Statements are essential for the VBA programming language. It can contain keywords, operators, variables, constants, and expressions. </a:t>
            </a:r>
          </a:p>
          <a:p>
            <a:pPr algn="just">
              <a:lnSpc>
                <a:spcPct val="150000"/>
              </a:lnSpc>
              <a:spcAft>
                <a:spcPts val="1200"/>
              </a:spcAft>
              <a:tabLst>
                <a:tab pos="604784" algn="l"/>
                <a:tab pos="907176" algn="l"/>
                <a:tab pos="1159170" algn="l"/>
              </a:tabLst>
            </a:pPr>
            <a:r>
              <a:rPr lang="en-US" dirty="0"/>
              <a:t>Statements are classified into the following categories:</a:t>
            </a:r>
          </a:p>
          <a:p>
            <a:pPr lvl="2" algn="just">
              <a:lnSpc>
                <a:spcPct val="150000"/>
              </a:lnSpc>
              <a:spcAft>
                <a:spcPts val="1200"/>
              </a:spcAft>
              <a:tabLst>
                <a:tab pos="604784" algn="l"/>
                <a:tab pos="907176" algn="l"/>
                <a:tab pos="1159170" algn="l"/>
              </a:tabLst>
            </a:pPr>
            <a:r>
              <a:rPr lang="en-US" b="1" dirty="0"/>
              <a:t>Declaration Statements </a:t>
            </a:r>
            <a:r>
              <a:rPr lang="en-US" dirty="0"/>
              <a:t>– declare or names variables, constants or procedures and can also specify data type.</a:t>
            </a:r>
          </a:p>
          <a:p>
            <a:pPr lvl="2" algn="just">
              <a:lnSpc>
                <a:spcPct val="150000"/>
              </a:lnSpc>
              <a:spcAft>
                <a:spcPts val="1200"/>
              </a:spcAft>
              <a:tabLst>
                <a:tab pos="604784" algn="l"/>
                <a:tab pos="907176" algn="l"/>
                <a:tab pos="1159170" algn="l"/>
              </a:tabLst>
            </a:pPr>
            <a:r>
              <a:rPr lang="en-US" b="1" dirty="0"/>
              <a:t>Assignment Statements </a:t>
            </a:r>
            <a:r>
              <a:rPr lang="en-US" dirty="0"/>
              <a:t>– assigns a value or expression to a variable or constant.</a:t>
            </a:r>
          </a:p>
          <a:p>
            <a:pPr lvl="2" algn="just">
              <a:lnSpc>
                <a:spcPct val="150000"/>
              </a:lnSpc>
              <a:spcAft>
                <a:spcPts val="1200"/>
              </a:spcAft>
              <a:tabLst>
                <a:tab pos="604784" algn="l"/>
                <a:tab pos="907176" algn="l"/>
                <a:tab pos="1159170" algn="l"/>
              </a:tabLst>
            </a:pPr>
            <a:r>
              <a:rPr lang="en-US" b="1" dirty="0"/>
              <a:t>Executable Statements </a:t>
            </a:r>
            <a:r>
              <a:rPr lang="en-US" dirty="0"/>
              <a:t>– executes actions, can loop or branch through codes. They often contain mathematical or logical expressions.</a:t>
            </a:r>
          </a:p>
          <a:p>
            <a:pPr lvl="2" algn="just">
              <a:lnSpc>
                <a:spcPct val="150000"/>
              </a:lnSpc>
              <a:spcAft>
                <a:spcPts val="1200"/>
              </a:spcAft>
              <a:tabLst>
                <a:tab pos="604784" algn="l"/>
                <a:tab pos="907176" algn="l"/>
                <a:tab pos="1159170" algn="l"/>
              </a:tabLst>
            </a:pPr>
            <a:endParaRPr lang="en-US" dirty="0"/>
          </a:p>
        </p:txBody>
      </p:sp>
    </p:spTree>
    <p:extLst>
      <p:ext uri="{BB962C8B-B14F-4D97-AF65-F5344CB8AC3E}">
        <p14:creationId xmlns:p14="http://schemas.microsoft.com/office/powerpoint/2010/main" val="11681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Statements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86968"/>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Loops are one of the most powerful statements. It allows programmers to repeat a block of code until a specific condition is satisfied</a:t>
            </a:r>
          </a:p>
          <a:p>
            <a:pPr algn="just">
              <a:lnSpc>
                <a:spcPct val="150000"/>
              </a:lnSpc>
              <a:spcAft>
                <a:spcPts val="1200"/>
              </a:spcAft>
              <a:tabLst>
                <a:tab pos="604784" algn="l"/>
                <a:tab pos="907176" algn="l"/>
                <a:tab pos="1159170" algn="l"/>
              </a:tabLst>
            </a:pPr>
            <a:r>
              <a:rPr lang="en-US" dirty="0"/>
              <a:t>There are two types of loops: </a:t>
            </a:r>
          </a:p>
          <a:p>
            <a:pPr lvl="2" algn="just">
              <a:lnSpc>
                <a:spcPct val="150000"/>
              </a:lnSpc>
              <a:spcAft>
                <a:spcPts val="1200"/>
              </a:spcAft>
              <a:tabLst>
                <a:tab pos="604784" algn="l"/>
                <a:tab pos="907176" algn="l"/>
                <a:tab pos="1159170" algn="l"/>
              </a:tabLst>
            </a:pPr>
            <a:r>
              <a:rPr lang="en-US" b="1" dirty="0"/>
              <a:t>Fixed Loops </a:t>
            </a:r>
            <a:r>
              <a:rPr lang="en-US" dirty="0"/>
              <a:t>– loops that have a definite number of executions.</a:t>
            </a:r>
          </a:p>
          <a:p>
            <a:pPr lvl="2" algn="just">
              <a:lnSpc>
                <a:spcPct val="150000"/>
              </a:lnSpc>
              <a:spcAft>
                <a:spcPts val="1200"/>
              </a:spcAft>
              <a:tabLst>
                <a:tab pos="604784" algn="l"/>
                <a:tab pos="907176" algn="l"/>
                <a:tab pos="1159170" algn="l"/>
              </a:tabLst>
            </a:pPr>
            <a:r>
              <a:rPr lang="en-US" b="1" dirty="0"/>
              <a:t>Variable Loops </a:t>
            </a:r>
            <a:r>
              <a:rPr lang="en-US" dirty="0"/>
              <a:t>– loops that rely on logical expressions to complete.</a:t>
            </a:r>
          </a:p>
        </p:txBody>
      </p:sp>
    </p:spTree>
    <p:extLst>
      <p:ext uri="{BB962C8B-B14F-4D97-AF65-F5344CB8AC3E}">
        <p14:creationId xmlns:p14="http://schemas.microsoft.com/office/powerpoint/2010/main" val="30203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VBE</a:t>
            </a:r>
          </a:p>
        </p:txBody>
      </p:sp>
      <p:sp>
        <p:nvSpPr>
          <p:cNvPr id="8" name="Text Placeholder 7">
            <a:extLst>
              <a:ext uri="{FF2B5EF4-FFF2-40B4-BE49-F238E27FC236}">
                <a16:creationId xmlns:a16="http://schemas.microsoft.com/office/drawing/2014/main" id="{9256AF75-BCD2-4980-B1BB-1C0AAA6DB1BE}"/>
              </a:ext>
            </a:extLst>
          </p:cNvPr>
          <p:cNvSpPr>
            <a:spLocks noGrp="1"/>
          </p:cNvSpPr>
          <p:nvPr>
            <p:ph type="body" sz="quarter" idx="10"/>
          </p:nvPr>
        </p:nvSpPr>
        <p:spPr>
          <a:xfrm>
            <a:off x="179389" y="1770611"/>
            <a:ext cx="8785225" cy="3616036"/>
          </a:xfrm>
        </p:spPr>
        <p:txBody>
          <a:bodyPr/>
          <a:lstStyle/>
          <a:p>
            <a:r>
              <a:rPr lang="en-US" dirty="0"/>
              <a:t>There are two ways of accessing the VBE.</a:t>
            </a:r>
          </a:p>
          <a:p>
            <a:endParaRPr lang="en-US" dirty="0"/>
          </a:p>
          <a:p>
            <a:pPr lvl="1"/>
            <a:r>
              <a:rPr lang="en-US" dirty="0"/>
              <a:t>Shortcut Key (Pressing ALT + F11)</a:t>
            </a:r>
          </a:p>
          <a:p>
            <a:pPr lvl="1"/>
            <a:endParaRPr lang="en-US" dirty="0"/>
          </a:p>
          <a:p>
            <a:pPr lvl="1"/>
            <a:r>
              <a:rPr lang="en-US" dirty="0"/>
              <a:t>Via Developer’s Tab</a:t>
            </a:r>
          </a:p>
        </p:txBody>
      </p:sp>
      <p:sp>
        <p:nvSpPr>
          <p:cNvPr id="4" name="Footer Placeholder 3"/>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4536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Loop – For Next Loop</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86968"/>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For…Next Loop Syntax:</a:t>
            </a:r>
          </a:p>
          <a:p>
            <a:pPr marL="1828800" indent="0" algn="just">
              <a:lnSpc>
                <a:spcPct val="100000"/>
              </a:lnSpc>
              <a:spcBef>
                <a:spcPts val="0"/>
              </a:spcBef>
              <a:spcAft>
                <a:spcPts val="0"/>
              </a:spcAft>
              <a:buNone/>
              <a:tabLst>
                <a:tab pos="604784" algn="l"/>
                <a:tab pos="907176" algn="l"/>
                <a:tab pos="1159170" algn="l"/>
              </a:tabLst>
            </a:pPr>
            <a:r>
              <a:rPr lang="en-US" b="1" dirty="0"/>
              <a:t>For</a:t>
            </a:r>
            <a:r>
              <a:rPr lang="en-US" dirty="0"/>
              <a:t> </a:t>
            </a:r>
            <a:r>
              <a:rPr lang="en-US" i="1" dirty="0"/>
              <a:t>counter</a:t>
            </a:r>
            <a:r>
              <a:rPr lang="en-US" dirty="0"/>
              <a:t> = </a:t>
            </a:r>
            <a:r>
              <a:rPr lang="en-US" i="1" dirty="0"/>
              <a:t>start</a:t>
            </a:r>
            <a:r>
              <a:rPr lang="en-US" dirty="0"/>
              <a:t> </a:t>
            </a:r>
            <a:r>
              <a:rPr lang="en-US" b="1" dirty="0"/>
              <a:t>To</a:t>
            </a:r>
            <a:r>
              <a:rPr lang="en-US" dirty="0"/>
              <a:t> </a:t>
            </a:r>
            <a:r>
              <a:rPr lang="en-US" i="1" dirty="0"/>
              <a:t>end</a:t>
            </a:r>
            <a:r>
              <a:rPr lang="en-US" dirty="0"/>
              <a:t> [ </a:t>
            </a:r>
            <a:r>
              <a:rPr lang="en-US" b="1" dirty="0"/>
              <a:t>Step</a:t>
            </a:r>
            <a:r>
              <a:rPr lang="en-US" dirty="0"/>
              <a:t> </a:t>
            </a:r>
            <a:r>
              <a:rPr lang="en-US" i="1" dirty="0" err="1"/>
              <a:t>step</a:t>
            </a:r>
            <a:r>
              <a:rPr lang="en-US" dirty="0"/>
              <a:t> ]</a:t>
            </a:r>
          </a:p>
          <a:p>
            <a:pPr marL="1828800" indent="0" algn="just">
              <a:lnSpc>
                <a:spcPct val="100000"/>
              </a:lnSpc>
              <a:spcBef>
                <a:spcPts val="0"/>
              </a:spcBef>
              <a:spcAft>
                <a:spcPts val="0"/>
              </a:spcAft>
              <a:buNone/>
              <a:tabLst>
                <a:tab pos="604784" algn="l"/>
                <a:tab pos="907176" algn="l"/>
                <a:tab pos="1159170" algn="l"/>
              </a:tabLst>
            </a:pPr>
            <a:r>
              <a:rPr lang="en-US" dirty="0"/>
              <a:t>	[ </a:t>
            </a:r>
            <a:r>
              <a:rPr lang="en-US" i="1" dirty="0"/>
              <a:t>statements</a:t>
            </a:r>
            <a:r>
              <a:rPr lang="en-US" dirty="0"/>
              <a:t> ]</a:t>
            </a:r>
          </a:p>
          <a:p>
            <a:pPr marL="1828800" indent="0" algn="just">
              <a:lnSpc>
                <a:spcPct val="100000"/>
              </a:lnSpc>
              <a:spcBef>
                <a:spcPts val="0"/>
              </a:spcBef>
              <a:spcAft>
                <a:spcPts val="0"/>
              </a:spcAft>
              <a:buNone/>
              <a:tabLst>
                <a:tab pos="604784" algn="l"/>
                <a:tab pos="907176" algn="l"/>
                <a:tab pos="1159170" algn="l"/>
              </a:tabLst>
            </a:pPr>
            <a:r>
              <a:rPr lang="en-US" dirty="0"/>
              <a:t>	[ </a:t>
            </a:r>
            <a:r>
              <a:rPr lang="en-US" b="1" dirty="0"/>
              <a:t>Exit For </a:t>
            </a:r>
            <a:r>
              <a:rPr lang="en-US" dirty="0"/>
              <a:t>]</a:t>
            </a:r>
          </a:p>
          <a:p>
            <a:pPr marL="1828800" indent="0" algn="just">
              <a:lnSpc>
                <a:spcPct val="100000"/>
              </a:lnSpc>
              <a:spcBef>
                <a:spcPts val="0"/>
              </a:spcBef>
              <a:spcAft>
                <a:spcPts val="0"/>
              </a:spcAft>
              <a:buNone/>
              <a:tabLst>
                <a:tab pos="604784" algn="l"/>
                <a:tab pos="907176" algn="l"/>
                <a:tab pos="1159170" algn="l"/>
              </a:tabLst>
            </a:pPr>
            <a:r>
              <a:rPr lang="en-US" dirty="0"/>
              <a:t>	[ </a:t>
            </a:r>
            <a:r>
              <a:rPr lang="en-US" i="1" dirty="0"/>
              <a:t>statements</a:t>
            </a:r>
            <a:r>
              <a:rPr lang="en-US" dirty="0"/>
              <a:t> ]</a:t>
            </a:r>
          </a:p>
          <a:p>
            <a:pPr marL="1828800" indent="0" algn="just">
              <a:lnSpc>
                <a:spcPct val="100000"/>
              </a:lnSpc>
              <a:spcBef>
                <a:spcPts val="0"/>
              </a:spcBef>
              <a:spcAft>
                <a:spcPts val="0"/>
              </a:spcAft>
              <a:buNone/>
              <a:tabLst>
                <a:tab pos="604784" algn="l"/>
                <a:tab pos="907176" algn="l"/>
                <a:tab pos="1159170" algn="l"/>
              </a:tabLst>
            </a:pPr>
            <a:r>
              <a:rPr lang="en-US" b="1" dirty="0"/>
              <a:t>Next</a:t>
            </a:r>
            <a:r>
              <a:rPr lang="en-US" dirty="0"/>
              <a:t> [</a:t>
            </a:r>
            <a:r>
              <a:rPr lang="en-US" i="1" dirty="0"/>
              <a:t>counter</a:t>
            </a:r>
            <a:r>
              <a:rPr lang="en-US" dirty="0"/>
              <a:t>]</a:t>
            </a:r>
          </a:p>
          <a:p>
            <a:pPr marL="284163" indent="0" algn="just">
              <a:lnSpc>
                <a:spcPct val="100000"/>
              </a:lnSpc>
              <a:spcBef>
                <a:spcPts val="0"/>
              </a:spcBef>
              <a:spcAft>
                <a:spcPts val="0"/>
              </a:spcAft>
              <a:buNone/>
              <a:tabLst>
                <a:tab pos="604784" algn="l"/>
                <a:tab pos="907176" algn="l"/>
                <a:tab pos="1159170" algn="l"/>
              </a:tabLst>
            </a:pPr>
            <a:r>
              <a:rPr lang="en-US" sz="2000" dirty="0"/>
              <a:t>Where:</a:t>
            </a:r>
          </a:p>
          <a:p>
            <a:pPr marL="896938" lvl="1" indent="-342900" algn="just">
              <a:lnSpc>
                <a:spcPct val="150000"/>
              </a:lnSpc>
              <a:spcBef>
                <a:spcPts val="0"/>
              </a:spcBef>
              <a:spcAft>
                <a:spcPts val="0"/>
              </a:spcAft>
              <a:tabLst>
                <a:tab pos="604784" algn="l"/>
                <a:tab pos="907176" algn="l"/>
                <a:tab pos="1159170" algn="l"/>
              </a:tabLst>
            </a:pPr>
            <a:r>
              <a:rPr lang="en-US" sz="1600" dirty="0"/>
              <a:t>	</a:t>
            </a:r>
            <a:r>
              <a:rPr lang="en-US" sz="1600" b="1" i="1" dirty="0"/>
              <a:t>counter</a:t>
            </a:r>
            <a:r>
              <a:rPr lang="en-US" sz="1600" i="1" dirty="0"/>
              <a:t> – is the number of times the code will repeat</a:t>
            </a:r>
          </a:p>
          <a:p>
            <a:pPr marL="896938" lvl="1" indent="-342900" algn="just">
              <a:lnSpc>
                <a:spcPct val="150000"/>
              </a:lnSpc>
              <a:spcBef>
                <a:spcPts val="0"/>
              </a:spcBef>
              <a:spcAft>
                <a:spcPts val="0"/>
              </a:spcAft>
              <a:tabLst>
                <a:tab pos="604784" algn="l"/>
                <a:tab pos="907176" algn="l"/>
                <a:tab pos="1159170" algn="l"/>
              </a:tabLst>
            </a:pPr>
            <a:r>
              <a:rPr lang="en-US" sz="1600" i="1" dirty="0"/>
              <a:t>	</a:t>
            </a:r>
            <a:r>
              <a:rPr lang="en-US" sz="1600" b="1" i="1" dirty="0"/>
              <a:t>start</a:t>
            </a:r>
            <a:r>
              <a:rPr lang="en-US" sz="1600" i="1" dirty="0"/>
              <a:t> – is the beginning counter. Should be a numeric value</a:t>
            </a:r>
          </a:p>
          <a:p>
            <a:pPr marL="896938" lvl="1" indent="-342900" algn="just">
              <a:lnSpc>
                <a:spcPct val="150000"/>
              </a:lnSpc>
              <a:spcBef>
                <a:spcPts val="0"/>
              </a:spcBef>
              <a:spcAft>
                <a:spcPts val="0"/>
              </a:spcAft>
              <a:tabLst>
                <a:tab pos="604784" algn="l"/>
                <a:tab pos="907176" algn="l"/>
                <a:tab pos="1159170" algn="l"/>
              </a:tabLst>
            </a:pPr>
            <a:r>
              <a:rPr lang="en-US" sz="1600" i="1" dirty="0"/>
              <a:t>	</a:t>
            </a:r>
            <a:r>
              <a:rPr lang="en-US" sz="1600" b="1" i="1" dirty="0"/>
              <a:t>end</a:t>
            </a:r>
            <a:r>
              <a:rPr lang="en-US" sz="1600" i="1" dirty="0"/>
              <a:t> – is the final value of the counter that the loop will execute</a:t>
            </a:r>
          </a:p>
          <a:p>
            <a:pPr marL="896938" lvl="1" indent="-342900" algn="just">
              <a:lnSpc>
                <a:spcPct val="150000"/>
              </a:lnSpc>
              <a:spcBef>
                <a:spcPts val="0"/>
              </a:spcBef>
              <a:spcAft>
                <a:spcPts val="0"/>
              </a:spcAft>
              <a:tabLst>
                <a:tab pos="604784" algn="l"/>
                <a:tab pos="907176" algn="l"/>
                <a:tab pos="1159170" algn="l"/>
              </a:tabLst>
            </a:pPr>
            <a:r>
              <a:rPr lang="en-US" sz="1600" i="1" dirty="0"/>
              <a:t>	</a:t>
            </a:r>
            <a:r>
              <a:rPr lang="en-US" sz="1600" b="1" i="1" dirty="0"/>
              <a:t>step</a:t>
            </a:r>
            <a:r>
              <a:rPr lang="en-US" sz="1600" i="1" dirty="0"/>
              <a:t> – amount that will change the counter every loop. It defaults to 1 if not specified. This is optional.</a:t>
            </a:r>
          </a:p>
          <a:p>
            <a:pPr marL="896938" lvl="1" indent="-342900" algn="just">
              <a:lnSpc>
                <a:spcPct val="150000"/>
              </a:lnSpc>
              <a:spcBef>
                <a:spcPts val="0"/>
              </a:spcBef>
              <a:spcAft>
                <a:spcPts val="0"/>
              </a:spcAft>
              <a:tabLst>
                <a:tab pos="604784" algn="l"/>
                <a:tab pos="907176" algn="l"/>
                <a:tab pos="1159170" algn="l"/>
              </a:tabLst>
            </a:pPr>
            <a:r>
              <a:rPr lang="en-US" sz="1600" b="1" i="1" dirty="0"/>
              <a:t>statements – </a:t>
            </a:r>
            <a:r>
              <a:rPr lang="en-US" sz="1600" i="1" dirty="0"/>
              <a:t>these are statements that are being executed </a:t>
            </a:r>
          </a:p>
          <a:p>
            <a:pPr marL="896938" lvl="1" indent="-342900" algn="just">
              <a:lnSpc>
                <a:spcPct val="150000"/>
              </a:lnSpc>
              <a:spcBef>
                <a:spcPts val="0"/>
              </a:spcBef>
              <a:spcAft>
                <a:spcPts val="0"/>
              </a:spcAft>
              <a:tabLst>
                <a:tab pos="604784" algn="l"/>
                <a:tab pos="907176" algn="l"/>
                <a:tab pos="1159170" algn="l"/>
              </a:tabLst>
            </a:pPr>
            <a:r>
              <a:rPr lang="en-US" sz="1600" b="1" i="1" dirty="0"/>
              <a:t>Exit For – </a:t>
            </a:r>
            <a:r>
              <a:rPr lang="en-US" sz="1600" i="1" dirty="0"/>
              <a:t>used to exit the For Next Loop. This is optional</a:t>
            </a:r>
            <a:endParaRPr lang="en-US" sz="1600" b="1" i="1" dirty="0"/>
          </a:p>
        </p:txBody>
      </p:sp>
    </p:spTree>
    <p:extLst>
      <p:ext uri="{BB962C8B-B14F-4D97-AF65-F5344CB8AC3E}">
        <p14:creationId xmlns:p14="http://schemas.microsoft.com/office/powerpoint/2010/main" val="32102132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Loop – For Each Next Loop</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86968"/>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For Each…Next Loop Syntax:</a:t>
            </a:r>
          </a:p>
          <a:p>
            <a:pPr marL="1828800" indent="0" algn="just">
              <a:lnSpc>
                <a:spcPct val="100000"/>
              </a:lnSpc>
              <a:spcBef>
                <a:spcPts val="0"/>
              </a:spcBef>
              <a:spcAft>
                <a:spcPts val="0"/>
              </a:spcAft>
              <a:buNone/>
              <a:tabLst>
                <a:tab pos="604784" algn="l"/>
                <a:tab pos="907176" algn="l"/>
                <a:tab pos="1159170" algn="l"/>
              </a:tabLst>
            </a:pPr>
            <a:r>
              <a:rPr lang="en-US" b="1" dirty="0"/>
              <a:t>For</a:t>
            </a:r>
            <a:r>
              <a:rPr lang="en-US" dirty="0"/>
              <a:t> </a:t>
            </a:r>
            <a:r>
              <a:rPr lang="en-US" b="1" dirty="0"/>
              <a:t>Each </a:t>
            </a:r>
            <a:r>
              <a:rPr lang="en-US" i="1" dirty="0"/>
              <a:t>element </a:t>
            </a:r>
            <a:r>
              <a:rPr lang="en-US" b="1" dirty="0"/>
              <a:t>In </a:t>
            </a:r>
            <a:r>
              <a:rPr lang="en-US" i="1" dirty="0"/>
              <a:t>group</a:t>
            </a:r>
            <a:endParaRPr lang="en-US" dirty="0"/>
          </a:p>
          <a:p>
            <a:pPr marL="1828800" indent="0" algn="just">
              <a:lnSpc>
                <a:spcPct val="100000"/>
              </a:lnSpc>
              <a:spcBef>
                <a:spcPts val="0"/>
              </a:spcBef>
              <a:spcAft>
                <a:spcPts val="0"/>
              </a:spcAft>
              <a:buNone/>
              <a:tabLst>
                <a:tab pos="604784" algn="l"/>
                <a:tab pos="907176" algn="l"/>
                <a:tab pos="1159170" algn="l"/>
              </a:tabLst>
            </a:pPr>
            <a:r>
              <a:rPr lang="en-US" dirty="0"/>
              <a:t>	[ </a:t>
            </a:r>
            <a:r>
              <a:rPr lang="en-US" i="1" dirty="0"/>
              <a:t>statements</a:t>
            </a:r>
            <a:r>
              <a:rPr lang="en-US" dirty="0"/>
              <a:t> ]</a:t>
            </a:r>
          </a:p>
          <a:p>
            <a:pPr marL="1828800" indent="0" algn="just">
              <a:lnSpc>
                <a:spcPct val="100000"/>
              </a:lnSpc>
              <a:spcBef>
                <a:spcPts val="0"/>
              </a:spcBef>
              <a:spcAft>
                <a:spcPts val="0"/>
              </a:spcAft>
              <a:buNone/>
              <a:tabLst>
                <a:tab pos="604784" algn="l"/>
                <a:tab pos="907176" algn="l"/>
                <a:tab pos="1159170" algn="l"/>
              </a:tabLst>
            </a:pPr>
            <a:r>
              <a:rPr lang="en-US" dirty="0"/>
              <a:t>	[ </a:t>
            </a:r>
            <a:r>
              <a:rPr lang="en-US" b="1" dirty="0"/>
              <a:t>Exit For </a:t>
            </a:r>
            <a:r>
              <a:rPr lang="en-US" dirty="0"/>
              <a:t>]</a:t>
            </a:r>
          </a:p>
          <a:p>
            <a:pPr marL="1828800" indent="0" algn="just">
              <a:lnSpc>
                <a:spcPct val="100000"/>
              </a:lnSpc>
              <a:spcBef>
                <a:spcPts val="0"/>
              </a:spcBef>
              <a:spcAft>
                <a:spcPts val="0"/>
              </a:spcAft>
              <a:buNone/>
              <a:tabLst>
                <a:tab pos="604784" algn="l"/>
                <a:tab pos="907176" algn="l"/>
                <a:tab pos="1159170" algn="l"/>
              </a:tabLst>
            </a:pPr>
            <a:r>
              <a:rPr lang="en-US" dirty="0"/>
              <a:t>	[ </a:t>
            </a:r>
            <a:r>
              <a:rPr lang="en-US" i="1" dirty="0"/>
              <a:t>statements</a:t>
            </a:r>
            <a:r>
              <a:rPr lang="en-US" dirty="0"/>
              <a:t> ]</a:t>
            </a:r>
          </a:p>
          <a:p>
            <a:pPr marL="1828800" indent="0" algn="just">
              <a:lnSpc>
                <a:spcPct val="100000"/>
              </a:lnSpc>
              <a:spcBef>
                <a:spcPts val="0"/>
              </a:spcBef>
              <a:spcAft>
                <a:spcPts val="0"/>
              </a:spcAft>
              <a:buNone/>
              <a:tabLst>
                <a:tab pos="604784" algn="l"/>
                <a:tab pos="907176" algn="l"/>
                <a:tab pos="1159170" algn="l"/>
              </a:tabLst>
            </a:pPr>
            <a:r>
              <a:rPr lang="en-US" b="1" dirty="0"/>
              <a:t>Next</a:t>
            </a:r>
            <a:r>
              <a:rPr lang="en-US" dirty="0"/>
              <a:t> [</a:t>
            </a:r>
            <a:r>
              <a:rPr lang="en-US" i="1" dirty="0"/>
              <a:t>element</a:t>
            </a:r>
            <a:r>
              <a:rPr lang="en-US" dirty="0"/>
              <a:t>]</a:t>
            </a:r>
          </a:p>
          <a:p>
            <a:pPr marL="284163" indent="0" algn="just">
              <a:lnSpc>
                <a:spcPct val="100000"/>
              </a:lnSpc>
              <a:spcBef>
                <a:spcPts val="0"/>
              </a:spcBef>
              <a:spcAft>
                <a:spcPts val="0"/>
              </a:spcAft>
              <a:buNone/>
              <a:tabLst>
                <a:tab pos="604784" algn="l"/>
                <a:tab pos="907176" algn="l"/>
                <a:tab pos="1159170" algn="l"/>
              </a:tabLst>
            </a:pPr>
            <a:r>
              <a:rPr lang="en-US" sz="2000" dirty="0"/>
              <a:t>Where:</a:t>
            </a:r>
          </a:p>
          <a:p>
            <a:pPr marL="896938" lvl="1" indent="-342900" algn="just">
              <a:lnSpc>
                <a:spcPct val="150000"/>
              </a:lnSpc>
              <a:spcBef>
                <a:spcPts val="0"/>
              </a:spcBef>
              <a:spcAft>
                <a:spcPts val="0"/>
              </a:spcAft>
              <a:tabLst>
                <a:tab pos="604784" algn="l"/>
                <a:tab pos="907176" algn="l"/>
                <a:tab pos="1159170" algn="l"/>
              </a:tabLst>
            </a:pPr>
            <a:r>
              <a:rPr lang="en-US" sz="1600" dirty="0"/>
              <a:t>	</a:t>
            </a:r>
            <a:r>
              <a:rPr lang="en-US" sz="1600" b="1" i="1" dirty="0"/>
              <a:t>element</a:t>
            </a:r>
            <a:r>
              <a:rPr lang="en-US" sz="1600" i="1" dirty="0"/>
              <a:t> – is the variable that will iterate through the elements of the collection or array.</a:t>
            </a:r>
          </a:p>
          <a:p>
            <a:pPr marL="896938" lvl="1" indent="-342900" algn="just">
              <a:lnSpc>
                <a:spcPct val="150000"/>
              </a:lnSpc>
              <a:spcBef>
                <a:spcPts val="0"/>
              </a:spcBef>
              <a:spcAft>
                <a:spcPts val="0"/>
              </a:spcAft>
              <a:tabLst>
                <a:tab pos="604784" algn="l"/>
                <a:tab pos="907176" algn="l"/>
                <a:tab pos="1159170" algn="l"/>
              </a:tabLst>
            </a:pPr>
            <a:r>
              <a:rPr lang="en-US" sz="1600" i="1" dirty="0"/>
              <a:t>	</a:t>
            </a:r>
            <a:r>
              <a:rPr lang="en-US" sz="1600" b="1" i="1" dirty="0"/>
              <a:t>group</a:t>
            </a:r>
            <a:r>
              <a:rPr lang="en-US" sz="1600" i="1" dirty="0"/>
              <a:t> – this is the name of the object collection you will loop in</a:t>
            </a:r>
          </a:p>
          <a:p>
            <a:pPr marL="896938" lvl="1" indent="-342900" algn="just">
              <a:lnSpc>
                <a:spcPct val="150000"/>
              </a:lnSpc>
              <a:spcBef>
                <a:spcPts val="0"/>
              </a:spcBef>
              <a:spcAft>
                <a:spcPts val="0"/>
              </a:spcAft>
              <a:tabLst>
                <a:tab pos="604784" algn="l"/>
                <a:tab pos="907176" algn="l"/>
                <a:tab pos="1159170" algn="l"/>
              </a:tabLst>
            </a:pPr>
            <a:r>
              <a:rPr lang="en-US" sz="1600" b="1" i="1" dirty="0"/>
              <a:t>statements – </a:t>
            </a:r>
            <a:r>
              <a:rPr lang="en-US" sz="1600" i="1" dirty="0"/>
              <a:t>these are statements that are being executed. </a:t>
            </a:r>
          </a:p>
          <a:p>
            <a:pPr marL="896938" lvl="1" indent="-342900" algn="just">
              <a:lnSpc>
                <a:spcPct val="150000"/>
              </a:lnSpc>
              <a:spcBef>
                <a:spcPts val="0"/>
              </a:spcBef>
              <a:spcAft>
                <a:spcPts val="0"/>
              </a:spcAft>
              <a:tabLst>
                <a:tab pos="604784" algn="l"/>
                <a:tab pos="907176" algn="l"/>
                <a:tab pos="1159170" algn="l"/>
              </a:tabLst>
            </a:pPr>
            <a:r>
              <a:rPr lang="en-US" sz="1600" b="1" i="1" dirty="0"/>
              <a:t>Exit For – </a:t>
            </a:r>
            <a:r>
              <a:rPr lang="en-US" sz="1600" i="1" dirty="0"/>
              <a:t>used to exit the Loop. This is optional</a:t>
            </a:r>
            <a:endParaRPr lang="en-US" sz="1600" b="1" i="1" dirty="0"/>
          </a:p>
        </p:txBody>
      </p:sp>
    </p:spTree>
    <p:extLst>
      <p:ext uri="{BB962C8B-B14F-4D97-AF65-F5344CB8AC3E}">
        <p14:creationId xmlns:p14="http://schemas.microsoft.com/office/powerpoint/2010/main" val="2196327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Loop – Do…Loop</a:t>
            </a:r>
          </a:p>
        </p:txBody>
      </p:sp>
      <p:sp>
        <p:nvSpPr>
          <p:cNvPr id="5" name="Text Placeholder 4">
            <a:extLst>
              <a:ext uri="{FF2B5EF4-FFF2-40B4-BE49-F238E27FC236}">
                <a16:creationId xmlns:a16="http://schemas.microsoft.com/office/drawing/2014/main" id="{5AAE0F01-FDBD-4120-A48C-E72F8274C02A}"/>
              </a:ext>
            </a:extLst>
          </p:cNvPr>
          <p:cNvSpPr>
            <a:spLocks noGrp="1"/>
          </p:cNvSpPr>
          <p:nvPr>
            <p:ph type="body" sz="quarter" idx="16"/>
          </p:nvPr>
        </p:nvSpPr>
        <p:spPr>
          <a:xfrm>
            <a:off x="179388" y="1628777"/>
            <a:ext cx="4248150" cy="2348865"/>
          </a:xfrm>
        </p:spPr>
        <p:txBody>
          <a:bodyPr/>
          <a:lstStyle/>
          <a:p>
            <a:pPr marL="0" indent="0">
              <a:buNone/>
            </a:pPr>
            <a:r>
              <a:rPr lang="en-US" sz="2000" i="1" dirty="0"/>
              <a:t>First Variation</a:t>
            </a:r>
          </a:p>
          <a:p>
            <a:pPr marL="0" indent="0">
              <a:buNone/>
            </a:pPr>
            <a:endParaRPr lang="en-US" sz="2000" i="1" dirty="0"/>
          </a:p>
          <a:p>
            <a:pPr marL="457200" indent="0">
              <a:buNone/>
            </a:pPr>
            <a:r>
              <a:rPr lang="en-US" sz="2000" b="1" dirty="0"/>
              <a:t>Do</a:t>
            </a:r>
            <a:r>
              <a:rPr lang="en-US" sz="2000" dirty="0"/>
              <a:t> [{ </a:t>
            </a:r>
            <a:r>
              <a:rPr lang="en-US" sz="2000" b="1" dirty="0"/>
              <a:t>While</a:t>
            </a:r>
            <a:r>
              <a:rPr lang="en-US" sz="2000" dirty="0"/>
              <a:t> | </a:t>
            </a:r>
            <a:r>
              <a:rPr lang="en-US" sz="2000" b="1" dirty="0"/>
              <a:t>Until</a:t>
            </a:r>
            <a:r>
              <a:rPr lang="en-US" sz="2000" dirty="0"/>
              <a:t> } </a:t>
            </a:r>
            <a:r>
              <a:rPr lang="en-US" sz="2000" i="1" dirty="0"/>
              <a:t>condition</a:t>
            </a:r>
            <a:r>
              <a:rPr lang="en-US" sz="2000" dirty="0"/>
              <a:t> ] </a:t>
            </a:r>
            <a:br>
              <a:rPr lang="en-US" sz="2000" dirty="0"/>
            </a:br>
            <a:r>
              <a:rPr lang="en-US" sz="2000" dirty="0"/>
              <a:t>	[ </a:t>
            </a:r>
            <a:r>
              <a:rPr lang="en-US" sz="2000" i="1" dirty="0"/>
              <a:t>statements</a:t>
            </a:r>
            <a:r>
              <a:rPr lang="en-US" sz="2000" dirty="0"/>
              <a:t> ] </a:t>
            </a:r>
            <a:br>
              <a:rPr lang="en-US" sz="2000" dirty="0"/>
            </a:br>
            <a:r>
              <a:rPr lang="en-US" sz="2000" dirty="0"/>
              <a:t>	[ </a:t>
            </a:r>
            <a:r>
              <a:rPr lang="en-US" sz="2000" b="1" dirty="0"/>
              <a:t>Exit Do</a:t>
            </a:r>
            <a:r>
              <a:rPr lang="en-US" sz="2000" dirty="0"/>
              <a:t> ] </a:t>
            </a:r>
            <a:br>
              <a:rPr lang="en-US" sz="2000" dirty="0"/>
            </a:br>
            <a:r>
              <a:rPr lang="en-US" sz="2000" dirty="0"/>
              <a:t>	[ </a:t>
            </a:r>
            <a:r>
              <a:rPr lang="en-US" sz="2000" i="1" dirty="0"/>
              <a:t>statements</a:t>
            </a:r>
            <a:r>
              <a:rPr lang="en-US" sz="2000" dirty="0"/>
              <a:t> ] </a:t>
            </a:r>
            <a:br>
              <a:rPr lang="en-US" sz="2000" dirty="0"/>
            </a:br>
            <a:r>
              <a:rPr lang="en-US" sz="2000" b="1" dirty="0"/>
              <a:t>Loop</a:t>
            </a:r>
            <a:endParaRPr lang="en-US" sz="2000" dirty="0"/>
          </a:p>
          <a:p>
            <a:pPr marL="457200" indent="0">
              <a:buNone/>
            </a:pPr>
            <a:endParaRPr lang="en-US" dirty="0"/>
          </a:p>
        </p:txBody>
      </p:sp>
      <p:sp>
        <p:nvSpPr>
          <p:cNvPr id="6" name="Text Placeholder 5">
            <a:extLst>
              <a:ext uri="{FF2B5EF4-FFF2-40B4-BE49-F238E27FC236}">
                <a16:creationId xmlns:a16="http://schemas.microsoft.com/office/drawing/2014/main" id="{40F095E0-4582-4D6D-9337-659FE7273AC1}"/>
              </a:ext>
            </a:extLst>
          </p:cNvPr>
          <p:cNvSpPr>
            <a:spLocks noGrp="1"/>
          </p:cNvSpPr>
          <p:nvPr>
            <p:ph type="body" sz="quarter" idx="17"/>
          </p:nvPr>
        </p:nvSpPr>
        <p:spPr>
          <a:xfrm>
            <a:off x="4644010" y="1628777"/>
            <a:ext cx="4320605" cy="2348865"/>
          </a:xfrm>
        </p:spPr>
        <p:txBody>
          <a:bodyPr/>
          <a:lstStyle/>
          <a:p>
            <a:pPr marL="0" indent="0">
              <a:buNone/>
            </a:pPr>
            <a:r>
              <a:rPr lang="en-US" sz="2000" i="1" dirty="0"/>
              <a:t>Second Variation</a:t>
            </a:r>
          </a:p>
          <a:p>
            <a:pPr marL="0" indent="0">
              <a:buNone/>
            </a:pPr>
            <a:endParaRPr lang="en-US" sz="2000" b="1" dirty="0"/>
          </a:p>
          <a:p>
            <a:pPr marL="457200" indent="0">
              <a:buNone/>
            </a:pPr>
            <a:r>
              <a:rPr lang="en-US" sz="2000" b="1" dirty="0"/>
              <a:t>Do</a:t>
            </a:r>
            <a:r>
              <a:rPr lang="en-US" sz="2000" dirty="0"/>
              <a:t> </a:t>
            </a:r>
            <a:br>
              <a:rPr lang="en-US" sz="2000" dirty="0"/>
            </a:br>
            <a:r>
              <a:rPr lang="en-US" sz="2000" dirty="0"/>
              <a:t>	[ </a:t>
            </a:r>
            <a:r>
              <a:rPr lang="en-US" sz="2000" i="1" dirty="0"/>
              <a:t>statements</a:t>
            </a:r>
            <a:r>
              <a:rPr lang="en-US" sz="2000" dirty="0"/>
              <a:t> ] </a:t>
            </a:r>
            <a:br>
              <a:rPr lang="en-US" sz="2000" dirty="0"/>
            </a:br>
            <a:r>
              <a:rPr lang="en-US" sz="2000" dirty="0"/>
              <a:t>	[ </a:t>
            </a:r>
            <a:r>
              <a:rPr lang="en-US" sz="2000" b="1" dirty="0"/>
              <a:t>Exit Do</a:t>
            </a:r>
            <a:r>
              <a:rPr lang="en-US" sz="2000" dirty="0"/>
              <a:t> ] </a:t>
            </a:r>
            <a:br>
              <a:rPr lang="en-US" sz="2000" dirty="0"/>
            </a:br>
            <a:r>
              <a:rPr lang="en-US" sz="2000" dirty="0"/>
              <a:t>	[ </a:t>
            </a:r>
            <a:r>
              <a:rPr lang="en-US" sz="2000" i="1" dirty="0"/>
              <a:t>statements</a:t>
            </a:r>
            <a:r>
              <a:rPr lang="en-US" sz="2000" dirty="0"/>
              <a:t> ] </a:t>
            </a:r>
            <a:br>
              <a:rPr lang="en-US" sz="2000" dirty="0"/>
            </a:br>
            <a:r>
              <a:rPr lang="en-US" sz="2000" b="1" dirty="0"/>
              <a:t>Loop</a:t>
            </a:r>
            <a:r>
              <a:rPr lang="en-US" sz="2000" dirty="0"/>
              <a:t> [{ </a:t>
            </a:r>
            <a:r>
              <a:rPr lang="en-US" sz="2000" b="1" dirty="0"/>
              <a:t>While</a:t>
            </a:r>
            <a:r>
              <a:rPr lang="en-US" sz="2000" dirty="0"/>
              <a:t> | </a:t>
            </a:r>
            <a:r>
              <a:rPr lang="en-US" sz="2000" b="1" dirty="0"/>
              <a:t>Until</a:t>
            </a:r>
            <a:r>
              <a:rPr lang="en-US" sz="2000" dirty="0"/>
              <a:t> } </a:t>
            </a:r>
            <a:r>
              <a:rPr lang="en-US" sz="2000" i="1" dirty="0"/>
              <a:t>condition</a:t>
            </a:r>
            <a:r>
              <a:rPr lang="en-US" sz="2000" dirty="0"/>
              <a:t> ]</a:t>
            </a:r>
          </a:p>
        </p:txBody>
      </p:sp>
      <p:sp>
        <p:nvSpPr>
          <p:cNvPr id="4" name="Footer Placeholder 3"/>
          <p:cNvSpPr>
            <a:spLocks noGrp="1"/>
          </p:cNvSpPr>
          <p:nvPr>
            <p:ph type="ftr" sz="quarter" idx="3"/>
          </p:nvPr>
        </p:nvSpPr>
        <p:spPr/>
        <p:txBody>
          <a:bodyPr/>
          <a:lstStyle/>
          <a:p>
            <a:pPr>
              <a:defRPr/>
            </a:pPr>
            <a:r>
              <a:rPr lang="de-DE" altLang="ja-JP"/>
              <a:t>Copyright 2010 FUJITSU LIMITED</a:t>
            </a:r>
          </a:p>
        </p:txBody>
      </p:sp>
      <p:sp>
        <p:nvSpPr>
          <p:cNvPr id="12" name="Content Placeholder 2"/>
          <p:cNvSpPr txBox="1">
            <a:spLocks/>
          </p:cNvSpPr>
          <p:nvPr/>
        </p:nvSpPr>
        <p:spPr bwMode="gray">
          <a:xfrm>
            <a:off x="173287" y="886968"/>
            <a:ext cx="8784976" cy="694800"/>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Do Loop Syntax</a:t>
            </a:r>
            <a:endParaRPr lang="en-US" sz="1600" b="1" i="1" dirty="0"/>
          </a:p>
        </p:txBody>
      </p:sp>
      <p:sp>
        <p:nvSpPr>
          <p:cNvPr id="8" name="Content Placeholder 2">
            <a:extLst>
              <a:ext uri="{FF2B5EF4-FFF2-40B4-BE49-F238E27FC236}">
                <a16:creationId xmlns:a16="http://schemas.microsoft.com/office/drawing/2014/main" id="{09EE7D62-7BE6-4FA0-9897-611BBEF7C6A1}"/>
              </a:ext>
            </a:extLst>
          </p:cNvPr>
          <p:cNvSpPr txBox="1">
            <a:spLocks/>
          </p:cNvSpPr>
          <p:nvPr/>
        </p:nvSpPr>
        <p:spPr bwMode="gray">
          <a:xfrm>
            <a:off x="179637" y="4061080"/>
            <a:ext cx="8784976" cy="234886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indent="0" algn="just">
              <a:lnSpc>
                <a:spcPct val="100000"/>
              </a:lnSpc>
              <a:spcBef>
                <a:spcPts val="0"/>
              </a:spcBef>
              <a:spcAft>
                <a:spcPts val="0"/>
              </a:spcAft>
              <a:buNone/>
              <a:tabLst>
                <a:tab pos="604784" algn="l"/>
                <a:tab pos="907176" algn="l"/>
                <a:tab pos="1159170" algn="l"/>
              </a:tabLst>
            </a:pPr>
            <a:r>
              <a:rPr lang="en-US" sz="2000" dirty="0"/>
              <a:t>Where:</a:t>
            </a:r>
          </a:p>
          <a:p>
            <a:pPr marL="896938" lvl="1" indent="-342900" algn="just">
              <a:lnSpc>
                <a:spcPct val="150000"/>
              </a:lnSpc>
              <a:spcBef>
                <a:spcPts val="0"/>
              </a:spcBef>
              <a:spcAft>
                <a:spcPts val="0"/>
              </a:spcAft>
              <a:tabLst>
                <a:tab pos="604784" algn="l"/>
                <a:tab pos="907176" algn="l"/>
                <a:tab pos="1159170" algn="l"/>
              </a:tabLst>
            </a:pPr>
            <a:r>
              <a:rPr lang="en-US" sz="1600" dirty="0"/>
              <a:t>	</a:t>
            </a:r>
            <a:r>
              <a:rPr lang="en-US" sz="1600" b="1" i="1" dirty="0"/>
              <a:t>condition</a:t>
            </a:r>
            <a:r>
              <a:rPr lang="en-US" sz="1600" i="1" dirty="0"/>
              <a:t> – the loop evaluates this to check it loop will repeat or not. If condition is Null it will be treated as </a:t>
            </a:r>
            <a:r>
              <a:rPr lang="en-US" sz="1600" b="1" i="1" dirty="0"/>
              <a:t>False</a:t>
            </a:r>
            <a:r>
              <a:rPr lang="en-US" sz="1600" i="1" dirty="0"/>
              <a:t>.</a:t>
            </a:r>
          </a:p>
          <a:p>
            <a:pPr marL="896938" lvl="1" indent="-342900" algn="just">
              <a:lnSpc>
                <a:spcPct val="150000"/>
              </a:lnSpc>
              <a:spcBef>
                <a:spcPts val="0"/>
              </a:spcBef>
              <a:spcAft>
                <a:spcPts val="0"/>
              </a:spcAft>
              <a:tabLst>
                <a:tab pos="604784" algn="l"/>
                <a:tab pos="907176" algn="l"/>
                <a:tab pos="1159170" algn="l"/>
              </a:tabLst>
            </a:pPr>
            <a:r>
              <a:rPr lang="en-US" sz="1600" i="1" dirty="0"/>
              <a:t>	</a:t>
            </a:r>
            <a:r>
              <a:rPr lang="en-US" sz="1600" b="1" i="1" dirty="0"/>
              <a:t>statements – </a:t>
            </a:r>
            <a:r>
              <a:rPr lang="en-US" sz="1600" i="1" dirty="0"/>
              <a:t>these are statements that are being executed. </a:t>
            </a:r>
          </a:p>
          <a:p>
            <a:pPr marL="896938" lvl="1" indent="-342900" algn="just">
              <a:lnSpc>
                <a:spcPct val="150000"/>
              </a:lnSpc>
              <a:spcBef>
                <a:spcPts val="0"/>
              </a:spcBef>
              <a:spcAft>
                <a:spcPts val="0"/>
              </a:spcAft>
              <a:tabLst>
                <a:tab pos="604784" algn="l"/>
                <a:tab pos="907176" algn="l"/>
                <a:tab pos="1159170" algn="l"/>
              </a:tabLst>
            </a:pPr>
            <a:r>
              <a:rPr lang="en-US" sz="1600" b="1" i="1" dirty="0"/>
              <a:t>Exit Do – </a:t>
            </a:r>
            <a:r>
              <a:rPr lang="en-US" sz="1600" i="1" dirty="0"/>
              <a:t>used to exit the Loop. This is optional</a:t>
            </a:r>
            <a:endParaRPr lang="en-US" sz="1600" b="1" i="1" dirty="0"/>
          </a:p>
          <a:p>
            <a:pPr marL="0" lvl="1" indent="0" algn="just">
              <a:lnSpc>
                <a:spcPct val="100000"/>
              </a:lnSpc>
              <a:spcBef>
                <a:spcPts val="0"/>
              </a:spcBef>
              <a:spcAft>
                <a:spcPts val="0"/>
              </a:spcAft>
              <a:buNone/>
              <a:tabLst>
                <a:tab pos="604784" algn="l"/>
                <a:tab pos="907176" algn="l"/>
                <a:tab pos="1159170" algn="l"/>
              </a:tabLst>
            </a:pPr>
            <a:r>
              <a:rPr lang="en-US" sz="1600" b="1" i="1" dirty="0"/>
              <a:t>Note: For the second variation of the Do…Loop, the statement block executes at least once.</a:t>
            </a:r>
          </a:p>
          <a:p>
            <a:pPr marL="0" lvl="1" indent="0" algn="just">
              <a:lnSpc>
                <a:spcPct val="150000"/>
              </a:lnSpc>
              <a:spcBef>
                <a:spcPts val="0"/>
              </a:spcBef>
              <a:spcAft>
                <a:spcPts val="0"/>
              </a:spcAft>
              <a:buNone/>
              <a:tabLst>
                <a:tab pos="604784" algn="l"/>
                <a:tab pos="907176" algn="l"/>
                <a:tab pos="1159170" algn="l"/>
              </a:tabLst>
            </a:pPr>
            <a:endParaRPr lang="en-US" sz="1600" i="1" dirty="0"/>
          </a:p>
        </p:txBody>
      </p:sp>
    </p:spTree>
    <p:extLst>
      <p:ext uri="{BB962C8B-B14F-4D97-AF65-F5344CB8AC3E}">
        <p14:creationId xmlns:p14="http://schemas.microsoft.com/office/powerpoint/2010/main" val="6119750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886968"/>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Conditional Statements are statements that makes a VBA program smart. It selects code to execute depending on the value of expression that is processed. </a:t>
            </a:r>
          </a:p>
          <a:p>
            <a:pPr algn="just">
              <a:lnSpc>
                <a:spcPct val="150000"/>
              </a:lnSpc>
              <a:spcAft>
                <a:spcPts val="1200"/>
              </a:spcAft>
              <a:tabLst>
                <a:tab pos="604784" algn="l"/>
                <a:tab pos="907176" algn="l"/>
                <a:tab pos="1159170" algn="l"/>
              </a:tabLst>
            </a:pPr>
            <a:r>
              <a:rPr lang="en-US" dirty="0"/>
              <a:t>There are three conditional statements: </a:t>
            </a:r>
          </a:p>
          <a:p>
            <a:pPr lvl="2" algn="just">
              <a:lnSpc>
                <a:spcPct val="150000"/>
              </a:lnSpc>
              <a:spcAft>
                <a:spcPts val="1200"/>
              </a:spcAft>
              <a:tabLst>
                <a:tab pos="604784" algn="l"/>
                <a:tab pos="907176" algn="l"/>
                <a:tab pos="1159170" algn="l"/>
              </a:tabLst>
            </a:pPr>
            <a:r>
              <a:rPr lang="en-US" b="1" dirty="0"/>
              <a:t> If...Then...Else </a:t>
            </a:r>
            <a:r>
              <a:rPr lang="en-US" dirty="0"/>
              <a:t>– runs a specific block of code depending on the value of a condition.</a:t>
            </a:r>
          </a:p>
          <a:p>
            <a:pPr lvl="2" algn="just">
              <a:lnSpc>
                <a:spcPct val="150000"/>
              </a:lnSpc>
              <a:spcAft>
                <a:spcPts val="1200"/>
              </a:spcAft>
              <a:tabLst>
                <a:tab pos="604784" algn="l"/>
                <a:tab pos="907176" algn="l"/>
                <a:tab pos="1159170" algn="l"/>
              </a:tabLst>
            </a:pPr>
            <a:r>
              <a:rPr lang="en-US" b="1" dirty="0"/>
              <a:t>Select Case </a:t>
            </a:r>
            <a:r>
              <a:rPr lang="en-US" dirty="0"/>
              <a:t>– a variation of the If…Then…Else statement.</a:t>
            </a:r>
          </a:p>
          <a:p>
            <a:pPr lvl="2" algn="just">
              <a:lnSpc>
                <a:spcPct val="150000"/>
              </a:lnSpc>
              <a:spcAft>
                <a:spcPts val="1200"/>
              </a:spcAft>
              <a:tabLst>
                <a:tab pos="604784" algn="l"/>
                <a:tab pos="907176" algn="l"/>
                <a:tab pos="1159170" algn="l"/>
              </a:tabLst>
            </a:pPr>
            <a:r>
              <a:rPr lang="en-US" b="1" dirty="0"/>
              <a:t>IIF – </a:t>
            </a:r>
            <a:r>
              <a:rPr lang="en-US" dirty="0"/>
              <a:t>one line conditional statement</a:t>
            </a:r>
            <a:endParaRPr lang="en-US" b="1" dirty="0"/>
          </a:p>
        </p:txBody>
      </p:sp>
    </p:spTree>
    <p:extLst>
      <p:ext uri="{BB962C8B-B14F-4D97-AF65-F5344CB8AC3E}">
        <p14:creationId xmlns:p14="http://schemas.microsoft.com/office/powerpoint/2010/main" val="2164409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758952"/>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If…Then…Else Syntax:</a:t>
            </a:r>
          </a:p>
          <a:p>
            <a:pPr marL="1371600" lvl="1" indent="0">
              <a:buNone/>
            </a:pPr>
            <a:r>
              <a:rPr lang="en-US" sz="1800" b="1" dirty="0"/>
              <a:t>If</a:t>
            </a:r>
            <a:r>
              <a:rPr lang="en-US" sz="1800" dirty="0"/>
              <a:t> </a:t>
            </a:r>
            <a:r>
              <a:rPr lang="en-US" sz="1800" i="1" dirty="0"/>
              <a:t>condition1</a:t>
            </a:r>
            <a:r>
              <a:rPr lang="en-US" sz="1800" dirty="0"/>
              <a:t> </a:t>
            </a:r>
            <a:r>
              <a:rPr lang="en-US" sz="1800" b="1" dirty="0"/>
              <a:t>Then</a:t>
            </a:r>
            <a:r>
              <a:rPr lang="en-US" sz="1800" dirty="0"/>
              <a:t> </a:t>
            </a:r>
          </a:p>
          <a:p>
            <a:pPr marL="1371600" lvl="1" indent="0">
              <a:buNone/>
            </a:pPr>
            <a:r>
              <a:rPr lang="en-US" sz="1800" dirty="0"/>
              <a:t>	</a:t>
            </a:r>
            <a:r>
              <a:rPr lang="en-US" sz="1800" i="1" dirty="0"/>
              <a:t>block1</a:t>
            </a:r>
          </a:p>
          <a:p>
            <a:pPr marL="1371600" lvl="1" indent="0">
              <a:buNone/>
            </a:pPr>
            <a:r>
              <a:rPr lang="en-US" sz="1800" b="1" dirty="0" err="1"/>
              <a:t>ElseIf</a:t>
            </a:r>
            <a:r>
              <a:rPr lang="en-US" sz="1800" dirty="0"/>
              <a:t> </a:t>
            </a:r>
            <a:r>
              <a:rPr lang="en-US" sz="1800" i="1" dirty="0"/>
              <a:t>condition2</a:t>
            </a:r>
            <a:r>
              <a:rPr lang="en-US" sz="1800" dirty="0"/>
              <a:t> </a:t>
            </a:r>
            <a:r>
              <a:rPr lang="en-US" sz="1800" b="1" dirty="0"/>
              <a:t>Then</a:t>
            </a:r>
          </a:p>
          <a:p>
            <a:pPr marL="1371600" lvl="1" indent="0">
              <a:buNone/>
            </a:pPr>
            <a:r>
              <a:rPr lang="en-US" sz="1800" dirty="0"/>
              <a:t>	</a:t>
            </a:r>
            <a:r>
              <a:rPr lang="en-US" sz="1800" i="1" dirty="0"/>
              <a:t>block2</a:t>
            </a:r>
          </a:p>
          <a:p>
            <a:pPr marL="1371600" lvl="1" indent="0">
              <a:buNone/>
            </a:pPr>
            <a:r>
              <a:rPr lang="en-US" sz="1800" b="1" dirty="0"/>
              <a:t>Else</a:t>
            </a:r>
            <a:r>
              <a:rPr lang="en-US" sz="1800" dirty="0"/>
              <a:t> </a:t>
            </a:r>
          </a:p>
          <a:p>
            <a:pPr marL="1371600" lvl="1" indent="0">
              <a:buNone/>
            </a:pPr>
            <a:r>
              <a:rPr lang="en-US" sz="1800" dirty="0"/>
              <a:t>	</a:t>
            </a:r>
            <a:r>
              <a:rPr lang="en-US" sz="1800" i="1" dirty="0"/>
              <a:t>block3</a:t>
            </a:r>
          </a:p>
          <a:p>
            <a:pPr marL="1371600" lvl="1" indent="0">
              <a:buNone/>
            </a:pPr>
            <a:r>
              <a:rPr lang="en-US" sz="1800" b="1" dirty="0"/>
              <a:t>End If</a:t>
            </a:r>
          </a:p>
          <a:p>
            <a:pPr marL="284163" indent="0" algn="just">
              <a:lnSpc>
                <a:spcPct val="100000"/>
              </a:lnSpc>
              <a:spcBef>
                <a:spcPts val="0"/>
              </a:spcBef>
              <a:spcAft>
                <a:spcPts val="0"/>
              </a:spcAft>
              <a:buNone/>
              <a:tabLst>
                <a:tab pos="604784" algn="l"/>
                <a:tab pos="907176" algn="l"/>
                <a:tab pos="1159170" algn="l"/>
              </a:tabLst>
            </a:pPr>
            <a:endParaRPr lang="en-US" sz="2000" dirty="0"/>
          </a:p>
          <a:p>
            <a:pPr marL="284163" indent="0" algn="just">
              <a:lnSpc>
                <a:spcPct val="100000"/>
              </a:lnSpc>
              <a:spcBef>
                <a:spcPts val="0"/>
              </a:spcBef>
              <a:spcAft>
                <a:spcPts val="0"/>
              </a:spcAft>
              <a:buNone/>
              <a:tabLst>
                <a:tab pos="604784" algn="l"/>
                <a:tab pos="907176" algn="l"/>
                <a:tab pos="1159170" algn="l"/>
              </a:tabLst>
            </a:pPr>
            <a:r>
              <a:rPr lang="en-US" sz="2000" dirty="0"/>
              <a:t>Where:</a:t>
            </a:r>
          </a:p>
          <a:p>
            <a:pPr marL="896938" lvl="1" indent="-342900" algn="just">
              <a:lnSpc>
                <a:spcPct val="150000"/>
              </a:lnSpc>
              <a:spcBef>
                <a:spcPts val="0"/>
              </a:spcBef>
              <a:spcAft>
                <a:spcPts val="0"/>
              </a:spcAft>
              <a:tabLst>
                <a:tab pos="604784" algn="l"/>
                <a:tab pos="907176" algn="l"/>
                <a:tab pos="1159170" algn="l"/>
              </a:tabLst>
            </a:pPr>
            <a:r>
              <a:rPr lang="en-US" sz="1600" dirty="0"/>
              <a:t>	</a:t>
            </a:r>
            <a:r>
              <a:rPr lang="en-US" sz="1400" b="1" i="1" dirty="0"/>
              <a:t>condition1</a:t>
            </a:r>
            <a:r>
              <a:rPr lang="en-US" sz="1400" i="1" dirty="0"/>
              <a:t> – is the first condition to be evaluated.</a:t>
            </a:r>
          </a:p>
          <a:p>
            <a:pPr marL="896938" lvl="1" indent="-342900" algn="just">
              <a:lnSpc>
                <a:spcPct val="150000"/>
              </a:lnSpc>
              <a:spcBef>
                <a:spcPts val="0"/>
              </a:spcBef>
              <a:spcAft>
                <a:spcPts val="0"/>
              </a:spcAft>
              <a:tabLst>
                <a:tab pos="604784" algn="l"/>
                <a:tab pos="907176" algn="l"/>
                <a:tab pos="1159170" algn="l"/>
              </a:tabLst>
            </a:pPr>
            <a:r>
              <a:rPr lang="en-US" sz="1400" b="1" i="1" dirty="0"/>
              <a:t>block1 – </a:t>
            </a:r>
            <a:r>
              <a:rPr lang="en-US" sz="1400" i="1" dirty="0"/>
              <a:t>is the code block that will execute if condition1 results to true</a:t>
            </a:r>
            <a:endParaRPr lang="en-US" sz="1400" b="1" i="1" dirty="0"/>
          </a:p>
          <a:p>
            <a:pPr marL="896938" lvl="1" indent="-342900" algn="just">
              <a:lnSpc>
                <a:spcPct val="150000"/>
              </a:lnSpc>
              <a:spcBef>
                <a:spcPts val="0"/>
              </a:spcBef>
              <a:spcAft>
                <a:spcPts val="0"/>
              </a:spcAft>
              <a:tabLst>
                <a:tab pos="604784" algn="l"/>
                <a:tab pos="907176" algn="l"/>
                <a:tab pos="1159170" algn="l"/>
              </a:tabLst>
            </a:pPr>
            <a:r>
              <a:rPr lang="en-US" sz="1400" i="1" dirty="0"/>
              <a:t>	</a:t>
            </a:r>
            <a:r>
              <a:rPr lang="en-US" sz="1400" b="1" i="1" dirty="0"/>
              <a:t>condition2</a:t>
            </a:r>
            <a:r>
              <a:rPr lang="en-US" sz="1400" i="1" dirty="0"/>
              <a:t> – is the next condition to be evaluated if condition1 is false</a:t>
            </a:r>
          </a:p>
          <a:p>
            <a:pPr marL="896938" lvl="1" indent="-342900" algn="just">
              <a:lnSpc>
                <a:spcPct val="150000"/>
              </a:lnSpc>
              <a:spcBef>
                <a:spcPts val="0"/>
              </a:spcBef>
              <a:spcAft>
                <a:spcPts val="0"/>
              </a:spcAft>
              <a:tabLst>
                <a:tab pos="604784" algn="l"/>
                <a:tab pos="907176" algn="l"/>
                <a:tab pos="1159170" algn="l"/>
              </a:tabLst>
            </a:pPr>
            <a:r>
              <a:rPr lang="en-US" sz="1400" b="1" i="1" dirty="0"/>
              <a:t>block2 – </a:t>
            </a:r>
            <a:r>
              <a:rPr lang="en-US" sz="1400" i="1" dirty="0"/>
              <a:t>is the code block that will execute if condition2 results to true</a:t>
            </a:r>
            <a:endParaRPr lang="en-US" sz="1400" b="1" i="1" dirty="0"/>
          </a:p>
          <a:p>
            <a:pPr marL="896938" lvl="1" indent="-342900" algn="just">
              <a:lnSpc>
                <a:spcPct val="150000"/>
              </a:lnSpc>
              <a:spcBef>
                <a:spcPts val="0"/>
              </a:spcBef>
              <a:spcAft>
                <a:spcPts val="0"/>
              </a:spcAft>
              <a:tabLst>
                <a:tab pos="604784" algn="l"/>
                <a:tab pos="907176" algn="l"/>
                <a:tab pos="1159170" algn="l"/>
              </a:tabLst>
            </a:pPr>
            <a:r>
              <a:rPr lang="en-US" sz="1400" i="1" dirty="0"/>
              <a:t>	</a:t>
            </a:r>
            <a:r>
              <a:rPr lang="en-US" sz="1400" b="1" i="1" dirty="0"/>
              <a:t>block2 – </a:t>
            </a:r>
            <a:r>
              <a:rPr lang="en-US" sz="1400" i="1" dirty="0"/>
              <a:t>is the code block that will execute if all other conditions results to false</a:t>
            </a:r>
            <a:endParaRPr lang="en-US" sz="1400" b="1" i="1" dirty="0"/>
          </a:p>
        </p:txBody>
      </p:sp>
    </p:spTree>
    <p:extLst>
      <p:ext uri="{BB962C8B-B14F-4D97-AF65-F5344CB8AC3E}">
        <p14:creationId xmlns:p14="http://schemas.microsoft.com/office/powerpoint/2010/main" val="95446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IIF</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1627632"/>
            <a:ext cx="8784976" cy="471830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sz="2800" dirty="0"/>
              <a:t>IIF statement:</a:t>
            </a:r>
          </a:p>
          <a:p>
            <a:pPr marL="1371600" lvl="1" indent="0">
              <a:buNone/>
            </a:pPr>
            <a:r>
              <a:rPr lang="en-US" sz="2400" b="1" dirty="0" err="1"/>
              <a:t>IIf</a:t>
            </a:r>
            <a:r>
              <a:rPr lang="en-US" sz="2400" dirty="0"/>
              <a:t>(</a:t>
            </a:r>
            <a:r>
              <a:rPr lang="en-US" sz="2400" i="1" dirty="0"/>
              <a:t>expression</a:t>
            </a:r>
            <a:r>
              <a:rPr lang="en-US" sz="2400" dirty="0"/>
              <a:t>, </a:t>
            </a:r>
            <a:r>
              <a:rPr lang="en-US" sz="2400" i="1" dirty="0" err="1"/>
              <a:t>truepart</a:t>
            </a:r>
            <a:r>
              <a:rPr lang="en-US" sz="2400" dirty="0"/>
              <a:t>, </a:t>
            </a:r>
            <a:r>
              <a:rPr lang="en-US" sz="2400" i="1" dirty="0" err="1"/>
              <a:t>falsepart</a:t>
            </a:r>
            <a:r>
              <a:rPr lang="en-US" sz="2400" dirty="0"/>
              <a:t>)</a:t>
            </a:r>
          </a:p>
          <a:p>
            <a:pPr marL="1371600" lvl="1" indent="0">
              <a:buNone/>
            </a:pPr>
            <a:endParaRPr lang="en-US" sz="2400" dirty="0"/>
          </a:p>
          <a:p>
            <a:pPr marL="284163" indent="0" algn="just">
              <a:lnSpc>
                <a:spcPct val="100000"/>
              </a:lnSpc>
              <a:spcBef>
                <a:spcPts val="0"/>
              </a:spcBef>
              <a:spcAft>
                <a:spcPts val="0"/>
              </a:spcAft>
              <a:buNone/>
              <a:tabLst>
                <a:tab pos="604784" algn="l"/>
                <a:tab pos="907176" algn="l"/>
                <a:tab pos="1159170" algn="l"/>
              </a:tabLst>
            </a:pPr>
            <a:r>
              <a:rPr lang="en-US" dirty="0"/>
              <a:t>Where:</a:t>
            </a:r>
          </a:p>
          <a:p>
            <a:pPr marL="896938" lvl="1" indent="-342900" algn="just">
              <a:lnSpc>
                <a:spcPct val="150000"/>
              </a:lnSpc>
              <a:spcBef>
                <a:spcPts val="0"/>
              </a:spcBef>
              <a:spcAft>
                <a:spcPts val="0"/>
              </a:spcAft>
              <a:tabLst>
                <a:tab pos="604784" algn="l"/>
                <a:tab pos="907176" algn="l"/>
                <a:tab pos="1159170" algn="l"/>
              </a:tabLst>
            </a:pPr>
            <a:r>
              <a:rPr lang="en-US" dirty="0"/>
              <a:t>	</a:t>
            </a:r>
            <a:r>
              <a:rPr lang="en-US" sz="1800" b="1" i="1" dirty="0"/>
              <a:t>expression</a:t>
            </a:r>
            <a:r>
              <a:rPr lang="en-US" sz="1800" i="1" dirty="0"/>
              <a:t> – is the first condition to be evaluated.</a:t>
            </a:r>
          </a:p>
          <a:p>
            <a:pPr marL="896938" lvl="1" indent="-342900" algn="just">
              <a:lnSpc>
                <a:spcPct val="150000"/>
              </a:lnSpc>
              <a:spcBef>
                <a:spcPts val="0"/>
              </a:spcBef>
              <a:spcAft>
                <a:spcPts val="0"/>
              </a:spcAft>
              <a:tabLst>
                <a:tab pos="604784" algn="l"/>
                <a:tab pos="907176" algn="l"/>
                <a:tab pos="1159170" algn="l"/>
              </a:tabLst>
            </a:pPr>
            <a:r>
              <a:rPr lang="en-US" dirty="0"/>
              <a:t>	</a:t>
            </a:r>
            <a:r>
              <a:rPr lang="en-US" sz="1800" b="1" i="1" dirty="0" err="1"/>
              <a:t>truepart</a:t>
            </a:r>
            <a:r>
              <a:rPr lang="en-US" sz="1800" i="1" dirty="0"/>
              <a:t> – will be evaluated if expression is true</a:t>
            </a:r>
          </a:p>
          <a:p>
            <a:pPr marL="896938" lvl="1" indent="-342900" algn="just">
              <a:lnSpc>
                <a:spcPct val="150000"/>
              </a:lnSpc>
              <a:spcBef>
                <a:spcPts val="0"/>
              </a:spcBef>
              <a:spcAft>
                <a:spcPts val="0"/>
              </a:spcAft>
              <a:tabLst>
                <a:tab pos="604784" algn="l"/>
                <a:tab pos="907176" algn="l"/>
                <a:tab pos="1159170" algn="l"/>
              </a:tabLst>
            </a:pPr>
            <a:r>
              <a:rPr lang="en-US" sz="1800" b="1" i="1" dirty="0" err="1"/>
              <a:t>falsepart</a:t>
            </a:r>
            <a:r>
              <a:rPr lang="en-US" sz="1800" i="1" dirty="0"/>
              <a:t> – will be evaluated if expression is false</a:t>
            </a:r>
          </a:p>
          <a:p>
            <a:pPr marL="896938" lvl="1" indent="-342900" algn="just">
              <a:lnSpc>
                <a:spcPct val="150000"/>
              </a:lnSpc>
              <a:spcBef>
                <a:spcPts val="0"/>
              </a:spcBef>
              <a:spcAft>
                <a:spcPts val="0"/>
              </a:spcAft>
              <a:tabLst>
                <a:tab pos="604784" algn="l"/>
                <a:tab pos="907176" algn="l"/>
                <a:tab pos="1159170" algn="l"/>
              </a:tabLst>
            </a:pPr>
            <a:endParaRPr lang="en-US" sz="1400" i="1" dirty="0"/>
          </a:p>
        </p:txBody>
      </p:sp>
    </p:spTree>
    <p:extLst>
      <p:ext uri="{BB962C8B-B14F-4D97-AF65-F5344CB8AC3E}">
        <p14:creationId xmlns:p14="http://schemas.microsoft.com/office/powerpoint/2010/main" val="968137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0"/>
            <a:ext cx="7858800" cy="694800"/>
          </a:xfrm>
        </p:spPr>
        <p:txBody>
          <a:bodyPr/>
          <a:lstStyle/>
          <a:p>
            <a:r>
              <a:rPr lang="en-US" dirty="0"/>
              <a:t>Select Case Syntax</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12" name="Content Placeholder 2"/>
          <p:cNvSpPr txBox="1">
            <a:spLocks/>
          </p:cNvSpPr>
          <p:nvPr/>
        </p:nvSpPr>
        <p:spPr bwMode="gray">
          <a:xfrm>
            <a:off x="179512" y="758952"/>
            <a:ext cx="8784976" cy="5586984"/>
          </a:xfrm>
          <a:prstGeom prst="rect">
            <a:avLst/>
          </a:prstGeom>
        </p:spPr>
        <p:txBody>
          <a:bodyPr vert="horz" lIns="0" tIns="0" rIns="0" bIns="0" rtlCol="0">
            <a:noAutofit/>
          </a:bodyPr>
          <a:lst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Aft>
                <a:spcPts val="1200"/>
              </a:spcAft>
              <a:tabLst>
                <a:tab pos="604784" algn="l"/>
                <a:tab pos="907176" algn="l"/>
                <a:tab pos="1159170" algn="l"/>
              </a:tabLst>
            </a:pPr>
            <a:r>
              <a:rPr lang="en-US" dirty="0"/>
              <a:t>Select Case Syntax:</a:t>
            </a:r>
          </a:p>
          <a:p>
            <a:pPr marL="1371600" lvl="1" indent="0">
              <a:buNone/>
            </a:pPr>
            <a:r>
              <a:rPr lang="en-US" sz="1800" b="1" dirty="0"/>
              <a:t>Select Case </a:t>
            </a:r>
            <a:r>
              <a:rPr lang="en-US" sz="1800" i="1" dirty="0"/>
              <a:t>expression</a:t>
            </a:r>
          </a:p>
          <a:p>
            <a:pPr marL="1371600" lvl="1" indent="0">
              <a:buNone/>
            </a:pPr>
            <a:r>
              <a:rPr lang="en-US" sz="1800" b="1" dirty="0"/>
              <a:t>Case</a:t>
            </a:r>
            <a:r>
              <a:rPr lang="en-US" sz="1800" dirty="0"/>
              <a:t> </a:t>
            </a:r>
            <a:r>
              <a:rPr lang="en-US" sz="1800" i="1" dirty="0"/>
              <a:t>value1</a:t>
            </a:r>
          </a:p>
          <a:p>
            <a:pPr marL="1828800" lvl="1" indent="0">
              <a:buNone/>
            </a:pPr>
            <a:r>
              <a:rPr lang="en-US" sz="1800" i="1" dirty="0"/>
              <a:t>block1</a:t>
            </a:r>
          </a:p>
          <a:p>
            <a:pPr marL="1371600" lvl="1" indent="0">
              <a:buNone/>
            </a:pPr>
            <a:r>
              <a:rPr lang="en-US" sz="1800" b="1" dirty="0"/>
              <a:t>Case</a:t>
            </a:r>
            <a:r>
              <a:rPr lang="en-US" sz="1800" dirty="0"/>
              <a:t> </a:t>
            </a:r>
            <a:r>
              <a:rPr lang="en-US" sz="1800" i="1" dirty="0"/>
              <a:t>value2</a:t>
            </a:r>
            <a:endParaRPr lang="en-US" sz="1800" dirty="0"/>
          </a:p>
          <a:p>
            <a:pPr marL="1828800" lvl="1" indent="0">
              <a:buNone/>
            </a:pPr>
            <a:r>
              <a:rPr lang="en-US" sz="1800" i="1" dirty="0"/>
              <a:t>block2</a:t>
            </a:r>
            <a:endParaRPr lang="en-US" sz="1800" dirty="0"/>
          </a:p>
          <a:p>
            <a:pPr marL="1371600" lvl="1" indent="0">
              <a:buNone/>
            </a:pPr>
            <a:r>
              <a:rPr lang="en-US" sz="1800" b="1" dirty="0"/>
              <a:t>Case</a:t>
            </a:r>
            <a:r>
              <a:rPr lang="en-US" sz="1800" dirty="0"/>
              <a:t> </a:t>
            </a:r>
            <a:r>
              <a:rPr lang="en-US" sz="1800" b="1" dirty="0"/>
              <a:t>Else</a:t>
            </a:r>
          </a:p>
          <a:p>
            <a:pPr marL="1828800" lvl="1" indent="0">
              <a:buNone/>
            </a:pPr>
            <a:r>
              <a:rPr lang="en-US" i="1" dirty="0"/>
              <a:t>block3</a:t>
            </a:r>
            <a:endParaRPr lang="en-US" dirty="0"/>
          </a:p>
          <a:p>
            <a:pPr marL="1371600" lvl="1" indent="0">
              <a:buNone/>
            </a:pPr>
            <a:r>
              <a:rPr lang="en-US" sz="1800" b="1" dirty="0"/>
              <a:t>End Select</a:t>
            </a:r>
            <a:endParaRPr lang="en-US" b="1" dirty="0"/>
          </a:p>
          <a:p>
            <a:pPr marL="284163" indent="0" algn="just">
              <a:lnSpc>
                <a:spcPct val="100000"/>
              </a:lnSpc>
              <a:spcBef>
                <a:spcPts val="0"/>
              </a:spcBef>
              <a:spcAft>
                <a:spcPts val="0"/>
              </a:spcAft>
              <a:buNone/>
              <a:tabLst>
                <a:tab pos="604784" algn="l"/>
                <a:tab pos="907176" algn="l"/>
                <a:tab pos="1159170" algn="l"/>
              </a:tabLst>
            </a:pPr>
            <a:r>
              <a:rPr lang="en-US" sz="2000" dirty="0"/>
              <a:t>Where:</a:t>
            </a:r>
          </a:p>
          <a:p>
            <a:pPr marL="896938" lvl="1" indent="-342900" algn="just">
              <a:lnSpc>
                <a:spcPct val="150000"/>
              </a:lnSpc>
              <a:spcBef>
                <a:spcPts val="0"/>
              </a:spcBef>
              <a:spcAft>
                <a:spcPts val="0"/>
              </a:spcAft>
              <a:tabLst>
                <a:tab pos="604784" algn="l"/>
                <a:tab pos="907176" algn="l"/>
                <a:tab pos="1159170" algn="l"/>
              </a:tabLst>
            </a:pPr>
            <a:r>
              <a:rPr lang="en-US" sz="1600" dirty="0"/>
              <a:t>	</a:t>
            </a:r>
            <a:r>
              <a:rPr lang="en-US" sz="1800" b="1" i="1" dirty="0"/>
              <a:t>block1 – </a:t>
            </a:r>
            <a:r>
              <a:rPr lang="en-US" sz="1800" i="1" dirty="0"/>
              <a:t>is the code block that will execute if expression matches value1</a:t>
            </a:r>
          </a:p>
          <a:p>
            <a:pPr marL="896938" lvl="1" indent="-342900" algn="just">
              <a:lnSpc>
                <a:spcPct val="150000"/>
              </a:lnSpc>
              <a:spcBef>
                <a:spcPts val="0"/>
              </a:spcBef>
              <a:spcAft>
                <a:spcPts val="0"/>
              </a:spcAft>
              <a:tabLst>
                <a:tab pos="604784" algn="l"/>
                <a:tab pos="907176" algn="l"/>
                <a:tab pos="1159170" algn="l"/>
              </a:tabLst>
            </a:pPr>
            <a:r>
              <a:rPr lang="en-US" sz="1800" b="1" i="1" dirty="0"/>
              <a:t>block2 – </a:t>
            </a:r>
            <a:r>
              <a:rPr lang="en-US" sz="1800" i="1" dirty="0"/>
              <a:t>is the code block that will execute if expression matches value2</a:t>
            </a:r>
            <a:endParaRPr lang="en-US" sz="1800" b="1" i="1" dirty="0"/>
          </a:p>
          <a:p>
            <a:pPr marL="896938" lvl="1" indent="-342900" algn="just">
              <a:lnSpc>
                <a:spcPct val="150000"/>
              </a:lnSpc>
              <a:spcBef>
                <a:spcPts val="0"/>
              </a:spcBef>
              <a:spcAft>
                <a:spcPts val="0"/>
              </a:spcAft>
              <a:tabLst>
                <a:tab pos="604784" algn="l"/>
                <a:tab pos="907176" algn="l"/>
                <a:tab pos="1159170" algn="l"/>
              </a:tabLst>
            </a:pPr>
            <a:r>
              <a:rPr lang="en-US" sz="1800" i="1" dirty="0"/>
              <a:t>	</a:t>
            </a:r>
            <a:r>
              <a:rPr lang="en-US" sz="1800" b="1" i="1" dirty="0"/>
              <a:t>block3 – </a:t>
            </a:r>
            <a:r>
              <a:rPr lang="en-US" sz="1800" i="1" dirty="0"/>
              <a:t>is the code block that will execute if no other cases has been satisfied</a:t>
            </a:r>
            <a:endParaRPr lang="en-US" sz="1400" b="1" i="1" dirty="0"/>
          </a:p>
        </p:txBody>
      </p:sp>
    </p:spTree>
    <p:extLst>
      <p:ext uri="{BB962C8B-B14F-4D97-AF65-F5344CB8AC3E}">
        <p14:creationId xmlns:p14="http://schemas.microsoft.com/office/powerpoint/2010/main" val="2775566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Excel Object Model</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629487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Application Object</a:t>
            </a:r>
          </a:p>
        </p:txBody>
      </p:sp>
    </p:spTree>
    <p:extLst>
      <p:ext uri="{BB962C8B-B14F-4D97-AF65-F5344CB8AC3E}">
        <p14:creationId xmlns:p14="http://schemas.microsoft.com/office/powerpoint/2010/main" val="35632909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Application Object</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p:txBody>
          <a:bodyPr/>
          <a:lstStyle/>
          <a:p>
            <a:pPr>
              <a:lnSpc>
                <a:spcPct val="100000"/>
              </a:lnSpc>
            </a:pPr>
            <a:r>
              <a:rPr lang="en-US" dirty="0"/>
              <a:t>This is the root of the Excel Object model which refers to the Excel Application as a whole. </a:t>
            </a:r>
          </a:p>
          <a:p>
            <a:pPr>
              <a:lnSpc>
                <a:spcPct val="100000"/>
              </a:lnSpc>
            </a:pPr>
            <a:r>
              <a:rPr lang="en-US" dirty="0"/>
              <a:t>The Application object provides functionality that gives your program a professional finish.</a:t>
            </a:r>
          </a:p>
          <a:p>
            <a:pPr>
              <a:lnSpc>
                <a:spcPct val="100000"/>
              </a:lnSpc>
            </a:pPr>
            <a:r>
              <a:rPr lang="en-US" dirty="0"/>
              <a:t>The Application Objects contains members that can be classified into the following:</a:t>
            </a:r>
          </a:p>
          <a:p>
            <a:pPr lvl="2">
              <a:lnSpc>
                <a:spcPct val="100000"/>
              </a:lnSpc>
            </a:pPr>
            <a:r>
              <a:rPr lang="en-US" b="1" dirty="0"/>
              <a:t>Display-Oriented </a:t>
            </a:r>
            <a:r>
              <a:rPr lang="en-US" dirty="0"/>
              <a:t>– these are members that modifies what the user see. These includes window sizing, what appears in the status bars, make a window visible or not among other things. </a:t>
            </a:r>
          </a:p>
          <a:p>
            <a:pPr lvl="2">
              <a:lnSpc>
                <a:spcPct val="100000"/>
              </a:lnSpc>
            </a:pPr>
            <a:r>
              <a:rPr lang="en-US" b="1" dirty="0"/>
              <a:t>Excel References </a:t>
            </a:r>
            <a:r>
              <a:rPr lang="en-US" dirty="0"/>
              <a:t>– these are members that gives quick access to excel objects. This includes members such as </a:t>
            </a:r>
            <a:r>
              <a:rPr lang="en-US" dirty="0" err="1"/>
              <a:t>ActiveCell</a:t>
            </a:r>
            <a:r>
              <a:rPr lang="en-US" dirty="0"/>
              <a:t>, </a:t>
            </a:r>
            <a:r>
              <a:rPr lang="en-US" dirty="0" err="1"/>
              <a:t>ThisWorkbook</a:t>
            </a:r>
            <a:r>
              <a:rPr lang="en-US" dirty="0"/>
              <a:t> and Selection.</a:t>
            </a:r>
          </a:p>
          <a:p>
            <a:pPr lvl="2">
              <a:lnSpc>
                <a:spcPct val="100000"/>
              </a:lnSpc>
            </a:pPr>
            <a:r>
              <a:rPr lang="en-US" b="1" dirty="0"/>
              <a:t>File Operations </a:t>
            </a:r>
            <a:r>
              <a:rPr lang="en-US" dirty="0"/>
              <a:t>– these members allows file operations such as Save, Open, Closing and all other operations.</a:t>
            </a:r>
          </a:p>
          <a:p>
            <a:pPr lvl="2">
              <a:lnSpc>
                <a:spcPct val="100000"/>
              </a:lnSpc>
            </a:pPr>
            <a:r>
              <a:rPr lang="en-US" b="1" dirty="0"/>
              <a:t>System Information </a:t>
            </a:r>
            <a:r>
              <a:rPr lang="en-US" dirty="0"/>
              <a:t>– these members are lets you get information regarding the computer environment on which you are running the application </a:t>
            </a:r>
            <a:endParaRPr lang="en-US" b="1" dirty="0"/>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7388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Developer Tab</a:t>
            </a:r>
          </a:p>
        </p:txBody>
      </p:sp>
      <p:sp>
        <p:nvSpPr>
          <p:cNvPr id="3" name="Content Placeholder 2"/>
          <p:cNvSpPr>
            <a:spLocks noGrp="1"/>
          </p:cNvSpPr>
          <p:nvPr>
            <p:ph idx="1"/>
          </p:nvPr>
        </p:nvSpPr>
        <p:spPr/>
        <p:txBody>
          <a:bodyPr/>
          <a:lstStyle/>
          <a:p>
            <a:pPr>
              <a:lnSpc>
                <a:spcPct val="100000"/>
              </a:lnSpc>
            </a:pPr>
            <a:r>
              <a:rPr lang="en-US" sz="2000" dirty="0"/>
              <a:t>Developer’s Tab is disabled by default.</a:t>
            </a:r>
          </a:p>
          <a:p>
            <a:pPr>
              <a:lnSpc>
                <a:spcPct val="100000"/>
              </a:lnSpc>
            </a:pPr>
            <a:r>
              <a:rPr lang="en-US" sz="2000" dirty="0"/>
              <a:t>To display the </a:t>
            </a:r>
            <a:r>
              <a:rPr lang="en-US" sz="2000" b="1" dirty="0"/>
              <a:t>DEVELOPER tab</a:t>
            </a:r>
            <a:r>
              <a:rPr lang="en-US" sz="2000" dirty="0"/>
              <a:t>, click on the File menu &gt; Options. When the </a:t>
            </a:r>
            <a:r>
              <a:rPr lang="en-US" sz="2000" b="1" dirty="0"/>
              <a:t>Excel</a:t>
            </a:r>
            <a:r>
              <a:rPr lang="en-US" sz="2000" dirty="0"/>
              <a:t> Options window appears, click on the Customize Ribbon option on the left. Click on the </a:t>
            </a:r>
            <a:r>
              <a:rPr lang="en-US" sz="2000" b="1" dirty="0"/>
              <a:t>Developer</a:t>
            </a:r>
            <a:r>
              <a:rPr lang="en-US" sz="2000" dirty="0"/>
              <a:t> checkbox under the list of Main </a:t>
            </a:r>
            <a:r>
              <a:rPr lang="en-US" sz="2000" b="1" dirty="0"/>
              <a:t>Tabs</a:t>
            </a:r>
            <a:r>
              <a:rPr lang="en-US" sz="2000" dirty="0"/>
              <a:t> on the right. Then click on the OK button.</a:t>
            </a:r>
          </a:p>
        </p:txBody>
      </p:sp>
      <p:sp>
        <p:nvSpPr>
          <p:cNvPr id="4" name="Footer Placeholder 3"/>
          <p:cNvSpPr>
            <a:spLocks noGrp="1"/>
          </p:cNvSpPr>
          <p:nvPr>
            <p:ph type="ftr" sz="quarter" idx="11"/>
          </p:nvPr>
        </p:nvSpPr>
        <p:spPr/>
        <p:txBody>
          <a:bodyPr/>
          <a:lstStyle/>
          <a:p>
            <a:pPr>
              <a:defRPr/>
            </a:pPr>
            <a:r>
              <a:rPr lang="de-DE" altLang="ja-JP"/>
              <a:t>Copyright 2010 FUJITSU LIMITED</a:t>
            </a:r>
          </a:p>
        </p:txBody>
      </p:sp>
      <p:pic>
        <p:nvPicPr>
          <p:cNvPr id="5" name="Picture 4"/>
          <p:cNvPicPr>
            <a:picLocks noChangeAspect="1"/>
          </p:cNvPicPr>
          <p:nvPr/>
        </p:nvPicPr>
        <p:blipFill>
          <a:blip r:embed="rId2"/>
          <a:stretch>
            <a:fillRect/>
          </a:stretch>
        </p:blipFill>
        <p:spPr>
          <a:xfrm>
            <a:off x="323530" y="2708920"/>
            <a:ext cx="6267363" cy="3384376"/>
          </a:xfrm>
          <a:prstGeom prst="rect">
            <a:avLst/>
          </a:prstGeom>
        </p:spPr>
      </p:pic>
      <p:pic>
        <p:nvPicPr>
          <p:cNvPr id="6" name="Picture 5"/>
          <p:cNvPicPr>
            <a:picLocks noChangeAspect="1"/>
          </p:cNvPicPr>
          <p:nvPr/>
        </p:nvPicPr>
        <p:blipFill>
          <a:blip r:embed="rId3"/>
          <a:stretch>
            <a:fillRect/>
          </a:stretch>
        </p:blipFill>
        <p:spPr>
          <a:xfrm>
            <a:off x="4438929" y="2635461"/>
            <a:ext cx="4303927" cy="3531294"/>
          </a:xfrm>
          <a:prstGeom prst="rect">
            <a:avLst/>
          </a:prstGeom>
        </p:spPr>
      </p:pic>
      <p:sp>
        <p:nvSpPr>
          <p:cNvPr id="7" name="Rectangle 6"/>
          <p:cNvSpPr/>
          <p:nvPr/>
        </p:nvSpPr>
        <p:spPr>
          <a:xfrm>
            <a:off x="4438927" y="3706516"/>
            <a:ext cx="792088"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cxnSp>
        <p:nvCxnSpPr>
          <p:cNvPr id="9" name="Elbow Connector 8"/>
          <p:cNvCxnSpPr>
            <a:endCxn id="7" idx="1"/>
          </p:cNvCxnSpPr>
          <p:nvPr/>
        </p:nvCxnSpPr>
        <p:spPr>
          <a:xfrm flipV="1">
            <a:off x="1131352" y="3778524"/>
            <a:ext cx="3307577" cy="802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89356" y="4720702"/>
            <a:ext cx="792088"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cxnSp>
        <p:nvCxnSpPr>
          <p:cNvPr id="11" name="Elbow Connector 10"/>
          <p:cNvCxnSpPr>
            <a:stCxn id="7" idx="3"/>
            <a:endCxn id="10" idx="1"/>
          </p:cNvCxnSpPr>
          <p:nvPr/>
        </p:nvCxnSpPr>
        <p:spPr>
          <a:xfrm>
            <a:off x="5231017" y="3778524"/>
            <a:ext cx="1958341" cy="10141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9262" y="4509122"/>
            <a:ext cx="792088" cy="2115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chemeClr val="accent2"/>
              </a:buClr>
            </a:pPr>
            <a:endParaRPr lang="en-US" dirty="0">
              <a:solidFill>
                <a:schemeClr val="tx1"/>
              </a:solidFill>
            </a:endParaRPr>
          </a:p>
        </p:txBody>
      </p:sp>
    </p:spTree>
    <p:extLst>
      <p:ext uri="{BB962C8B-B14F-4D97-AF65-F5344CB8AC3E}">
        <p14:creationId xmlns:p14="http://schemas.microsoft.com/office/powerpoint/2010/main" val="29315965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D338-9932-47D5-9E59-C6772D7D4488}"/>
              </a:ext>
            </a:extLst>
          </p:cNvPr>
          <p:cNvSpPr>
            <a:spLocks noGrp="1"/>
          </p:cNvSpPr>
          <p:nvPr>
            <p:ph type="title"/>
          </p:nvPr>
        </p:nvSpPr>
        <p:spPr/>
        <p:txBody>
          <a:bodyPr/>
          <a:lstStyle/>
          <a:p>
            <a:r>
              <a:rPr lang="en-US" dirty="0" err="1"/>
              <a:t>Application.ScreenUpdating</a:t>
            </a:r>
            <a:endParaRPr lang="en-US" dirty="0"/>
          </a:p>
        </p:txBody>
      </p:sp>
      <p:sp>
        <p:nvSpPr>
          <p:cNvPr id="3" name="Content Placeholder 2">
            <a:extLst>
              <a:ext uri="{FF2B5EF4-FFF2-40B4-BE49-F238E27FC236}">
                <a16:creationId xmlns:a16="http://schemas.microsoft.com/office/drawing/2014/main" id="{A0697B17-2323-49D9-86AB-CDF3AD7D8220}"/>
              </a:ext>
            </a:extLst>
          </p:cNvPr>
          <p:cNvSpPr>
            <a:spLocks noGrp="1"/>
          </p:cNvSpPr>
          <p:nvPr>
            <p:ph idx="1"/>
          </p:nvPr>
        </p:nvSpPr>
        <p:spPr/>
        <p:txBody>
          <a:bodyPr/>
          <a:lstStyle/>
          <a:p>
            <a:r>
              <a:rPr lang="en-US" dirty="0"/>
              <a:t>This property’s main purpose is to speed up the processing of your macro code. This can be very useful for beginners as this can speed up execution of recorded macros.</a:t>
            </a:r>
          </a:p>
          <a:p>
            <a:endParaRPr lang="en-US" dirty="0"/>
          </a:p>
          <a:p>
            <a:r>
              <a:rPr lang="en-US" dirty="0"/>
              <a:t>What it does is that it will turn of updating of the screen, thus you will not be able to see what the macro is doing with the Application, thus eliminating the time of screen refresh thus decreases processing time.</a:t>
            </a:r>
          </a:p>
          <a:p>
            <a:r>
              <a:rPr lang="en-US" dirty="0"/>
              <a:t>Syntax:</a:t>
            </a:r>
          </a:p>
          <a:p>
            <a:pPr marL="1828800" indent="0">
              <a:buNone/>
            </a:pPr>
            <a:r>
              <a:rPr lang="en-US" sz="2000" dirty="0" err="1"/>
              <a:t>Application.ScreenUpdating</a:t>
            </a:r>
            <a:r>
              <a:rPr lang="en-US" sz="2000" dirty="0"/>
              <a:t> = </a:t>
            </a:r>
            <a:r>
              <a:rPr lang="en-US" sz="2000" i="1" dirty="0"/>
              <a:t>[true or false]</a:t>
            </a:r>
          </a:p>
          <a:p>
            <a:pPr marL="0" indent="0">
              <a:buNone/>
            </a:pPr>
            <a:endParaRPr lang="en-US" sz="2000" i="1" dirty="0"/>
          </a:p>
          <a:p>
            <a:pPr marL="0" indent="0">
              <a:buNone/>
            </a:pPr>
            <a:r>
              <a:rPr lang="en-US" sz="2000" i="1" dirty="0"/>
              <a:t>	Set to False so that the screen will not update and set to True so that 	screen will be updating.</a:t>
            </a:r>
          </a:p>
          <a:p>
            <a:pPr marL="0" indent="0">
              <a:buNone/>
            </a:pPr>
            <a:r>
              <a:rPr lang="en-US" sz="2000" i="1" dirty="0"/>
              <a:t>	</a:t>
            </a:r>
          </a:p>
          <a:p>
            <a:pPr marL="0" indent="0">
              <a:buNone/>
            </a:pPr>
            <a:r>
              <a:rPr lang="en-US" sz="1600" dirty="0"/>
              <a:t>	</a:t>
            </a:r>
            <a:r>
              <a:rPr lang="en-US" sz="1600" b="1" dirty="0"/>
              <a:t>NOTE: </a:t>
            </a:r>
            <a:r>
              <a:rPr lang="en-US" sz="1600" dirty="0"/>
              <a:t>Always set </a:t>
            </a:r>
            <a:r>
              <a:rPr lang="en-US" sz="1600" dirty="0" err="1"/>
              <a:t>screenupdating</a:t>
            </a:r>
            <a:r>
              <a:rPr lang="en-US" sz="1600" dirty="0"/>
              <a:t> to True every time the macro ends or else the 	screen will need to be refreshed manually.</a:t>
            </a:r>
          </a:p>
        </p:txBody>
      </p:sp>
      <p:sp>
        <p:nvSpPr>
          <p:cNvPr id="4" name="Footer Placeholder 3">
            <a:extLst>
              <a:ext uri="{FF2B5EF4-FFF2-40B4-BE49-F238E27FC236}">
                <a16:creationId xmlns:a16="http://schemas.microsoft.com/office/drawing/2014/main" id="{A969CF58-064E-4AFB-B3CF-473BFF8BF968}"/>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246831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D338-9932-47D5-9E59-C6772D7D4488}"/>
              </a:ext>
            </a:extLst>
          </p:cNvPr>
          <p:cNvSpPr>
            <a:spLocks noGrp="1"/>
          </p:cNvSpPr>
          <p:nvPr>
            <p:ph type="title"/>
          </p:nvPr>
        </p:nvSpPr>
        <p:spPr/>
        <p:txBody>
          <a:bodyPr/>
          <a:lstStyle/>
          <a:p>
            <a:r>
              <a:rPr lang="en-US" dirty="0" err="1"/>
              <a:t>Application.Calculation</a:t>
            </a:r>
            <a:endParaRPr lang="en-US" dirty="0"/>
          </a:p>
        </p:txBody>
      </p:sp>
      <p:sp>
        <p:nvSpPr>
          <p:cNvPr id="3" name="Content Placeholder 2">
            <a:extLst>
              <a:ext uri="{FF2B5EF4-FFF2-40B4-BE49-F238E27FC236}">
                <a16:creationId xmlns:a16="http://schemas.microsoft.com/office/drawing/2014/main" id="{A0697B17-2323-49D9-86AB-CDF3AD7D8220}"/>
              </a:ext>
            </a:extLst>
          </p:cNvPr>
          <p:cNvSpPr>
            <a:spLocks noGrp="1"/>
          </p:cNvSpPr>
          <p:nvPr>
            <p:ph idx="1"/>
          </p:nvPr>
        </p:nvSpPr>
        <p:spPr/>
        <p:txBody>
          <a:bodyPr/>
          <a:lstStyle/>
          <a:p>
            <a:r>
              <a:rPr lang="en-US" dirty="0"/>
              <a:t>This property’s main purpose is to speed up the processing of your macro code by stopping calculation of formulas when running a macro.</a:t>
            </a:r>
          </a:p>
          <a:p>
            <a:r>
              <a:rPr lang="en-US" dirty="0"/>
              <a:t>Very useful when running macros on worksheets that contain large numbers of formulas that takes time to process.</a:t>
            </a:r>
          </a:p>
          <a:p>
            <a:endParaRPr lang="en-US" dirty="0"/>
          </a:p>
          <a:p>
            <a:r>
              <a:rPr lang="en-US" dirty="0"/>
              <a:t>Syntax:</a:t>
            </a:r>
          </a:p>
          <a:p>
            <a:pPr marL="0" indent="0">
              <a:buNone/>
            </a:pPr>
            <a:endParaRPr lang="en-US" sz="2000" dirty="0"/>
          </a:p>
          <a:p>
            <a:pPr marL="0" indent="0" algn="ctr">
              <a:buNone/>
            </a:pPr>
            <a:r>
              <a:rPr lang="en-US" sz="1800" dirty="0" err="1"/>
              <a:t>Application.Calculation</a:t>
            </a:r>
            <a:r>
              <a:rPr lang="en-US" sz="1800" dirty="0"/>
              <a:t>= </a:t>
            </a:r>
            <a:r>
              <a:rPr lang="en-US" sz="1800" i="1" dirty="0"/>
              <a:t>[</a:t>
            </a:r>
            <a:r>
              <a:rPr lang="en-US" sz="1800" i="1" dirty="0" err="1"/>
              <a:t>xlCalculationAutomatic</a:t>
            </a:r>
            <a:r>
              <a:rPr lang="en-US" sz="1800" i="1" dirty="0"/>
              <a:t> or </a:t>
            </a:r>
            <a:r>
              <a:rPr lang="en-US" sz="1800" i="1" dirty="0" err="1"/>
              <a:t>xlCalculationManual</a:t>
            </a:r>
            <a:r>
              <a:rPr lang="en-US" sz="1800" i="1" dirty="0"/>
              <a:t>]</a:t>
            </a:r>
          </a:p>
          <a:p>
            <a:pPr marL="0" indent="0" algn="ctr">
              <a:buNone/>
            </a:pPr>
            <a:endParaRPr lang="en-US" sz="2000" i="1" dirty="0"/>
          </a:p>
          <a:p>
            <a:pPr marL="1087438"/>
            <a:r>
              <a:rPr lang="en-US" sz="1600" b="1" i="1" dirty="0" err="1"/>
              <a:t>xlCalculationAutomatic</a:t>
            </a:r>
            <a:r>
              <a:rPr lang="en-US" sz="1600" i="1" dirty="0"/>
              <a:t> – sets calculation automatically.</a:t>
            </a:r>
          </a:p>
          <a:p>
            <a:pPr marL="1087438"/>
            <a:endParaRPr lang="en-US" sz="1600" i="1" dirty="0"/>
          </a:p>
          <a:p>
            <a:pPr marL="1087438"/>
            <a:r>
              <a:rPr lang="en-US" sz="1600" b="1" i="1" dirty="0" err="1"/>
              <a:t>xlCalculationManual</a:t>
            </a:r>
            <a:r>
              <a:rPr lang="en-US" sz="1600" i="1" dirty="0"/>
              <a:t> – sets calculation manually, you need to issue </a:t>
            </a:r>
            <a:r>
              <a:rPr lang="en-US" sz="1600" i="1" dirty="0" err="1"/>
              <a:t>Application.Calculate</a:t>
            </a:r>
            <a:r>
              <a:rPr lang="en-US" sz="1600" i="1" dirty="0"/>
              <a:t> command or press F9 key to calculate formulas</a:t>
            </a:r>
          </a:p>
          <a:p>
            <a:pPr marL="0" indent="0">
              <a:buNone/>
            </a:pPr>
            <a:r>
              <a:rPr lang="en-US" sz="2000" i="1" dirty="0"/>
              <a:t>	</a:t>
            </a:r>
          </a:p>
        </p:txBody>
      </p:sp>
      <p:sp>
        <p:nvSpPr>
          <p:cNvPr id="4" name="Footer Placeholder 3">
            <a:extLst>
              <a:ext uri="{FF2B5EF4-FFF2-40B4-BE49-F238E27FC236}">
                <a16:creationId xmlns:a16="http://schemas.microsoft.com/office/drawing/2014/main" id="{A969CF58-064E-4AFB-B3CF-473BFF8BF968}"/>
              </a:ext>
            </a:extLst>
          </p:cNvPr>
          <p:cNvSpPr>
            <a:spLocks noGrp="1"/>
          </p:cNvSpPr>
          <p:nvPr>
            <p:ph type="ftr" sz="quarter" idx="11"/>
          </p:nvPr>
        </p:nvSpPr>
        <p:spPr/>
        <p:txBody>
          <a:bodyPr/>
          <a:lstStyle/>
          <a:p>
            <a:pPr>
              <a:defRPr/>
            </a:pPr>
            <a:r>
              <a:rPr lang="de-DE" altLang="ja-JP"/>
              <a:t>Copyright 2010 FUJITSU LIMITED</a:t>
            </a:r>
          </a:p>
        </p:txBody>
      </p:sp>
      <p:sp>
        <p:nvSpPr>
          <p:cNvPr id="5" name="Rectangle 1">
            <a:extLst>
              <a:ext uri="{FF2B5EF4-FFF2-40B4-BE49-F238E27FC236}">
                <a16:creationId xmlns:a16="http://schemas.microsoft.com/office/drawing/2014/main" id="{C2DD7048-062A-40FB-9E2B-F360678EB5D6}"/>
              </a:ext>
            </a:extLst>
          </p:cNvPr>
          <p:cNvSpPr>
            <a:spLocks noChangeArrowheads="1"/>
          </p:cNvSpPr>
          <p:nvPr/>
        </p:nvSpPr>
        <p:spPr bwMode="auto">
          <a:xfrm>
            <a:off x="2"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600" dirty="0"/>
              <a:t> </a:t>
            </a:r>
            <a:endParaRPr kumimoji="0" lang="en-US" altLang="en-US" dirty="0">
              <a:latin typeface="Arial" panose="020B0604020202020204" pitchFamily="34" charset="0"/>
            </a:endParaRPr>
          </a:p>
        </p:txBody>
      </p:sp>
    </p:spTree>
    <p:extLst>
      <p:ext uri="{BB962C8B-B14F-4D97-AF65-F5344CB8AC3E}">
        <p14:creationId xmlns:p14="http://schemas.microsoft.com/office/powerpoint/2010/main" val="322935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D338-9932-47D5-9E59-C6772D7D4488}"/>
              </a:ext>
            </a:extLst>
          </p:cNvPr>
          <p:cNvSpPr>
            <a:spLocks noGrp="1"/>
          </p:cNvSpPr>
          <p:nvPr>
            <p:ph type="title"/>
          </p:nvPr>
        </p:nvSpPr>
        <p:spPr/>
        <p:txBody>
          <a:bodyPr/>
          <a:lstStyle/>
          <a:p>
            <a:r>
              <a:rPr lang="en-US" dirty="0" err="1"/>
              <a:t>Application.DisplayAlerts</a:t>
            </a:r>
            <a:endParaRPr lang="en-US" dirty="0"/>
          </a:p>
        </p:txBody>
      </p:sp>
      <p:sp>
        <p:nvSpPr>
          <p:cNvPr id="3" name="Content Placeholder 2">
            <a:extLst>
              <a:ext uri="{FF2B5EF4-FFF2-40B4-BE49-F238E27FC236}">
                <a16:creationId xmlns:a16="http://schemas.microsoft.com/office/drawing/2014/main" id="{A0697B17-2323-49D9-86AB-CDF3AD7D8220}"/>
              </a:ext>
            </a:extLst>
          </p:cNvPr>
          <p:cNvSpPr>
            <a:spLocks noGrp="1"/>
          </p:cNvSpPr>
          <p:nvPr>
            <p:ph idx="1"/>
          </p:nvPr>
        </p:nvSpPr>
        <p:spPr/>
        <p:txBody>
          <a:bodyPr/>
          <a:lstStyle/>
          <a:p>
            <a:r>
              <a:rPr lang="en-US" dirty="0"/>
              <a:t>This causes Excel to stop displaying alerts or message boxes. Examples are deleting a sheet or opening a Read-Only File.</a:t>
            </a:r>
          </a:p>
          <a:p>
            <a:r>
              <a:rPr lang="en-US" dirty="0"/>
              <a:t>Setting this property to True will make Excel to choose the Default.</a:t>
            </a:r>
          </a:p>
          <a:p>
            <a:endParaRPr lang="en-US" dirty="0"/>
          </a:p>
          <a:p>
            <a:r>
              <a:rPr lang="en-US" dirty="0"/>
              <a:t>Syntax:</a:t>
            </a:r>
          </a:p>
          <a:p>
            <a:pPr marL="0" indent="0">
              <a:buNone/>
            </a:pPr>
            <a:endParaRPr lang="en-US" sz="2000" dirty="0"/>
          </a:p>
          <a:p>
            <a:pPr marL="0" indent="0" algn="ctr">
              <a:buNone/>
            </a:pPr>
            <a:r>
              <a:rPr lang="en-US" sz="1800" dirty="0" err="1"/>
              <a:t>Application.DisplayAlerts</a:t>
            </a:r>
            <a:r>
              <a:rPr lang="en-US" sz="1800" dirty="0"/>
              <a:t>= </a:t>
            </a:r>
            <a:r>
              <a:rPr lang="en-US" sz="1800" i="1" dirty="0"/>
              <a:t>[True or False]</a:t>
            </a:r>
          </a:p>
          <a:p>
            <a:pPr marL="0" indent="0" algn="ctr">
              <a:buNone/>
            </a:pPr>
            <a:endParaRPr lang="en-US" sz="2000" i="1" dirty="0"/>
          </a:p>
          <a:p>
            <a:pPr marL="1087438"/>
            <a:r>
              <a:rPr lang="en-US" sz="1600" b="1" i="1" dirty="0"/>
              <a:t>True</a:t>
            </a:r>
            <a:r>
              <a:rPr lang="en-US" sz="1600" i="1" dirty="0"/>
              <a:t> – alerts will be displayed when encountered</a:t>
            </a:r>
          </a:p>
          <a:p>
            <a:pPr marL="1087438"/>
            <a:endParaRPr lang="en-US" sz="1600" i="1" dirty="0"/>
          </a:p>
          <a:p>
            <a:pPr marL="1087438"/>
            <a:r>
              <a:rPr lang="en-US" sz="1600" b="1" i="1" dirty="0"/>
              <a:t>False</a:t>
            </a:r>
            <a:r>
              <a:rPr lang="en-US" sz="1600" i="1" dirty="0"/>
              <a:t> – alerts will not be displayed when encountered. Execution will proceed.</a:t>
            </a:r>
            <a:endParaRPr lang="en-US" sz="2000" i="1" dirty="0"/>
          </a:p>
        </p:txBody>
      </p:sp>
      <p:sp>
        <p:nvSpPr>
          <p:cNvPr id="4" name="Footer Placeholder 3">
            <a:extLst>
              <a:ext uri="{FF2B5EF4-FFF2-40B4-BE49-F238E27FC236}">
                <a16:creationId xmlns:a16="http://schemas.microsoft.com/office/drawing/2014/main" id="{A969CF58-064E-4AFB-B3CF-473BFF8BF968}"/>
              </a:ext>
            </a:extLst>
          </p:cNvPr>
          <p:cNvSpPr>
            <a:spLocks noGrp="1"/>
          </p:cNvSpPr>
          <p:nvPr>
            <p:ph type="ftr" sz="quarter" idx="11"/>
          </p:nvPr>
        </p:nvSpPr>
        <p:spPr/>
        <p:txBody>
          <a:bodyPr/>
          <a:lstStyle/>
          <a:p>
            <a:pPr>
              <a:defRPr/>
            </a:pPr>
            <a:r>
              <a:rPr lang="de-DE" altLang="ja-JP"/>
              <a:t>Copyright 2010 FUJITSU LIMITED</a:t>
            </a:r>
          </a:p>
        </p:txBody>
      </p:sp>
      <p:sp>
        <p:nvSpPr>
          <p:cNvPr id="5" name="Rectangle 1">
            <a:extLst>
              <a:ext uri="{FF2B5EF4-FFF2-40B4-BE49-F238E27FC236}">
                <a16:creationId xmlns:a16="http://schemas.microsoft.com/office/drawing/2014/main" id="{C2DD7048-062A-40FB-9E2B-F360678EB5D6}"/>
              </a:ext>
            </a:extLst>
          </p:cNvPr>
          <p:cNvSpPr>
            <a:spLocks noChangeArrowheads="1"/>
          </p:cNvSpPr>
          <p:nvPr/>
        </p:nvSpPr>
        <p:spPr bwMode="auto">
          <a:xfrm>
            <a:off x="2"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600" dirty="0"/>
              <a:t> </a:t>
            </a:r>
            <a:endParaRPr kumimoji="0" lang="en-US" altLang="en-US" dirty="0">
              <a:latin typeface="Arial" panose="020B0604020202020204" pitchFamily="34" charset="0"/>
            </a:endParaRPr>
          </a:p>
        </p:txBody>
      </p:sp>
    </p:spTree>
    <p:extLst>
      <p:ext uri="{BB962C8B-B14F-4D97-AF65-F5344CB8AC3E}">
        <p14:creationId xmlns:p14="http://schemas.microsoft.com/office/powerpoint/2010/main" val="22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D338-9932-47D5-9E59-C6772D7D4488}"/>
              </a:ext>
            </a:extLst>
          </p:cNvPr>
          <p:cNvSpPr>
            <a:spLocks noGrp="1"/>
          </p:cNvSpPr>
          <p:nvPr>
            <p:ph type="title"/>
          </p:nvPr>
        </p:nvSpPr>
        <p:spPr/>
        <p:txBody>
          <a:bodyPr/>
          <a:lstStyle/>
          <a:p>
            <a:r>
              <a:rPr lang="en-US" dirty="0" err="1"/>
              <a:t>Application.CutCopyMode</a:t>
            </a:r>
            <a:endParaRPr lang="en-US" dirty="0"/>
          </a:p>
        </p:txBody>
      </p:sp>
      <p:sp>
        <p:nvSpPr>
          <p:cNvPr id="3" name="Content Placeholder 2">
            <a:extLst>
              <a:ext uri="{FF2B5EF4-FFF2-40B4-BE49-F238E27FC236}">
                <a16:creationId xmlns:a16="http://schemas.microsoft.com/office/drawing/2014/main" id="{A0697B17-2323-49D9-86AB-CDF3AD7D8220}"/>
              </a:ext>
            </a:extLst>
          </p:cNvPr>
          <p:cNvSpPr>
            <a:spLocks noGrp="1"/>
          </p:cNvSpPr>
          <p:nvPr>
            <p:ph idx="1"/>
          </p:nvPr>
        </p:nvSpPr>
        <p:spPr/>
        <p:txBody>
          <a:bodyPr/>
          <a:lstStyle/>
          <a:p>
            <a:r>
              <a:rPr lang="en-US" dirty="0"/>
              <a:t>This causes Excel to return or set the status of Cut or Copy mode.</a:t>
            </a:r>
          </a:p>
          <a:p>
            <a:r>
              <a:rPr lang="en-US" dirty="0"/>
              <a:t>This is usually set to False after every Copy and Paste. </a:t>
            </a:r>
          </a:p>
          <a:p>
            <a:pPr marL="0" indent="0">
              <a:buNone/>
            </a:pPr>
            <a:endParaRPr lang="en-US" dirty="0"/>
          </a:p>
          <a:p>
            <a:r>
              <a:rPr lang="en-US" dirty="0"/>
              <a:t>Syntax:</a:t>
            </a:r>
          </a:p>
          <a:p>
            <a:pPr marL="0" indent="0">
              <a:buNone/>
            </a:pPr>
            <a:endParaRPr lang="en-US" sz="2000" dirty="0"/>
          </a:p>
          <a:p>
            <a:pPr marL="0" indent="0" algn="ctr">
              <a:buNone/>
            </a:pPr>
            <a:r>
              <a:rPr lang="en-US" sz="1800" dirty="0" err="1"/>
              <a:t>Application.CutCopyMode</a:t>
            </a:r>
            <a:r>
              <a:rPr lang="en-US" sz="1800" dirty="0"/>
              <a:t> = </a:t>
            </a:r>
            <a:r>
              <a:rPr lang="en-US" sz="1800" i="1" dirty="0"/>
              <a:t>[False]</a:t>
            </a:r>
          </a:p>
          <a:p>
            <a:pPr marL="0" indent="0" algn="ctr">
              <a:buNone/>
            </a:pPr>
            <a:endParaRPr lang="en-US" sz="2000" i="1" dirty="0"/>
          </a:p>
          <a:p>
            <a:pPr marL="1087438"/>
            <a:r>
              <a:rPr lang="en-US" sz="1600" b="1" i="1" dirty="0"/>
              <a:t>False</a:t>
            </a:r>
            <a:r>
              <a:rPr lang="en-US" sz="1600" i="1" dirty="0"/>
              <a:t> – disables cut or copy mode.</a:t>
            </a:r>
            <a:endParaRPr lang="en-US" sz="2000" i="1" dirty="0"/>
          </a:p>
        </p:txBody>
      </p:sp>
      <p:sp>
        <p:nvSpPr>
          <p:cNvPr id="4" name="Footer Placeholder 3">
            <a:extLst>
              <a:ext uri="{FF2B5EF4-FFF2-40B4-BE49-F238E27FC236}">
                <a16:creationId xmlns:a16="http://schemas.microsoft.com/office/drawing/2014/main" id="{A969CF58-064E-4AFB-B3CF-473BFF8BF968}"/>
              </a:ext>
            </a:extLst>
          </p:cNvPr>
          <p:cNvSpPr>
            <a:spLocks noGrp="1"/>
          </p:cNvSpPr>
          <p:nvPr>
            <p:ph type="ftr" sz="quarter" idx="11"/>
          </p:nvPr>
        </p:nvSpPr>
        <p:spPr/>
        <p:txBody>
          <a:bodyPr/>
          <a:lstStyle/>
          <a:p>
            <a:pPr>
              <a:defRPr/>
            </a:pPr>
            <a:r>
              <a:rPr lang="de-DE" altLang="ja-JP"/>
              <a:t>Copyright 2010 FUJITSU LIMITED</a:t>
            </a:r>
          </a:p>
        </p:txBody>
      </p:sp>
      <p:sp>
        <p:nvSpPr>
          <p:cNvPr id="5" name="Rectangle 1">
            <a:extLst>
              <a:ext uri="{FF2B5EF4-FFF2-40B4-BE49-F238E27FC236}">
                <a16:creationId xmlns:a16="http://schemas.microsoft.com/office/drawing/2014/main" id="{C2DD7048-062A-40FB-9E2B-F360678EB5D6}"/>
              </a:ext>
            </a:extLst>
          </p:cNvPr>
          <p:cNvSpPr>
            <a:spLocks noChangeArrowheads="1"/>
          </p:cNvSpPr>
          <p:nvPr/>
        </p:nvSpPr>
        <p:spPr bwMode="auto">
          <a:xfrm>
            <a:off x="2"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600" dirty="0"/>
              <a:t> </a:t>
            </a:r>
            <a:endParaRPr kumimoji="0" lang="en-US" altLang="en-US" dirty="0">
              <a:latin typeface="Arial" panose="020B0604020202020204" pitchFamily="34" charset="0"/>
            </a:endParaRPr>
          </a:p>
        </p:txBody>
      </p:sp>
    </p:spTree>
    <p:extLst>
      <p:ext uri="{BB962C8B-B14F-4D97-AF65-F5344CB8AC3E}">
        <p14:creationId xmlns:p14="http://schemas.microsoft.com/office/powerpoint/2010/main" val="65677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Workbook Object</a:t>
            </a:r>
          </a:p>
        </p:txBody>
      </p:sp>
    </p:spTree>
    <p:extLst>
      <p:ext uri="{BB962C8B-B14F-4D97-AF65-F5344CB8AC3E}">
        <p14:creationId xmlns:p14="http://schemas.microsoft.com/office/powerpoint/2010/main" val="1839381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Workbook Object</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p:txBody>
          <a:bodyPr/>
          <a:lstStyle/>
          <a:p>
            <a:pPr>
              <a:lnSpc>
                <a:spcPct val="150000"/>
              </a:lnSpc>
            </a:pPr>
            <a:r>
              <a:rPr lang="en-US" dirty="0"/>
              <a:t>The Workbook Object represents a single workbook, while Workbooks represent the collection of Workbook Objects.</a:t>
            </a:r>
          </a:p>
          <a:p>
            <a:pPr>
              <a:lnSpc>
                <a:spcPct val="150000"/>
              </a:lnSpc>
            </a:pPr>
            <a:endParaRPr lang="en-US" dirty="0"/>
          </a:p>
          <a:p>
            <a:pPr>
              <a:lnSpc>
                <a:spcPct val="150000"/>
              </a:lnSpc>
            </a:pPr>
            <a:r>
              <a:rPr lang="en-US" dirty="0"/>
              <a:t>Workbook Objects has many properties and method we can use however, we will only be discussing the commonly used properties and methods.</a:t>
            </a:r>
          </a:p>
          <a:p>
            <a:pPr>
              <a:lnSpc>
                <a:spcPct val="150000"/>
              </a:lnSpc>
            </a:pPr>
            <a:endParaRPr lang="en-US" dirty="0"/>
          </a:p>
          <a:p>
            <a:pPr>
              <a:lnSpc>
                <a:spcPct val="150000"/>
              </a:lnSpc>
            </a:pPr>
            <a:r>
              <a:rPr lang="en-US" dirty="0"/>
              <a:t>Also we will be talking about the Workbooks Collection, which represents all the workbooks that are open in Excel.</a:t>
            </a:r>
          </a:p>
          <a:p>
            <a:pPr marL="0" indent="0">
              <a:lnSpc>
                <a:spcPct val="100000"/>
              </a:lnSpc>
              <a:buNone/>
            </a:pPr>
            <a:endParaRPr lang="en-US" dirty="0"/>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79486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Adding/Opening a Workbook</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p:txBody>
          <a:bodyPr/>
          <a:lstStyle/>
          <a:p>
            <a:pPr>
              <a:lnSpc>
                <a:spcPct val="100000"/>
              </a:lnSpc>
            </a:pPr>
            <a:r>
              <a:rPr lang="en-US" dirty="0"/>
              <a:t>You can open and close a workbook programmatically with the use of VBA. With this we need to use the Workbooks object.</a:t>
            </a:r>
          </a:p>
          <a:p>
            <a:pPr>
              <a:lnSpc>
                <a:spcPct val="100000"/>
              </a:lnSpc>
            </a:pPr>
            <a:endParaRPr lang="en-US" dirty="0"/>
          </a:p>
          <a:p>
            <a:pPr>
              <a:lnSpc>
                <a:spcPct val="100000"/>
              </a:lnSpc>
            </a:pPr>
            <a:r>
              <a:rPr lang="en-US" dirty="0"/>
              <a:t>Workbooks object contains methods that can open a new workbook, open an existing workbook or close an open workbook. </a:t>
            </a:r>
          </a:p>
          <a:p>
            <a:pPr>
              <a:lnSpc>
                <a:spcPct val="100000"/>
              </a:lnSpc>
            </a:pPr>
            <a:endParaRPr lang="en-US" dirty="0"/>
          </a:p>
          <a:p>
            <a:pPr>
              <a:lnSpc>
                <a:spcPct val="100000"/>
              </a:lnSpc>
            </a:pPr>
            <a:r>
              <a:rPr lang="en-US" dirty="0"/>
              <a:t>The Syntax for adding workbook is:</a:t>
            </a:r>
          </a:p>
          <a:p>
            <a:pPr marL="0" indent="0">
              <a:lnSpc>
                <a:spcPct val="100000"/>
              </a:lnSpc>
              <a:buNone/>
            </a:pPr>
            <a:endParaRPr lang="en-US" dirty="0"/>
          </a:p>
          <a:p>
            <a:pPr marL="0" indent="0" algn="ctr">
              <a:lnSpc>
                <a:spcPct val="100000"/>
              </a:lnSpc>
              <a:buNone/>
            </a:pPr>
            <a:r>
              <a:rPr lang="en-US" dirty="0" err="1"/>
              <a:t>Workbooks.Add</a:t>
            </a:r>
            <a:r>
              <a:rPr lang="en-US" dirty="0"/>
              <a:t> (</a:t>
            </a:r>
            <a:r>
              <a:rPr lang="en-US" i="1" dirty="0"/>
              <a:t>template)</a:t>
            </a:r>
          </a:p>
          <a:p>
            <a:pPr marL="0" indent="0" algn="ctr">
              <a:lnSpc>
                <a:spcPct val="100000"/>
              </a:lnSpc>
              <a:buNone/>
            </a:pPr>
            <a:endParaRPr lang="en-US" i="1" dirty="0"/>
          </a:p>
          <a:p>
            <a:pPr>
              <a:lnSpc>
                <a:spcPct val="100000"/>
              </a:lnSpc>
            </a:pPr>
            <a:r>
              <a:rPr lang="en-US" dirty="0"/>
              <a:t>Template parameter is optional. It can be a string that describes an existing workbook. If left out, it will add a new Workbook.</a:t>
            </a:r>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406825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6328-1C4B-4FAB-AFB4-87F5FA8AD131}"/>
              </a:ext>
            </a:extLst>
          </p:cNvPr>
          <p:cNvSpPr>
            <a:spLocks noGrp="1"/>
          </p:cNvSpPr>
          <p:nvPr>
            <p:ph type="title"/>
          </p:nvPr>
        </p:nvSpPr>
        <p:spPr/>
        <p:txBody>
          <a:bodyPr/>
          <a:lstStyle/>
          <a:p>
            <a:r>
              <a:rPr lang="en-US" dirty="0"/>
              <a:t>Opening Workbooks</a:t>
            </a:r>
          </a:p>
        </p:txBody>
      </p:sp>
      <p:sp>
        <p:nvSpPr>
          <p:cNvPr id="3" name="Content Placeholder 2">
            <a:extLst>
              <a:ext uri="{FF2B5EF4-FFF2-40B4-BE49-F238E27FC236}">
                <a16:creationId xmlns:a16="http://schemas.microsoft.com/office/drawing/2014/main" id="{7B0E63BE-8DE2-4ABC-8F33-B793149E936A}"/>
              </a:ext>
            </a:extLst>
          </p:cNvPr>
          <p:cNvSpPr>
            <a:spLocks noGrp="1"/>
          </p:cNvSpPr>
          <p:nvPr>
            <p:ph idx="1"/>
          </p:nvPr>
        </p:nvSpPr>
        <p:spPr/>
        <p:txBody>
          <a:bodyPr/>
          <a:lstStyle/>
          <a:p>
            <a:pPr>
              <a:lnSpc>
                <a:spcPct val="100000"/>
              </a:lnSpc>
            </a:pPr>
            <a:r>
              <a:rPr lang="en-US" dirty="0"/>
              <a:t>You can open an existing workbook by using the Open method of the Workbooks object. The syntax is:</a:t>
            </a:r>
          </a:p>
          <a:p>
            <a:pPr>
              <a:lnSpc>
                <a:spcPct val="100000"/>
              </a:lnSpc>
            </a:pPr>
            <a:endParaRPr lang="en-US" dirty="0"/>
          </a:p>
          <a:p>
            <a:pPr marL="1371600" indent="0">
              <a:buNone/>
            </a:pPr>
            <a:r>
              <a:rPr lang="en-US" sz="1800" dirty="0" err="1"/>
              <a:t>Workbooks.Open</a:t>
            </a:r>
            <a:r>
              <a:rPr lang="en-US" sz="1800" dirty="0"/>
              <a:t>(Filename, [</a:t>
            </a:r>
            <a:r>
              <a:rPr lang="en-US" sz="1800" dirty="0" err="1"/>
              <a:t>UpdateLinks</a:t>
            </a:r>
            <a:r>
              <a:rPr lang="en-US" sz="1800" dirty="0"/>
              <a:t>], [</a:t>
            </a:r>
            <a:r>
              <a:rPr lang="en-US" sz="1800" dirty="0" err="1"/>
              <a:t>ReadOnly</a:t>
            </a:r>
            <a:r>
              <a:rPr lang="en-US" sz="1800" dirty="0"/>
              <a:t>], [Format], _ [Password], [</a:t>
            </a:r>
            <a:r>
              <a:rPr lang="en-US" sz="1800" dirty="0" err="1"/>
              <a:t>WriteResPassword</a:t>
            </a:r>
            <a:r>
              <a:rPr lang="en-US" sz="1800" dirty="0"/>
              <a:t>], [</a:t>
            </a:r>
            <a:r>
              <a:rPr lang="en-US" sz="1800" dirty="0" err="1"/>
              <a:t>IgnoreReadOnlyRecommended</a:t>
            </a:r>
            <a:r>
              <a:rPr lang="en-US" sz="1800" dirty="0"/>
              <a:t>], _ [Origin], [Delimiter], [Editable], [Notify], [Converter], [</a:t>
            </a:r>
            <a:r>
              <a:rPr lang="en-US" sz="1800" dirty="0" err="1"/>
              <a:t>AddToMru</a:t>
            </a:r>
            <a:r>
              <a:rPr lang="en-US" sz="1800" dirty="0"/>
              <a:t>], _ [Local], [</a:t>
            </a:r>
            <a:r>
              <a:rPr lang="en-US" sz="1800" dirty="0" err="1"/>
              <a:t>CorruptLoad</a:t>
            </a:r>
            <a:r>
              <a:rPr lang="en-US" sz="1800" dirty="0"/>
              <a:t>])</a:t>
            </a:r>
          </a:p>
          <a:p>
            <a:pPr marL="1371600" indent="0">
              <a:buNone/>
            </a:pPr>
            <a:endParaRPr lang="en-US" sz="1800" dirty="0"/>
          </a:p>
          <a:p>
            <a:pPr>
              <a:lnSpc>
                <a:spcPct val="100000"/>
              </a:lnSpc>
            </a:pPr>
            <a:r>
              <a:rPr lang="en-US" dirty="0"/>
              <a:t>All of the parameters are optional except for the Filename parameter which is the filename of the workbook to open.</a:t>
            </a:r>
          </a:p>
          <a:p>
            <a:pPr>
              <a:lnSpc>
                <a:spcPct val="100000"/>
              </a:lnSpc>
            </a:pPr>
            <a:endParaRPr lang="en-US" dirty="0"/>
          </a:p>
          <a:p>
            <a:pPr>
              <a:lnSpc>
                <a:spcPct val="100000"/>
              </a:lnSpc>
            </a:pPr>
            <a:r>
              <a:rPr lang="en-US" dirty="0"/>
              <a:t>For additional help for the other optional parameters,  highlight the command in your VBE editor and press F1.</a:t>
            </a:r>
          </a:p>
        </p:txBody>
      </p:sp>
      <p:sp>
        <p:nvSpPr>
          <p:cNvPr id="4" name="Footer Placeholder 3">
            <a:extLst>
              <a:ext uri="{FF2B5EF4-FFF2-40B4-BE49-F238E27FC236}">
                <a16:creationId xmlns:a16="http://schemas.microsoft.com/office/drawing/2014/main" id="{9D329AA3-F2E5-431C-95AD-57FED1C069DF}"/>
              </a:ext>
            </a:extLst>
          </p:cNvPr>
          <p:cNvSpPr>
            <a:spLocks noGrp="1"/>
          </p:cNvSpPr>
          <p:nvPr>
            <p:ph type="ftr" sz="quarter" idx="11"/>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7908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D338-9932-47D5-9E59-C6772D7D4488}"/>
              </a:ext>
            </a:extLst>
          </p:cNvPr>
          <p:cNvSpPr>
            <a:spLocks noGrp="1"/>
          </p:cNvSpPr>
          <p:nvPr>
            <p:ph type="title"/>
          </p:nvPr>
        </p:nvSpPr>
        <p:spPr/>
        <p:txBody>
          <a:bodyPr/>
          <a:lstStyle/>
          <a:p>
            <a:r>
              <a:rPr lang="en-US" dirty="0" err="1"/>
              <a:t>Workbooks.Count</a:t>
            </a:r>
            <a:endParaRPr lang="en-US" dirty="0"/>
          </a:p>
        </p:txBody>
      </p:sp>
      <p:sp>
        <p:nvSpPr>
          <p:cNvPr id="3" name="Content Placeholder 2">
            <a:extLst>
              <a:ext uri="{FF2B5EF4-FFF2-40B4-BE49-F238E27FC236}">
                <a16:creationId xmlns:a16="http://schemas.microsoft.com/office/drawing/2014/main" id="{A0697B17-2323-49D9-86AB-CDF3AD7D8220}"/>
              </a:ext>
            </a:extLst>
          </p:cNvPr>
          <p:cNvSpPr>
            <a:spLocks noGrp="1"/>
          </p:cNvSpPr>
          <p:nvPr>
            <p:ph idx="1"/>
          </p:nvPr>
        </p:nvSpPr>
        <p:spPr/>
        <p:txBody>
          <a:bodyPr/>
          <a:lstStyle/>
          <a:p>
            <a:r>
              <a:rPr lang="en-US" dirty="0"/>
              <a:t>This causes returns a value that represents the number of workbooks open in the Application.</a:t>
            </a:r>
          </a:p>
          <a:p>
            <a:pPr marL="0" indent="0">
              <a:buNone/>
            </a:pPr>
            <a:r>
              <a:rPr lang="en-US" dirty="0"/>
              <a:t> </a:t>
            </a:r>
          </a:p>
          <a:p>
            <a:pPr marL="0" indent="0">
              <a:buNone/>
            </a:pPr>
            <a:endParaRPr lang="en-US" dirty="0"/>
          </a:p>
          <a:p>
            <a:r>
              <a:rPr lang="en-US" dirty="0"/>
              <a:t>Syntax:</a:t>
            </a:r>
          </a:p>
          <a:p>
            <a:pPr marL="0" indent="0">
              <a:buNone/>
            </a:pPr>
            <a:endParaRPr lang="en-US" sz="2000" dirty="0"/>
          </a:p>
          <a:p>
            <a:pPr marL="0" indent="0" algn="ctr">
              <a:buNone/>
            </a:pPr>
            <a:r>
              <a:rPr lang="en-US" dirty="0" err="1"/>
              <a:t>Workbooks.Count</a:t>
            </a:r>
            <a:r>
              <a:rPr lang="en-US" dirty="0"/>
              <a:t>()</a:t>
            </a:r>
          </a:p>
          <a:p>
            <a:pPr marL="0" indent="0" algn="ctr">
              <a:buNone/>
            </a:pPr>
            <a:endParaRPr lang="en-US" sz="2800" i="1" dirty="0"/>
          </a:p>
          <a:p>
            <a:pPr marL="1087438"/>
            <a:r>
              <a:rPr lang="en-US" sz="1600" b="1" i="1" dirty="0"/>
              <a:t>This will return a Long value.</a:t>
            </a:r>
            <a:endParaRPr lang="en-US" sz="2000" i="1" dirty="0"/>
          </a:p>
        </p:txBody>
      </p:sp>
      <p:sp>
        <p:nvSpPr>
          <p:cNvPr id="4" name="Footer Placeholder 3">
            <a:extLst>
              <a:ext uri="{FF2B5EF4-FFF2-40B4-BE49-F238E27FC236}">
                <a16:creationId xmlns:a16="http://schemas.microsoft.com/office/drawing/2014/main" id="{A969CF58-064E-4AFB-B3CF-473BFF8BF968}"/>
              </a:ext>
            </a:extLst>
          </p:cNvPr>
          <p:cNvSpPr>
            <a:spLocks noGrp="1"/>
          </p:cNvSpPr>
          <p:nvPr>
            <p:ph type="ftr" sz="quarter" idx="11"/>
          </p:nvPr>
        </p:nvSpPr>
        <p:spPr/>
        <p:txBody>
          <a:bodyPr/>
          <a:lstStyle/>
          <a:p>
            <a:pPr>
              <a:defRPr/>
            </a:pPr>
            <a:r>
              <a:rPr lang="de-DE" altLang="ja-JP"/>
              <a:t>Copyright 2010 FUJITSU LIMITED</a:t>
            </a:r>
          </a:p>
        </p:txBody>
      </p:sp>
      <p:sp>
        <p:nvSpPr>
          <p:cNvPr id="5" name="Rectangle 1">
            <a:extLst>
              <a:ext uri="{FF2B5EF4-FFF2-40B4-BE49-F238E27FC236}">
                <a16:creationId xmlns:a16="http://schemas.microsoft.com/office/drawing/2014/main" id="{C2DD7048-062A-40FB-9E2B-F360678EB5D6}"/>
              </a:ext>
            </a:extLst>
          </p:cNvPr>
          <p:cNvSpPr>
            <a:spLocks noChangeArrowheads="1"/>
          </p:cNvSpPr>
          <p:nvPr/>
        </p:nvSpPr>
        <p:spPr bwMode="auto">
          <a:xfrm>
            <a:off x="2"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600" dirty="0"/>
              <a:t> </a:t>
            </a:r>
            <a:endParaRPr kumimoji="0" lang="en-US" altLang="en-US" dirty="0">
              <a:latin typeface="Arial" panose="020B0604020202020204" pitchFamily="34" charset="0"/>
            </a:endParaRPr>
          </a:p>
        </p:txBody>
      </p:sp>
    </p:spTree>
    <p:extLst>
      <p:ext uri="{BB962C8B-B14F-4D97-AF65-F5344CB8AC3E}">
        <p14:creationId xmlns:p14="http://schemas.microsoft.com/office/powerpoint/2010/main" val="136038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de-DE" altLang="ja-JP"/>
              <a:t>Copyright 2010 FUJITSU LIMITED</a:t>
            </a:r>
          </a:p>
        </p:txBody>
      </p:sp>
      <p:sp>
        <p:nvSpPr>
          <p:cNvPr id="8" name="Title 1"/>
          <p:cNvSpPr txBox="1">
            <a:spLocks/>
          </p:cNvSpPr>
          <p:nvPr/>
        </p:nvSpPr>
        <p:spPr bwMode="gray">
          <a:xfrm>
            <a:off x="0" y="1988840"/>
            <a:ext cx="9144000" cy="2304256"/>
          </a:xfrm>
          <a:prstGeom prst="rect">
            <a:avLst/>
          </a:prstGeom>
          <a:solidFill>
            <a:schemeClr val="tx1">
              <a:lumMod val="65000"/>
              <a:lumOff val="35000"/>
            </a:schemeClr>
          </a:solidFill>
          <a:ln w="9525">
            <a:noFill/>
            <a:miter lim="800000"/>
            <a:headEnd/>
            <a:tailEnd/>
          </a:ln>
          <a:effectLst/>
        </p:spPr>
        <p:txBody>
          <a:bodyPr vert="horz" wrap="square" lIns="0" tIns="0" rIns="0" bIns="0" numCol="1" anchor="ctr" anchorCtr="0" compatLnSpc="1">
            <a:prstTxWarp prst="textNoShape">
              <a:avLst/>
            </a:prstTxWarp>
          </a:bodyPr>
          <a:lst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a:lstStyle>
          <a:p>
            <a:r>
              <a:rPr lang="en-US" dirty="0">
                <a:solidFill>
                  <a:schemeClr val="bg1"/>
                </a:solidFill>
              </a:rPr>
              <a:t>Worksheet Object</a:t>
            </a:r>
          </a:p>
        </p:txBody>
      </p:sp>
    </p:spTree>
    <p:extLst>
      <p:ext uri="{BB962C8B-B14F-4D97-AF65-F5344CB8AC3E}">
        <p14:creationId xmlns:p14="http://schemas.microsoft.com/office/powerpoint/2010/main" val="3393971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4-3_red.potx"/>
  <p:tag name="VCTMASTER" val="Fujitsu Master 4-3 red"/>
  <p:tag name="VCTORDER" val="1"/>
</p:tagLst>
</file>

<file path=ppt/tags/tag10.xml><?xml version="1.0" encoding="utf-8"?>
<p:tagLst xmlns:a="http://schemas.openxmlformats.org/drawingml/2006/main" xmlns:r="http://schemas.openxmlformats.org/officeDocument/2006/relationships" xmlns:p="http://schemas.openxmlformats.org/presentationml/2006/main">
  <p:tag name="VCT-RADIUS" val="30"/>
</p:tagLst>
</file>

<file path=ppt/tags/tag11.xml><?xml version="1.0" encoding="utf-8"?>
<p:tagLst xmlns:a="http://schemas.openxmlformats.org/drawingml/2006/main" xmlns:r="http://schemas.openxmlformats.org/officeDocument/2006/relationships" xmlns:p="http://schemas.openxmlformats.org/presentationml/2006/main">
  <p:tag name="VCT-RADIUS" val="30"/>
</p:tagLst>
</file>

<file path=ppt/tags/tag12.xml><?xml version="1.0" encoding="utf-8"?>
<p:tagLst xmlns:a="http://schemas.openxmlformats.org/drawingml/2006/main" xmlns:r="http://schemas.openxmlformats.org/officeDocument/2006/relationships" xmlns:p="http://schemas.openxmlformats.org/presentationml/2006/main">
  <p:tag name="VCT-RADIUS" val="30"/>
</p:tagLst>
</file>

<file path=ppt/tags/tag13.xml><?xml version="1.0" encoding="utf-8"?>
<p:tagLst xmlns:a="http://schemas.openxmlformats.org/drawingml/2006/main" xmlns:r="http://schemas.openxmlformats.org/officeDocument/2006/relationships" xmlns:p="http://schemas.openxmlformats.org/presentationml/2006/main">
  <p:tag name="VCT-RADIUS" val="30"/>
</p:tagLst>
</file>

<file path=ppt/tags/tag14.xml><?xml version="1.0" encoding="utf-8"?>
<p:tagLst xmlns:a="http://schemas.openxmlformats.org/drawingml/2006/main" xmlns:r="http://schemas.openxmlformats.org/officeDocument/2006/relationships" xmlns:p="http://schemas.openxmlformats.org/presentationml/2006/main">
  <p:tag name="VCT-RADIUS" val="30"/>
</p:tagLst>
</file>

<file path=ppt/tags/tag15.xml><?xml version="1.0" encoding="utf-8"?>
<p:tagLst xmlns:a="http://schemas.openxmlformats.org/drawingml/2006/main" xmlns:r="http://schemas.openxmlformats.org/officeDocument/2006/relationships" xmlns:p="http://schemas.openxmlformats.org/presentationml/2006/main">
  <p:tag name="VCT-RADIUS" val="30"/>
</p:tagLst>
</file>

<file path=ppt/tags/tag16.xml><?xml version="1.0" encoding="utf-8"?>
<p:tagLst xmlns:a="http://schemas.openxmlformats.org/drawingml/2006/main" xmlns:r="http://schemas.openxmlformats.org/officeDocument/2006/relationships" xmlns:p="http://schemas.openxmlformats.org/presentationml/2006/main">
  <p:tag name="VCT-RADIUS" val="30"/>
</p:tagLst>
</file>

<file path=ppt/tags/tag17.xml><?xml version="1.0" encoding="utf-8"?>
<p:tagLst xmlns:a="http://schemas.openxmlformats.org/drawingml/2006/main" xmlns:r="http://schemas.openxmlformats.org/officeDocument/2006/relationships" xmlns:p="http://schemas.openxmlformats.org/presentationml/2006/main">
  <p:tag name="VCT-RADIUS" val="30"/>
</p:tagLst>
</file>

<file path=ppt/tags/tag18.xml><?xml version="1.0" encoding="utf-8"?>
<p:tagLst xmlns:a="http://schemas.openxmlformats.org/drawingml/2006/main" xmlns:r="http://schemas.openxmlformats.org/officeDocument/2006/relationships" xmlns:p="http://schemas.openxmlformats.org/presentationml/2006/main">
  <p:tag name="VCT-RADIUS" val="30"/>
</p:tagLst>
</file>

<file path=ppt/tags/tag19.xml><?xml version="1.0" encoding="utf-8"?>
<p:tagLst xmlns:a="http://schemas.openxmlformats.org/drawingml/2006/main" xmlns:r="http://schemas.openxmlformats.org/officeDocument/2006/relationships" xmlns:p="http://schemas.openxmlformats.org/presentationml/2006/main">
  <p:tag name="VCT-RADIUS" val="30"/>
</p:tagLst>
</file>

<file path=ppt/tags/tag2.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20.xml><?xml version="1.0" encoding="utf-8"?>
<p:tagLst xmlns:a="http://schemas.openxmlformats.org/drawingml/2006/main" xmlns:r="http://schemas.openxmlformats.org/officeDocument/2006/relationships" xmlns:p="http://schemas.openxmlformats.org/presentationml/2006/main">
  <p:tag name="VCT-RADIUS" val="30"/>
</p:tagLst>
</file>

<file path=ppt/tags/tag21.xml><?xml version="1.0" encoding="utf-8"?>
<p:tagLst xmlns:a="http://schemas.openxmlformats.org/drawingml/2006/main" xmlns:r="http://schemas.openxmlformats.org/officeDocument/2006/relationships" xmlns:p="http://schemas.openxmlformats.org/presentationml/2006/main">
  <p:tag name="VCT-RADIUS" val="30"/>
</p:tagLst>
</file>

<file path=ppt/tags/tag22.xml><?xml version="1.0" encoding="utf-8"?>
<p:tagLst xmlns:a="http://schemas.openxmlformats.org/drawingml/2006/main" xmlns:r="http://schemas.openxmlformats.org/officeDocument/2006/relationships" xmlns:p="http://schemas.openxmlformats.org/presentationml/2006/main">
  <p:tag name="VCT-RADIUS" val="30"/>
</p:tagLst>
</file>

<file path=ppt/tags/tag23.xml><?xml version="1.0" encoding="utf-8"?>
<p:tagLst xmlns:a="http://schemas.openxmlformats.org/drawingml/2006/main" xmlns:r="http://schemas.openxmlformats.org/officeDocument/2006/relationships" xmlns:p="http://schemas.openxmlformats.org/presentationml/2006/main">
  <p:tag name="VCT-RADIUS" val="30"/>
</p:tagLst>
</file>

<file path=ppt/tags/tag24.xml><?xml version="1.0" encoding="utf-8"?>
<p:tagLst xmlns:a="http://schemas.openxmlformats.org/drawingml/2006/main" xmlns:r="http://schemas.openxmlformats.org/officeDocument/2006/relationships" xmlns:p="http://schemas.openxmlformats.org/presentationml/2006/main">
  <p:tag name="VCT-RADIUS" val="30"/>
</p:tagLst>
</file>

<file path=ppt/tags/tag25.xml><?xml version="1.0" encoding="utf-8"?>
<p:tagLst xmlns:a="http://schemas.openxmlformats.org/drawingml/2006/main" xmlns:r="http://schemas.openxmlformats.org/officeDocument/2006/relationships" xmlns:p="http://schemas.openxmlformats.org/presentationml/2006/main">
  <p:tag name="VCT-RADIUS" val="30"/>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MASTER" val="Fujitsu"/>
  <p:tag name="VCTLAYOUT" val="title"/>
  <p:tag name="VCTORDER" val="1"/>
</p:tagLst>
</file>

<file path=ppt/tags/tag4.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3"/>
  <p:tag name="VCT-BODYINDENTATION" val="0;0;"/>
  <p:tag name="VCT-BULLETVISIBILITY" val="L "/>
</p:tagLst>
</file>

<file path=ppt/tags/tag5.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4"/>
  <p:tag name="VCT-BODYINDENTATION" val="0;0;"/>
  <p:tag name="VCT-BULLETVISIBILITY" val="L "/>
</p:tagLst>
</file>

<file path=ppt/tags/tag6.xml><?xml version="1.0" encoding="utf-8"?>
<p:tagLst xmlns:a="http://schemas.openxmlformats.org/drawingml/2006/main" xmlns:r="http://schemas.openxmlformats.org/officeDocument/2006/relationships" xmlns:p="http://schemas.openxmlformats.org/presentationml/2006/main">
  <p:tag name="VCT-RADIUS" val="30"/>
</p:tagLst>
</file>

<file path=ppt/tags/tag7.xml><?xml version="1.0" encoding="utf-8"?>
<p:tagLst xmlns:a="http://schemas.openxmlformats.org/drawingml/2006/main" xmlns:r="http://schemas.openxmlformats.org/officeDocument/2006/relationships" xmlns:p="http://schemas.openxmlformats.org/presentationml/2006/main">
  <p:tag name="VCT-RADIUS" val="30"/>
</p:tagLst>
</file>

<file path=ppt/tags/tag8.xml><?xml version="1.0" encoding="utf-8"?>
<p:tagLst xmlns:a="http://schemas.openxmlformats.org/drawingml/2006/main" xmlns:r="http://schemas.openxmlformats.org/officeDocument/2006/relationships" xmlns:p="http://schemas.openxmlformats.org/presentationml/2006/main">
  <p:tag name="VCT-RADIUS" val="30"/>
</p:tagLst>
</file>

<file path=ppt/tags/tag9.xml><?xml version="1.0" encoding="utf-8"?>
<p:tagLst xmlns:a="http://schemas.openxmlformats.org/drawingml/2006/main" xmlns:r="http://schemas.openxmlformats.org/officeDocument/2006/relationships" xmlns:p="http://schemas.openxmlformats.org/presentationml/2006/main">
  <p:tag name="VCT-RADIUS" val="30"/>
</p:tagLst>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prstTxWarp prst="textNoShape">
          <a:avLst/>
        </a:prstTxWarp>
        <a:noAutofit/>
      </a:bodyPr>
      <a:lstStyle>
        <a:defPPr marL="0" marR="0" indent="0" defTabSz="914400" rtl="0" eaLnBrk="1" fontAlgn="ctr" latinLnBrk="0" hangingPunct="1">
          <a:spcBef>
            <a:spcPct val="0"/>
          </a:spcBef>
          <a:spcAft>
            <a:spcPts val="200"/>
          </a:spcAft>
          <a:buClrTx/>
          <a:buSzTx/>
          <a:buFontTx/>
          <a:buNone/>
          <a:tabLst/>
          <a:defRPr kumimoji="1" sz="1600" b="1" u="sng"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defPPr>
      </a:lstStyle>
      <a:style>
        <a:lnRef idx="0">
          <a:schemeClr val="accent3"/>
        </a:lnRef>
        <a:fillRef idx="3">
          <a:schemeClr val="accent3"/>
        </a:fillRef>
        <a:effectRef idx="3">
          <a:schemeClr val="accent3"/>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 Template for GDC Collateral">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buClr>
            <a:schemeClr val="accent2"/>
          </a:buCl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25562</TotalTime>
  <Words>9940</Words>
  <Application>Microsoft Office PowerPoint</Application>
  <PresentationFormat>On-screen Show (4:3)</PresentationFormat>
  <Paragraphs>1095</Paragraphs>
  <Slides>127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127</vt:i4>
      </vt:variant>
    </vt:vector>
  </HeadingPairs>
  <TitlesOfParts>
    <vt:vector size="137" baseType="lpstr">
      <vt:lpstr>Meiryo UI</vt:lpstr>
      <vt:lpstr>ＭＳ Ｐゴシック</vt:lpstr>
      <vt:lpstr>Arial</vt:lpstr>
      <vt:lpstr>Calibri</vt:lpstr>
      <vt:lpstr>Calibri Light</vt:lpstr>
      <vt:lpstr>Courier New</vt:lpstr>
      <vt:lpstr>Times New Roman</vt:lpstr>
      <vt:lpstr>Wingdings</vt:lpstr>
      <vt:lpstr>F_Tool_2_EN_R</vt:lpstr>
      <vt:lpstr>PPT Template for GDC Collateral</vt:lpstr>
      <vt:lpstr>Visual Basic for Application (VBA)  for Excel</vt:lpstr>
      <vt:lpstr>Introduction to VBA</vt:lpstr>
      <vt:lpstr>What is VBA (Visual Basic for Applications)</vt:lpstr>
      <vt:lpstr>Why Learn VBA for Excel</vt:lpstr>
      <vt:lpstr>Practical Uses of Excel with VBA (Excel Applications)</vt:lpstr>
      <vt:lpstr>Coding with VBA</vt:lpstr>
      <vt:lpstr>The VBE (Visual Basic Editor)</vt:lpstr>
      <vt:lpstr>Accessing the VBE</vt:lpstr>
      <vt:lpstr>Enabling Developer Tab</vt:lpstr>
      <vt:lpstr>Enabling Developer Tab</vt:lpstr>
      <vt:lpstr>Visual Basic Editor</vt:lpstr>
      <vt:lpstr>The Project Explorer</vt:lpstr>
      <vt:lpstr>The Project Explorer</vt:lpstr>
      <vt:lpstr>Immediate Window</vt:lpstr>
      <vt:lpstr>Properties Window</vt:lpstr>
      <vt:lpstr>Module Management</vt:lpstr>
      <vt:lpstr>Adding Components</vt:lpstr>
      <vt:lpstr>Adding Component</vt:lpstr>
      <vt:lpstr>Adding Component</vt:lpstr>
      <vt:lpstr>Adding Component</vt:lpstr>
      <vt:lpstr>Adding Component</vt:lpstr>
      <vt:lpstr>Removing Components</vt:lpstr>
      <vt:lpstr>Removing Component</vt:lpstr>
      <vt:lpstr>Importing and Exporting Components</vt:lpstr>
      <vt:lpstr>Importing and Exporting Component</vt:lpstr>
      <vt:lpstr>Object Viewer</vt:lpstr>
      <vt:lpstr>Object Viewer </vt:lpstr>
      <vt:lpstr>Object Viewer - Window</vt:lpstr>
      <vt:lpstr>Developing Macros</vt:lpstr>
      <vt:lpstr>PowerPoint Presentation</vt:lpstr>
      <vt:lpstr>Macro Recording - Introduction</vt:lpstr>
      <vt:lpstr>Macro Recording - Access</vt:lpstr>
      <vt:lpstr>Macro Recording – via Developer Tab</vt:lpstr>
      <vt:lpstr>Macro Recording – via View Tab</vt:lpstr>
      <vt:lpstr>Macro Recording – Creating Macro</vt:lpstr>
      <vt:lpstr>PowerPoint Presentation</vt:lpstr>
      <vt:lpstr>Editing Macro</vt:lpstr>
      <vt:lpstr>Editing Macro</vt:lpstr>
      <vt:lpstr>Running your Macro – Macro Window</vt:lpstr>
      <vt:lpstr>Running your Macro – via VBE</vt:lpstr>
      <vt:lpstr>PowerPoint Presentation</vt:lpstr>
      <vt:lpstr>MsgBox Function</vt:lpstr>
      <vt:lpstr>PowerPoint Presentation</vt:lpstr>
      <vt:lpstr>InputBox Function</vt:lpstr>
      <vt:lpstr>Getting Started</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Procedures</vt:lpstr>
      <vt:lpstr>PowerPoint Presentation</vt:lpstr>
      <vt:lpstr>PowerPoint Presentation</vt:lpstr>
      <vt:lpstr>PowerPoint Presentation</vt:lpstr>
      <vt:lpstr>PowerPoint Presentation</vt:lpstr>
      <vt:lpstr>PowerPoint Presentation</vt:lpstr>
      <vt:lpstr>PowerPoint Presentation</vt:lpstr>
      <vt:lpstr>Data Types</vt:lpstr>
      <vt:lpstr>Data Types</vt:lpstr>
      <vt:lpstr>Variant Data Types</vt:lpstr>
      <vt:lpstr>String Functions</vt:lpstr>
      <vt:lpstr>Declaring Variables</vt:lpstr>
      <vt:lpstr>Variable Scope </vt:lpstr>
      <vt:lpstr>Variable Lifetime </vt:lpstr>
      <vt:lpstr>Constants </vt:lpstr>
      <vt:lpstr>PowerPoint Presentation</vt:lpstr>
      <vt:lpstr>Types of Operators</vt:lpstr>
      <vt:lpstr>Arithmetic Operators</vt:lpstr>
      <vt:lpstr>Logical Operators</vt:lpstr>
      <vt:lpstr>Comparison and Concatenation Operators</vt:lpstr>
      <vt:lpstr>PowerPoint Presentation</vt:lpstr>
      <vt:lpstr>Objects</vt:lpstr>
      <vt:lpstr>PowerPoint Presentation</vt:lpstr>
      <vt:lpstr>Statements</vt:lpstr>
      <vt:lpstr>Loop Statements</vt:lpstr>
      <vt:lpstr>Fixed Loop – For Next Loop</vt:lpstr>
      <vt:lpstr>Fixed Loop – For Each Next Loop</vt:lpstr>
      <vt:lpstr>Variable Loop – Do…Loop</vt:lpstr>
      <vt:lpstr>Conditional Statements</vt:lpstr>
      <vt:lpstr>If…Then…Else</vt:lpstr>
      <vt:lpstr>IIF</vt:lpstr>
      <vt:lpstr>Select Case Syntax</vt:lpstr>
      <vt:lpstr>Excel Object Model</vt:lpstr>
      <vt:lpstr>PowerPoint Presentation</vt:lpstr>
      <vt:lpstr>Application Object</vt:lpstr>
      <vt:lpstr>Application.ScreenUpdating</vt:lpstr>
      <vt:lpstr>Application.Calculation</vt:lpstr>
      <vt:lpstr>Application.DisplayAlerts</vt:lpstr>
      <vt:lpstr>Application.CutCopyMode</vt:lpstr>
      <vt:lpstr>PowerPoint Presentation</vt:lpstr>
      <vt:lpstr>Workbook Object</vt:lpstr>
      <vt:lpstr>Adding/Opening a Workbook</vt:lpstr>
      <vt:lpstr>Opening Workbooks</vt:lpstr>
      <vt:lpstr>Workbooks.Count</vt:lpstr>
      <vt:lpstr>PowerPoint Presentation</vt:lpstr>
      <vt:lpstr>Worksheet Object</vt:lpstr>
      <vt:lpstr>Notes to Remember</vt:lpstr>
      <vt:lpstr>Worksheet References</vt:lpstr>
      <vt:lpstr>PowerPoint Presentation</vt:lpstr>
      <vt:lpstr>Hiding or Unhiding a Sheet</vt:lpstr>
      <vt:lpstr>Hiding or Unhiding a Sheet</vt:lpstr>
      <vt:lpstr>Protecting the Worksheet</vt:lpstr>
      <vt:lpstr>Adding a Worksheet</vt:lpstr>
      <vt:lpstr>Deleting a Worksheet</vt:lpstr>
      <vt:lpstr>Moving and Copying a Sheet</vt:lpstr>
      <vt:lpstr>Paste Data</vt:lpstr>
      <vt:lpstr>PowerPoint Presentation</vt:lpstr>
      <vt:lpstr>Worksheet Events</vt:lpstr>
      <vt:lpstr>Accessing Worksheet Events</vt:lpstr>
      <vt:lpstr>Accessing Worksheet Events</vt:lpstr>
      <vt:lpstr>PowerPoint Presentation</vt:lpstr>
      <vt:lpstr>The Range Object</vt:lpstr>
      <vt:lpstr>Referring to Ranges</vt:lpstr>
      <vt:lpstr>Cells and Ranges (WorkSheet Object)</vt:lpstr>
      <vt:lpstr>Using Cells</vt:lpstr>
      <vt:lpstr>Using Range</vt:lpstr>
      <vt:lpstr>Referring  Range</vt:lpstr>
      <vt:lpstr>Commonly Used Range Property</vt:lpstr>
      <vt:lpstr>Commonly Used Range Property</vt:lpstr>
      <vt:lpstr>Commonly Used Range Property</vt:lpstr>
      <vt:lpstr>Commonly Used Range Property</vt:lpstr>
      <vt:lpstr>Commonly Used Range Property</vt:lpstr>
      <vt:lpstr>- EOF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De Dios, Ralph Darrell</dc:creator>
  <cp:lastModifiedBy>Benin, Christian</cp:lastModifiedBy>
  <cp:revision>928</cp:revision>
  <dcterms:created xsi:type="dcterms:W3CDTF">2014-08-15T04:51:15Z</dcterms:created>
  <dcterms:modified xsi:type="dcterms:W3CDTF">2021-03-23T05:17:39Z</dcterms:modified>
</cp:coreProperties>
</file>