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4"/>
    <p:sldMasterId id="2147483690" r:id="rId5"/>
    <p:sldMasterId id="2147483697" r:id="rId6"/>
    <p:sldMasterId id="2147483704" r:id="rId7"/>
    <p:sldMasterId id="2147483711" r:id="rId8"/>
  </p:sldMasterIdLst>
  <p:notesMasterIdLst>
    <p:notesMasterId r:id="rId11"/>
  </p:notesMasterIdLst>
  <p:handoutMasterIdLst>
    <p:handoutMasterId r:id="rId12"/>
  </p:handoutMasterIdLst>
  <p:sldIdLst>
    <p:sldId id="472" r:id="rId9"/>
    <p:sldId id="47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00"/>
    <a:srgbClr val="00E7EF"/>
    <a:srgbClr val="FFFFFF"/>
    <a:srgbClr val="000000"/>
    <a:srgbClr val="EA0000"/>
    <a:srgbClr val="FF8000"/>
    <a:srgbClr val="D80084"/>
    <a:srgbClr val="2400B0"/>
    <a:srgbClr val="61D600"/>
    <a:srgbClr val="008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CD3DD-CB14-9A8F-5EF7-621FE7FA771B}" v="17" dt="2021-12-10T01:08:15.853"/>
    <p1510:client id="{EA919EB2-228E-42F6-A0D4-34D9615F52A1}" v="70" dt="2021-12-10T01:08:32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14" y="126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361770-CF84-48C2-8710-34DAB79A9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 dirty="0"/>
              <a:t>© 2021 Fujitsu Limited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 descr="FUJITSU-RESTRICTED">
            <a:extLst>
              <a:ext uri="{FF2B5EF4-FFF2-40B4-BE49-F238E27FC236}">
                <a16:creationId xmlns:a16="http://schemas.microsoft.com/office/drawing/2014/main" id="{EF70CBE9-4701-4CA4-A96C-FFD75BE7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2022/3/22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+mn-lt"/>
              </a:defRPr>
            </a:lvl1pPr>
          </a:lstStyle>
          <a:p>
            <a:r>
              <a:rPr kumimoji="1" lang="en-US" altLang="ja-JP" dirty="0"/>
              <a:t>© 2021 Fujitsu Limited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FUJITSU-RESTRICTED">
            <a:extLst>
              <a:ext uri="{FF2B5EF4-FFF2-40B4-BE49-F238E27FC236}">
                <a16:creationId xmlns:a16="http://schemas.microsoft.com/office/drawing/2014/main" id="{D6B6F53D-2030-4C6E-851A-2220828D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692AF0-2E90-4E8E-8159-82825E681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601333" y="0"/>
            <a:ext cx="254266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2716" y="1350838"/>
            <a:ext cx="3142800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23CC6D9-6EFF-494A-BF84-DA087460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384" y="0"/>
            <a:ext cx="4570616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6000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dirty="0"/>
              <a:t>Thank you</a:t>
            </a:r>
            <a:endParaRPr kumimoji="1" lang="ja-JP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25626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386" y="0"/>
            <a:ext cx="254061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55"/>
            <a:ext cx="9144000" cy="5141190"/>
          </a:xfrm>
          <a:prstGeom prst="rect">
            <a:avLst/>
          </a:prstGeom>
        </p:spPr>
      </p:pic>
      <p:sp>
        <p:nvSpPr>
          <p:cNvPr id="24" name="正方形/長方形 3">
            <a:extLst>
              <a:ext uri="{FF2B5EF4-FFF2-40B4-BE49-F238E27FC236}">
                <a16:creationId xmlns:a16="http://schemas.microsoft.com/office/drawing/2014/main" id="{CD577E9E-58F6-407C-9583-7A2B1D256100}"/>
              </a:ext>
            </a:extLst>
          </p:cNvPr>
          <p:cNvSpPr/>
          <p:nvPr userDrawn="1"/>
        </p:nvSpPr>
        <p:spPr>
          <a:xfrm>
            <a:off x="3200400" y="-2055"/>
            <a:ext cx="5943600" cy="51444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70000"/>
                </a:schemeClr>
              </a:gs>
              <a:gs pos="100000">
                <a:schemeClr val="accent4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6441D025-D670-4F20-95EC-6C7CD7AEB5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384" y="0"/>
            <a:ext cx="4570616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5999" cy="254552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dirty="0"/>
              <a:t>Thank you</a:t>
            </a:r>
            <a:endParaRPr kumimoji="1" lang="ja-JP" altLang="en-US" sz="4200" b="1" dirty="0"/>
          </a:p>
        </p:txBody>
      </p:sp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9D25779-D7C4-4143-A45C-C33C6C23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9234" y="0"/>
            <a:ext cx="254476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6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4">
            <a:extLst>
              <a:ext uri="{FF2B5EF4-FFF2-40B4-BE49-F238E27FC236}">
                <a16:creationId xmlns:a16="http://schemas.microsoft.com/office/drawing/2014/main" id="{DCC61E67-4920-4022-866F-F045CC541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" y="0"/>
            <a:ext cx="9147692" cy="5145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D00F5CEF-86B7-4062-B722-A4AAF253C3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6">
            <a:extLst>
              <a:ext uri="{FF2B5EF4-FFF2-40B4-BE49-F238E27FC236}">
                <a16:creationId xmlns:a16="http://schemas.microsoft.com/office/drawing/2014/main" id="{B6BEA493-F0D5-40FB-A9DB-1AAB035ED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D032F89-66EF-41E5-9E5F-9C8ED1F638EC}"/>
              </a:ext>
            </a:extLst>
          </p:cNvPr>
          <p:cNvSpPr/>
          <p:nvPr userDrawn="1"/>
        </p:nvSpPr>
        <p:spPr>
          <a:xfrm>
            <a:off x="6188926" y="0"/>
            <a:ext cx="2955073" cy="51444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8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12058156-C011-4E45-A876-D27A6C5748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6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F7A85D-E715-40B8-B6D0-2647D95A1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692" y="0"/>
            <a:ext cx="4574308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5999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dirty="0"/>
              <a:t>Thank you</a:t>
            </a:r>
            <a:endParaRPr kumimoji="1" lang="ja-JP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9295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B15DF13-15E3-44BC-9435-C62B6B63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0" y="0"/>
            <a:ext cx="2541600" cy="5142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9" name="図 8" descr="Fujitsu">
            <a:extLst>
              <a:ext uri="{FF2B5EF4-FFF2-40B4-BE49-F238E27FC236}">
                <a16:creationId xmlns:a16="http://schemas.microsoft.com/office/drawing/2014/main" id="{8418B5F7-CF97-48AD-84E4-FA1CA3C083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3D10E5C-AE94-4D4A-B902-CDFDDFDE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"/>
            <a:ext cx="9144000" cy="5141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図 8" descr="FUJITSU-RESTRICTED">
            <a:extLst>
              <a:ext uri="{FF2B5EF4-FFF2-40B4-BE49-F238E27FC236}">
                <a16:creationId xmlns:a16="http://schemas.microsoft.com/office/drawing/2014/main" id="{C8299F3A-D8F3-4C04-A329-C9B75267E7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pic>
        <p:nvPicPr>
          <p:cNvPr id="11" name="図 10" descr="Fujitsu">
            <a:extLst>
              <a:ext uri="{FF2B5EF4-FFF2-40B4-BE49-F238E27FC236}">
                <a16:creationId xmlns:a16="http://schemas.microsoft.com/office/drawing/2014/main" id="{FCE5FD08-8BB6-4900-80DD-70B0204FD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1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1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B94F7AB-9F65-4FBC-A95B-A62BCB07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73847" y="0"/>
            <a:ext cx="4570153" cy="51435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04888" y="1298597"/>
            <a:ext cx="3275999" cy="254552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 bwMode="gray">
          <a:xfrm>
            <a:off x="129600" y="2008800"/>
            <a:ext cx="2876108" cy="73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dirty="0"/>
              <a:t>Thank you</a:t>
            </a:r>
            <a:endParaRPr kumimoji="1" lang="ja-JP" altLang="en-US" sz="4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8" name="図 7" descr="Fujitsu">
            <a:extLst>
              <a:ext uri="{FF2B5EF4-FFF2-40B4-BE49-F238E27FC236}">
                <a16:creationId xmlns:a16="http://schemas.microsoft.com/office/drawing/2014/main" id="{1558A32C-1900-4E45-8B33-3777905D9D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692" y="0"/>
            <a:ext cx="4574308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4888" y="1298597"/>
            <a:ext cx="3276000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3171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dirty="0">
                <a:latin typeface="+mn-ea"/>
                <a:ea typeface="+mn-ea"/>
                <a:cs typeface="Arial" panose="020B0604020202020204" pitchFamily="34" charset="0"/>
              </a:rPr>
              <a:t>Thank you</a:t>
            </a:r>
            <a:endParaRPr kumimoji="1" lang="ja-JP" altLang="en-US" sz="42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2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9EA2C5-E74C-467E-A31E-22534610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1333" y="0"/>
            <a:ext cx="254266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716" y="1350838"/>
            <a:ext cx="3142800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5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6">
            <a:extLst>
              <a:ext uri="{FF2B5EF4-FFF2-40B4-BE49-F238E27FC236}">
                <a16:creationId xmlns:a16="http://schemas.microsoft.com/office/drawing/2014/main" id="{DD823FC4-0E59-43A1-8BCD-EBD727ED3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7BD911DE-3CE6-43CB-9C33-77144F07C9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CC55719-5FCA-4A45-9B29-537E44517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3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06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8" name="図 17" descr="FUJITSU-RESTRICTED">
            <a:extLst>
              <a:ext uri="{FF2B5EF4-FFF2-40B4-BE49-F238E27FC236}">
                <a16:creationId xmlns:a16="http://schemas.microsoft.com/office/drawing/2014/main" id="{DB3A9F17-4176-47AB-B3AA-B016A568D1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D66971-1663-4735-86AA-EDAC07B3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6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71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610FE8-4E13-44F5-8261-1F6C8395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2"/>
            <a:ext cx="9144000" cy="7164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01B82633-049F-4C00-BBD3-E3F88671F94A}"/>
              </a:ext>
            </a:extLst>
          </p:cNvPr>
          <p:cNvSpPr/>
          <p:nvPr userDrawn="1"/>
        </p:nvSpPr>
        <p:spPr bwMode="gray">
          <a:xfrm>
            <a:off x="6796877" y="-2144"/>
            <a:ext cx="2347122" cy="71453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8" name="図 17" descr="FUJITSU-RESTRICTED">
            <a:extLst>
              <a:ext uri="{FF2B5EF4-FFF2-40B4-BE49-F238E27FC236}">
                <a16:creationId xmlns:a16="http://schemas.microsoft.com/office/drawing/2014/main" id="{70277972-6883-48B8-A455-15513BE345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7DC5FBD-BA73-4475-A498-FD167F60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693" r:id="rId3"/>
    <p:sldLayoutId id="2147483694" r:id="rId4"/>
    <p:sldLayoutId id="2147483695" r:id="rId5"/>
    <p:sldLayoutId id="214748372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930927-F7CD-4860-8732-4C593D441EA8}"/>
              </a:ext>
            </a:extLst>
          </p:cNvPr>
          <p:cNvGrpSpPr/>
          <p:nvPr userDrawn="1"/>
        </p:nvGrpSpPr>
        <p:grpSpPr bwMode="gray">
          <a:xfrm>
            <a:off x="1143" y="-3923"/>
            <a:ext cx="9142857" cy="716400"/>
            <a:chOff x="1143" y="-3923"/>
            <a:chExt cx="9142857" cy="71640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C4032A0-0F3E-4051-906C-63D2CF184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43" y="-3923"/>
              <a:ext cx="9142857" cy="716400"/>
            </a:xfrm>
            <a:prstGeom prst="rect">
              <a:avLst/>
            </a:prstGeom>
          </p:spPr>
        </p:pic>
        <p:sp>
          <p:nvSpPr>
            <p:cNvPr id="17" name="正方形/長方形 3">
              <a:extLst>
                <a:ext uri="{FF2B5EF4-FFF2-40B4-BE49-F238E27FC236}">
                  <a16:creationId xmlns:a16="http://schemas.microsoft.com/office/drawing/2014/main" id="{7210403B-E461-4A5C-B672-595B72C20F42}"/>
                </a:ext>
              </a:extLst>
            </p:cNvPr>
            <p:cNvSpPr/>
            <p:nvPr userDrawn="1"/>
          </p:nvSpPr>
          <p:spPr bwMode="gray">
            <a:xfrm>
              <a:off x="6637867" y="-2055"/>
              <a:ext cx="2506132" cy="7145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" name="図 18" descr="FUJITSU-RESTRICTED">
            <a:extLst>
              <a:ext uri="{FF2B5EF4-FFF2-40B4-BE49-F238E27FC236}">
                <a16:creationId xmlns:a16="http://schemas.microsoft.com/office/drawing/2014/main" id="{AC75AECE-DC0D-4FFA-8C8C-2454DF09A76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ECF4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0ECD1A6-1A6B-424D-8080-308AC80A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17" name="正方形/長方形 3">
            <a:extLst>
              <a:ext uri="{FF2B5EF4-FFF2-40B4-BE49-F238E27FC236}">
                <a16:creationId xmlns:a16="http://schemas.microsoft.com/office/drawing/2014/main" id="{1818A7E9-356B-4706-BDB8-EF72749A6FC0}"/>
              </a:ext>
            </a:extLst>
          </p:cNvPr>
          <p:cNvSpPr/>
          <p:nvPr userDrawn="1"/>
        </p:nvSpPr>
        <p:spPr bwMode="gray">
          <a:xfrm>
            <a:off x="7271191" y="-2055"/>
            <a:ext cx="1872808" cy="714532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6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9" name="図 18" descr="FUJITSU-RESTRICTED">
            <a:extLst>
              <a:ext uri="{FF2B5EF4-FFF2-40B4-BE49-F238E27FC236}">
                <a16:creationId xmlns:a16="http://schemas.microsoft.com/office/drawing/2014/main" id="{41F3F593-9863-4280-BFE4-25631A4561C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6C4A7D1-266B-46A5-B76C-633DB74B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6" r:id="rId2"/>
    <p:sldLayoutId id="2147483707" r:id="rId3"/>
    <p:sldLayoutId id="2147483708" r:id="rId4"/>
    <p:sldLayoutId id="2147483709" r:id="rId5"/>
    <p:sldLayoutId id="214748372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6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40F57D8-338C-4D61-B05D-AC393D185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D8FCF7-17D7-419C-9A69-F8EE30CBA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図 10" descr="FUJITSU-RESTRICTED">
            <a:extLst>
              <a:ext uri="{FF2B5EF4-FFF2-40B4-BE49-F238E27FC236}">
                <a16:creationId xmlns:a16="http://schemas.microsoft.com/office/drawing/2014/main" id="{4E7239B8-751E-4DF0-89F5-0B951BED751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  <p:pic>
        <p:nvPicPr>
          <p:cNvPr id="12" name="図 11" descr="Fujitsu">
            <a:extLst>
              <a:ext uri="{FF2B5EF4-FFF2-40B4-BE49-F238E27FC236}">
                <a16:creationId xmlns:a16="http://schemas.microsoft.com/office/drawing/2014/main" id="{70400893-7FF3-45A5-97C9-69623AEE5CB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69274" y="180891"/>
            <a:ext cx="73986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SzPct val="130000"/>
        <a:buFont typeface="Tahoma" panose="020B0604030504040204" pitchFamily="34" charset="0"/>
        <a:buChar char="○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E800"/>
        </a:buClr>
        <a:buSzPct val="130000"/>
        <a:buFont typeface="Tahoma" panose="020B0604030504040204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8E5E-D1B6-4D69-B9A7-C94B413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200" dirty="0">
                <a:latin typeface="Segoe UI"/>
                <a:cs typeface="Segoe UI"/>
              </a:rPr>
              <a:t>Schedule</a:t>
            </a:r>
            <a:r>
              <a:rPr lang="ja-JP" altLang="en-US" sz="2200" dirty="0">
                <a:latin typeface="Segoe UI"/>
                <a:cs typeface="Segoe UI"/>
              </a:rPr>
              <a:t>（ </a:t>
            </a:r>
            <a:r>
              <a:rPr lang="en-US" altLang="ja-JP" sz="2200" dirty="0">
                <a:latin typeface="Segoe UI"/>
                <a:cs typeface="Segoe UI"/>
              </a:rPr>
              <a:t>Japan</a:t>
            </a:r>
            <a:r>
              <a:rPr lang="ja-JP" altLang="en-US" sz="2200" dirty="0">
                <a:latin typeface="Segoe UI"/>
                <a:cs typeface="Segoe UI"/>
              </a:rPr>
              <a:t> </a:t>
            </a:r>
            <a:r>
              <a:rPr lang="en-US" altLang="ja-JP" sz="2200" dirty="0">
                <a:latin typeface="Segoe UI"/>
                <a:cs typeface="Segoe UI"/>
              </a:rPr>
              <a:t>&amp;</a:t>
            </a:r>
            <a:r>
              <a:rPr lang="ja-JP" altLang="en-US" sz="2200" dirty="0">
                <a:latin typeface="Segoe UI"/>
                <a:cs typeface="Segoe UI"/>
              </a:rPr>
              <a:t> </a:t>
            </a:r>
            <a:r>
              <a:rPr lang="en-US" altLang="ja-JP" sz="2200" dirty="0">
                <a:latin typeface="Segoe UI"/>
                <a:cs typeface="Segoe UI"/>
              </a:rPr>
              <a:t>Asia</a:t>
            </a:r>
            <a:r>
              <a:rPr lang="ja-JP" altLang="en-US" sz="2200" dirty="0">
                <a:latin typeface="Segoe UI"/>
                <a:cs typeface="Segoe UI"/>
              </a:rPr>
              <a:t> T</a:t>
            </a:r>
            <a:r>
              <a:rPr lang="en-US" altLang="ja-JP" sz="2200" dirty="0" err="1">
                <a:latin typeface="Segoe UI"/>
                <a:cs typeface="Segoe UI"/>
              </a:rPr>
              <a:t>ime</a:t>
            </a:r>
            <a:r>
              <a:rPr lang="en-US" altLang="ja-JP" sz="2200" dirty="0">
                <a:latin typeface="Segoe UI"/>
                <a:cs typeface="Segoe UI"/>
              </a:rPr>
              <a:t> Zone Class </a:t>
            </a:r>
            <a:r>
              <a:rPr lang="ja-JP" altLang="en-US" sz="2200" dirty="0">
                <a:latin typeface="Segoe UI"/>
                <a:cs typeface="Segoe UI"/>
              </a:rPr>
              <a:t>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EAC6-D618-4528-A302-4E70E976F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4932363" y="4935602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700" kern="12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de-DE" altLang="ja-JP"/>
              <a:t>Copyright 2021 FUJITSU LIMITED</a:t>
            </a: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EA685A55-52BB-494B-A137-5A75B2441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82852"/>
              </p:ext>
            </p:extLst>
          </p:nvPr>
        </p:nvGraphicFramePr>
        <p:xfrm>
          <a:off x="348796" y="978373"/>
          <a:ext cx="8642352" cy="40306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69">
                  <a:extLst>
                    <a:ext uri="{9D8B030D-6E8A-4147-A177-3AD203B41FA5}">
                      <a16:colId xmlns:a16="http://schemas.microsoft.com/office/drawing/2014/main" val="2876300473"/>
                    </a:ext>
                  </a:extLst>
                </a:gridCol>
                <a:gridCol w="5194742">
                  <a:extLst>
                    <a:ext uri="{9D8B030D-6E8A-4147-A177-3AD203B41FA5}">
                      <a16:colId xmlns:a16="http://schemas.microsoft.com/office/drawing/2014/main" val="340845573"/>
                    </a:ext>
                  </a:extLst>
                </a:gridCol>
                <a:gridCol w="1032347">
                  <a:extLst>
                    <a:ext uri="{9D8B030D-6E8A-4147-A177-3AD203B41FA5}">
                      <a16:colId xmlns:a16="http://schemas.microsoft.com/office/drawing/2014/main" val="4157089132"/>
                    </a:ext>
                  </a:extLst>
                </a:gridCol>
                <a:gridCol w="1032347">
                  <a:extLst>
                    <a:ext uri="{9D8B030D-6E8A-4147-A177-3AD203B41FA5}">
                      <a16:colId xmlns:a16="http://schemas.microsoft.com/office/drawing/2014/main" val="3540795308"/>
                    </a:ext>
                  </a:extLst>
                </a:gridCol>
                <a:gridCol w="1032347">
                  <a:extLst>
                    <a:ext uri="{9D8B030D-6E8A-4147-A177-3AD203B41FA5}">
                      <a16:colId xmlns:a16="http://schemas.microsoft.com/office/drawing/2014/main" val="1946478129"/>
                    </a:ext>
                  </a:extLst>
                </a:gridCol>
              </a:tblGrid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講座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East Coast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London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045194974"/>
                  </a:ext>
                </a:extLst>
              </a:tr>
              <a:tr h="3122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sz="800" dirty="0">
                          <a:latin typeface="Meiryo UI"/>
                          <a:ea typeface="Meiryo UI"/>
                        </a:rPr>
                        <a:t>0</a:t>
                      </a:r>
                      <a:endParaRPr kumimoji="1" lang="en-US" altLang="ja-JP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Orientation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Dec.</a:t>
                      </a: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13 (Mon)</a:t>
                      </a:r>
                      <a:endParaRPr lang="en-US" dirty="0"/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Dec.14(Tue) </a:t>
                      </a:r>
                      <a:endParaRPr lang="en-US"/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Dec.14(Tue) 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459843580"/>
                  </a:ext>
                </a:extLst>
              </a:tr>
              <a:tr h="3336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1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Creating the future, changing the world via ET&amp;A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Dec.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21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Tue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Dec.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22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Wed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Dec.22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Wed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endParaRPr kumimoji="1" lang="en-US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98116723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2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Understanding self - vision, mission, and purpose - for life and career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11(Tue)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12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(Wed)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altLang="en-US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Jan.12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(Wed)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endParaRPr kumimoji="1" lang="en-US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806849791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3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Increasing tolerance for failure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17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Mon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18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Tue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18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Tue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1835962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4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Maximizing shared leadership Behavioral Styles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24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(Mon)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25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25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endParaRPr kumimoji="1" lang="en-US" altLang="ja-JP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907781830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5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Design thinking for innovation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Jan.</a:t>
                      </a: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31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(Mon)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Feb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.</a:t>
                      </a: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Feb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.</a:t>
                      </a: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83248525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6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Networking and enrolling others Art of Pitching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Feb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7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(Mon)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Feb.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8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Feb.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8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endParaRPr kumimoji="1" lang="en-US" altLang="ja-JP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32082615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7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Rocket Pitches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Feb.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14</a:t>
                      </a: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19:00-20:30</a:t>
                      </a:r>
                      <a:endParaRPr kumimoji="1" lang="ja-JP" altLang="en-US" sz="800">
                        <a:solidFill>
                          <a:srgbClr val="FF0000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Feb.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15</a:t>
                      </a: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0:00-1:30</a:t>
                      </a:r>
                      <a:endParaRPr kumimoji="1" lang="ja-JP" altLang="en-US" sz="800">
                        <a:solidFill>
                          <a:srgbClr val="FF0000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Feb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.15(</a:t>
                      </a: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Tue)</a:t>
                      </a:r>
                      <a:r>
                        <a:rPr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 </a:t>
                      </a:r>
                      <a:endParaRPr kumimoji="1" lang="en-US" altLang="ja-JP" sz="800" dirty="0">
                        <a:solidFill>
                          <a:srgbClr val="FF0000"/>
                        </a:solidFill>
                        <a:latin typeface="Meiryo UI"/>
                        <a:ea typeface="Meiryo 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9:00-10:30</a:t>
                      </a:r>
                      <a:endParaRPr kumimoji="1" lang="ja-JP" altLang="en-US" sz="800">
                        <a:solidFill>
                          <a:srgbClr val="FF0000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642925330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8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Evaluating opportunity, assessing feasibility, and analyzing stakeholders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Feb.21(Mon)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19:00-20:30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Feb.22(Tue)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Feb.22(Tue)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806402118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9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Crafting a stronger value proposition towards a mission statement 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Feb.28(Mon)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19:00-20:30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 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0:00-1:30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 (Tue)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55243432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Final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 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Presentation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Mar.7(Mon)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19:00-20:30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Mar.8(Tue)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Mar.8(Tue)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229310614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Ceremony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19:00-20:30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Mar.15(Tue)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0:00-1:30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Mar.15(Tue)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9:00-10:30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65663724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A3C9F4-7E8F-4167-AA38-6B030394BE7B}"/>
              </a:ext>
            </a:extLst>
          </p:cNvPr>
          <p:cNvSpPr txBox="1"/>
          <p:nvPr/>
        </p:nvSpPr>
        <p:spPr>
          <a:xfrm>
            <a:off x="142603" y="687600"/>
            <a:ext cx="8677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DEEP DIVE INTO THE ENTREPRENEURIAL MINDSET AND METHODOLOGY @YAZZLE-DAZZLE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2" name="スライド番号プレースホルダー 521">
            <a:extLst>
              <a:ext uri="{FF2B5EF4-FFF2-40B4-BE49-F238E27FC236}">
                <a16:creationId xmlns:a16="http://schemas.microsoft.com/office/drawing/2014/main" id="{5E7F3CB7-1698-4C66-907B-3449310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4761B1-26B0-4299-B57E-D7DCFA9E267D}"/>
              </a:ext>
            </a:extLst>
          </p:cNvPr>
          <p:cNvSpPr txBox="1"/>
          <p:nvPr/>
        </p:nvSpPr>
        <p:spPr>
          <a:xfrm>
            <a:off x="1861371" y="4827880"/>
            <a:ext cx="2555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800" b="1">
                <a:solidFill>
                  <a:schemeClr val="accent3"/>
                </a:solidFill>
              </a:defRPr>
            </a:lvl1pPr>
          </a:lstStyle>
          <a:p>
            <a:r>
              <a:rPr lang="en-US" altLang="ja-JP" dirty="0"/>
              <a:t>*The order of the courses may be changed.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82511C-10CA-49B9-BE13-690D22B0B3CD}"/>
              </a:ext>
            </a:extLst>
          </p:cNvPr>
          <p:cNvSpPr txBox="1"/>
          <p:nvPr/>
        </p:nvSpPr>
        <p:spPr>
          <a:xfrm>
            <a:off x="6330857" y="697725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" b="1" dirty="0">
                <a:solidFill>
                  <a:schemeClr val="accent3"/>
                </a:solidFill>
              </a:rPr>
              <a:t>*Team activities are scheduled between lectures</a:t>
            </a:r>
          </a:p>
          <a:p>
            <a:pPr algn="l"/>
            <a:r>
              <a:rPr kumimoji="1" lang="en-US" altLang="ja-JP" sz="800" b="1" dirty="0">
                <a:solidFill>
                  <a:schemeClr val="accent3"/>
                </a:solidFill>
              </a:rPr>
              <a:t>  </a:t>
            </a:r>
            <a:r>
              <a:rPr kumimoji="1" lang="ja-JP" altLang="en-US" sz="800" b="1" dirty="0">
                <a:solidFill>
                  <a:schemeClr val="accent3"/>
                </a:solidFill>
              </a:rPr>
              <a:t>（</a:t>
            </a:r>
            <a:r>
              <a:rPr kumimoji="1" lang="en-US" altLang="ja-JP" sz="800" b="1" dirty="0">
                <a:solidFill>
                  <a:schemeClr val="accent3"/>
                </a:solidFill>
              </a:rPr>
              <a:t>Approximately 12 hours total)</a:t>
            </a:r>
            <a:endParaRPr kumimoji="1" lang="ja-JP" altLang="en-US" sz="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8E5E-D1B6-4D69-B9A7-C94B413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200" dirty="0">
                <a:latin typeface="Segoe UI"/>
                <a:cs typeface="Segoe UI"/>
              </a:rPr>
              <a:t>Schedule</a:t>
            </a:r>
            <a:r>
              <a:rPr lang="ja-JP" altLang="en-US" sz="2200" dirty="0">
                <a:latin typeface="Segoe UI"/>
                <a:cs typeface="Segoe UI"/>
              </a:rPr>
              <a:t>（ </a:t>
            </a:r>
            <a:r>
              <a:rPr lang="en-US" altLang="ja-JP" sz="2200" dirty="0">
                <a:latin typeface="Segoe UI"/>
                <a:cs typeface="Segoe UI"/>
              </a:rPr>
              <a:t>European and American</a:t>
            </a:r>
            <a:r>
              <a:rPr lang="ja-JP" altLang="en-US" sz="2200" dirty="0">
                <a:latin typeface="Segoe UI"/>
                <a:cs typeface="Segoe UI"/>
              </a:rPr>
              <a:t> T</a:t>
            </a:r>
            <a:r>
              <a:rPr lang="en-US" altLang="ja-JP" sz="2200" dirty="0" err="1">
                <a:latin typeface="Segoe UI"/>
                <a:cs typeface="Segoe UI"/>
              </a:rPr>
              <a:t>ime</a:t>
            </a:r>
            <a:r>
              <a:rPr lang="en-US" altLang="ja-JP" sz="2200" dirty="0">
                <a:latin typeface="Segoe UI"/>
                <a:cs typeface="Segoe UI"/>
              </a:rPr>
              <a:t> Zone Class </a:t>
            </a:r>
            <a:r>
              <a:rPr lang="ja-JP" altLang="en-US" sz="2200" dirty="0">
                <a:latin typeface="Segoe UI"/>
                <a:cs typeface="Segoe UI"/>
              </a:rPr>
              <a:t>）</a:t>
            </a:r>
            <a:endParaRPr lang="en-US" sz="2200" dirty="0">
              <a:latin typeface="Segoe UI"/>
              <a:cs typeface="Segoe 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EAC6-D618-4528-A302-4E70E976F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4932363" y="4935602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700" kern="12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rgbClr val="000000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de-DE" altLang="ja-JP" dirty="0"/>
              <a:t>Copyright 2021 FUJITSU LIMITED</a:t>
            </a:r>
          </a:p>
        </p:txBody>
      </p:sp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EA685A55-52BB-494B-A137-5A75B2441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99231"/>
              </p:ext>
            </p:extLst>
          </p:nvPr>
        </p:nvGraphicFramePr>
        <p:xfrm>
          <a:off x="341289" y="955100"/>
          <a:ext cx="8642352" cy="40306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69">
                  <a:extLst>
                    <a:ext uri="{9D8B030D-6E8A-4147-A177-3AD203B41FA5}">
                      <a16:colId xmlns:a16="http://schemas.microsoft.com/office/drawing/2014/main" val="2876300473"/>
                    </a:ext>
                  </a:extLst>
                </a:gridCol>
                <a:gridCol w="5194742">
                  <a:extLst>
                    <a:ext uri="{9D8B030D-6E8A-4147-A177-3AD203B41FA5}">
                      <a16:colId xmlns:a16="http://schemas.microsoft.com/office/drawing/2014/main" val="340845573"/>
                    </a:ext>
                  </a:extLst>
                </a:gridCol>
                <a:gridCol w="1032347">
                  <a:extLst>
                    <a:ext uri="{9D8B030D-6E8A-4147-A177-3AD203B41FA5}">
                      <a16:colId xmlns:a16="http://schemas.microsoft.com/office/drawing/2014/main" val="4157089132"/>
                    </a:ext>
                  </a:extLst>
                </a:gridCol>
                <a:gridCol w="1032347">
                  <a:extLst>
                    <a:ext uri="{9D8B030D-6E8A-4147-A177-3AD203B41FA5}">
                      <a16:colId xmlns:a16="http://schemas.microsoft.com/office/drawing/2014/main" val="3540795308"/>
                    </a:ext>
                  </a:extLst>
                </a:gridCol>
                <a:gridCol w="1032347">
                  <a:extLst>
                    <a:ext uri="{9D8B030D-6E8A-4147-A177-3AD203B41FA5}">
                      <a16:colId xmlns:a16="http://schemas.microsoft.com/office/drawing/2014/main" val="1946478129"/>
                    </a:ext>
                  </a:extLst>
                </a:gridCol>
              </a:tblGrid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講座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East Coast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London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045194974"/>
                  </a:ext>
                </a:extLst>
              </a:tr>
              <a:tr h="2938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sz="800" dirty="0">
                          <a:latin typeface="Meiryo UI"/>
                          <a:ea typeface="Meiryo UI"/>
                        </a:rPr>
                        <a:t>0</a:t>
                      </a:r>
                      <a:endParaRPr kumimoji="1" lang="en-US" altLang="ja-JP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Orientation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Dec.15(Wed)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8:00-9:30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Dec.15(Wed)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Dec.15(Wed)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22:00-23:30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073900842"/>
                  </a:ext>
                </a:extLst>
              </a:tr>
              <a:tr h="3336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Creating the future, changing the world via ET&amp;A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Dec.22(Wed)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8:00-9:30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Dec.22(Wed)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Dec.22(Wed)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22:00-23:30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98116723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2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Understanding self - vision, mission, and purpose - for life and career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Jan.14(Fri)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latin typeface="Meiryo UI"/>
                        </a:rPr>
                        <a:t>13:00-14:30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Jan.14(Fri)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Jan.15(Sat)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806849791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3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Increasing tolerance for failure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Jan.17(Mon)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13:00-14:30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Jan.17(Mon)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Jan.18(Tue)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1835962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4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Maximizing shared leadership Behavioral Styles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Jan.24(Mon)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Jan.24(Mon)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Jan.25(Tue)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907781830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5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Design thinking for innovation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Jan.31(Mon)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Jan.31(Mon)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Feb.1(Tue)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83248525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6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Networking and enrolling others Art of Pitching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Feb.7(Mon)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Feb.7(Mon)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Feb.8(Tue)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32082615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7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Rocket Pitches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Feb.14(Mon)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Feb.14(Mon)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Feb.15(Tue)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642925330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8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Evaluating opportunity, assessing feasibility, and analyzing stakeholders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Feb.21(Mon)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Feb.21(Mon)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Feb.22(Tue)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806402118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9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Crafting a stronger value proposition towards a mission statement 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Feb.28(Mon)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Feb.28(Mon)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55243432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10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Final</a:t>
                      </a: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 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Presentation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Mar.7(Mon)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Mar.7(Mon)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Mar.8(Tue)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229310614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/>
                          <a:ea typeface="Meiryo UI"/>
                        </a:rPr>
                        <a:t>11</a:t>
                      </a:r>
                      <a:endParaRPr kumimoji="1" lang="ja-JP" altLang="en-US" sz="800" dirty="0"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Ceremony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13:00-14:30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Mar.14(Mon)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18:00-19:30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Mar.15(Tue)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3:00-4:30</a:t>
                      </a:r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65663724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A3C9F4-7E8F-4167-AA38-6B030394BE7B}"/>
              </a:ext>
            </a:extLst>
          </p:cNvPr>
          <p:cNvSpPr txBox="1"/>
          <p:nvPr/>
        </p:nvSpPr>
        <p:spPr>
          <a:xfrm>
            <a:off x="142603" y="687600"/>
            <a:ext cx="8677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DEEP DIVE INTO THE ENTREPRENEURIAL MINDSET AND METHODOLOGY @YAZZLE-DAZZLE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0" name="スライド番号プレースホルダー 489">
            <a:extLst>
              <a:ext uri="{FF2B5EF4-FFF2-40B4-BE49-F238E27FC236}">
                <a16:creationId xmlns:a16="http://schemas.microsoft.com/office/drawing/2014/main" id="{DA9C55D7-2ECF-4806-B705-EB4E0AC4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26D937-1CAF-42A3-A264-2FCC11C92C0F}"/>
              </a:ext>
            </a:extLst>
          </p:cNvPr>
          <p:cNvSpPr txBox="1"/>
          <p:nvPr/>
        </p:nvSpPr>
        <p:spPr>
          <a:xfrm>
            <a:off x="6306364" y="685516"/>
            <a:ext cx="217239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ja-JP" sz="600" b="1" dirty="0">
                <a:solidFill>
                  <a:schemeClr val="accent3"/>
                </a:solidFill>
              </a:rPr>
              <a:t>*Team activities are scheduled between lectures</a:t>
            </a:r>
          </a:p>
          <a:p>
            <a:r>
              <a:rPr kumimoji="1" lang="en-US" altLang="ja-JP" sz="600" b="1" dirty="0">
                <a:solidFill>
                  <a:schemeClr val="accent3"/>
                </a:solidFill>
              </a:rPr>
              <a:t> 　</a:t>
            </a:r>
            <a:r>
              <a:rPr kumimoji="1" lang="ja-JP" altLang="en-US" sz="600" b="1">
                <a:solidFill>
                  <a:schemeClr val="accent3"/>
                </a:solidFill>
              </a:rPr>
              <a:t>（</a:t>
            </a:r>
            <a:r>
              <a:rPr kumimoji="1" lang="en-US" altLang="ja-JP" sz="600" b="1" dirty="0">
                <a:solidFill>
                  <a:schemeClr val="accent3"/>
                </a:solidFill>
              </a:rPr>
              <a:t>Approximately 12 hours total)</a:t>
            </a:r>
            <a:endParaRPr kumimoji="1" lang="ja-JP" altLang="en-US" sz="600" b="1" dirty="0">
              <a:solidFill>
                <a:schemeClr val="accent3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2D258F-C746-48C8-A6AC-265D1CB8FF01}"/>
              </a:ext>
            </a:extLst>
          </p:cNvPr>
          <p:cNvSpPr txBox="1"/>
          <p:nvPr/>
        </p:nvSpPr>
        <p:spPr>
          <a:xfrm>
            <a:off x="1926029" y="4878000"/>
            <a:ext cx="2555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800" b="1">
                <a:solidFill>
                  <a:schemeClr val="accent3"/>
                </a:solidFill>
              </a:defRPr>
            </a:lvl1pPr>
          </a:lstStyle>
          <a:p>
            <a:r>
              <a:rPr lang="en-US" altLang="ja-JP" dirty="0"/>
              <a:t>*The order of the courses may be changed.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07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_Tool_T2_01_JP_R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_Tool_T2_01_JP_O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_Tool_T2_01_JP_B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_Tool_T2_01_JP_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_Tool_T2_01_JP_Y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8128A2CF94B45BC21BC989094775B" ma:contentTypeVersion="5" ma:contentTypeDescription="Create a new document." ma:contentTypeScope="" ma:versionID="6db0eba5a42ca186673d6f4e7a0ff017">
  <xsd:schema xmlns:xsd="http://www.w3.org/2001/XMLSchema" xmlns:xs="http://www.w3.org/2001/XMLSchema" xmlns:p="http://schemas.microsoft.com/office/2006/metadata/properties" xmlns:ns2="6e992da8-ff50-4bb0-92da-a3893efae20c" targetNamespace="http://schemas.microsoft.com/office/2006/metadata/properties" ma:root="true" ma:fieldsID="9cee5c14c4c696759e8dd4070fcbba90" ns2:_="">
    <xsd:import namespace="6e992da8-ff50-4bb0-92da-a3893efae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92da8-ff50-4bb0-92da-a3893efae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40A2D1-A303-4549-97A6-43BB3750F0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735E07-0200-418B-B2DD-0B6D0C8FD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92da8-ff50-4bb0-92da-a3893efae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03086B-1A45-4F62-8F21-B696CDDAB0A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e992da8-ff50-4bb0-92da-a3893efae20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Office PowerPoint</Application>
  <PresentationFormat>On-screen Show (16:9)</PresentationFormat>
  <Paragraphs>216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F_Tool_T2_01_JP_R</vt:lpstr>
      <vt:lpstr>F_Tool_T2_01_JP_O</vt:lpstr>
      <vt:lpstr>F_Tool_T2_01_JP_B</vt:lpstr>
      <vt:lpstr>F_Tool_T2_01_JP_E</vt:lpstr>
      <vt:lpstr>F_Tool_T2_01_JP_Y</vt:lpstr>
      <vt:lpstr>Schedule（ Japan &amp; Asia Time Zone Class ）</vt:lpstr>
      <vt:lpstr>Schedule（ European and American Time Zone Class 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Schedule（ Japan &amp; Asia Time Zone Class ）</dc:title>
  <dc:creator/>
  <cp:lastModifiedBy/>
  <cp:revision>18</cp:revision>
  <dcterms:created xsi:type="dcterms:W3CDTF">2021-10-28T00:05:33Z</dcterms:created>
  <dcterms:modified xsi:type="dcterms:W3CDTF">2022-03-22T10:32:32Z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2021-10-28T00:05:38Z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751175fa-1cc4-4216-aa52-802c8c087dcd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0x0101000588128A2CF94B45BC21BC989094775B</vt:lpwstr>
  </property>
</Properties>
</file>