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263" r:id="rId6"/>
    <p:sldId id="257" r:id="rId7"/>
    <p:sldId id="258" r:id="rId8"/>
    <p:sldId id="259" r:id="rId9"/>
    <p:sldId id="260"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13FB1-A5B2-4FBB-AF90-51B6F7814D3D}" v="1" dt="2022-07-07T11:52:54.775"/>
    <p1510:client id="{DB5831D1-C0C1-4A8B-908E-4319F020F188}" v="16" dt="2022-07-07T09:50:26.1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3" d="100"/>
          <a:sy n="93" d="100"/>
        </p:scale>
        <p:origin x="77"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680E9-0E3E-47DE-A550-450FE5E75B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941106A-F0AB-4A4C-88AE-8B4F649C5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B564025-620E-45B1-B440-F98677300855}"/>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D8DB1EA9-994A-4BDD-B6A2-8605DCDD16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4B3F8E-8ABE-4DD3-A912-42C541C97267}"/>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215025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CCE48-F36D-41EF-A5D5-1E4BEEC1F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F8FA39-DC93-4F1F-BCFB-FB248EDD91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C2B9E1-44D3-4B1C-8DCA-9FC9EF7833B0}"/>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DBF66733-7E2A-49E6-A305-78635C9672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9B1C88-1AB6-4A83-97E7-4130CED53C10}"/>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299004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F8AFA96-6846-4CEC-B901-8BF9FC4D2C7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20F876-8F1F-4D03-B7DE-F1004EAF39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98E25E-A723-4181-AAE9-9B1BD59F7CD2}"/>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25D59CF7-D3BD-4707-AD1C-6CB77082B0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0BC6EA-9F6C-4A3B-A4DC-A22DAB516BEA}"/>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15089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4D745-527E-4EB0-85E7-625E6DA5E6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4E9F6E-BAEF-4826-9E11-9E1BC88700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6CBFE4-F929-42A8-B539-C216BA0FA29F}"/>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5FCEAD09-A3EA-4354-BE30-A5C0BCF9AB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A8B536-B2E1-4CEC-934F-9D8389679C03}"/>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240679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CD3AC-463F-4A3C-A663-DDBD7F70EDC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477D7E-65E7-4D13-BE3F-F23019BD9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7206D0-28A3-4DC8-AEDD-FC217741572C}"/>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73E449FC-0BE5-4E20-997C-6A054F3163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82C2FE-FF82-44D8-896B-5F175B9B2BED}"/>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4655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F58E7-839E-4AE7-AEAC-F766EB18FC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75D2AB-90FB-4111-9B3A-E7956A1523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6201-A882-4691-B7BE-73099B4214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E58F7FE-5B2F-42C7-9B1E-F1C78D4AA1EE}"/>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9BFFF480-43AE-4F19-867F-C1EABA6F6D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A1F7AF-977E-46CE-ADDB-FC9B2FBE87F8}"/>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17919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A5CAD-4A99-43DC-B9E3-420C492562D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686DEF-6FA7-4551-A91E-646E99B00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EF344B-E959-476F-AB0F-5FB6B5CA94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441D47A-6F08-4088-A8FC-E2B70E204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26241D-0020-4899-A7B6-867E4F4E4EC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1A3868-F2F6-4271-AD2D-C59083E051DE}"/>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8" name="フッター プレースホルダー 7">
            <a:extLst>
              <a:ext uri="{FF2B5EF4-FFF2-40B4-BE49-F238E27FC236}">
                <a16:creationId xmlns:a16="http://schemas.microsoft.com/office/drawing/2014/main" id="{C5445072-3160-4A3B-AFB7-BCE43131B0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E591B95-6DD3-476F-9EC6-6B2B45E9FB1E}"/>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98364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F9C51-F7D7-4ACA-8098-6FF1F93CA36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46ABF0-C7D6-408C-BE48-D011637A37B0}"/>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4" name="フッター プレースホルダー 3">
            <a:extLst>
              <a:ext uri="{FF2B5EF4-FFF2-40B4-BE49-F238E27FC236}">
                <a16:creationId xmlns:a16="http://schemas.microsoft.com/office/drawing/2014/main" id="{FDDB5118-4D66-46A8-B485-32AC5934CBF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A566F1-8613-4F38-B8EE-F49E70842178}"/>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49304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42BBB6C-EF2E-4F62-906D-5B2FC136A0CA}"/>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3" name="フッター プレースホルダー 2">
            <a:extLst>
              <a:ext uri="{FF2B5EF4-FFF2-40B4-BE49-F238E27FC236}">
                <a16:creationId xmlns:a16="http://schemas.microsoft.com/office/drawing/2014/main" id="{7C832EB5-8F12-406A-A424-8A0DA25754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874940-0079-4DD9-8F8D-2BC391E5F795}"/>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17628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DD2C7-48E8-48F1-A2B7-E0D0222AEF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8F98E2-4869-4776-B154-41B841E67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E28EB4-60EB-483B-B1FB-FD9B78C1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8FF59A-81E9-4CC9-93D2-9C4A67F4947E}"/>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D19BABD2-0578-444B-8F3A-DAC210B44D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B8196E-22DD-45A5-A2F0-56AD19B8609B}"/>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91616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97C498-DC3C-4BAD-A629-90CC1BD190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FFECF-DE84-48AD-93DB-DEC22E012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B97766-48B9-4468-A716-556E34003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E997DE-E3EC-4664-9687-296E307FE1AB}"/>
              </a:ext>
            </a:extLst>
          </p:cNvPr>
          <p:cNvSpPr>
            <a:spLocks noGrp="1"/>
          </p:cNvSpPr>
          <p:nvPr>
            <p:ph type="dt" sz="half" idx="10"/>
          </p:nvPr>
        </p:nvSpPr>
        <p:spPr/>
        <p:txBody>
          <a:bodyPr/>
          <a:lstStyle/>
          <a:p>
            <a:fld id="{90F71896-50DB-4659-BF7D-CB7A1C95EE96}"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14EDBB9B-ABD7-49BA-AE1C-8629995C78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E03E61-6563-457F-8F2E-58C000F9A3A0}"/>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25261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0F88650-4F27-40A1-8120-2082DD00F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9EFFDB-989B-4E1F-A4D3-81B4BAEEC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769327-E29B-4F62-BC3B-B9F930790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71896-50DB-4659-BF7D-CB7A1C95EE96}"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1B3F0C14-EFA8-490D-8E2B-76DA9307B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C3474D3-AD71-4AED-A700-B240CB676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49448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 3">
            <a:extLst>
              <a:ext uri="{FF2B5EF4-FFF2-40B4-BE49-F238E27FC236}">
                <a16:creationId xmlns:a16="http://schemas.microsoft.com/office/drawing/2014/main" id="{E8EAE5EA-6598-437C-BDA7-E93E7A9555E1}"/>
              </a:ext>
            </a:extLst>
          </p:cNvPr>
          <p:cNvGraphicFramePr>
            <a:graphicFrameLocks noGrp="1"/>
          </p:cNvGraphicFramePr>
          <p:nvPr>
            <p:extLst>
              <p:ext uri="{D42A27DB-BD31-4B8C-83A1-F6EECF244321}">
                <p14:modId xmlns:p14="http://schemas.microsoft.com/office/powerpoint/2010/main" val="2805441694"/>
              </p:ext>
            </p:extLst>
          </p:nvPr>
        </p:nvGraphicFramePr>
        <p:xfrm>
          <a:off x="1232587" y="1123527"/>
          <a:ext cx="9726822" cy="4604802"/>
        </p:xfrm>
        <a:graphic>
          <a:graphicData uri="http://schemas.openxmlformats.org/drawingml/2006/table">
            <a:tbl>
              <a:tblPr>
                <a:tableStyleId>{8799B23B-EC83-4686-B30A-512413B5E67A}</a:tableStyleId>
              </a:tblPr>
              <a:tblGrid>
                <a:gridCol w="2201078">
                  <a:extLst>
                    <a:ext uri="{9D8B030D-6E8A-4147-A177-3AD203B41FA5}">
                      <a16:colId xmlns:a16="http://schemas.microsoft.com/office/drawing/2014/main" val="1960738852"/>
                    </a:ext>
                  </a:extLst>
                </a:gridCol>
                <a:gridCol w="7525744">
                  <a:extLst>
                    <a:ext uri="{9D8B030D-6E8A-4147-A177-3AD203B41FA5}">
                      <a16:colId xmlns:a16="http://schemas.microsoft.com/office/drawing/2014/main" val="1628586920"/>
                    </a:ext>
                  </a:extLst>
                </a:gridCol>
              </a:tblGrid>
              <a:tr h="395865">
                <a:tc rowSpan="2">
                  <a:txBody>
                    <a:bodyPr/>
                    <a:lstStyle/>
                    <a:p>
                      <a:pPr algn="ctr" fontAlgn="ctr"/>
                      <a:r>
                        <a:rPr lang="en-US" sz="1300" u="none" strike="noStrike" dirty="0">
                          <a:solidFill>
                            <a:schemeClr val="tx1">
                              <a:lumMod val="75000"/>
                              <a:lumOff val="25000"/>
                            </a:schemeClr>
                          </a:solidFill>
                          <a:effectLst/>
                        </a:rPr>
                        <a:t>Customers</a:t>
                      </a:r>
                    </a:p>
                    <a:p>
                      <a:pPr algn="ctr" fontAlgn="ctr"/>
                      <a:r>
                        <a:rPr lang="en-US" sz="1300" b="0" u="none" strike="noStrike" dirty="0">
                          <a:solidFill>
                            <a:schemeClr val="tx1">
                              <a:lumMod val="75000"/>
                              <a:lumOff val="25000"/>
                            </a:schemeClr>
                          </a:solidFill>
                          <a:effectLst/>
                        </a:rPr>
                        <a:t>(</a:t>
                      </a:r>
                      <a:r>
                        <a:rPr lang="en-US" sz="1300" b="0" u="none" strike="noStrike" dirty="0" err="1">
                          <a:solidFill>
                            <a:schemeClr val="tx1">
                              <a:lumMod val="75000"/>
                              <a:lumOff val="25000"/>
                            </a:schemeClr>
                          </a:solidFill>
                          <a:effectLst/>
                        </a:rPr>
                        <a:t>NGO,</a:t>
                      </a:r>
                      <a:r>
                        <a:rPr lang="en-US" sz="1300" b="0" u="none" strike="noStrike" err="1">
                          <a:solidFill>
                            <a:schemeClr val="tx1">
                              <a:lumMod val="75000"/>
                              <a:lumOff val="25000"/>
                            </a:schemeClr>
                          </a:solidFill>
                          <a:effectLst/>
                        </a:rPr>
                        <a:t>Company</a:t>
                      </a:r>
                      <a:r>
                        <a:rPr lang="en-US" sz="1300" b="0" u="none" strike="noStrike">
                          <a:solidFill>
                            <a:schemeClr val="tx1">
                              <a:lumMod val="75000"/>
                              <a:lumOff val="25000"/>
                            </a:schemeClr>
                          </a:solidFill>
                          <a:effectLst/>
                        </a:rPr>
                        <a:t>,</a:t>
                      </a:r>
                    </a:p>
                    <a:p>
                      <a:pPr algn="ctr" fontAlgn="ctr"/>
                      <a:r>
                        <a:rPr lang="en-US" sz="1300" b="0" u="none" strike="noStrike">
                          <a:solidFill>
                            <a:schemeClr val="tx1">
                              <a:lumMod val="75000"/>
                              <a:lumOff val="25000"/>
                            </a:schemeClr>
                          </a:solidFill>
                          <a:effectLst/>
                        </a:rPr>
                        <a:t>Government</a:t>
                      </a:r>
                      <a:r>
                        <a:rPr lang="en-US" sz="1300" b="0" u="none" strike="noStrike" dirty="0">
                          <a:solidFill>
                            <a:schemeClr val="tx1">
                              <a:lumMod val="75000"/>
                              <a:lumOff val="25000"/>
                            </a:schemeClr>
                          </a:solidFill>
                          <a:effectLst/>
                        </a:rPr>
                        <a:t>)</a:t>
                      </a:r>
                      <a:endParaRPr lang="en-US" sz="1300" b="0" i="0" u="none" strike="noStrike" dirty="0">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tc>
                  <a:txBody>
                    <a:bodyPr/>
                    <a:lstStyle/>
                    <a:p>
                      <a:pPr algn="l" fontAlgn="ctr"/>
                      <a:r>
                        <a:rPr lang="en-US" sz="1300" u="none" strike="noStrike">
                          <a:solidFill>
                            <a:schemeClr val="tx1">
                              <a:lumMod val="75000"/>
                              <a:lumOff val="25000"/>
                            </a:schemeClr>
                          </a:solidFill>
                          <a:effectLst/>
                        </a:rPr>
                        <a:t>value proposition? Will they benefit? How?</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3377867132"/>
                  </a:ext>
                </a:extLst>
              </a:tr>
              <a:tr h="1814709">
                <a:tc vMerge="1">
                  <a:txBody>
                    <a:bodyPr/>
                    <a:lstStyle/>
                    <a:p>
                      <a:endParaRPr kumimoji="1" lang="ja-JP" altLang="en-US"/>
                    </a:p>
                  </a:txBody>
                  <a:tcPr/>
                </a:tc>
                <a:tc>
                  <a:txBody>
                    <a:bodyPr/>
                    <a:lstStyle/>
                    <a:p>
                      <a:pPr algn="l" fontAlgn="ctr"/>
                      <a:r>
                        <a:rPr lang="en-US" sz="1300" u="none" strike="noStrike" dirty="0">
                          <a:solidFill>
                            <a:schemeClr val="tx1">
                              <a:lumMod val="75000"/>
                              <a:lumOff val="25000"/>
                            </a:schemeClr>
                          </a:solidFill>
                          <a:effectLst/>
                        </a:rPr>
                        <a:t>-Donation Tracking</a:t>
                      </a:r>
                      <a:br>
                        <a:rPr lang="en-US" sz="1300" u="none" strike="noStrike" dirty="0">
                          <a:solidFill>
                            <a:schemeClr val="tx1">
                              <a:lumMod val="75000"/>
                              <a:lumOff val="25000"/>
                            </a:schemeClr>
                          </a:solidFill>
                          <a:effectLst/>
                        </a:rPr>
                      </a:br>
                      <a:r>
                        <a:rPr lang="en-US" sz="1300" u="none" strike="noStrike" dirty="0">
                          <a:solidFill>
                            <a:schemeClr val="tx1">
                              <a:lumMod val="75000"/>
                              <a:lumOff val="25000"/>
                            </a:schemeClr>
                          </a:solidFill>
                          <a:effectLst/>
                        </a:rPr>
                        <a:t>-Donation Targeting</a:t>
                      </a:r>
                      <a:br>
                        <a:rPr lang="en-US" sz="1300" u="none" strike="noStrike" dirty="0">
                          <a:solidFill>
                            <a:schemeClr val="tx1">
                              <a:lumMod val="75000"/>
                              <a:lumOff val="25000"/>
                            </a:schemeClr>
                          </a:solidFill>
                          <a:effectLst/>
                        </a:rPr>
                      </a:br>
                      <a:r>
                        <a:rPr lang="en-US" sz="1300" u="none" strike="noStrike" dirty="0">
                          <a:solidFill>
                            <a:schemeClr val="tx1">
                              <a:lumMod val="75000"/>
                              <a:lumOff val="25000"/>
                            </a:schemeClr>
                          </a:solidFill>
                          <a:effectLst/>
                        </a:rPr>
                        <a:t>-Donation Certificates</a:t>
                      </a:r>
                      <a:br>
                        <a:rPr lang="en-US" sz="1300" u="none" strike="noStrike" dirty="0">
                          <a:solidFill>
                            <a:schemeClr val="tx1">
                              <a:lumMod val="75000"/>
                              <a:lumOff val="25000"/>
                            </a:schemeClr>
                          </a:solidFill>
                          <a:effectLst/>
                        </a:rPr>
                      </a:br>
                      <a:r>
                        <a:rPr lang="en-US" sz="1300" u="none" strike="noStrike" dirty="0">
                          <a:solidFill>
                            <a:schemeClr val="tx1">
                              <a:lumMod val="75000"/>
                              <a:lumOff val="25000"/>
                            </a:schemeClr>
                          </a:solidFill>
                          <a:effectLst/>
                        </a:rPr>
                        <a:t>-Public Reports</a:t>
                      </a:r>
                      <a:br>
                        <a:rPr lang="en-US" sz="1300" u="none" strike="noStrike" dirty="0">
                          <a:solidFill>
                            <a:schemeClr val="tx1">
                              <a:lumMod val="75000"/>
                              <a:lumOff val="25000"/>
                            </a:schemeClr>
                          </a:solidFill>
                          <a:effectLst/>
                        </a:rPr>
                      </a:br>
                      <a:r>
                        <a:rPr lang="en-US" sz="1300" u="none" strike="noStrike" dirty="0">
                          <a:solidFill>
                            <a:schemeClr val="tx1">
                              <a:lumMod val="75000"/>
                              <a:lumOff val="25000"/>
                            </a:schemeClr>
                          </a:solidFill>
                          <a:effectLst/>
                        </a:rPr>
                        <a:t>-Matchmaking</a:t>
                      </a:r>
                    </a:p>
                    <a:p>
                      <a:pPr algn="l" fontAlgn="ctr"/>
                      <a:r>
                        <a:rPr lang="en-US" sz="1300" b="0" u="none" strike="noStrike" dirty="0">
                          <a:solidFill>
                            <a:schemeClr val="tx1">
                              <a:lumMod val="75000"/>
                              <a:lumOff val="25000"/>
                            </a:schemeClr>
                          </a:solidFill>
                          <a:effectLst/>
                        </a:rPr>
                        <a:t>-NGO can expand their business</a:t>
                      </a:r>
                    </a:p>
                    <a:p>
                      <a:pPr algn="l" fontAlgn="ctr"/>
                      <a:r>
                        <a:rPr lang="en-US" sz="1300" b="0" u="none" strike="noStrike" dirty="0">
                          <a:solidFill>
                            <a:schemeClr val="tx1">
                              <a:lumMod val="75000"/>
                              <a:lumOff val="25000"/>
                            </a:schemeClr>
                          </a:solidFill>
                          <a:effectLst/>
                        </a:rPr>
                        <a:t>-Company and government can approach to </a:t>
                      </a:r>
                      <a:r>
                        <a:rPr kumimoji="1" lang="en-US" altLang="ja-JP" sz="1300" b="0" kern="1200" dirty="0">
                          <a:solidFill>
                            <a:schemeClr val="tx1">
                              <a:lumMod val="75000"/>
                              <a:lumOff val="25000"/>
                            </a:schemeClr>
                          </a:solidFill>
                          <a:effectLst/>
                        </a:rPr>
                        <a:t>Socially vulnerable which normally they can not </a:t>
                      </a:r>
                      <a:endParaRPr lang="en-US" sz="1300" b="0" i="0" u="none" strike="noStrike" dirty="0">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3637139475"/>
                  </a:ext>
                </a:extLst>
              </a:tr>
              <a:tr h="395865">
                <a:tc rowSpan="2">
                  <a:txBody>
                    <a:bodyPr/>
                    <a:lstStyle/>
                    <a:p>
                      <a:pPr algn="ctr" fontAlgn="ctr"/>
                      <a:r>
                        <a:rPr lang="en-US" sz="1300" u="none" strike="noStrike">
                          <a:solidFill>
                            <a:schemeClr val="tx1">
                              <a:lumMod val="75000"/>
                              <a:lumOff val="25000"/>
                            </a:schemeClr>
                          </a:solidFill>
                          <a:effectLst/>
                        </a:rPr>
                        <a:t>Suppliers</a:t>
                      </a:r>
                    </a:p>
                    <a:p>
                      <a:pPr algn="ctr" fontAlgn="ctr"/>
                      <a:r>
                        <a:rPr lang="en-US" sz="1300" b="0" u="none" strike="noStrike">
                          <a:solidFill>
                            <a:schemeClr val="tx1">
                              <a:lumMod val="75000"/>
                              <a:lumOff val="25000"/>
                            </a:schemeClr>
                          </a:solidFill>
                          <a:effectLst/>
                        </a:rPr>
                        <a:t>(Fujitsu)</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tc>
                  <a:txBody>
                    <a:bodyPr/>
                    <a:lstStyle/>
                    <a:p>
                      <a:pPr algn="l" fontAlgn="ctr"/>
                      <a:r>
                        <a:rPr lang="en-US" sz="1300" u="none" strike="noStrike">
                          <a:solidFill>
                            <a:schemeClr val="tx1">
                              <a:lumMod val="75000"/>
                              <a:lumOff val="25000"/>
                            </a:schemeClr>
                          </a:solidFill>
                          <a:effectLst/>
                        </a:rPr>
                        <a:t>Dose it make suppilers' bussiness better?</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2657582004"/>
                  </a:ext>
                </a:extLst>
              </a:tr>
              <a:tr h="801249">
                <a:tc vMerge="1">
                  <a:txBody>
                    <a:bodyPr/>
                    <a:lstStyle/>
                    <a:p>
                      <a:endParaRPr kumimoji="1" lang="ja-JP" altLang="en-US"/>
                    </a:p>
                  </a:txBody>
                  <a:tcPr/>
                </a:tc>
                <a:tc>
                  <a:txBody>
                    <a:bodyPr/>
                    <a:lstStyle/>
                    <a:p>
                      <a:pPr algn="l" fontAlgn="ctr"/>
                      <a:r>
                        <a:rPr lang="en-US" sz="1300" u="none" strike="noStrike">
                          <a:solidFill>
                            <a:schemeClr val="tx1">
                              <a:lumMod val="75000"/>
                              <a:lumOff val="25000"/>
                            </a:schemeClr>
                          </a:solidFill>
                          <a:effectLst/>
                        </a:rPr>
                        <a:t>good image (CSR) Fujitsu Responsible Business, </a:t>
                      </a:r>
                    </a:p>
                    <a:p>
                      <a:pPr algn="l" fontAlgn="ctr"/>
                      <a:r>
                        <a:rPr lang="en-US" sz="1300" u="none" strike="noStrike">
                          <a:solidFill>
                            <a:schemeClr val="tx1">
                              <a:lumMod val="75000"/>
                              <a:lumOff val="25000"/>
                            </a:schemeClr>
                          </a:solidFill>
                          <a:effectLst/>
                        </a:rPr>
                        <a:t>Can contribute to society by using fujitsu system,</a:t>
                      </a:r>
                    </a:p>
                    <a:p>
                      <a:pPr algn="l" fontAlgn="ctr"/>
                      <a:r>
                        <a:rPr lang="en-US" sz="1300" u="none" strike="noStrike">
                          <a:solidFill>
                            <a:schemeClr val="tx1">
                              <a:lumMod val="75000"/>
                              <a:lumOff val="25000"/>
                            </a:schemeClr>
                          </a:solidFill>
                          <a:effectLst/>
                        </a:rPr>
                        <a:t>Get opportunity to let people know about fujitsu sysytem</a:t>
                      </a:r>
                    </a:p>
                  </a:txBody>
                  <a:tcPr marL="160743" marR="7137" marT="80371" marB="80371" anchor="ctr"/>
                </a:tc>
                <a:extLst>
                  <a:ext uri="{0D108BD9-81ED-4DB2-BD59-A6C34878D82A}">
                    <a16:rowId xmlns:a16="http://schemas.microsoft.com/office/drawing/2014/main" val="1880002817"/>
                  </a:ext>
                </a:extLst>
              </a:tr>
              <a:tr h="395865">
                <a:tc rowSpan="2">
                  <a:txBody>
                    <a:bodyPr/>
                    <a:lstStyle/>
                    <a:p>
                      <a:pPr algn="ctr" fontAlgn="ctr"/>
                      <a:r>
                        <a:rPr lang="en-US" sz="1300" u="none" strike="noStrike">
                          <a:solidFill>
                            <a:schemeClr val="tx1">
                              <a:lumMod val="75000"/>
                              <a:lumOff val="25000"/>
                            </a:schemeClr>
                          </a:solidFill>
                          <a:effectLst/>
                        </a:rPr>
                        <a:t>Employees</a:t>
                      </a:r>
                    </a:p>
                    <a:p>
                      <a:pPr algn="ctr" fontAlgn="ctr"/>
                      <a:r>
                        <a:rPr lang="en-US" sz="1300" b="0" u="none" strike="noStrike">
                          <a:solidFill>
                            <a:schemeClr val="tx1">
                              <a:lumMod val="75000"/>
                              <a:lumOff val="25000"/>
                            </a:schemeClr>
                          </a:solidFill>
                          <a:effectLst/>
                        </a:rPr>
                        <a:t>(Fujitsu)</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tc>
                  <a:txBody>
                    <a:bodyPr/>
                    <a:lstStyle/>
                    <a:p>
                      <a:pPr algn="l" fontAlgn="ctr"/>
                      <a:r>
                        <a:rPr lang="en-US" sz="1300" u="none" strike="noStrike">
                          <a:solidFill>
                            <a:schemeClr val="tx1">
                              <a:lumMod val="75000"/>
                              <a:lumOff val="25000"/>
                            </a:schemeClr>
                          </a:solidFill>
                          <a:effectLst/>
                        </a:rPr>
                        <a:t>Will it employees happy?</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4106705720"/>
                  </a:ext>
                </a:extLst>
              </a:tr>
              <a:tr h="801249">
                <a:tc vMerge="1">
                  <a:txBody>
                    <a:bodyPr/>
                    <a:lstStyle/>
                    <a:p>
                      <a:endParaRPr kumimoji="1" lang="ja-JP" altLang="en-US"/>
                    </a:p>
                  </a:txBody>
                  <a:tcPr/>
                </a:tc>
                <a:tc>
                  <a:txBody>
                    <a:bodyPr/>
                    <a:lstStyle/>
                    <a:p>
                      <a:pPr algn="l" fontAlgn="ctr"/>
                      <a:r>
                        <a:rPr lang="en-US" sz="1300" u="none" strike="noStrike" dirty="0">
                          <a:solidFill>
                            <a:schemeClr val="tx1">
                              <a:lumMod val="75000"/>
                              <a:lumOff val="25000"/>
                            </a:schemeClr>
                          </a:solidFill>
                          <a:effectLst/>
                        </a:rPr>
                        <a:t>Their work support children and their family life.</a:t>
                      </a:r>
                      <a:br>
                        <a:rPr lang="en-US" sz="1300" u="none" strike="noStrike" dirty="0">
                          <a:solidFill>
                            <a:schemeClr val="tx1">
                              <a:lumMod val="75000"/>
                              <a:lumOff val="25000"/>
                            </a:schemeClr>
                          </a:solidFill>
                          <a:effectLst/>
                        </a:rPr>
                      </a:br>
                      <a:r>
                        <a:rPr lang="en-US" sz="1300" u="none" strike="noStrike" dirty="0">
                          <a:solidFill>
                            <a:schemeClr val="tx1">
                              <a:lumMod val="75000"/>
                              <a:lumOff val="25000"/>
                            </a:schemeClr>
                          </a:solidFill>
                          <a:effectLst/>
                        </a:rPr>
                        <a:t>It's honor, and they can be proud of it.</a:t>
                      </a:r>
                    </a:p>
                    <a:p>
                      <a:pPr algn="l" fontAlgn="ctr"/>
                      <a:r>
                        <a:rPr lang="en-US" sz="1300" b="0" u="none" strike="noStrike" dirty="0">
                          <a:solidFill>
                            <a:schemeClr val="tx1">
                              <a:lumMod val="75000"/>
                              <a:lumOff val="25000"/>
                            </a:schemeClr>
                          </a:solidFill>
                          <a:effectLst/>
                        </a:rPr>
                        <a:t>They can have other opportunity and expand their business  market </a:t>
                      </a:r>
                      <a:endParaRPr lang="en-US" sz="1300" b="0" i="0" u="none" strike="noStrike" dirty="0">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1370024474"/>
                  </a:ext>
                </a:extLst>
              </a:tr>
            </a:tbl>
          </a:graphicData>
        </a:graphic>
      </p:graphicFrame>
    </p:spTree>
    <p:extLst>
      <p:ext uri="{BB962C8B-B14F-4D97-AF65-F5344CB8AC3E}">
        <p14:creationId xmlns:p14="http://schemas.microsoft.com/office/powerpoint/2010/main" val="330379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 1">
            <a:extLst>
              <a:ext uri="{FF2B5EF4-FFF2-40B4-BE49-F238E27FC236}">
                <a16:creationId xmlns:a16="http://schemas.microsoft.com/office/drawing/2014/main" id="{2E4E02ED-FA95-4D07-B3B8-BA2C3A70E138}"/>
              </a:ext>
            </a:extLst>
          </p:cNvPr>
          <p:cNvGraphicFramePr>
            <a:graphicFrameLocks noGrp="1"/>
          </p:cNvGraphicFramePr>
          <p:nvPr>
            <p:extLst>
              <p:ext uri="{D42A27DB-BD31-4B8C-83A1-F6EECF244321}">
                <p14:modId xmlns:p14="http://schemas.microsoft.com/office/powerpoint/2010/main" val="2186881563"/>
              </p:ext>
            </p:extLst>
          </p:nvPr>
        </p:nvGraphicFramePr>
        <p:xfrm>
          <a:off x="1183390" y="1123527"/>
          <a:ext cx="9825215" cy="4971967"/>
        </p:xfrm>
        <a:graphic>
          <a:graphicData uri="http://schemas.openxmlformats.org/drawingml/2006/table">
            <a:tbl>
              <a:tblPr>
                <a:tableStyleId>{8799B23B-EC83-4686-B30A-512413B5E67A}</a:tableStyleId>
              </a:tblPr>
              <a:tblGrid>
                <a:gridCol w="2016774">
                  <a:extLst>
                    <a:ext uri="{9D8B030D-6E8A-4147-A177-3AD203B41FA5}">
                      <a16:colId xmlns:a16="http://schemas.microsoft.com/office/drawing/2014/main" val="1955202664"/>
                    </a:ext>
                  </a:extLst>
                </a:gridCol>
                <a:gridCol w="7808441">
                  <a:extLst>
                    <a:ext uri="{9D8B030D-6E8A-4147-A177-3AD203B41FA5}">
                      <a16:colId xmlns:a16="http://schemas.microsoft.com/office/drawing/2014/main" val="2961727110"/>
                    </a:ext>
                  </a:extLst>
                </a:gridCol>
              </a:tblGrid>
              <a:tr h="534042">
                <a:tc rowSpan="2">
                  <a:txBody>
                    <a:bodyPr/>
                    <a:lstStyle/>
                    <a:p>
                      <a:pPr algn="ctr" fontAlgn="ctr"/>
                      <a:r>
                        <a:rPr lang="en-US" sz="1500" u="none" strike="noStrike" dirty="0">
                          <a:solidFill>
                            <a:schemeClr val="tx1">
                              <a:lumMod val="85000"/>
                              <a:lumOff val="15000"/>
                            </a:schemeClr>
                          </a:solidFill>
                          <a:effectLst/>
                        </a:rPr>
                        <a:t>Financial</a:t>
                      </a:r>
                    </a:p>
                    <a:p>
                      <a:pPr algn="ctr" fontAlgn="ctr"/>
                      <a:r>
                        <a:rPr lang="en-US" sz="1500" b="0" u="none" strike="noStrike" dirty="0">
                          <a:solidFill>
                            <a:schemeClr val="tx1">
                              <a:lumMod val="85000"/>
                              <a:lumOff val="15000"/>
                            </a:schemeClr>
                          </a:solidFill>
                          <a:effectLst/>
                        </a:rPr>
                        <a:t>(Fujitsu?)</a:t>
                      </a:r>
                      <a:endPar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tc>
                  <a:txBody>
                    <a:bodyPr/>
                    <a:lstStyle/>
                    <a:p>
                      <a:pPr algn="l" fontAlgn="ctr"/>
                      <a:r>
                        <a:rPr lang="en-US" sz="1500" u="none" strike="noStrike" dirty="0">
                          <a:solidFill>
                            <a:schemeClr val="tx1">
                              <a:lumMod val="85000"/>
                              <a:lumOff val="15000"/>
                            </a:schemeClr>
                          </a:solidFill>
                          <a:effectLst/>
                        </a:rPr>
                        <a:t>Dose it make profit? How?</a:t>
                      </a:r>
                      <a:endPar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1132113713"/>
                  </a:ext>
                </a:extLst>
              </a:tr>
              <a:tr h="767467">
                <a:tc vMerge="1">
                  <a:txBody>
                    <a:bodyPr/>
                    <a:lstStyle/>
                    <a:p>
                      <a:endParaRPr kumimoji="1" lang="ja-JP" altLang="en-US"/>
                    </a:p>
                  </a:txBody>
                  <a:tcPr/>
                </a:tc>
                <a:tc>
                  <a:txBody>
                    <a:bodyPr/>
                    <a:lstStyle/>
                    <a:p>
                      <a:pPr algn="l" fontAlgn="ctr"/>
                      <a:r>
                        <a:rPr lang="en-US" sz="1500" u="none" strike="noStrike" dirty="0">
                          <a:solidFill>
                            <a:schemeClr val="tx1">
                              <a:lumMod val="85000"/>
                              <a:lumOff val="15000"/>
                            </a:schemeClr>
                          </a:solidFill>
                          <a:effectLst/>
                        </a:rPr>
                        <a:t>After prototype we can sell our system to other company or NGOs.</a:t>
                      </a:r>
                      <a:br>
                        <a:rPr lang="en-US" sz="1500" u="none" strike="noStrike" dirty="0">
                          <a:solidFill>
                            <a:schemeClr val="tx1">
                              <a:lumMod val="85000"/>
                              <a:lumOff val="15000"/>
                            </a:schemeClr>
                          </a:solidFill>
                          <a:effectLst/>
                        </a:rPr>
                      </a:br>
                      <a:r>
                        <a:rPr lang="en-US" sz="1500" u="none" strike="noStrike" dirty="0">
                          <a:solidFill>
                            <a:schemeClr val="tx1">
                              <a:lumMod val="85000"/>
                              <a:lumOff val="15000"/>
                            </a:schemeClr>
                          </a:solidFill>
                          <a:effectLst/>
                        </a:rPr>
                        <a:t>It can be platform not for education but for medical helping example.</a:t>
                      </a:r>
                      <a:endPar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1611903174"/>
                  </a:ext>
                </a:extLst>
              </a:tr>
              <a:tr h="1000892">
                <a:tc rowSpan="2">
                  <a:txBody>
                    <a:bodyPr/>
                    <a:lstStyle/>
                    <a:p>
                      <a:pPr algn="ctr" fontAlgn="ctr"/>
                      <a:r>
                        <a:rPr lang="en-US" sz="1500" u="none" strike="noStrike">
                          <a:solidFill>
                            <a:schemeClr val="tx1">
                              <a:lumMod val="85000"/>
                              <a:lumOff val="15000"/>
                            </a:schemeClr>
                          </a:solidFill>
                          <a:effectLst/>
                        </a:rPr>
                        <a:t>Community</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tc>
                  <a:txBody>
                    <a:bodyPr/>
                    <a:lstStyle/>
                    <a:p>
                      <a:pPr algn="l" fontAlgn="ctr"/>
                      <a:r>
                        <a:rPr lang="en-US" sz="1500" u="none" strike="noStrike" dirty="0">
                          <a:solidFill>
                            <a:schemeClr val="tx1">
                              <a:lumMod val="85000"/>
                              <a:lumOff val="15000"/>
                            </a:schemeClr>
                          </a:solidFill>
                          <a:effectLst/>
                        </a:rPr>
                        <a:t>Does it create good citizenship in the community?</a:t>
                      </a:r>
                      <a:br>
                        <a:rPr lang="en-US" sz="1500" u="none" strike="noStrike" dirty="0">
                          <a:solidFill>
                            <a:schemeClr val="tx1">
                              <a:lumMod val="85000"/>
                              <a:lumOff val="15000"/>
                            </a:schemeClr>
                          </a:solidFill>
                          <a:effectLst/>
                        </a:rPr>
                      </a:br>
                      <a:r>
                        <a:rPr lang="en-US" sz="1500" u="none" strike="noStrike" dirty="0">
                          <a:solidFill>
                            <a:schemeClr val="tx1">
                              <a:lumMod val="85000"/>
                              <a:lumOff val="15000"/>
                            </a:schemeClr>
                          </a:solidFill>
                          <a:effectLst/>
                        </a:rPr>
                        <a:t>Does it follow local custom, law, and allow quality of life in the community? Sustainability/CSR? How?</a:t>
                      </a:r>
                      <a:endPar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1584124958"/>
                  </a:ext>
                </a:extLst>
              </a:tr>
              <a:tr h="1000892">
                <a:tc vMerge="1">
                  <a:txBody>
                    <a:bodyPr/>
                    <a:lstStyle/>
                    <a:p>
                      <a:endParaRPr kumimoji="1" lang="ja-JP" altLang="en-US"/>
                    </a:p>
                  </a:txBody>
                  <a:tcPr/>
                </a:tc>
                <a:tc>
                  <a:txBody>
                    <a:bodyPr/>
                    <a:lstStyle/>
                    <a:p>
                      <a:pPr algn="l" fontAlgn="ctr"/>
                      <a:r>
                        <a:rPr lang="en-US" sz="1500" u="none" strike="noStrike" dirty="0">
                          <a:solidFill>
                            <a:schemeClr val="tx1">
                              <a:lumMod val="85000"/>
                              <a:lumOff val="15000"/>
                            </a:schemeClr>
                          </a:solidFill>
                          <a:effectLst/>
                        </a:rPr>
                        <a:t>-it contribute to SDGs target4 quality education</a:t>
                      </a:r>
                      <a:br>
                        <a:rPr lang="en-US" sz="1500" u="none" strike="noStrike" dirty="0">
                          <a:solidFill>
                            <a:schemeClr val="tx1">
                              <a:lumMod val="85000"/>
                              <a:lumOff val="15000"/>
                            </a:schemeClr>
                          </a:solidFill>
                          <a:effectLst/>
                        </a:rPr>
                      </a:br>
                      <a:r>
                        <a:rPr lang="en-US" sz="1500" u="none" strike="noStrike" dirty="0">
                          <a:solidFill>
                            <a:schemeClr val="tx1">
                              <a:lumMod val="85000"/>
                              <a:lumOff val="15000"/>
                            </a:schemeClr>
                          </a:solidFill>
                          <a:effectLst/>
                        </a:rPr>
                        <a:t>-who use this platform contribute to Sustainability and CSR</a:t>
                      </a:r>
                      <a:br>
                        <a:rPr lang="en-US" sz="1500" u="none" strike="noStrike" dirty="0">
                          <a:solidFill>
                            <a:schemeClr val="tx1">
                              <a:lumMod val="85000"/>
                              <a:lumOff val="15000"/>
                            </a:schemeClr>
                          </a:solidFill>
                          <a:effectLst/>
                        </a:rPr>
                      </a:br>
                      <a:r>
                        <a:rPr lang="en-US" sz="1500" u="none" strike="noStrike" dirty="0">
                          <a:solidFill>
                            <a:schemeClr val="tx1">
                              <a:lumMod val="85000"/>
                              <a:lumOff val="15000"/>
                            </a:schemeClr>
                          </a:solidFill>
                          <a:effectLst/>
                        </a:rPr>
                        <a:t>-it connects supporters and receivers</a:t>
                      </a:r>
                    </a:p>
                    <a:p>
                      <a:pPr algn="l" fontAlgn="ctr"/>
                      <a:r>
                        <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-it will have a great impact of employment  circulation(because of the education)</a:t>
                      </a:r>
                    </a:p>
                  </a:txBody>
                  <a:tcPr marL="223052" marR="133831" marT="133831" marB="133831" anchor="ctr"/>
                </a:tc>
                <a:extLst>
                  <a:ext uri="{0D108BD9-81ED-4DB2-BD59-A6C34878D82A}">
                    <a16:rowId xmlns:a16="http://schemas.microsoft.com/office/drawing/2014/main" val="2848307229"/>
                  </a:ext>
                </a:extLst>
              </a:tr>
              <a:tr h="534042">
                <a:tc rowSpan="2">
                  <a:txBody>
                    <a:bodyPr/>
                    <a:lstStyle/>
                    <a:p>
                      <a:pPr algn="ctr" fontAlgn="ctr"/>
                      <a:r>
                        <a:rPr lang="en-US" sz="1500" u="none" strike="noStrike">
                          <a:solidFill>
                            <a:schemeClr val="tx1">
                              <a:lumMod val="85000"/>
                              <a:lumOff val="15000"/>
                            </a:schemeClr>
                          </a:solidFill>
                          <a:effectLst/>
                        </a:rPr>
                        <a:t>Government</a:t>
                      </a:r>
                    </a:p>
                    <a:p>
                      <a:pPr algn="ctr" fontAlgn="ctr"/>
                      <a:r>
                        <a:rPr lang="en-US" sz="1500" b="0" u="none" strike="noStrike">
                          <a:solidFill>
                            <a:schemeClr val="tx1">
                              <a:lumMod val="85000"/>
                              <a:lumOff val="15000"/>
                            </a:schemeClr>
                          </a:solidFill>
                          <a:effectLst/>
                        </a:rPr>
                        <a:t>(</a:t>
                      </a:r>
                      <a:r>
                        <a:rPr lang="en-US" sz="1500" b="0" u="none" strike="noStrike" err="1">
                          <a:solidFill>
                            <a:schemeClr val="tx1">
                              <a:lumMod val="85000"/>
                              <a:lumOff val="15000"/>
                            </a:schemeClr>
                          </a:solidFill>
                          <a:effectLst/>
                        </a:rPr>
                        <a:t>ex.Japan</a:t>
                      </a:r>
                      <a:r>
                        <a:rPr lang="en-US" sz="1500" b="0" u="none" strike="noStrike">
                          <a:solidFill>
                            <a:schemeClr val="tx1">
                              <a:lumMod val="85000"/>
                              <a:lumOff val="15000"/>
                            </a:schemeClr>
                          </a:solidFill>
                          <a:effectLst/>
                        </a:rPr>
                        <a:t>)</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tc>
                  <a:txBody>
                    <a:bodyPr/>
                    <a:lstStyle/>
                    <a:p>
                      <a:pPr algn="l" fontAlgn="ctr"/>
                      <a:r>
                        <a:rPr lang="en-US" sz="1500" u="none" strike="noStrike" dirty="0">
                          <a:solidFill>
                            <a:schemeClr val="tx1">
                              <a:lumMod val="85000"/>
                              <a:lumOff val="15000"/>
                            </a:schemeClr>
                          </a:solidFill>
                          <a:effectLst/>
                        </a:rPr>
                        <a:t>Does it good for Government?</a:t>
                      </a:r>
                      <a:endPar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3672896645"/>
                  </a:ext>
                </a:extLst>
              </a:tr>
              <a:tr h="767467">
                <a:tc vMerge="1">
                  <a:txBody>
                    <a:bodyPr/>
                    <a:lstStyle/>
                    <a:p>
                      <a:endParaRPr kumimoji="1" lang="ja-JP" altLang="en-US"/>
                    </a:p>
                  </a:txBody>
                  <a:tcPr/>
                </a:tc>
                <a:tc>
                  <a:txBody>
                    <a:bodyPr/>
                    <a:lstStyle/>
                    <a:p>
                      <a:pPr algn="l" fontAlgn="ctr"/>
                      <a:r>
                        <a:rPr lang="en-US" sz="1500" u="none" strike="noStrike" dirty="0">
                          <a:solidFill>
                            <a:schemeClr val="tx1">
                              <a:lumMod val="85000"/>
                              <a:lumOff val="15000"/>
                            </a:schemeClr>
                          </a:solidFill>
                          <a:effectLst/>
                        </a:rPr>
                        <a:t>Government promote contribution to SDGs. Japan is one of the country in UN, so have a responsibility to support SDGs and contributes to it.</a:t>
                      </a:r>
                    </a:p>
                    <a:p>
                      <a:pPr algn="l" fontAlgn="ctr"/>
                      <a:r>
                        <a:rPr lang="en-US" sz="15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It will have a great impact on financial circulation of the nation.</a:t>
                      </a:r>
                    </a:p>
                  </a:txBody>
                  <a:tcPr marL="223052" marR="133831" marT="133831" marB="133831" anchor="ctr"/>
                </a:tc>
                <a:extLst>
                  <a:ext uri="{0D108BD9-81ED-4DB2-BD59-A6C34878D82A}">
                    <a16:rowId xmlns:a16="http://schemas.microsoft.com/office/drawing/2014/main" val="829515009"/>
                  </a:ext>
                </a:extLst>
              </a:tr>
            </a:tbl>
          </a:graphicData>
        </a:graphic>
      </p:graphicFrame>
    </p:spTree>
    <p:extLst>
      <p:ext uri="{BB962C8B-B14F-4D97-AF65-F5344CB8AC3E}">
        <p14:creationId xmlns:p14="http://schemas.microsoft.com/office/powerpoint/2010/main" val="390030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7004B3C-08F4-4834-AEAB-959E9ED8C80D}"/>
              </a:ext>
            </a:extLst>
          </p:cNvPr>
          <p:cNvPicPr>
            <a:picLocks noChangeAspect="1"/>
          </p:cNvPicPr>
          <p:nvPr/>
        </p:nvPicPr>
        <p:blipFill>
          <a:blip r:embed="rId2"/>
          <a:stretch>
            <a:fillRect/>
          </a:stretch>
        </p:blipFill>
        <p:spPr>
          <a:xfrm>
            <a:off x="242596" y="301693"/>
            <a:ext cx="8873412" cy="2949500"/>
          </a:xfrm>
          <a:prstGeom prst="rect">
            <a:avLst/>
          </a:prstGeom>
          <a:ln w="28575">
            <a:solidFill>
              <a:srgbClr val="FF0000"/>
            </a:solidFill>
          </a:ln>
        </p:spPr>
      </p:pic>
      <p:sp>
        <p:nvSpPr>
          <p:cNvPr id="4" name="テキスト ボックス 3">
            <a:extLst>
              <a:ext uri="{FF2B5EF4-FFF2-40B4-BE49-F238E27FC236}">
                <a16:creationId xmlns:a16="http://schemas.microsoft.com/office/drawing/2014/main" id="{8598FDBB-F0D8-47AC-9283-235E741EE25C}"/>
              </a:ext>
            </a:extLst>
          </p:cNvPr>
          <p:cNvSpPr txBox="1"/>
          <p:nvPr/>
        </p:nvSpPr>
        <p:spPr>
          <a:xfrm>
            <a:off x="149289" y="3302511"/>
            <a:ext cx="8691803" cy="261610"/>
          </a:xfrm>
          <a:prstGeom prst="rect">
            <a:avLst/>
          </a:prstGeom>
          <a:noFill/>
        </p:spPr>
        <p:txBody>
          <a:bodyPr wrap="square" rtlCol="0">
            <a:spAutoFit/>
          </a:bodyPr>
          <a:lstStyle/>
          <a:p>
            <a:r>
              <a:rPr lang="en-US" altLang="ja-JP" sz="1100" dirty="0"/>
              <a:t>MOFA Japan: https://www.mofa.go.jp/policy/oda/sector/education/action.html</a:t>
            </a:r>
            <a:endParaRPr kumimoji="1" lang="ja-JP" altLang="en-US" sz="1100" dirty="0"/>
          </a:p>
        </p:txBody>
      </p:sp>
      <p:sp>
        <p:nvSpPr>
          <p:cNvPr id="5" name="正方形/長方形 4">
            <a:extLst>
              <a:ext uri="{FF2B5EF4-FFF2-40B4-BE49-F238E27FC236}">
                <a16:creationId xmlns:a16="http://schemas.microsoft.com/office/drawing/2014/main" id="{7473AF78-7D37-4140-8C62-4525DF246396}"/>
              </a:ext>
            </a:extLst>
          </p:cNvPr>
          <p:cNvSpPr/>
          <p:nvPr/>
        </p:nvSpPr>
        <p:spPr>
          <a:xfrm>
            <a:off x="3228391" y="3887752"/>
            <a:ext cx="8593495" cy="26685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From this perspective, </a:t>
            </a:r>
            <a:r>
              <a:rPr kumimoji="1" lang="en-US" altLang="ja-JP" sz="1400" dirty="0">
                <a:solidFill>
                  <a:schemeClr val="tx1"/>
                </a:solidFill>
                <a:highlight>
                  <a:srgbClr val="FFFF00"/>
                </a:highlight>
              </a:rPr>
              <a:t>Japan will provide assistance necessary to secure the foundations and the driving force for economic growth</a:t>
            </a:r>
            <a:r>
              <a:rPr kumimoji="1" lang="en-US" altLang="ja-JP" sz="1400" dirty="0">
                <a:solidFill>
                  <a:schemeClr val="tx1"/>
                </a:solidFill>
              </a:rPr>
              <a:t>. Its scope includes: </a:t>
            </a:r>
            <a:r>
              <a:rPr kumimoji="1" lang="en-US" altLang="ja-JP" sz="1400" dirty="0">
                <a:solidFill>
                  <a:schemeClr val="tx1"/>
                </a:solidFill>
                <a:highlight>
                  <a:srgbClr val="FFFF00"/>
                </a:highlight>
              </a:rPr>
              <a:t>the development of industrial infrastructure </a:t>
            </a:r>
            <a:r>
              <a:rPr kumimoji="1" lang="en-US" altLang="ja-JP" sz="1400" dirty="0">
                <a:solidFill>
                  <a:schemeClr val="tx1"/>
                </a:solidFill>
              </a:rPr>
              <a:t>and industries through improvements in such areas as infrastructure, finance and trade and investment climate; sustainable cities; </a:t>
            </a:r>
            <a:r>
              <a:rPr kumimoji="1" lang="en-US" altLang="ja-JP" sz="1400" dirty="0">
                <a:solidFill>
                  <a:schemeClr val="tx1"/>
                </a:solidFill>
                <a:highlight>
                  <a:srgbClr val="FFFF00"/>
                </a:highlight>
              </a:rPr>
              <a:t>introduction of information and communications technology (ICT) and high technology</a:t>
            </a:r>
            <a:r>
              <a:rPr kumimoji="1" lang="en-US" altLang="ja-JP" sz="1400" dirty="0">
                <a:solidFill>
                  <a:schemeClr val="tx1"/>
                </a:solidFill>
              </a:rPr>
              <a:t>; promotion of science, technology and innovation; research and development; economic policy; vocational training and industrial human resources development; employment creation; and the promotion of agriculture, forestry and fisheries that includes the development of food value chains. At the same time, Japan will provide assistance necessary to promote people-centered development that supports basic human life, taking full account of the importance of human and social development. It encompasses health care, safe water and sanitation, food and nutrition</a:t>
            </a:r>
            <a:r>
              <a:rPr kumimoji="1" lang="en-US" altLang="ja-JP" sz="1400" dirty="0">
                <a:solidFill>
                  <a:schemeClr val="tx1"/>
                </a:solidFill>
                <a:highlight>
                  <a:srgbClr val="FFFF00"/>
                </a:highlight>
              </a:rPr>
              <a:t>, quality education for all</a:t>
            </a:r>
            <a:r>
              <a:rPr kumimoji="1" lang="en-US" altLang="ja-JP" sz="1400" dirty="0">
                <a:solidFill>
                  <a:schemeClr val="tx1"/>
                </a:solidFill>
              </a:rPr>
              <a:t>, disparity reduction, empowerment of women, culture and sports that brings about spiritual affluence.</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78BF3B1C-E7F8-407E-85B3-122FDEDC73D4}"/>
              </a:ext>
            </a:extLst>
          </p:cNvPr>
          <p:cNvCxnSpPr/>
          <p:nvPr/>
        </p:nvCxnSpPr>
        <p:spPr>
          <a:xfrm>
            <a:off x="6270171" y="2948473"/>
            <a:ext cx="457200" cy="10823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54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55D4E14-AEF5-43BD-AE82-A203288B3CEC}"/>
              </a:ext>
            </a:extLst>
          </p:cNvPr>
          <p:cNvPicPr>
            <a:picLocks noChangeAspect="1"/>
          </p:cNvPicPr>
          <p:nvPr/>
        </p:nvPicPr>
        <p:blipFill>
          <a:blip r:embed="rId2"/>
          <a:stretch>
            <a:fillRect/>
          </a:stretch>
        </p:blipFill>
        <p:spPr>
          <a:xfrm>
            <a:off x="135347" y="266222"/>
            <a:ext cx="10641510" cy="1757087"/>
          </a:xfrm>
          <a:prstGeom prst="rect">
            <a:avLst/>
          </a:prstGeom>
          <a:ln w="19050">
            <a:solidFill>
              <a:srgbClr val="FF0000"/>
            </a:solidFill>
          </a:ln>
        </p:spPr>
      </p:pic>
      <p:sp>
        <p:nvSpPr>
          <p:cNvPr id="4" name="正方形/長方形 3">
            <a:extLst>
              <a:ext uri="{FF2B5EF4-FFF2-40B4-BE49-F238E27FC236}">
                <a16:creationId xmlns:a16="http://schemas.microsoft.com/office/drawing/2014/main" id="{C033A478-F27C-43A0-9A54-EC76A4C92A63}"/>
              </a:ext>
            </a:extLst>
          </p:cNvPr>
          <p:cNvSpPr/>
          <p:nvPr/>
        </p:nvSpPr>
        <p:spPr>
          <a:xfrm>
            <a:off x="3424333" y="2155372"/>
            <a:ext cx="8593495" cy="16297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The basic principles of the new strategy include: (1) Educational cooperation to achieve inclusive, equitable and quality learning, (2) </a:t>
            </a:r>
            <a:r>
              <a:rPr kumimoji="1" lang="en-US" altLang="ja-JP" sz="1400" dirty="0">
                <a:solidFill>
                  <a:schemeClr val="tx1"/>
                </a:solidFill>
                <a:highlight>
                  <a:srgbClr val="FFFF00"/>
                </a:highlight>
              </a:rPr>
              <a:t>Educational cooperation for industrial, science and technology human resource development and sustainable socio-economic development</a:t>
            </a:r>
            <a:r>
              <a:rPr kumimoji="1" lang="en-US" altLang="ja-JP" sz="1400" dirty="0">
                <a:solidFill>
                  <a:schemeClr val="tx1"/>
                </a:solidFill>
              </a:rPr>
              <a:t>, and (3) Establishment and expansion of global and regional networks for educational cooperation. The aim is to realize quality education through mutual learning. Japan will further contribute to assistance in the education sector based on this new strategy.</a:t>
            </a:r>
            <a:endParaRPr kumimoji="1" lang="ja-JP" altLang="en-US" sz="1400" dirty="0">
              <a:solidFill>
                <a:schemeClr val="tx1"/>
              </a:solidFill>
            </a:endParaRPr>
          </a:p>
        </p:txBody>
      </p:sp>
      <p:cxnSp>
        <p:nvCxnSpPr>
          <p:cNvPr id="5" name="直線矢印コネクタ 4">
            <a:extLst>
              <a:ext uri="{FF2B5EF4-FFF2-40B4-BE49-F238E27FC236}">
                <a16:creationId xmlns:a16="http://schemas.microsoft.com/office/drawing/2014/main" id="{3E3F8588-535F-48F7-AB6B-8CDC6EAB3CF5}"/>
              </a:ext>
            </a:extLst>
          </p:cNvPr>
          <p:cNvCxnSpPr>
            <a:cxnSpLocks/>
          </p:cNvCxnSpPr>
          <p:nvPr/>
        </p:nvCxnSpPr>
        <p:spPr>
          <a:xfrm>
            <a:off x="6484775" y="1887892"/>
            <a:ext cx="177282" cy="3327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A0928A52-8395-4871-AA2A-662D038CE63C}"/>
              </a:ext>
            </a:extLst>
          </p:cNvPr>
          <p:cNvPicPr>
            <a:picLocks noChangeAspect="1"/>
          </p:cNvPicPr>
          <p:nvPr/>
        </p:nvPicPr>
        <p:blipFill>
          <a:blip r:embed="rId3"/>
          <a:stretch>
            <a:fillRect/>
          </a:stretch>
        </p:blipFill>
        <p:spPr>
          <a:xfrm>
            <a:off x="174172" y="3917178"/>
            <a:ext cx="9184432" cy="1371701"/>
          </a:xfrm>
          <a:prstGeom prst="rect">
            <a:avLst/>
          </a:prstGeom>
          <a:ln w="19050">
            <a:solidFill>
              <a:srgbClr val="FF0000"/>
            </a:solidFill>
          </a:ln>
        </p:spPr>
      </p:pic>
      <p:sp>
        <p:nvSpPr>
          <p:cNvPr id="9" name="正方形/長方形 8">
            <a:extLst>
              <a:ext uri="{FF2B5EF4-FFF2-40B4-BE49-F238E27FC236}">
                <a16:creationId xmlns:a16="http://schemas.microsoft.com/office/drawing/2014/main" id="{917293EE-60A5-4092-BF62-ADC12E192BD6}"/>
              </a:ext>
            </a:extLst>
          </p:cNvPr>
          <p:cNvSpPr/>
          <p:nvPr/>
        </p:nvSpPr>
        <p:spPr>
          <a:xfrm>
            <a:off x="3424332" y="5533146"/>
            <a:ext cx="8593495" cy="1186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Based on this policy, Japan will provide </a:t>
            </a:r>
            <a:r>
              <a:rPr kumimoji="1" lang="en-US" altLang="ja-JP" sz="1400" dirty="0">
                <a:solidFill>
                  <a:schemeClr val="tx1"/>
                </a:solidFill>
                <a:highlight>
                  <a:srgbClr val="FFFF00"/>
                </a:highlight>
              </a:rPr>
              <a:t>US$3.5 billion in five years starting from 2011</a:t>
            </a:r>
            <a:r>
              <a:rPr kumimoji="1" lang="en-US" altLang="ja-JP" sz="1400" dirty="0">
                <a:solidFill>
                  <a:schemeClr val="tx1"/>
                </a:solidFill>
              </a:rPr>
              <a:t>, in order to contribute to achieving Education for All (EFA) and the education-related MDGs. Through this contribution, </a:t>
            </a:r>
            <a:r>
              <a:rPr kumimoji="1" lang="en-US" altLang="ja-JP" sz="1400" dirty="0">
                <a:solidFill>
                  <a:schemeClr val="tx1"/>
                </a:solidFill>
                <a:highlight>
                  <a:srgbClr val="FFFF00"/>
                </a:highlight>
              </a:rPr>
              <a:t>Japan will help to create a quality educational environment for at least 7 million children </a:t>
            </a:r>
            <a:r>
              <a:rPr kumimoji="1" lang="en-US" altLang="ja-JP" sz="1400" dirty="0">
                <a:solidFill>
                  <a:schemeClr val="tx1"/>
                </a:solidFill>
              </a:rPr>
              <a:t>(a cumulative total of 25 million children)</a:t>
            </a:r>
            <a:endParaRPr kumimoji="1" lang="ja-JP" altLang="en-US" sz="1400" dirty="0">
              <a:solidFill>
                <a:schemeClr val="tx1"/>
              </a:solidFill>
            </a:endParaRPr>
          </a:p>
        </p:txBody>
      </p:sp>
      <p:cxnSp>
        <p:nvCxnSpPr>
          <p:cNvPr id="10" name="直線矢印コネクタ 9">
            <a:extLst>
              <a:ext uri="{FF2B5EF4-FFF2-40B4-BE49-F238E27FC236}">
                <a16:creationId xmlns:a16="http://schemas.microsoft.com/office/drawing/2014/main" id="{D937790B-3D73-4698-AD2A-8837B2CC935C}"/>
              </a:ext>
            </a:extLst>
          </p:cNvPr>
          <p:cNvCxnSpPr>
            <a:cxnSpLocks/>
          </p:cNvCxnSpPr>
          <p:nvPr/>
        </p:nvCxnSpPr>
        <p:spPr>
          <a:xfrm>
            <a:off x="4833257" y="5178490"/>
            <a:ext cx="264367" cy="461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46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1EB4CFB-A7E8-4C6B-9D60-46152A568DE0}"/>
              </a:ext>
            </a:extLst>
          </p:cNvPr>
          <p:cNvSpPr txBox="1"/>
          <p:nvPr/>
        </p:nvSpPr>
        <p:spPr>
          <a:xfrm>
            <a:off x="65314" y="130629"/>
            <a:ext cx="9873216" cy="307777"/>
          </a:xfrm>
          <a:prstGeom prst="rect">
            <a:avLst/>
          </a:prstGeom>
          <a:noFill/>
        </p:spPr>
        <p:txBody>
          <a:bodyPr wrap="none" rtlCol="0">
            <a:spAutoFit/>
          </a:bodyPr>
          <a:lstStyle/>
          <a:p>
            <a:r>
              <a:rPr kumimoji="1" lang="en-US" altLang="ja-JP" sz="1400" dirty="0"/>
              <a:t>JICA: https://www.jica.go.jp/english/our_work/thematic_issues/education/c8h0vm0000am7dbv-att/brochure_01.pdf</a:t>
            </a:r>
            <a:endParaRPr kumimoji="1" lang="ja-JP" altLang="en-US" sz="1400" dirty="0"/>
          </a:p>
        </p:txBody>
      </p:sp>
      <p:pic>
        <p:nvPicPr>
          <p:cNvPr id="4" name="図 3">
            <a:extLst>
              <a:ext uri="{FF2B5EF4-FFF2-40B4-BE49-F238E27FC236}">
                <a16:creationId xmlns:a16="http://schemas.microsoft.com/office/drawing/2014/main" id="{C344A7C1-E676-4463-AE76-228E4D4CEE7E}"/>
              </a:ext>
            </a:extLst>
          </p:cNvPr>
          <p:cNvPicPr>
            <a:picLocks noChangeAspect="1"/>
          </p:cNvPicPr>
          <p:nvPr/>
        </p:nvPicPr>
        <p:blipFill>
          <a:blip r:embed="rId2"/>
          <a:stretch>
            <a:fillRect/>
          </a:stretch>
        </p:blipFill>
        <p:spPr>
          <a:xfrm>
            <a:off x="1796169" y="438406"/>
            <a:ext cx="8142361" cy="5745118"/>
          </a:xfrm>
          <a:prstGeom prst="rect">
            <a:avLst/>
          </a:prstGeom>
        </p:spPr>
      </p:pic>
    </p:spTree>
    <p:extLst>
      <p:ext uri="{BB962C8B-B14F-4D97-AF65-F5344CB8AC3E}">
        <p14:creationId xmlns:p14="http://schemas.microsoft.com/office/powerpoint/2010/main" val="252708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688921-A5BA-472E-9768-D26E06CEF375}"/>
              </a:ext>
            </a:extLst>
          </p:cNvPr>
          <p:cNvSpPr txBox="1"/>
          <p:nvPr/>
        </p:nvSpPr>
        <p:spPr>
          <a:xfrm>
            <a:off x="262495" y="2015412"/>
            <a:ext cx="4533440" cy="1328982"/>
          </a:xfrm>
          <a:prstGeom prst="rect">
            <a:avLst/>
          </a:prstGeom>
        </p:spPr>
        <p:txBody>
          <a:bodyPr vert="horz" lIns="91440" tIns="45720" rIns="91440" bIns="45720" rtlCol="0" anchor="b">
            <a:noAutofit/>
          </a:bodyPr>
          <a:lstStyle/>
          <a:p>
            <a:pPr>
              <a:lnSpc>
                <a:spcPct val="90000"/>
              </a:lnSpc>
              <a:spcBef>
                <a:spcPct val="0"/>
              </a:spcBef>
              <a:spcAft>
                <a:spcPts val="600"/>
              </a:spcAft>
            </a:pPr>
            <a:r>
              <a:rPr kumimoji="1" lang="en-US" altLang="ja-JP" sz="2400" b="1" kern="1200" dirty="0">
                <a:solidFill>
                  <a:schemeClr val="tx1"/>
                </a:solidFill>
                <a:latin typeface="+mj-lt"/>
                <a:ea typeface="+mj-ea"/>
                <a:cs typeface="+mj-cs"/>
              </a:rPr>
              <a:t>The budget of JICA</a:t>
            </a:r>
          </a:p>
          <a:p>
            <a:pPr>
              <a:lnSpc>
                <a:spcPct val="90000"/>
              </a:lnSpc>
              <a:spcBef>
                <a:spcPct val="0"/>
              </a:spcBef>
              <a:spcAft>
                <a:spcPts val="600"/>
              </a:spcAft>
            </a:pPr>
            <a:r>
              <a:rPr lang="en-US" altLang="ja-JP" sz="2400" b="1" dirty="0">
                <a:latin typeface="+mj-lt"/>
                <a:ea typeface="+mj-ea"/>
                <a:cs typeface="+mj-cs"/>
              </a:rPr>
              <a:t>=</a:t>
            </a:r>
            <a:r>
              <a:rPr kumimoji="1" lang="en-US" altLang="ja-JP" sz="2400" b="1" kern="1200" dirty="0">
                <a:solidFill>
                  <a:schemeClr val="tx1"/>
                </a:solidFill>
                <a:latin typeface="+mj-lt"/>
                <a:ea typeface="+mj-ea"/>
                <a:cs typeface="+mj-cs"/>
              </a:rPr>
              <a:t>Investment from Government and publishing JICA bonds</a:t>
            </a:r>
          </a:p>
        </p:txBody>
      </p:sp>
      <p:pic>
        <p:nvPicPr>
          <p:cNvPr id="4" name="図 3">
            <a:extLst>
              <a:ext uri="{FF2B5EF4-FFF2-40B4-BE49-F238E27FC236}">
                <a16:creationId xmlns:a16="http://schemas.microsoft.com/office/drawing/2014/main" id="{3C27F789-B2F2-49C5-B6DF-CBEEEB258006}"/>
              </a:ext>
            </a:extLst>
          </p:cNvPr>
          <p:cNvPicPr>
            <a:picLocks noChangeAspect="1"/>
          </p:cNvPicPr>
          <p:nvPr/>
        </p:nvPicPr>
        <p:blipFill>
          <a:blip r:embed="rId2"/>
          <a:stretch>
            <a:fillRect/>
          </a:stretch>
        </p:blipFill>
        <p:spPr>
          <a:xfrm>
            <a:off x="5075512" y="643469"/>
            <a:ext cx="6312819" cy="5571062"/>
          </a:xfrm>
          <a:prstGeom prst="rect">
            <a:avLst/>
          </a:prstGeom>
        </p:spPr>
      </p:pic>
      <p:sp>
        <p:nvSpPr>
          <p:cNvPr id="5" name="テキスト ボックス 4">
            <a:extLst>
              <a:ext uri="{FF2B5EF4-FFF2-40B4-BE49-F238E27FC236}">
                <a16:creationId xmlns:a16="http://schemas.microsoft.com/office/drawing/2014/main" id="{5B3ABF9C-0206-4F8C-946B-BD3CA38B013D}"/>
              </a:ext>
            </a:extLst>
          </p:cNvPr>
          <p:cNvSpPr txBox="1"/>
          <p:nvPr/>
        </p:nvSpPr>
        <p:spPr>
          <a:xfrm>
            <a:off x="5118592" y="6343038"/>
            <a:ext cx="5684569" cy="369332"/>
          </a:xfrm>
          <a:prstGeom prst="rect">
            <a:avLst/>
          </a:prstGeom>
          <a:noFill/>
        </p:spPr>
        <p:txBody>
          <a:bodyPr wrap="none" rtlCol="0">
            <a:spAutoFit/>
          </a:bodyPr>
          <a:lstStyle/>
          <a:p>
            <a:r>
              <a:rPr kumimoji="1" lang="en-US" altLang="ja-JP" dirty="0"/>
              <a:t>https://www.jica.go.jp/english/ir/bonds/index.html</a:t>
            </a:r>
            <a:endParaRPr kumimoji="1" lang="ja-JP" altLang="en-US" dirty="0"/>
          </a:p>
        </p:txBody>
      </p:sp>
      <p:sp>
        <p:nvSpPr>
          <p:cNvPr id="3" name="テキスト ボックス 2">
            <a:extLst>
              <a:ext uri="{FF2B5EF4-FFF2-40B4-BE49-F238E27FC236}">
                <a16:creationId xmlns:a16="http://schemas.microsoft.com/office/drawing/2014/main" id="{FC0D91D8-D62C-4BBE-B8F9-38D2EEF33BCB}"/>
              </a:ext>
            </a:extLst>
          </p:cNvPr>
          <p:cNvSpPr txBox="1"/>
          <p:nvPr/>
        </p:nvSpPr>
        <p:spPr>
          <a:xfrm>
            <a:off x="299818" y="3796846"/>
            <a:ext cx="4458794" cy="1200329"/>
          </a:xfrm>
          <a:prstGeom prst="rect">
            <a:avLst/>
          </a:prstGeom>
          <a:noFill/>
        </p:spPr>
        <p:txBody>
          <a:bodyPr wrap="square" rtlCol="0">
            <a:spAutoFit/>
          </a:bodyPr>
          <a:lstStyle/>
          <a:p>
            <a:r>
              <a:rPr kumimoji="1" lang="en-US" altLang="ja-JP" dirty="0"/>
              <a:t>Some city governments and company buy this JICA Bond.</a:t>
            </a:r>
          </a:p>
          <a:p>
            <a:r>
              <a:rPr lang="en-US" altLang="ja-JP" dirty="0"/>
              <a:t>And it will budget of international cooperation that JICA does</a:t>
            </a:r>
          </a:p>
        </p:txBody>
      </p:sp>
    </p:spTree>
    <p:extLst>
      <p:ext uri="{BB962C8B-B14F-4D97-AF65-F5344CB8AC3E}">
        <p14:creationId xmlns:p14="http://schemas.microsoft.com/office/powerpoint/2010/main" val="349120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9A11F1-5551-43FC-B37C-68BC81F46DBA}"/>
              </a:ext>
            </a:extLst>
          </p:cNvPr>
          <p:cNvPicPr>
            <a:picLocks noChangeAspect="1"/>
          </p:cNvPicPr>
          <p:nvPr/>
        </p:nvPicPr>
        <p:blipFill>
          <a:blip r:embed="rId2"/>
          <a:stretch>
            <a:fillRect/>
          </a:stretch>
        </p:blipFill>
        <p:spPr>
          <a:xfrm>
            <a:off x="3064750" y="946496"/>
            <a:ext cx="8953988" cy="5124790"/>
          </a:xfrm>
          <a:prstGeom prst="rect">
            <a:avLst/>
          </a:prstGeom>
        </p:spPr>
      </p:pic>
      <p:sp>
        <p:nvSpPr>
          <p:cNvPr id="2" name="テキスト ボックス 1">
            <a:extLst>
              <a:ext uri="{FF2B5EF4-FFF2-40B4-BE49-F238E27FC236}">
                <a16:creationId xmlns:a16="http://schemas.microsoft.com/office/drawing/2014/main" id="{ED7B3964-3F54-4EE4-AFBC-4284B641D3F8}"/>
              </a:ext>
            </a:extLst>
          </p:cNvPr>
          <p:cNvSpPr txBox="1"/>
          <p:nvPr/>
        </p:nvSpPr>
        <p:spPr>
          <a:xfrm>
            <a:off x="889686" y="3220995"/>
            <a:ext cx="942887" cy="369332"/>
          </a:xfrm>
          <a:prstGeom prst="rect">
            <a:avLst/>
          </a:prstGeom>
          <a:noFill/>
        </p:spPr>
        <p:txBody>
          <a:bodyPr wrap="none" rtlCol="0">
            <a:spAutoFit/>
          </a:bodyPr>
          <a:lstStyle/>
          <a:p>
            <a:r>
              <a:rPr lang="en-US" altLang="ja-JP" dirty="0" err="1"/>
              <a:t>Unicef</a:t>
            </a:r>
            <a:r>
              <a:rPr lang="en-US" altLang="ja-JP"/>
              <a:t> </a:t>
            </a:r>
            <a:endParaRPr lang="en-US" altLang="ja-JP" dirty="0"/>
          </a:p>
        </p:txBody>
      </p:sp>
    </p:spTree>
    <p:extLst>
      <p:ext uri="{BB962C8B-B14F-4D97-AF65-F5344CB8AC3E}">
        <p14:creationId xmlns:p14="http://schemas.microsoft.com/office/powerpoint/2010/main" val="32906536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FD00A087D6CC4AB219A6A8AFC30B40" ma:contentTypeVersion="10" ma:contentTypeDescription="Create a new document." ma:contentTypeScope="" ma:versionID="fca87d2c8f57915c2bc8950b9a20dbe2">
  <xsd:schema xmlns:xsd="http://www.w3.org/2001/XMLSchema" xmlns:xs="http://www.w3.org/2001/XMLSchema" xmlns:p="http://schemas.microsoft.com/office/2006/metadata/properties" xmlns:ns3="940345a3-6526-4541-857a-c41f6a7c2614" xmlns:ns4="6406ec59-0caa-4e86-b56b-e92a37279a37" targetNamespace="http://schemas.microsoft.com/office/2006/metadata/properties" ma:root="true" ma:fieldsID="7f5df8b38eea5b80452deeec2f1b7a7f" ns3:_="" ns4:_="">
    <xsd:import namespace="940345a3-6526-4541-857a-c41f6a7c2614"/>
    <xsd:import namespace="6406ec59-0caa-4e86-b56b-e92a37279a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345a3-6526-4541-857a-c41f6a7c26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06ec59-0caa-4e86-b56b-e92a37279a3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DBCAC5-CFDD-4314-88A3-0679F665EEBC}">
  <ds:schemaRefs>
    <ds:schemaRef ds:uri="http://schemas.microsoft.com/sharepoint/v3/contenttype/forms"/>
  </ds:schemaRefs>
</ds:datastoreItem>
</file>

<file path=customXml/itemProps2.xml><?xml version="1.0" encoding="utf-8"?>
<ds:datastoreItem xmlns:ds="http://schemas.openxmlformats.org/officeDocument/2006/customXml" ds:itemID="{989F889C-D3C9-44B9-9D83-9F04E14560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0345a3-6526-4541-857a-c41f6a7c2614"/>
    <ds:schemaRef ds:uri="6406ec59-0caa-4e86-b56b-e92a37279a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12030E-0AE2-406E-BFD0-D86DDB4558FC}">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6406ec59-0caa-4e86-b56b-e92a37279a37"/>
    <ds:schemaRef ds:uri="940345a3-6526-4541-857a-c41f6a7c2614"/>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149</TotalTime>
  <Words>730</Words>
  <Application>Microsoft Office PowerPoint</Application>
  <PresentationFormat>Widescreen</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Onishi, Yuki/大西 祐希</dc:creator>
  <cp:lastModifiedBy>Senda, Momoko/千田 ももこ</cp:lastModifiedBy>
  <cp:revision>2</cp:revision>
  <dcterms:created xsi:type="dcterms:W3CDTF">2022-07-06T10:45:51Z</dcterms:created>
  <dcterms:modified xsi:type="dcterms:W3CDTF">2022-07-08T02:13:13Z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2022-07-06T10:45:52Z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239cd84f-0b63-43a9-99d9-c3c60cd84ef2</vt:lpwstr>
  </property>
  <property fmtid="{D5CDD505-2E9C-101B-9397-08002B2CF9AE}" pid="8" name="MSIP_Label_a7295cc1-d279-42ac-ab4d-3b0f4fece050_ContentBits">
    <vt:lpwstr>0</vt:lpwstr>
  </property>
  <property fmtid="{D5CDD505-2E9C-101B-9397-08002B2CF9AE}" pid="9" name="ContentTypeId">
    <vt:lpwstr>0x010100B2FD00A087D6CC4AB219A6A8AFC30B40</vt:lpwstr>
  </property>
</Properties>
</file>