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aleway"/>
      <p:regular r:id="rId56"/>
      <p:bold r:id="rId57"/>
      <p:italic r:id="rId58"/>
      <p:boldItalic r:id="rId59"/>
    </p:embeddedFont>
    <p:embeddedFont>
      <p:font typeface="Roboto"/>
      <p:regular r:id="rId60"/>
      <p:bold r:id="rId61"/>
      <p:italic r:id="rId62"/>
      <p:boldItalic r:id="rId63"/>
    </p:embeddedFont>
    <p:embeddedFont>
      <p:font typeface="Oswald"/>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F243E7-8053-4E66-AE0D-F22D66719DB2}">
  <a:tblStyle styleId="{6BF243E7-8053-4E66-AE0D-F22D66719D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5.xml"/><Relationship Id="rId64" Type="http://schemas.openxmlformats.org/officeDocument/2006/relationships/font" Target="fonts/Oswald-regular.fntdata"/><Relationship Id="rId63"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aleway-bold.fntdata"/><Relationship Id="rId12" Type="http://schemas.openxmlformats.org/officeDocument/2006/relationships/slide" Target="slides/slide7.xml"/><Relationship Id="rId56" Type="http://schemas.openxmlformats.org/officeDocument/2006/relationships/font" Target="fonts/Raleway-regular.fntdata"/><Relationship Id="rId15" Type="http://schemas.openxmlformats.org/officeDocument/2006/relationships/slide" Target="slides/slide10.xml"/><Relationship Id="rId59" Type="http://schemas.openxmlformats.org/officeDocument/2006/relationships/font" Target="fonts/Raleway-boldItalic.fntdata"/><Relationship Id="rId14" Type="http://schemas.openxmlformats.org/officeDocument/2006/relationships/slide" Target="slides/slide9.xml"/><Relationship Id="rId58" Type="http://schemas.openxmlformats.org/officeDocument/2006/relationships/font" Target="fonts/Raleway-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d2862452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d2862452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d9d57dc33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d9d57dc33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d9d57dc33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d9d57dc33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d28624526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d28624526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d9d57dc33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d9d57dc33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d9d57dc33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d9d57dc33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d9d57dc33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d9d57dc33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706e228c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706e228c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706e228c9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706e228c9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706e228c9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706e228c9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d28624526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d28624526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d28624526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d28624526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706e228c9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706e228c9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d2862452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d2862452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d28624526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d28624526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d28886e9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d28886e9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d28624526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d2862452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d28886e9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d28886e9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d9d57dc332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d9d57dc332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d28624526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d28624526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 were organized into </a:t>
            </a:r>
            <a:r>
              <a:rPr lang="en"/>
              <a:t>separate</a:t>
            </a:r>
            <a:r>
              <a:rPr lang="en"/>
              <a:t> pages. </a:t>
            </a:r>
            <a:endParaRPr/>
          </a:p>
          <a:p>
            <a:pPr indent="0" lvl="0" marL="0" rtl="0" algn="l">
              <a:spcBef>
                <a:spcPts val="0"/>
              </a:spcBef>
              <a:spcAft>
                <a:spcPts val="0"/>
              </a:spcAft>
              <a:buNone/>
            </a:pPr>
            <a:r>
              <a:rPr lang="en"/>
              <a:t>Buttons were implemented using different mechanisms for event handling and page navigation.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d9d57dc33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d9d57dc33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d28624526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d28624526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d28624526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d28624526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d28624526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d28624526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d28624526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d28624526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had more time, this would not be the final version.</a:t>
            </a:r>
            <a:endParaRPr/>
          </a:p>
          <a:p>
            <a:pPr indent="0" lvl="0" marL="0" rtl="0" algn="l">
              <a:spcBef>
                <a:spcPts val="0"/>
              </a:spcBef>
              <a:spcAft>
                <a:spcPts val="0"/>
              </a:spcAft>
              <a:buNone/>
            </a:pPr>
            <a:r>
              <a:rPr lang="en"/>
              <a:t>The data models include three tables with a generic User for student, faculty, and admin.</a:t>
            </a:r>
            <a:endParaRPr/>
          </a:p>
          <a:p>
            <a:pPr indent="0" lvl="0" marL="0" rtl="0" algn="l">
              <a:spcBef>
                <a:spcPts val="0"/>
              </a:spcBef>
              <a:spcAft>
                <a:spcPts val="0"/>
              </a:spcAft>
              <a:buNone/>
            </a:pPr>
            <a:r>
              <a:rPr lang="en"/>
              <a:t>Student Course Attendance is a record of attendance for one student in a given class. A student may have multiple classes and a course has multiple students.</a:t>
            </a:r>
            <a:endParaRPr/>
          </a:p>
          <a:p>
            <a:pPr indent="0" lvl="0" marL="0" rtl="0" algn="l">
              <a:spcBef>
                <a:spcPts val="0"/>
              </a:spcBef>
              <a:spcAft>
                <a:spcPts val="0"/>
              </a:spcAft>
              <a:buNone/>
            </a:pPr>
            <a:r>
              <a:rPr lang="en"/>
              <a:t>The database is created by the main casApp class and referenced by every view that uses it.</a:t>
            </a:r>
            <a:br>
              <a:rPr lang="en"/>
            </a:br>
            <a:r>
              <a:rPr lang="en"/>
              <a:t>The database is the center core of the design.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d9d57dc33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d9d57dc33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d9d57dc33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d9d57dc33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d9d57dc33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d9d57dc33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d28624526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d28624526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d2862452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d2862452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d28624526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d28624526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d28624526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d28624526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d9d57dc332_1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d9d57dc332_1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da241792be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da241792be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da241792be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da241792be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d28624526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d28624526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d28624526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d28624526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d9d57dc332_1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d9d57dc332_1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d9d57dc332_1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d9d57dc332_1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da241792b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da241792b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da241792be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da241792be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d9d57dc332_2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d9d57dc332_2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d9d57dc332_2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d9d57dc332_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d28624526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d28624526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d2862452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d2862452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d28624526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d28624526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d9d57dc33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d9d57dc33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d9d57dc33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d9d57dc33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d28624526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d28624526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d28624526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d28624526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1"/>
          <p:cNvGrpSpPr/>
          <p:nvPr/>
        </p:nvGrpSpPr>
        <p:grpSpPr>
          <a:xfrm flipH="1" rot="10800000">
            <a:off x="-77" y="-9"/>
            <a:ext cx="2423582" cy="1357541"/>
            <a:chOff x="-77" y="3784091"/>
            <a:chExt cx="2423582" cy="1357541"/>
          </a:xfrm>
        </p:grpSpPr>
        <p:sp>
          <p:nvSpPr>
            <p:cNvPr id="101" name="Google Shape;101;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07" name="Shape 107"/>
        <p:cNvGrpSpPr/>
        <p:nvPr/>
      </p:nvGrpSpPr>
      <p:grpSpPr>
        <a:xfrm>
          <a:off x="0" y="0"/>
          <a:ext cx="0" cy="0"/>
          <a:chOff x="0" y="0"/>
          <a:chExt cx="0" cy="0"/>
        </a:xfrm>
      </p:grpSpPr>
      <p:sp>
        <p:nvSpPr>
          <p:cNvPr id="108" name="Google Shape;108;p13"/>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900"/>
              <a:buNone/>
              <a:defRPr sz="24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13"/>
          <p:cNvSpPr txBox="1"/>
          <p:nvPr>
            <p:ph idx="2" type="title"/>
          </p:nvPr>
        </p:nvSpPr>
        <p:spPr>
          <a:xfrm>
            <a:off x="1902600" y="2989400"/>
            <a:ext cx="5338800" cy="61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aleway"/>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4"/>
          <p:cNvSpPr txBox="1"/>
          <p:nvPr>
            <p:ph type="title"/>
          </p:nvPr>
        </p:nvSpPr>
        <p:spPr>
          <a:xfrm>
            <a:off x="5238260"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5" name="Google Shape;125;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6" name="Google Shape;126;p14"/>
          <p:cNvSpPr txBox="1"/>
          <p:nvPr>
            <p:ph idx="3" type="title"/>
          </p:nvPr>
        </p:nvSpPr>
        <p:spPr>
          <a:xfrm>
            <a:off x="1760435"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hasCustomPrompt="1" idx="2" type="title"/>
          </p:nvPr>
        </p:nvSpPr>
        <p:spPr>
          <a:xfrm>
            <a:off x="12120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p:nvPr>
            <p:ph hasCustomPrompt="1" idx="3" type="title"/>
          </p:nvPr>
        </p:nvSpPr>
        <p:spPr>
          <a:xfrm>
            <a:off x="31211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p:nvPr>
            <p:ph hasCustomPrompt="1" idx="4" type="title"/>
          </p:nvPr>
        </p:nvSpPr>
        <p:spPr>
          <a:xfrm>
            <a:off x="50302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p:nvPr>
            <p:ph hasCustomPrompt="1" idx="5" type="title"/>
          </p:nvPr>
        </p:nvSpPr>
        <p:spPr>
          <a:xfrm>
            <a:off x="69393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p:nvPr>
            <p:ph idx="1" type="subTitle"/>
          </p:nvPr>
        </p:nvSpPr>
        <p:spPr>
          <a:xfrm>
            <a:off x="114747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5"/>
          <p:cNvSpPr txBox="1"/>
          <p:nvPr>
            <p:ph idx="6" type="subTitle"/>
          </p:nvPr>
        </p:nvSpPr>
        <p:spPr>
          <a:xfrm>
            <a:off x="305655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5"/>
          <p:cNvSpPr txBox="1"/>
          <p:nvPr>
            <p:ph idx="7" type="subTitle"/>
          </p:nvPr>
        </p:nvSpPr>
        <p:spPr>
          <a:xfrm>
            <a:off x="496562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5"/>
          <p:cNvSpPr txBox="1"/>
          <p:nvPr>
            <p:ph idx="8" type="subTitle"/>
          </p:nvPr>
        </p:nvSpPr>
        <p:spPr>
          <a:xfrm>
            <a:off x="687470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16"/>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69" name="Google Shape;169;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6"/>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1" name="Google Shape;171;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6"/>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3" name="Google Shape;173;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16"/>
          <p:cNvGrpSpPr/>
          <p:nvPr/>
        </p:nvGrpSpPr>
        <p:grpSpPr>
          <a:xfrm flipH="1" rot="5400000">
            <a:off x="-224875" y="4345871"/>
            <a:ext cx="1022509" cy="572747"/>
            <a:chOff x="-77" y="3784091"/>
            <a:chExt cx="2423582" cy="1357541"/>
          </a:xfrm>
        </p:grpSpPr>
        <p:sp>
          <p:nvSpPr>
            <p:cNvPr id="175" name="Google Shape;175;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6"/>
          <p:cNvGrpSpPr/>
          <p:nvPr/>
        </p:nvGrpSpPr>
        <p:grpSpPr>
          <a:xfrm flipH="1" rot="-5400000">
            <a:off x="8346375" y="224871"/>
            <a:ext cx="1022509" cy="572747"/>
            <a:chOff x="-77" y="3784091"/>
            <a:chExt cx="2423582" cy="1357541"/>
          </a:xfrm>
        </p:grpSpPr>
        <p:sp>
          <p:nvSpPr>
            <p:cNvPr id="181" name="Google Shape;181;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186" name="Shape 186"/>
        <p:cNvGrpSpPr/>
        <p:nvPr/>
      </p:nvGrpSpPr>
      <p:grpSpPr>
        <a:xfrm>
          <a:off x="0" y="0"/>
          <a:ext cx="0" cy="0"/>
          <a:chOff x="0" y="0"/>
          <a:chExt cx="0" cy="0"/>
        </a:xfrm>
      </p:grpSpPr>
      <p:sp>
        <p:nvSpPr>
          <p:cNvPr id="187" name="Google Shape;187;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7"/>
          <p:cNvSpPr txBox="1"/>
          <p:nvPr>
            <p:ph idx="4" type="subTitle"/>
          </p:nvPr>
        </p:nvSpPr>
        <p:spPr>
          <a:xfrm>
            <a:off x="719975" y="2931341"/>
            <a:ext cx="1282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92" name="Google Shape;192;p17"/>
          <p:cNvSpPr txBox="1"/>
          <p:nvPr>
            <p:ph idx="5" type="subTitle"/>
          </p:nvPr>
        </p:nvSpPr>
        <p:spPr>
          <a:xfrm>
            <a:off x="7141825" y="2931341"/>
            <a:ext cx="1282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17"/>
          <p:cNvSpPr txBox="1"/>
          <p:nvPr>
            <p:ph idx="6" type="subTitle"/>
          </p:nvPr>
        </p:nvSpPr>
        <p:spPr>
          <a:xfrm>
            <a:off x="3964163" y="2931341"/>
            <a:ext cx="1282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94" name="Google Shape;194;p17"/>
          <p:cNvGrpSpPr/>
          <p:nvPr/>
        </p:nvGrpSpPr>
        <p:grpSpPr>
          <a:xfrm flipH="1" rot="-5400000">
            <a:off x="8346375" y="224871"/>
            <a:ext cx="1022509" cy="572747"/>
            <a:chOff x="-77" y="3784091"/>
            <a:chExt cx="2423582" cy="1357541"/>
          </a:xfrm>
        </p:grpSpPr>
        <p:sp>
          <p:nvSpPr>
            <p:cNvPr id="195" name="Google Shape;195;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7"/>
          <p:cNvGrpSpPr/>
          <p:nvPr/>
        </p:nvGrpSpPr>
        <p:grpSpPr>
          <a:xfrm flipH="1" rot="5400000">
            <a:off x="-224875" y="4345871"/>
            <a:ext cx="1022509" cy="572747"/>
            <a:chOff x="-77" y="3784091"/>
            <a:chExt cx="2423582" cy="1357541"/>
          </a:xfrm>
        </p:grpSpPr>
        <p:sp>
          <p:nvSpPr>
            <p:cNvPr id="201" name="Google Shape;201;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06" name="Shape 206"/>
        <p:cNvGrpSpPr/>
        <p:nvPr/>
      </p:nvGrpSpPr>
      <p:grpSpPr>
        <a:xfrm>
          <a:off x="0" y="0"/>
          <a:ext cx="0" cy="0"/>
          <a:chOff x="0" y="0"/>
          <a:chExt cx="0" cy="0"/>
        </a:xfrm>
      </p:grpSpPr>
      <p:sp>
        <p:nvSpPr>
          <p:cNvPr id="207" name="Google Shape;207;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9" name="Google Shape;209;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1" name="Google Shape;211;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3" name="Google Shape;213;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5" name="Google Shape;215;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6" name="Google Shape;216;p18"/>
          <p:cNvGrpSpPr/>
          <p:nvPr/>
        </p:nvGrpSpPr>
        <p:grpSpPr>
          <a:xfrm flipH="1" rot="-5400000">
            <a:off x="8346375" y="224871"/>
            <a:ext cx="1022509" cy="572747"/>
            <a:chOff x="-77" y="3784091"/>
            <a:chExt cx="2423582" cy="1357541"/>
          </a:xfrm>
        </p:grpSpPr>
        <p:sp>
          <p:nvSpPr>
            <p:cNvPr id="217" name="Google Shape;217;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8"/>
          <p:cNvGrpSpPr/>
          <p:nvPr/>
        </p:nvGrpSpPr>
        <p:grpSpPr>
          <a:xfrm flipH="1" rot="5400000">
            <a:off x="-224875" y="4345871"/>
            <a:ext cx="1022509" cy="572747"/>
            <a:chOff x="-77" y="3784091"/>
            <a:chExt cx="2423582" cy="1357541"/>
          </a:xfrm>
        </p:grpSpPr>
        <p:sp>
          <p:nvSpPr>
            <p:cNvPr id="223" name="Google Shape;223;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28" name="Shape 228"/>
        <p:cNvGrpSpPr/>
        <p:nvPr/>
      </p:nvGrpSpPr>
      <p:grpSpPr>
        <a:xfrm>
          <a:off x="0" y="0"/>
          <a:ext cx="0" cy="0"/>
          <a:chOff x="0" y="0"/>
          <a:chExt cx="0" cy="0"/>
        </a:xfrm>
      </p:grpSpPr>
      <p:sp>
        <p:nvSpPr>
          <p:cNvPr id="229" name="Google Shape;229;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19"/>
          <p:cNvSpPr txBox="1"/>
          <p:nvPr>
            <p:ph idx="1" type="subTitle"/>
          </p:nvPr>
        </p:nvSpPr>
        <p:spPr>
          <a:xfrm>
            <a:off x="4211675" y="1429885"/>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9"/>
          <p:cNvSpPr txBox="1"/>
          <p:nvPr>
            <p:ph idx="4" type="subTitle"/>
          </p:nvPr>
        </p:nvSpPr>
        <p:spPr>
          <a:xfrm>
            <a:off x="4211675" y="2521206"/>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19"/>
          <p:cNvSpPr txBox="1"/>
          <p:nvPr>
            <p:ph idx="7" type="subTitle"/>
          </p:nvPr>
        </p:nvSpPr>
        <p:spPr>
          <a:xfrm>
            <a:off x="4211825" y="361252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7" name="Google Shape;237;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51" name="Shape 251"/>
        <p:cNvGrpSpPr/>
        <p:nvPr/>
      </p:nvGrpSpPr>
      <p:grpSpPr>
        <a:xfrm>
          <a:off x="0" y="0"/>
          <a:ext cx="0" cy="0"/>
          <a:chOff x="0" y="0"/>
          <a:chExt cx="0" cy="0"/>
        </a:xfrm>
      </p:grpSpPr>
      <p:sp>
        <p:nvSpPr>
          <p:cNvPr id="252" name="Google Shape;252;p2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3" name="Google Shape;253;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7" name="Google Shape;257;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0"/>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283" name="Shape 283"/>
        <p:cNvGrpSpPr/>
        <p:nvPr/>
      </p:nvGrpSpPr>
      <p:grpSpPr>
        <a:xfrm>
          <a:off x="0" y="0"/>
          <a:ext cx="0" cy="0"/>
          <a:chOff x="0" y="0"/>
          <a:chExt cx="0" cy="0"/>
        </a:xfrm>
      </p:grpSpPr>
      <p:sp>
        <p:nvSpPr>
          <p:cNvPr id="284" name="Google Shape;284;p21"/>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1"/>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1"/>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0" name="Google Shape;290;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1"/>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2" name="Google Shape;292;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1"/>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1"/>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 name="Google Shape;296;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09"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2"/>
          <p:cNvSpPr txBox="1"/>
          <p:nvPr>
            <p:ph type="ctrTitle"/>
          </p:nvPr>
        </p:nvSpPr>
        <p:spPr>
          <a:xfrm>
            <a:off x="1887750" y="611725"/>
            <a:ext cx="5368500" cy="10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9" name="Google Shape;429;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0" name="Google Shape;430;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3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3"/>
          <p:cNvGrpSpPr/>
          <p:nvPr/>
        </p:nvGrpSpPr>
        <p:grpSpPr>
          <a:xfrm flipH="1" rot="10800000">
            <a:off x="0" y="846"/>
            <a:ext cx="1022509" cy="572747"/>
            <a:chOff x="-77" y="3784091"/>
            <a:chExt cx="2423582" cy="1357541"/>
          </a:xfrm>
        </p:grpSpPr>
        <p:sp>
          <p:nvSpPr>
            <p:cNvPr id="451" name="Google Shape;451;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56" name="Shape 456"/>
        <p:cNvGrpSpPr/>
        <p:nvPr/>
      </p:nvGrpSpPr>
      <p:grpSpPr>
        <a:xfrm>
          <a:off x="0" y="0"/>
          <a:ext cx="0" cy="0"/>
          <a:chOff x="0" y="0"/>
          <a:chExt cx="0" cy="0"/>
        </a:xfrm>
      </p:grpSpPr>
      <p:grpSp>
        <p:nvGrpSpPr>
          <p:cNvPr id="457" name="Google Shape;457;p24"/>
          <p:cNvGrpSpPr/>
          <p:nvPr/>
        </p:nvGrpSpPr>
        <p:grpSpPr>
          <a:xfrm flipH="1" rot="5400000">
            <a:off x="-533027" y="3252941"/>
            <a:ext cx="2423582" cy="1357541"/>
            <a:chOff x="-77" y="3784091"/>
            <a:chExt cx="2423582" cy="1357541"/>
          </a:xfrm>
        </p:grpSpPr>
        <p:sp>
          <p:nvSpPr>
            <p:cNvPr id="458" name="Google Shape;458;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4"/>
          <p:cNvGrpSpPr/>
          <p:nvPr/>
        </p:nvGrpSpPr>
        <p:grpSpPr>
          <a:xfrm flipH="1" rot="-5400000">
            <a:off x="7253448" y="533016"/>
            <a:ext cx="2423582" cy="1357541"/>
            <a:chOff x="-77" y="3784091"/>
            <a:chExt cx="2423582" cy="1357541"/>
          </a:xfrm>
        </p:grpSpPr>
        <p:sp>
          <p:nvSpPr>
            <p:cNvPr id="464" name="Google Shape;464;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5162060" y="2286734"/>
            <a:ext cx="21453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Google Shape;33;p5"/>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1052800" y="1689450"/>
            <a:ext cx="2617200" cy="10011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0" name="Google Shape;80;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5"/>
          <p:cNvSpPr txBox="1"/>
          <p:nvPr>
            <p:ph type="ctrTitle"/>
          </p:nvPr>
        </p:nvSpPr>
        <p:spPr>
          <a:xfrm>
            <a:off x="785850" y="1844650"/>
            <a:ext cx="7572300" cy="94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ClassMate (CAS Application)</a:t>
            </a:r>
            <a:endParaRPr/>
          </a:p>
        </p:txBody>
      </p:sp>
      <p:sp>
        <p:nvSpPr>
          <p:cNvPr id="474" name="Google Shape;474;p25"/>
          <p:cNvSpPr txBox="1"/>
          <p:nvPr>
            <p:ph idx="1" type="subTitle"/>
          </p:nvPr>
        </p:nvSpPr>
        <p:spPr>
          <a:xfrm>
            <a:off x="134400" y="3387625"/>
            <a:ext cx="8875200" cy="16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Aryaman Chhikara, </a:t>
            </a:r>
            <a:r>
              <a:rPr lang="en">
                <a:solidFill>
                  <a:srgbClr val="12FFFF"/>
                </a:solidFill>
              </a:rPr>
              <a:t>Austin Odom,</a:t>
            </a:r>
            <a:r>
              <a:rPr lang="en"/>
              <a:t> Bharat Verma, </a:t>
            </a:r>
            <a:r>
              <a:rPr lang="en">
                <a:solidFill>
                  <a:srgbClr val="12FFFF"/>
                </a:solidFill>
              </a:rPr>
              <a:t>Chayton Morris,</a:t>
            </a:r>
            <a:r>
              <a:rPr lang="en"/>
              <a:t> Daivik Singla, </a:t>
            </a:r>
            <a:r>
              <a:rPr lang="en">
                <a:solidFill>
                  <a:srgbClr val="12FFFF"/>
                </a:solidFill>
              </a:rPr>
              <a:t>Ethan Rice,</a:t>
            </a:r>
            <a:r>
              <a:rPr lang="en"/>
              <a:t> Joseph Gray, </a:t>
            </a:r>
            <a:r>
              <a:rPr lang="en">
                <a:solidFill>
                  <a:srgbClr val="12FFFF"/>
                </a:solidFill>
              </a:rPr>
              <a:t>Julia Woodruff,</a:t>
            </a:r>
            <a:r>
              <a:rPr lang="en"/>
              <a:t> Manisha Devi, </a:t>
            </a:r>
            <a:r>
              <a:rPr lang="en">
                <a:solidFill>
                  <a:srgbClr val="12FFFF"/>
                </a:solidFill>
              </a:rPr>
              <a:t>Rachel Honeycutt,</a:t>
            </a:r>
            <a:r>
              <a:rPr lang="en"/>
              <a:t> Rajveer Singh, </a:t>
            </a:r>
            <a:r>
              <a:rPr lang="en">
                <a:solidFill>
                  <a:srgbClr val="12FFFF"/>
                </a:solidFill>
              </a:rPr>
              <a:t>Shivam Sharma,</a:t>
            </a:r>
            <a:r>
              <a:rPr lang="en"/>
              <a:t> Thomas Johnson, </a:t>
            </a:r>
            <a:r>
              <a:rPr lang="en">
                <a:solidFill>
                  <a:srgbClr val="12FFFF"/>
                </a:solidFill>
              </a:rPr>
              <a:t>Victor Kumar,</a:t>
            </a:r>
            <a:r>
              <a:rPr lang="en"/>
              <a:t> and Zachary Handel</a:t>
            </a:r>
            <a:endParaRPr/>
          </a:p>
          <a:p>
            <a:pPr indent="0" lvl="0" marL="0" rtl="0" algn="ctr">
              <a:spcBef>
                <a:spcPts val="0"/>
              </a:spcBef>
              <a:spcAft>
                <a:spcPts val="0"/>
              </a:spcAft>
              <a:buNone/>
            </a:pPr>
            <a:r>
              <a:t/>
            </a:r>
            <a:endParaRPr/>
          </a:p>
        </p:txBody>
      </p:sp>
      <p:sp>
        <p:nvSpPr>
          <p:cNvPr id="475" name="Google Shape;475;p25"/>
          <p:cNvSpPr txBox="1"/>
          <p:nvPr>
            <p:ph idx="1" type="subTitle"/>
          </p:nvPr>
        </p:nvSpPr>
        <p:spPr>
          <a:xfrm>
            <a:off x="134400" y="2856750"/>
            <a:ext cx="8875200" cy="3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South Software Solutions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 </a:t>
            </a:r>
            <a:r>
              <a:rPr lang="en"/>
              <a:t>- Leadership Team</a:t>
            </a:r>
            <a:endParaRPr/>
          </a:p>
        </p:txBody>
      </p:sp>
      <p:sp>
        <p:nvSpPr>
          <p:cNvPr id="529" name="Google Shape;529;p34"/>
          <p:cNvSpPr txBox="1"/>
          <p:nvPr/>
        </p:nvSpPr>
        <p:spPr>
          <a:xfrm>
            <a:off x="775950" y="1071550"/>
            <a:ext cx="7545300" cy="8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My Role</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Acted as Scrum master, keeping the flow of meetings quick and on topic.</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Acted as a sort of backend lead, helping a lot with initial data modeling.</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530" name="Google Shape;530;p34"/>
          <p:cNvSpPr txBox="1"/>
          <p:nvPr/>
        </p:nvSpPr>
        <p:spPr>
          <a:xfrm>
            <a:off x="799350" y="1965850"/>
            <a:ext cx="7545300" cy="14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My Contributions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Helped with SRS, CM, SQA, and SDD documents.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Helped with modeling tasks on both data and class modeling.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Created initial path navigation, and laid the groundwork for others to be added.</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Implemented bulkOnBoardView and addStudentView.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Reviewed and tested many task descriptions/user stories and implementations.</a:t>
            </a:r>
            <a:endParaRPr>
              <a:solidFill>
                <a:schemeClr val="dk1"/>
              </a:solidFill>
              <a:latin typeface="Roboto"/>
              <a:ea typeface="Roboto"/>
              <a:cs typeface="Roboto"/>
              <a:sym typeface="Roboto"/>
            </a:endParaRPr>
          </a:p>
        </p:txBody>
      </p:sp>
      <p:sp>
        <p:nvSpPr>
          <p:cNvPr id="531" name="Google Shape;531;p34"/>
          <p:cNvSpPr txBox="1"/>
          <p:nvPr/>
        </p:nvSpPr>
        <p:spPr>
          <a:xfrm>
            <a:off x="775950" y="3417250"/>
            <a:ext cx="7545300" cy="8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Lessons Learned</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Project Management is hard, especially with everyone having other classes.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 is not a fun web language.</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Zachary - Leadership Team</a:t>
            </a:r>
            <a:endParaRPr/>
          </a:p>
        </p:txBody>
      </p:sp>
      <p:sp>
        <p:nvSpPr>
          <p:cNvPr id="537" name="Google Shape;537;p35"/>
          <p:cNvSpPr txBox="1"/>
          <p:nvPr/>
        </p:nvSpPr>
        <p:spPr>
          <a:xfrm>
            <a:off x="775950" y="1071550"/>
            <a:ext cx="754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My Role</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Team Lead and CM Member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538" name="Google Shape;538;p35"/>
          <p:cNvSpPr txBox="1"/>
          <p:nvPr/>
        </p:nvSpPr>
        <p:spPr>
          <a:xfrm>
            <a:off x="799350" y="1644250"/>
            <a:ext cx="7545300" cy="14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My Contributions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Monitored processes within teams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Provided solutions to many team processes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Organized team meetings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Provided code reviews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Developed models and DB</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Did some view development</a:t>
            </a:r>
            <a:endParaRPr>
              <a:solidFill>
                <a:schemeClr val="dk1"/>
              </a:solidFill>
              <a:latin typeface="Roboto"/>
              <a:ea typeface="Roboto"/>
              <a:cs typeface="Roboto"/>
              <a:sym typeface="Roboto"/>
            </a:endParaRPr>
          </a:p>
        </p:txBody>
      </p:sp>
      <p:sp>
        <p:nvSpPr>
          <p:cNvPr id="539" name="Google Shape;539;p35"/>
          <p:cNvSpPr txBox="1"/>
          <p:nvPr/>
        </p:nvSpPr>
        <p:spPr>
          <a:xfrm>
            <a:off x="775950" y="3417250"/>
            <a:ext cx="7545300" cy="8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Lessons Learned</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Be able to conform to a large variety of skill sets within teams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Always be transparent within communication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Software engineering requires persistence</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 - Leadership Team and Team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ROLE</a:t>
            </a:r>
            <a:endParaRPr/>
          </a:p>
        </p:txBody>
      </p:sp>
      <p:sp>
        <p:nvSpPr>
          <p:cNvPr id="550" name="Google Shape;550;p37"/>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My role on the leadership team was to ensure notes were taken during meetings, review/test PR’s in gitea, work closely with team 1 to ensure that all tasks were divided properly, and I was responsible for several sections in our SDL documentation.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8"/>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 worked in every document that is in the SDL: SDD (sections 7, 2, 3), CMP (section 2), SRS (</a:t>
            </a:r>
            <a:r>
              <a:rPr lang="en"/>
              <a:t>Some of the use case diagrams, section 2.4).</a:t>
            </a:r>
            <a:endParaRPr/>
          </a:p>
          <a:p>
            <a:pPr indent="-304800" lvl="1" marL="914400" rtl="0" algn="l">
              <a:spcBef>
                <a:spcPts val="0"/>
              </a:spcBef>
              <a:spcAft>
                <a:spcPts val="0"/>
              </a:spcAft>
              <a:buSzPts val="1200"/>
              <a:buChar char="○"/>
            </a:pPr>
            <a:r>
              <a:rPr lang="en"/>
              <a:t>Made adjustments as needed</a:t>
            </a:r>
            <a:endParaRPr/>
          </a:p>
          <a:p>
            <a:pPr indent="-304800" lvl="0" marL="457200" rtl="0" algn="l">
              <a:spcBef>
                <a:spcPts val="0"/>
              </a:spcBef>
              <a:spcAft>
                <a:spcPts val="0"/>
              </a:spcAft>
              <a:buSzPts val="1200"/>
              <a:buChar char="●"/>
            </a:pPr>
            <a:r>
              <a:rPr lang="en"/>
              <a:t>I divided up work for team 1 as well as working alongside them throughout the development process.</a:t>
            </a:r>
            <a:endParaRPr/>
          </a:p>
          <a:p>
            <a:pPr indent="-304800" lvl="0" marL="457200" rtl="0" algn="l">
              <a:spcBef>
                <a:spcPts val="0"/>
              </a:spcBef>
              <a:spcAft>
                <a:spcPts val="0"/>
              </a:spcAft>
              <a:buSzPts val="1200"/>
              <a:buChar char="●"/>
            </a:pPr>
            <a:r>
              <a:rPr lang="en"/>
              <a:t>Developed views: Admin Dashboard, Course Management, and Account Management views. </a:t>
            </a:r>
            <a:endParaRPr/>
          </a:p>
          <a:p>
            <a:pPr indent="-304800" lvl="0" marL="457200" rtl="0" algn="l">
              <a:spcBef>
                <a:spcPts val="0"/>
              </a:spcBef>
              <a:spcAft>
                <a:spcPts val="0"/>
              </a:spcAft>
              <a:buSzPts val="1200"/>
              <a:buChar char="●"/>
            </a:pPr>
            <a:r>
              <a:rPr lang="en"/>
              <a:t>Assisted in reviewing and testing PRs (providing feedback where needed).</a:t>
            </a:r>
            <a:endParaRPr/>
          </a:p>
          <a:p>
            <a:pPr indent="-304800" lvl="0" marL="457200" rtl="0" algn="l">
              <a:spcBef>
                <a:spcPts val="0"/>
              </a:spcBef>
              <a:spcAft>
                <a:spcPts val="0"/>
              </a:spcAft>
              <a:buSzPts val="1200"/>
              <a:buChar char="●"/>
            </a:pPr>
            <a:r>
              <a:rPr lang="en"/>
              <a:t>Took notes during meetings until notes template was put into place and streamlined documentation. </a:t>
            </a:r>
            <a:endParaRPr/>
          </a:p>
          <a:p>
            <a:pPr indent="-304800" lvl="0" marL="457200" rtl="0" algn="l">
              <a:spcBef>
                <a:spcPts val="0"/>
              </a:spcBef>
              <a:spcAft>
                <a:spcPts val="0"/>
              </a:spcAft>
              <a:buSzPts val="1200"/>
              <a:buChar char="●"/>
            </a:pPr>
            <a:r>
              <a:rPr lang="en"/>
              <a:t>Reviewed any team specific work upon request and acted as a resource when needed. </a:t>
            </a:r>
            <a:endParaRPr/>
          </a:p>
          <a:p>
            <a:pPr indent="-304800" lvl="0" marL="457200" rtl="0" algn="l">
              <a:spcBef>
                <a:spcPts val="0"/>
              </a:spcBef>
              <a:spcAft>
                <a:spcPts val="0"/>
              </a:spcAft>
              <a:buSzPts val="1200"/>
              <a:buChar char="●"/>
            </a:pPr>
            <a:r>
              <a:rPr lang="en"/>
              <a:t>Communicated with leadership in regards to development, organization, and any other ideas. </a:t>
            </a:r>
            <a:endParaRPr/>
          </a:p>
        </p:txBody>
      </p:sp>
      <p:sp>
        <p:nvSpPr>
          <p:cNvPr id="556" name="Google Shape;556;p3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contributions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 - Lessons Learned</a:t>
            </a:r>
            <a:endParaRPr/>
          </a:p>
        </p:txBody>
      </p:sp>
      <p:sp>
        <p:nvSpPr>
          <p:cNvPr id="562" name="Google Shape;562;p39"/>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Time management; be more realistic</a:t>
            </a:r>
            <a:endParaRPr/>
          </a:p>
          <a:p>
            <a:pPr indent="-304800" lvl="0" marL="457200" rtl="0" algn="l">
              <a:spcBef>
                <a:spcPts val="0"/>
              </a:spcBef>
              <a:spcAft>
                <a:spcPts val="0"/>
              </a:spcAft>
              <a:buSzPts val="1200"/>
              <a:buChar char="●"/>
            </a:pPr>
            <a:r>
              <a:rPr lang="en"/>
              <a:t>Underestimating tools</a:t>
            </a:r>
            <a:endParaRPr/>
          </a:p>
          <a:p>
            <a:pPr indent="-304800" lvl="0" marL="457200" rtl="0" algn="l">
              <a:spcBef>
                <a:spcPts val="0"/>
              </a:spcBef>
              <a:spcAft>
                <a:spcPts val="0"/>
              </a:spcAft>
              <a:buSzPts val="1200"/>
              <a:buChar char="●"/>
            </a:pPr>
            <a:r>
              <a:rPr lang="en"/>
              <a:t>Communication is key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Aryaman - Change Management Team and Team 1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Role</a:t>
            </a:r>
            <a:endParaRPr/>
          </a:p>
        </p:txBody>
      </p:sp>
      <p:sp>
        <p:nvSpPr>
          <p:cNvPr id="573" name="Google Shape;573;p41"/>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As a member in Change </a:t>
            </a:r>
            <a:r>
              <a:rPr lang="en" sz="2000"/>
              <a:t>Management</a:t>
            </a:r>
            <a:r>
              <a:rPr lang="en" sz="2000"/>
              <a:t> Team, I was responsible for providing Reviews on open PR’s, testing the views that were in build and creating the Change Management Plan and I was also </a:t>
            </a:r>
            <a:r>
              <a:rPr lang="en" sz="2000"/>
              <a:t>involved in the development of the Software Design Document and SRS document.</a:t>
            </a:r>
            <a:endParaRPr sz="2000"/>
          </a:p>
        </p:txBody>
      </p:sp>
      <p:sp>
        <p:nvSpPr>
          <p:cNvPr id="574" name="Google Shape;574;p41"/>
          <p:cNvSpPr txBox="1"/>
          <p:nvPr/>
        </p:nvSpPr>
        <p:spPr>
          <a:xfrm>
            <a:off x="7139100" y="4649125"/>
            <a:ext cx="1284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Aryaman Chhikara</a:t>
            </a:r>
            <a:endParaRPr sz="9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contributions</a:t>
            </a:r>
            <a:endParaRPr/>
          </a:p>
        </p:txBody>
      </p:sp>
      <p:sp>
        <p:nvSpPr>
          <p:cNvPr id="580" name="Google Shape;580;p42"/>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 contributed throughout the development cycle.</a:t>
            </a:r>
            <a:endParaRPr/>
          </a:p>
          <a:p>
            <a:pPr indent="-304800" lvl="0" marL="457200" rtl="0" algn="l">
              <a:spcBef>
                <a:spcPts val="0"/>
              </a:spcBef>
              <a:spcAft>
                <a:spcPts val="0"/>
              </a:spcAft>
              <a:buSzPts val="1200"/>
              <a:buChar char="●"/>
            </a:pPr>
            <a:r>
              <a:rPr lang="en"/>
              <a:t>I was responsible for Creating the Section 1 of Change Management Plan which was the Introduction.</a:t>
            </a:r>
            <a:endParaRPr/>
          </a:p>
          <a:p>
            <a:pPr indent="-304800" lvl="0" marL="457200" rtl="0" algn="l">
              <a:spcBef>
                <a:spcPts val="0"/>
              </a:spcBef>
              <a:spcAft>
                <a:spcPts val="0"/>
              </a:spcAft>
              <a:buSzPts val="1200"/>
              <a:buChar char="●"/>
            </a:pPr>
            <a:r>
              <a:rPr lang="en"/>
              <a:t>Tools I used to create that were Overleaf and Latek.</a:t>
            </a:r>
            <a:endParaRPr/>
          </a:p>
          <a:p>
            <a:pPr indent="-304800" lvl="0" marL="457200" rtl="0" algn="l">
              <a:spcBef>
                <a:spcPts val="0"/>
              </a:spcBef>
              <a:spcAft>
                <a:spcPts val="0"/>
              </a:spcAft>
              <a:buSzPts val="1200"/>
              <a:buChar char="●"/>
            </a:pPr>
            <a:r>
              <a:rPr lang="en"/>
              <a:t>I also contributed in reviewing the and updating the SRS Document where I divided the work among the teams members of Team 1.</a:t>
            </a:r>
            <a:endParaRPr/>
          </a:p>
          <a:p>
            <a:pPr indent="-304800" lvl="0" marL="457200" rtl="0" algn="l">
              <a:spcBef>
                <a:spcPts val="0"/>
              </a:spcBef>
              <a:spcAft>
                <a:spcPts val="0"/>
              </a:spcAft>
              <a:buSzPts val="1200"/>
              <a:buChar char="●"/>
            </a:pPr>
            <a:r>
              <a:rPr lang="en"/>
              <a:t>Tools used were </a:t>
            </a:r>
            <a:r>
              <a:rPr lang="en"/>
              <a:t>overleaf</a:t>
            </a:r>
            <a:r>
              <a:rPr lang="en"/>
              <a:t> and LATEK</a:t>
            </a:r>
            <a:endParaRPr/>
          </a:p>
          <a:p>
            <a:pPr indent="-304800" lvl="0" marL="457200" rtl="0" algn="l">
              <a:spcBef>
                <a:spcPts val="0"/>
              </a:spcBef>
              <a:spcAft>
                <a:spcPts val="0"/>
              </a:spcAft>
              <a:buSzPts val="1200"/>
              <a:buChar char="●"/>
            </a:pPr>
            <a:r>
              <a:rPr lang="en"/>
              <a:t>My contribution in the SDD was to Create Wireframes/views along with Team 1 members where I built the Wireframe for Account settings page and Bulk-on-board page </a:t>
            </a:r>
            <a:endParaRPr/>
          </a:p>
          <a:p>
            <a:pPr indent="-304800" lvl="0" marL="457200" rtl="0" algn="l">
              <a:spcBef>
                <a:spcPts val="0"/>
              </a:spcBef>
              <a:spcAft>
                <a:spcPts val="0"/>
              </a:spcAft>
              <a:buSzPts val="1200"/>
              <a:buChar char="●"/>
            </a:pPr>
            <a:r>
              <a:rPr lang="en"/>
              <a:t>Tool used for building wireframes - Canva.</a:t>
            </a:r>
            <a:endParaRPr/>
          </a:p>
          <a:p>
            <a:pPr indent="-304800" lvl="0" marL="457200" rtl="0" algn="l">
              <a:spcBef>
                <a:spcPts val="0"/>
              </a:spcBef>
              <a:spcAft>
                <a:spcPts val="0"/>
              </a:spcAft>
              <a:buSzPts val="1200"/>
              <a:buChar char="●"/>
            </a:pPr>
            <a:r>
              <a:rPr lang="en"/>
              <a:t>I was responsible for the  Development of the teacher Dashboard View.</a:t>
            </a:r>
            <a:endParaRPr/>
          </a:p>
          <a:p>
            <a:pPr indent="-304800" lvl="0" marL="457200" rtl="0" algn="l">
              <a:spcBef>
                <a:spcPts val="0"/>
              </a:spcBef>
              <a:spcAft>
                <a:spcPts val="0"/>
              </a:spcAft>
              <a:buSzPts val="1200"/>
              <a:buChar char="●"/>
            </a:pPr>
            <a:r>
              <a:rPr lang="en"/>
              <a:t>Tools used for building the Teacher Dashboard view - C++, wt library for </a:t>
            </a:r>
            <a:endParaRPr/>
          </a:p>
          <a:p>
            <a:pPr indent="-304800" lvl="0" marL="457200" rtl="0" algn="l">
              <a:spcBef>
                <a:spcPts val="0"/>
              </a:spcBef>
              <a:spcAft>
                <a:spcPts val="0"/>
              </a:spcAft>
              <a:buSzPts val="1200"/>
              <a:buChar char="●"/>
            </a:pPr>
            <a:r>
              <a:rPr lang="en"/>
              <a:t>Reviewing and Testing:</a:t>
            </a:r>
            <a:endParaRPr/>
          </a:p>
          <a:p>
            <a:pPr indent="-304800" lvl="0" marL="457200" rtl="0" algn="l">
              <a:spcBef>
                <a:spcPts val="0"/>
              </a:spcBef>
              <a:spcAft>
                <a:spcPts val="0"/>
              </a:spcAft>
              <a:buSzPts val="1200"/>
              <a:buChar char="●"/>
            </a:pPr>
            <a:r>
              <a:rPr lang="en"/>
              <a:t>I was involved in Unit - Testing the models developed by the CAS team. My testing consists of ensuring the model is working according to acceptance criteria.</a:t>
            </a:r>
            <a:endParaRPr/>
          </a:p>
          <a:p>
            <a:pPr indent="-304800" lvl="0" marL="457200" rtl="0" algn="l">
              <a:spcBef>
                <a:spcPts val="0"/>
              </a:spcBef>
              <a:spcAft>
                <a:spcPts val="0"/>
              </a:spcAft>
              <a:buSzPts val="1200"/>
              <a:buChar char="●"/>
            </a:pPr>
            <a:r>
              <a:rPr lang="en"/>
              <a:t>Giving Approvals to PR’s that were created once the view passes the acceptance criteria  </a:t>
            </a:r>
            <a:endParaRPr/>
          </a:p>
        </p:txBody>
      </p:sp>
      <p:sp>
        <p:nvSpPr>
          <p:cNvPr id="581" name="Google Shape;581;p42"/>
          <p:cNvSpPr txBox="1"/>
          <p:nvPr/>
        </p:nvSpPr>
        <p:spPr>
          <a:xfrm>
            <a:off x="7356900" y="4699625"/>
            <a:ext cx="1253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Aryaman Chhikara</a:t>
            </a:r>
            <a:endParaRPr sz="9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587" name="Google Shape;587;p43"/>
          <p:cNvSpPr txBox="1"/>
          <p:nvPr/>
        </p:nvSpPr>
        <p:spPr>
          <a:xfrm>
            <a:off x="720000" y="1140200"/>
            <a:ext cx="68727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Time Management is Key - This project made me realise how one person’s </a:t>
            </a:r>
            <a:r>
              <a:rPr lang="en">
                <a:solidFill>
                  <a:schemeClr val="dk1"/>
                </a:solidFill>
                <a:latin typeface="Roboto"/>
                <a:ea typeface="Roboto"/>
                <a:cs typeface="Roboto"/>
                <a:sym typeface="Roboto"/>
              </a:rPr>
              <a:t>inefficiency</a:t>
            </a:r>
            <a:r>
              <a:rPr lang="en">
                <a:solidFill>
                  <a:schemeClr val="dk1"/>
                </a:solidFill>
                <a:latin typeface="Roboto"/>
                <a:ea typeface="Roboto"/>
                <a:cs typeface="Roboto"/>
                <a:sym typeface="Roboto"/>
              </a:rPr>
              <a:t> can </a:t>
            </a:r>
            <a:r>
              <a:rPr lang="en">
                <a:solidFill>
                  <a:schemeClr val="dk1"/>
                </a:solidFill>
                <a:latin typeface="Roboto"/>
                <a:ea typeface="Roboto"/>
                <a:cs typeface="Roboto"/>
                <a:sym typeface="Roboto"/>
              </a:rPr>
              <a:t>cause</a:t>
            </a:r>
            <a:r>
              <a:rPr lang="en">
                <a:solidFill>
                  <a:schemeClr val="dk1"/>
                </a:solidFill>
                <a:latin typeface="Roboto"/>
                <a:ea typeface="Roboto"/>
                <a:cs typeface="Roboto"/>
                <a:sym typeface="Roboto"/>
              </a:rPr>
              <a:t> a huge loss for the whole team and you never want to be the one, so </a:t>
            </a:r>
            <a:r>
              <a:rPr lang="en">
                <a:solidFill>
                  <a:schemeClr val="dk1"/>
                </a:solidFill>
                <a:latin typeface="Roboto"/>
                <a:ea typeface="Roboto"/>
                <a:cs typeface="Roboto"/>
                <a:sym typeface="Roboto"/>
              </a:rPr>
              <a:t>always</a:t>
            </a:r>
            <a:r>
              <a:rPr lang="en">
                <a:solidFill>
                  <a:schemeClr val="dk1"/>
                </a:solidFill>
                <a:latin typeface="Roboto"/>
                <a:ea typeface="Roboto"/>
                <a:cs typeface="Roboto"/>
                <a:sym typeface="Roboto"/>
              </a:rPr>
              <a:t> do your work ahead of time so that there is ample time to find </a:t>
            </a:r>
            <a:r>
              <a:rPr lang="en">
                <a:solidFill>
                  <a:schemeClr val="dk1"/>
                </a:solidFill>
                <a:latin typeface="Roboto"/>
                <a:ea typeface="Roboto"/>
                <a:cs typeface="Roboto"/>
                <a:sym typeface="Roboto"/>
              </a:rPr>
              <a:t>errors and fix them</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How the SDLC works - Its mostly documentation which helps in efficient and comfortable development of the project.</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Learning how version control tools work and how important they are - They allow for a great collaborative development environment and are crucial to large scale development </a:t>
            </a:r>
            <a:endParaRPr>
              <a:solidFill>
                <a:schemeClr val="dk1"/>
              </a:solidFill>
              <a:latin typeface="Roboto"/>
              <a:ea typeface="Roboto"/>
              <a:cs typeface="Roboto"/>
              <a:sym typeface="Roboto"/>
            </a:endParaRPr>
          </a:p>
        </p:txBody>
      </p:sp>
      <p:sp>
        <p:nvSpPr>
          <p:cNvPr id="588" name="Google Shape;588;p43"/>
          <p:cNvSpPr txBox="1"/>
          <p:nvPr/>
        </p:nvSpPr>
        <p:spPr>
          <a:xfrm>
            <a:off x="7592700" y="4820400"/>
            <a:ext cx="120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Aryaman Chhikara</a:t>
            </a:r>
            <a:endParaRPr sz="9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6"/>
          <p:cNvSpPr txBox="1"/>
          <p:nvPr>
            <p:ph type="title"/>
          </p:nvPr>
        </p:nvSpPr>
        <p:spPr>
          <a:xfrm>
            <a:off x="2235000" y="95790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CM/LEAD TEAM</a:t>
            </a:r>
            <a:endParaRPr/>
          </a:p>
        </p:txBody>
      </p:sp>
      <p:sp>
        <p:nvSpPr>
          <p:cNvPr id="481" name="Google Shape;481;p26"/>
          <p:cNvSpPr txBox="1"/>
          <p:nvPr>
            <p:ph idx="4294967295" type="subTitle"/>
          </p:nvPr>
        </p:nvSpPr>
        <p:spPr>
          <a:xfrm>
            <a:off x="134400" y="3387625"/>
            <a:ext cx="8875200" cy="82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Aryaman Chhikara, Austin Odom, Ethan Rice, Joseph Gray, and Zachary Handel</a:t>
            </a:r>
            <a:endParaRPr sz="2200"/>
          </a:p>
          <a:p>
            <a:pPr indent="0" lvl="0" marL="0" rtl="0" algn="ctr">
              <a:spcBef>
                <a:spcPts val="1600"/>
              </a:spcBef>
              <a:spcAft>
                <a:spcPts val="160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594" name="Google Shape;594;p44"/>
          <p:cNvSpPr txBox="1"/>
          <p:nvPr/>
        </p:nvSpPr>
        <p:spPr>
          <a:xfrm>
            <a:off x="720000" y="1140200"/>
            <a:ext cx="6872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5"/>
          <p:cNvSpPr txBox="1"/>
          <p:nvPr>
            <p:ph type="title"/>
          </p:nvPr>
        </p:nvSpPr>
        <p:spPr>
          <a:xfrm>
            <a:off x="2235000" y="95790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AGILE TEAM 1</a:t>
            </a:r>
            <a:endParaRPr/>
          </a:p>
        </p:txBody>
      </p:sp>
      <p:sp>
        <p:nvSpPr>
          <p:cNvPr id="600" name="Google Shape;600;p45"/>
          <p:cNvSpPr txBox="1"/>
          <p:nvPr>
            <p:ph idx="4294967295" type="subTitle"/>
          </p:nvPr>
        </p:nvSpPr>
        <p:spPr>
          <a:xfrm>
            <a:off x="134400" y="3387625"/>
            <a:ext cx="8875200" cy="82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200"/>
              <a:t>Aryaman Chhikara, Julia Woodruff, Bharat Verma, Chayton Morris </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Julia</a:t>
            </a:r>
            <a:endParaRPr/>
          </a:p>
        </p:txBody>
      </p:sp>
      <p:sp>
        <p:nvSpPr>
          <p:cNvPr id="606" name="Google Shape;606;p46"/>
          <p:cNvSpPr txBox="1"/>
          <p:nvPr/>
        </p:nvSpPr>
        <p:spPr>
          <a:xfrm>
            <a:off x="617225" y="1149600"/>
            <a:ext cx="7806900" cy="373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Completed section 2.2 of the SRS (Product Features)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Completed section 6.1 of the SDD (Overview of the User Interface)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Created wireframes for the following:</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Course management view for teachers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Course management view for administrators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Teacher view of students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Student modification view for teachers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Account and attendance management view for administrators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Peer reviewed Chayton’s wireframes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Created the login view</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wrote the user story, acceptance criteria, and test scenarios as well as the code for it</a:t>
            </a:r>
            <a:endParaRPr>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r>
              <a:rPr lang="en"/>
              <a:t> - Julia</a:t>
            </a:r>
            <a:endParaRPr/>
          </a:p>
        </p:txBody>
      </p:sp>
      <p:sp>
        <p:nvSpPr>
          <p:cNvPr id="612" name="Google Shape;612;p47"/>
          <p:cNvSpPr txBox="1"/>
          <p:nvPr/>
        </p:nvSpPr>
        <p:spPr>
          <a:xfrm>
            <a:off x="617225" y="1149600"/>
            <a:ext cx="7806900" cy="373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Communication is so important especially in a team this size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Learned how to use Witty and Gitea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Time management is necessary – getting things done ahead of time </a:t>
            </a:r>
            <a:endParaRPr>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8"/>
          <p:cNvSpPr txBox="1"/>
          <p:nvPr>
            <p:ph type="title"/>
          </p:nvPr>
        </p:nvSpPr>
        <p:spPr>
          <a:xfrm>
            <a:off x="791450" y="202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Architecture</a:t>
            </a:r>
            <a:endParaRPr/>
          </a:p>
        </p:txBody>
      </p:sp>
      <p:sp>
        <p:nvSpPr>
          <p:cNvPr id="618" name="Google Shape;618;p48"/>
          <p:cNvSpPr txBox="1"/>
          <p:nvPr/>
        </p:nvSpPr>
        <p:spPr>
          <a:xfrm>
            <a:off x="648575" y="834650"/>
            <a:ext cx="7846800" cy="3685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ClassMate is designed to help schools manage class attendance easily.</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It works through a website that students, teachers, and school admins can use.</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300">
                <a:solidFill>
                  <a:schemeClr val="dk1"/>
                </a:solidFill>
                <a:latin typeface="Roboto"/>
                <a:ea typeface="Roboto"/>
                <a:cs typeface="Roboto"/>
                <a:sym typeface="Roboto"/>
              </a:rPr>
              <a:t>Different </a:t>
            </a:r>
            <a:r>
              <a:rPr lang="en" sz="1300">
                <a:solidFill>
                  <a:schemeClr val="dk1"/>
                </a:solidFill>
                <a:latin typeface="Roboto"/>
                <a:ea typeface="Roboto"/>
                <a:cs typeface="Roboto"/>
                <a:sym typeface="Roboto"/>
              </a:rPr>
              <a:t>User </a:t>
            </a:r>
            <a:r>
              <a:rPr lang="en" sz="1300">
                <a:solidFill>
                  <a:schemeClr val="dk1"/>
                </a:solidFill>
                <a:latin typeface="Roboto"/>
                <a:ea typeface="Roboto"/>
                <a:cs typeface="Roboto"/>
                <a:sym typeface="Roboto"/>
              </a:rPr>
              <a:t>access levels for Students, </a:t>
            </a:r>
            <a:r>
              <a:rPr lang="en" sz="1300">
                <a:solidFill>
                  <a:schemeClr val="dk1"/>
                </a:solidFill>
                <a:latin typeface="Roboto"/>
                <a:ea typeface="Roboto"/>
                <a:cs typeface="Roboto"/>
                <a:sym typeface="Roboto"/>
              </a:rPr>
              <a:t>Teachers and Admins</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311150" lvl="1" marL="914400" rtl="0" algn="l">
              <a:lnSpc>
                <a:spcPct val="115000"/>
              </a:lnSpc>
              <a:spcBef>
                <a:spcPts val="1500"/>
              </a:spcBef>
              <a:spcAft>
                <a:spcPts val="0"/>
              </a:spcAft>
              <a:buClr>
                <a:schemeClr val="dk1"/>
              </a:buClr>
              <a:buSzPts val="1300"/>
              <a:buFont typeface="Roboto"/>
              <a:buChar char="●"/>
            </a:pPr>
            <a:r>
              <a:rPr lang="en" sz="1300">
                <a:solidFill>
                  <a:schemeClr val="dk1"/>
                </a:solidFill>
                <a:latin typeface="Roboto"/>
                <a:ea typeface="Roboto"/>
                <a:cs typeface="Roboto"/>
                <a:sym typeface="Roboto"/>
              </a:rPr>
              <a:t>Students view their attendance and manage their profiles.</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Teachers handle class details and attendance records.</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Admins manage the system and user accounts.</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300">
                <a:solidFill>
                  <a:schemeClr val="dk1"/>
                </a:solidFill>
                <a:latin typeface="Roboto"/>
                <a:ea typeface="Roboto"/>
                <a:cs typeface="Roboto"/>
                <a:sym typeface="Roboto"/>
              </a:rPr>
              <a:t>Functionality:</a:t>
            </a:r>
            <a:endParaRPr sz="1300">
              <a:solidFill>
                <a:schemeClr val="dk1"/>
              </a:solidFill>
              <a:latin typeface="Roboto"/>
              <a:ea typeface="Roboto"/>
              <a:cs typeface="Roboto"/>
              <a:sym typeface="Roboto"/>
            </a:endParaRPr>
          </a:p>
          <a:p>
            <a:pPr indent="-311150" lvl="0" marL="457200" rtl="0" algn="l">
              <a:lnSpc>
                <a:spcPct val="115000"/>
              </a:lnSpc>
              <a:spcBef>
                <a:spcPts val="150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software allows teachers to upload student details and manage attendance online.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Students can check in to classes digitally and view their attendance history.</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Admins oversee the entire system, ensuring everything runs smoothly.</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website is easy to use, designed for quick navigation.</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Each user type sees only the features they need, making it simple, efficient and secured.</a:t>
            </a:r>
            <a:endParaRPr sz="13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Bharat</a:t>
            </a:r>
            <a:endParaRPr/>
          </a:p>
        </p:txBody>
      </p:sp>
      <p:sp>
        <p:nvSpPr>
          <p:cNvPr id="624" name="Google Shape;624;p49"/>
          <p:cNvSpPr txBox="1"/>
          <p:nvPr/>
        </p:nvSpPr>
        <p:spPr>
          <a:xfrm>
            <a:off x="617225" y="1149600"/>
            <a:ext cx="7806900" cy="373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Completed Section 2.5 (Design and Implementation Constraints)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Review and Correction of Sections 2.3.1, 2.3.2 and 2.4</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Modeling </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Created wireframes for: -</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Login View</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Forgot Password View</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Student Dashboard View</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Faculty Dashboard View</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Admin Dashboard View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Created User Stories, Acceptance Criteria, Test Scenarios And Implementation For: -</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Universal Header And Footer</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Add Faculty View</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View Student View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Provided comments on PR’s</a:t>
            </a:r>
            <a:endParaRPr>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 Bharat</a:t>
            </a:r>
            <a:endParaRPr/>
          </a:p>
        </p:txBody>
      </p:sp>
      <p:sp>
        <p:nvSpPr>
          <p:cNvPr id="630" name="Google Shape;630;p50"/>
          <p:cNvSpPr txBox="1"/>
          <p:nvPr/>
        </p:nvSpPr>
        <p:spPr>
          <a:xfrm>
            <a:off x="617225" y="1149600"/>
            <a:ext cx="7806900" cy="2204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Document Strategically, Develop Efficiently: Balance between thorough documentation and proactive coding is key</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Anticipate to Mitigate: Proactively addressing issues prevents minor problems from becoming project </a:t>
            </a:r>
            <a:r>
              <a:rPr lang="en">
                <a:solidFill>
                  <a:schemeClr val="dk1"/>
                </a:solidFill>
                <a:latin typeface="Roboto"/>
                <a:ea typeface="Roboto"/>
                <a:cs typeface="Roboto"/>
                <a:sym typeface="Roboto"/>
              </a:rPr>
              <a:t>roadblocks</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Harness Technology for Teamwork</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Prioritize Wisely, Execute Effectively</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Architecture </a:t>
            </a:r>
            <a:endParaRPr/>
          </a:p>
        </p:txBody>
      </p:sp>
      <p:pic>
        <p:nvPicPr>
          <p:cNvPr id="636" name="Google Shape;636;p51"/>
          <p:cNvPicPr preferRelativeResize="0"/>
          <p:nvPr/>
        </p:nvPicPr>
        <p:blipFill>
          <a:blip r:embed="rId3">
            <a:alphaModFix/>
          </a:blip>
          <a:stretch>
            <a:fillRect/>
          </a:stretch>
        </p:blipFill>
        <p:spPr>
          <a:xfrm>
            <a:off x="152400" y="1112700"/>
            <a:ext cx="8736054" cy="3878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Chayton</a:t>
            </a:r>
            <a:endParaRPr/>
          </a:p>
        </p:txBody>
      </p:sp>
      <p:sp>
        <p:nvSpPr>
          <p:cNvPr id="642" name="Google Shape;642;p52"/>
          <p:cNvSpPr txBox="1"/>
          <p:nvPr/>
        </p:nvSpPr>
        <p:spPr>
          <a:xfrm>
            <a:off x="744475" y="1149600"/>
            <a:ext cx="7625100" cy="360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Completed Section 4.1(Applicable Standards)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Review and Correction of Sections 1.1, 1.2, 1.3, and 1.4</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Modeling </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Created view wireframes for:</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Attendance Recording</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Attendance Management</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Attendance Record Display</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Add/Edit/Record Display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Created User Stories, Acceptance Criteria, and Test Scenarios for Student Dashboard View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Created the Student Dashboard View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Provided approval/comments on PR’s</a:t>
            </a:r>
            <a:endParaRPr>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 Chayton</a:t>
            </a:r>
            <a:endParaRPr/>
          </a:p>
        </p:txBody>
      </p:sp>
      <p:sp>
        <p:nvSpPr>
          <p:cNvPr id="648" name="Google Shape;648;p53"/>
          <p:cNvSpPr txBox="1"/>
          <p:nvPr/>
        </p:nvSpPr>
        <p:spPr>
          <a:xfrm>
            <a:off x="617225" y="1149600"/>
            <a:ext cx="7806900" cy="373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Importance of effective communication, </a:t>
            </a:r>
            <a:r>
              <a:rPr lang="en">
                <a:solidFill>
                  <a:schemeClr val="dk1"/>
                </a:solidFill>
                <a:latin typeface="Roboto"/>
                <a:ea typeface="Roboto"/>
                <a:cs typeface="Roboto"/>
                <a:sym typeface="Roboto"/>
              </a:rPr>
              <a:t>collaboration, and how to effectively solve conflicts.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Learned all the aspects of software development/SDLC.</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Gained knowledge of Wt.</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Model - Zachary Handel</a:t>
            </a:r>
            <a:endParaRPr/>
          </a:p>
        </p:txBody>
      </p:sp>
      <p:sp>
        <p:nvSpPr>
          <p:cNvPr id="487" name="Google Shape;487;p27"/>
          <p:cNvSpPr txBox="1"/>
          <p:nvPr>
            <p:ph idx="4294967295" type="body"/>
          </p:nvPr>
        </p:nvSpPr>
        <p:spPr>
          <a:xfrm>
            <a:off x="720000" y="1104850"/>
            <a:ext cx="7890600" cy="3143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Agile Approach</a:t>
            </a:r>
            <a:endParaRPr sz="1700"/>
          </a:p>
          <a:p>
            <a:pPr indent="-336550" lvl="1" marL="914400" rtl="0" algn="l">
              <a:spcBef>
                <a:spcPts val="0"/>
              </a:spcBef>
              <a:spcAft>
                <a:spcPts val="0"/>
              </a:spcAft>
              <a:buSzPts val="1700"/>
              <a:buChar char="○"/>
            </a:pPr>
            <a:r>
              <a:rPr lang="en" sz="1700"/>
              <a:t>3 agile teams of 4 people</a:t>
            </a:r>
            <a:endParaRPr sz="1700"/>
          </a:p>
          <a:p>
            <a:pPr indent="-336550" lvl="1" marL="914400" rtl="0" algn="l">
              <a:spcBef>
                <a:spcPts val="0"/>
              </a:spcBef>
              <a:spcAft>
                <a:spcPts val="0"/>
              </a:spcAft>
              <a:buSzPts val="1700"/>
              <a:buChar char="○"/>
            </a:pPr>
            <a:r>
              <a:rPr lang="en" sz="1700"/>
              <a:t>Paired programming</a:t>
            </a:r>
            <a:endParaRPr sz="1700"/>
          </a:p>
          <a:p>
            <a:pPr indent="-336550" lvl="1" marL="914400" rtl="0" algn="l">
              <a:spcBef>
                <a:spcPts val="0"/>
              </a:spcBef>
              <a:spcAft>
                <a:spcPts val="0"/>
              </a:spcAft>
              <a:buSzPts val="1700"/>
              <a:buChar char="○"/>
            </a:pPr>
            <a:r>
              <a:rPr lang="en" sz="1700"/>
              <a:t>Status and standup meetings</a:t>
            </a:r>
            <a:endParaRPr sz="1700"/>
          </a:p>
          <a:p>
            <a:pPr indent="-336550" lvl="1" marL="914400" rtl="0" algn="l">
              <a:spcBef>
                <a:spcPts val="0"/>
              </a:spcBef>
              <a:spcAft>
                <a:spcPts val="0"/>
              </a:spcAft>
              <a:buSzPts val="1700"/>
              <a:buChar char="○"/>
            </a:pPr>
            <a:r>
              <a:rPr lang="en" sz="1700"/>
              <a:t>Agile development</a:t>
            </a:r>
            <a:endParaRPr sz="1700"/>
          </a:p>
        </p:txBody>
      </p:sp>
      <p:pic>
        <p:nvPicPr>
          <p:cNvPr id="488" name="Google Shape;488;p27"/>
          <p:cNvPicPr preferRelativeResize="0"/>
          <p:nvPr/>
        </p:nvPicPr>
        <p:blipFill>
          <a:blip r:embed="rId3">
            <a:alphaModFix/>
          </a:blip>
          <a:stretch>
            <a:fillRect/>
          </a:stretch>
        </p:blipFill>
        <p:spPr>
          <a:xfrm>
            <a:off x="5175500" y="352838"/>
            <a:ext cx="3968501" cy="44378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4"/>
          <p:cNvSpPr txBox="1"/>
          <p:nvPr>
            <p:ph type="title"/>
          </p:nvPr>
        </p:nvSpPr>
        <p:spPr>
          <a:xfrm>
            <a:off x="2235000" y="95790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AGILE TEAM 2</a:t>
            </a:r>
            <a:endParaRPr/>
          </a:p>
        </p:txBody>
      </p:sp>
      <p:sp>
        <p:nvSpPr>
          <p:cNvPr id="654" name="Google Shape;654;p54"/>
          <p:cNvSpPr txBox="1"/>
          <p:nvPr>
            <p:ph idx="4294967295" type="subTitle"/>
          </p:nvPr>
        </p:nvSpPr>
        <p:spPr>
          <a:xfrm>
            <a:off x="134400" y="3387625"/>
            <a:ext cx="8875200" cy="82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200"/>
              <a:t>Daivik Singla, Rachael Honeycutt, Shivam Sharma, Thomas Johnson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660" name="Google Shape;660;p55"/>
          <p:cNvSpPr txBox="1"/>
          <p:nvPr/>
        </p:nvSpPr>
        <p:spPr>
          <a:xfrm>
            <a:off x="720150" y="1112700"/>
            <a:ext cx="7704000" cy="38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661" name="Google Shape;661;p55"/>
          <p:cNvPicPr preferRelativeResize="0"/>
          <p:nvPr/>
        </p:nvPicPr>
        <p:blipFill>
          <a:blip r:embed="rId3">
            <a:alphaModFix/>
          </a:blip>
          <a:stretch>
            <a:fillRect/>
          </a:stretch>
        </p:blipFill>
        <p:spPr>
          <a:xfrm>
            <a:off x="1015375" y="1304637"/>
            <a:ext cx="7113249" cy="3429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Daivik</a:t>
            </a:r>
            <a:endParaRPr/>
          </a:p>
        </p:txBody>
      </p:sp>
      <p:sp>
        <p:nvSpPr>
          <p:cNvPr id="667" name="Google Shape;667;p56"/>
          <p:cNvSpPr txBox="1"/>
          <p:nvPr/>
        </p:nvSpPr>
        <p:spPr>
          <a:xfrm>
            <a:off x="720150" y="1112700"/>
            <a:ext cx="7704000" cy="381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User Classes and Characteristics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 Cases</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View Individual Student Attendance Report by Date-(VSRD)</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Print Individual Student Attendance Report by Date-(PSRD)</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View Individual Student’s Overall Attendance Report-(VSOR)</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Print</a:t>
            </a:r>
            <a:r>
              <a:rPr lang="en">
                <a:solidFill>
                  <a:schemeClr val="dk1"/>
                </a:solidFill>
                <a:latin typeface="Roboto"/>
                <a:ea typeface="Roboto"/>
                <a:cs typeface="Roboto"/>
                <a:sym typeface="Roboto"/>
              </a:rPr>
              <a:t> Individual Student’s Overall Attendance Report-(PSOR)</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View Overall Course Attendance Report-(VOCR)</a:t>
            </a:r>
            <a:endParaRPr>
              <a:solidFill>
                <a:schemeClr val="dk1"/>
              </a:solidFill>
              <a:latin typeface="Roboto"/>
              <a:ea typeface="Roboto"/>
              <a:cs typeface="Roboto"/>
              <a:sym typeface="Roboto"/>
            </a:endParaRPr>
          </a:p>
          <a:p>
            <a:pPr indent="0" lvl="0" marL="13716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SDD</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Data Modeling &amp; Data Dictionary Tables</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Student Course Attendance</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Reviews</a:t>
            </a:r>
            <a:endParaRPr>
              <a:solidFill>
                <a:schemeClr val="dk1"/>
              </a:solidFill>
              <a:latin typeface="Roboto"/>
              <a:ea typeface="Roboto"/>
              <a:cs typeface="Roboto"/>
              <a:sym typeface="Roboto"/>
            </a:endParaRPr>
          </a:p>
          <a:p>
            <a:pPr indent="0" lvl="0" marL="13716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Forgot Password View (issue #32 on gitea)</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Add Record View (issue #47 on gitea)</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Rachel</a:t>
            </a:r>
            <a:endParaRPr/>
          </a:p>
        </p:txBody>
      </p:sp>
      <p:sp>
        <p:nvSpPr>
          <p:cNvPr id="673" name="Google Shape;673;p57"/>
          <p:cNvSpPr txBox="1"/>
          <p:nvPr/>
        </p:nvSpPr>
        <p:spPr>
          <a:xfrm>
            <a:off x="720150" y="1112700"/>
            <a:ext cx="7704000" cy="381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Project Scope &amp; Product Features (section 1.4)</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 Cases</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Edit Individual Attendance Record</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Admin Register Account </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View Active List of Course for School</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View Expired List of Courses for School</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View Courses by Teacher</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Corrections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SDD</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ER Data Models &amp; Data Dictionary Tables</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Admin</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Faculty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Attendance Management View</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Shivam</a:t>
            </a:r>
            <a:endParaRPr/>
          </a:p>
        </p:txBody>
      </p:sp>
      <p:sp>
        <p:nvSpPr>
          <p:cNvPr id="679" name="Google Shape;679;p58"/>
          <p:cNvSpPr txBox="1"/>
          <p:nvPr/>
        </p:nvSpPr>
        <p:spPr>
          <a:xfrm>
            <a:off x="720150" y="1112700"/>
            <a:ext cx="7704000" cy="381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Performance Requirements (non-functional requirements)</a:t>
            </a:r>
            <a:r>
              <a:rPr lang="en">
                <a:solidFill>
                  <a:schemeClr val="dk1"/>
                </a:solidFill>
                <a:latin typeface="Roboto"/>
                <a:ea typeface="Roboto"/>
                <a:cs typeface="Roboto"/>
                <a:sym typeface="Roboto"/>
              </a:rPr>
              <a:t> (section 3.1)</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 Cases </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Print Overall Course Attendance Report (POCR)</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Remove Student From a Course (RSFC)</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Edit Individual Student’s Profile (ESP)</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Add Individual Attendance Record (AAR)</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Deletion Individual Attendance Record (DAR)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SDD</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(ER) Data Models &amp; Data Dictionary Tables</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Student (</a:t>
            </a:r>
            <a:r>
              <a:rPr lang="en" sz="1100">
                <a:solidFill>
                  <a:schemeClr val="lt1"/>
                </a:solidFill>
              </a:rPr>
              <a:t>Email, Username ,Password, Foreign Key to Student Course,First Name, Last Name)</a:t>
            </a:r>
            <a:endParaRPr>
              <a:solidFill>
                <a:schemeClr val="lt1"/>
              </a:solidFill>
              <a:latin typeface="Roboto"/>
              <a:ea typeface="Roboto"/>
              <a:cs typeface="Roboto"/>
              <a:sym typeface="Roboto"/>
            </a:endParaRPr>
          </a:p>
          <a:p>
            <a:pPr indent="0" lvl="0" marL="13716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Profile Setting View ( Gitea #issue 33)</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Thomas</a:t>
            </a:r>
            <a:endParaRPr/>
          </a:p>
        </p:txBody>
      </p:sp>
      <p:sp>
        <p:nvSpPr>
          <p:cNvPr id="685" name="Google Shape;685;p59"/>
          <p:cNvSpPr txBox="1"/>
          <p:nvPr/>
        </p:nvSpPr>
        <p:spPr>
          <a:xfrm>
            <a:off x="720150" y="1112700"/>
            <a:ext cx="7704000" cy="381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 Cases</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Bulk Upload Students</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Faculty Observe Course</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Display Attendance Code</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View Course Attendance Report</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Print Course Attendance Report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SDD</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Data Model</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Course</a:t>
            </a:r>
            <a:endParaRPr>
              <a:solidFill>
                <a:schemeClr val="dk1"/>
              </a:solidFill>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Compilation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Display Records View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Database integration with views</a:t>
            </a:r>
            <a:endParaRPr>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691" name="Google Shape;691;p60"/>
          <p:cNvSpPr txBox="1"/>
          <p:nvPr/>
        </p:nvSpPr>
        <p:spPr>
          <a:xfrm>
            <a:off x="720150" y="1112700"/>
            <a:ext cx="7704000" cy="381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Wt::Dbo is difficult to use and learn, and doesn’t allow easy querying. Other libraries should be explored before attempting to use again.</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User experience and usability are improved when the application's various views and pages have a consistent user interface (UI) design. I learned the value of consistent styling, layout, and interaction patterns during the implementation of the forgot password and add record views. This will help to guarantee that users can navigate and interact with the application with ease.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Importance of testing:- While Wt is a difficult library to work with, it is easy to lose control of the code's flow. Aside from unit testing, I discovered how important "team-based testing" is when working on larger projects or in a less specialized language.</a:t>
            </a:r>
            <a:endParaRPr>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1"/>
          <p:cNvSpPr txBox="1"/>
          <p:nvPr>
            <p:ph type="title"/>
          </p:nvPr>
        </p:nvSpPr>
        <p:spPr>
          <a:xfrm>
            <a:off x="2235000" y="95790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AGILE TEAM 3</a:t>
            </a:r>
            <a:endParaRPr/>
          </a:p>
        </p:txBody>
      </p:sp>
      <p:sp>
        <p:nvSpPr>
          <p:cNvPr id="697" name="Google Shape;697;p61"/>
          <p:cNvSpPr txBox="1"/>
          <p:nvPr>
            <p:ph idx="4294967295" type="subTitle"/>
          </p:nvPr>
        </p:nvSpPr>
        <p:spPr>
          <a:xfrm>
            <a:off x="134400" y="3387625"/>
            <a:ext cx="8875200" cy="82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200"/>
              <a:t>Manisha Devi, Rajveer Singh, Victor Kumar, Austin Odom</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Testing Approach</a:t>
            </a:r>
            <a:endParaRPr/>
          </a:p>
        </p:txBody>
      </p:sp>
      <p:sp>
        <p:nvSpPr>
          <p:cNvPr id="703" name="Google Shape;703;p62"/>
          <p:cNvSpPr txBox="1"/>
          <p:nvPr/>
        </p:nvSpPr>
        <p:spPr>
          <a:xfrm>
            <a:off x="741925" y="1341150"/>
            <a:ext cx="7682100" cy="343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Types of testing to be used</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	Ad-hoc Testing - Testers will use their experience, intuition, and creativity to identify</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defects and issues.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   	Unit Testing - Testers will focus on individual components of the system.</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	Usability Testing - Testers will ensure that all user interfaces are intuitive and do not 		cause unnecessary confusion. Used when any new functionality is added.</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	Integration Testing - Leadership perform tests to ensure that different components</a:t>
            </a:r>
            <a:endParaRPr>
              <a:solidFill>
                <a:schemeClr val="dk1"/>
              </a:solidFill>
              <a:latin typeface="Roboto"/>
              <a:ea typeface="Roboto"/>
              <a:cs typeface="Roboto"/>
              <a:sym typeface="Roboto"/>
            </a:endParaRPr>
          </a:p>
          <a:p>
            <a:pPr indent="457200" lvl="0" marL="457200" rtl="0" algn="l">
              <a:spcBef>
                <a:spcPts val="0"/>
              </a:spcBef>
              <a:spcAft>
                <a:spcPts val="0"/>
              </a:spcAft>
              <a:buNone/>
            </a:pPr>
            <a:r>
              <a:rPr lang="en">
                <a:solidFill>
                  <a:schemeClr val="dk1"/>
                </a:solidFill>
                <a:latin typeface="Roboto"/>
                <a:ea typeface="Roboto"/>
                <a:cs typeface="Roboto"/>
                <a:sym typeface="Roboto"/>
              </a:rPr>
              <a:t>Of the software work together. </a:t>
            </a:r>
            <a:endParaRPr>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3"/>
          <p:cNvSpPr txBox="1"/>
          <p:nvPr>
            <p:ph type="title"/>
          </p:nvPr>
        </p:nvSpPr>
        <p:spPr>
          <a:xfrm>
            <a:off x="774375" y="398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Process and Result</a:t>
            </a:r>
            <a:endParaRPr/>
          </a:p>
        </p:txBody>
      </p:sp>
      <p:sp>
        <p:nvSpPr>
          <p:cNvPr id="709" name="Google Shape;709;p63"/>
          <p:cNvSpPr txBox="1"/>
          <p:nvPr/>
        </p:nvSpPr>
        <p:spPr>
          <a:xfrm>
            <a:off x="720000" y="971325"/>
            <a:ext cx="7704000" cy="4697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 task description (user story, acceptance </a:t>
            </a:r>
            <a:r>
              <a:rPr lang="en" sz="1300">
                <a:solidFill>
                  <a:schemeClr val="dk1"/>
                </a:solidFill>
                <a:latin typeface="Roboto"/>
                <a:ea typeface="Roboto"/>
                <a:cs typeface="Roboto"/>
                <a:sym typeface="Roboto"/>
              </a:rPr>
              <a:t>criteria, and test scenario) will be developed for each task.</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Individual will test out their code to verify that the added features are implemented/working correctly. </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 peer review will happen immediately after a sub-team member completes their first iteration of coding, and will happen by one of their fellow members. </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 PR review will happen after a peer review gets accepted, and will be verified by all members of the sub-team as working. During the PR review .h and .cpp files will be downloaded from the files changed section of the PR and each feature will be tested extensively using the task description to ensure the </a:t>
            </a:r>
            <a:r>
              <a:rPr lang="en" sz="1300">
                <a:solidFill>
                  <a:schemeClr val="dk1"/>
                </a:solidFill>
                <a:latin typeface="Roboto"/>
                <a:ea typeface="Roboto"/>
                <a:cs typeface="Roboto"/>
                <a:sym typeface="Roboto"/>
              </a:rPr>
              <a:t>features</a:t>
            </a:r>
            <a:r>
              <a:rPr lang="en" sz="1300">
                <a:solidFill>
                  <a:schemeClr val="dk1"/>
                </a:solidFill>
                <a:latin typeface="Roboto"/>
                <a:ea typeface="Roboto"/>
                <a:cs typeface="Roboto"/>
                <a:sym typeface="Roboto"/>
              </a:rPr>
              <a:t> are functioning as they should be and nothing is being added into production that would damage functionality or quality. </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 PR approval will then happen when a team lead accepts the PR, after testing the iteration themselves.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Two PR approvals will be required before merging the code onto the main branch.</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If there’s not two approvals or fails to pass any test, feedback is given at each step stating why it didn’t pass and the process will start over again. </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All test results are stored in the comments of the issue found in gitea.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 Zachary Handel</a:t>
            </a:r>
            <a:endParaRPr/>
          </a:p>
        </p:txBody>
      </p:sp>
      <p:sp>
        <p:nvSpPr>
          <p:cNvPr id="494" name="Google Shape;494;p28"/>
          <p:cNvSpPr txBox="1"/>
          <p:nvPr>
            <p:ph idx="4294967295" type="body"/>
          </p:nvPr>
        </p:nvSpPr>
        <p:spPr>
          <a:xfrm>
            <a:off x="720000" y="1104850"/>
            <a:ext cx="7890600" cy="3143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Communication: Started with Slack then </a:t>
            </a:r>
            <a:r>
              <a:rPr lang="en" sz="1700"/>
              <a:t>transferred</a:t>
            </a:r>
            <a:r>
              <a:rPr lang="en" sz="1700"/>
              <a:t> to Discord</a:t>
            </a:r>
            <a:endParaRPr sz="1700"/>
          </a:p>
          <a:p>
            <a:pPr indent="-336550" lvl="0" marL="457200" rtl="0" algn="l">
              <a:spcBef>
                <a:spcPts val="0"/>
              </a:spcBef>
              <a:spcAft>
                <a:spcPts val="0"/>
              </a:spcAft>
              <a:buSzPts val="1700"/>
              <a:buChar char="●"/>
            </a:pPr>
            <a:r>
              <a:rPr lang="en" sz="1700"/>
              <a:t>Issue Tracking: Gitea</a:t>
            </a:r>
            <a:endParaRPr sz="1700"/>
          </a:p>
          <a:p>
            <a:pPr indent="-336550" lvl="0" marL="457200" rtl="0" algn="l">
              <a:spcBef>
                <a:spcPts val="0"/>
              </a:spcBef>
              <a:spcAft>
                <a:spcPts val="0"/>
              </a:spcAft>
              <a:buSzPts val="1700"/>
              <a:buChar char="●"/>
            </a:pPr>
            <a:r>
              <a:rPr lang="en" sz="1700"/>
              <a:t>Version Control: Git</a:t>
            </a:r>
            <a:endParaRPr sz="1700"/>
          </a:p>
          <a:p>
            <a:pPr indent="-336550" lvl="0" marL="457200" rtl="0" algn="l">
              <a:spcBef>
                <a:spcPts val="0"/>
              </a:spcBef>
              <a:spcAft>
                <a:spcPts val="0"/>
              </a:spcAft>
              <a:buSzPts val="1700"/>
              <a:buChar char="●"/>
            </a:pPr>
            <a:r>
              <a:rPr lang="en" sz="1700"/>
              <a:t>Development Language: Wt (Witty C++ Web Toolkit)</a:t>
            </a:r>
            <a:endParaRPr sz="1700"/>
          </a:p>
          <a:p>
            <a:pPr indent="-336550" lvl="0" marL="457200" rtl="0" algn="l">
              <a:spcBef>
                <a:spcPts val="0"/>
              </a:spcBef>
              <a:spcAft>
                <a:spcPts val="0"/>
              </a:spcAft>
              <a:buSzPts val="1700"/>
              <a:buChar char="●"/>
            </a:pPr>
            <a:r>
              <a:rPr lang="en" sz="1700"/>
              <a:t>Debugging: GDB</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Testing</a:t>
            </a:r>
            <a:endParaRPr/>
          </a:p>
        </p:txBody>
      </p:sp>
      <p:sp>
        <p:nvSpPr>
          <p:cNvPr id="715" name="Google Shape;715;p6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b="1" lang="en"/>
              <a:t>Collaborative Testing</a:t>
            </a:r>
            <a:r>
              <a:rPr lang="en"/>
              <a:t>: Sub-teams are responsible for integrating and testing their sections of code. This includes creating detailed user stories, acceptance criteria, and test scenarios to ensure thorough coverage.</a:t>
            </a:r>
            <a:endParaRPr/>
          </a:p>
          <a:p>
            <a:pPr indent="-304800" lvl="0" marL="457200" rtl="0" algn="l">
              <a:lnSpc>
                <a:spcPct val="115000"/>
              </a:lnSpc>
              <a:spcBef>
                <a:spcPts val="0"/>
              </a:spcBef>
              <a:spcAft>
                <a:spcPts val="0"/>
              </a:spcAft>
              <a:buClr>
                <a:schemeClr val="dk1"/>
              </a:buClr>
              <a:buSzPts val="1200"/>
              <a:buFont typeface="Roboto"/>
              <a:buChar char="●"/>
            </a:pPr>
            <a:r>
              <a:rPr b="1" lang="en"/>
              <a:t>Incremental Integration</a:t>
            </a:r>
            <a:r>
              <a:rPr lang="en"/>
              <a:t>: We adopt both top-down and bottom-up approaches for integrating modules incrementally. This method helps isolate faults and verify the functional interactions between different system parts.</a:t>
            </a:r>
            <a:endParaRPr/>
          </a:p>
          <a:p>
            <a:pPr indent="-304800" lvl="0" marL="457200" rtl="0" algn="l">
              <a:lnSpc>
                <a:spcPct val="115000"/>
              </a:lnSpc>
              <a:spcBef>
                <a:spcPts val="0"/>
              </a:spcBef>
              <a:spcAft>
                <a:spcPts val="0"/>
              </a:spcAft>
              <a:buClr>
                <a:schemeClr val="dk1"/>
              </a:buClr>
              <a:buSzPts val="1200"/>
              <a:buFont typeface="Roboto"/>
              <a:buChar char="●"/>
            </a:pPr>
            <a:r>
              <a:rPr b="1" lang="en"/>
              <a:t>Rigorous Review Cycle</a:t>
            </a:r>
            <a:r>
              <a:rPr lang="en"/>
              <a:t>: After completing initial coding and testing, each sub-team undergoes a peer review. Successful reviews lead to pull requests (PRs), which are extensively tested by other team members to ensure robust integration.</a:t>
            </a:r>
            <a:endParaRPr/>
          </a:p>
          <a:p>
            <a:pPr indent="-304800" lvl="0" marL="457200" rtl="0" algn="l">
              <a:lnSpc>
                <a:spcPct val="115000"/>
              </a:lnSpc>
              <a:spcBef>
                <a:spcPts val="0"/>
              </a:spcBef>
              <a:spcAft>
                <a:spcPts val="0"/>
              </a:spcAft>
              <a:buClr>
                <a:schemeClr val="dk1"/>
              </a:buClr>
              <a:buSzPts val="1200"/>
              <a:buFont typeface="Roboto"/>
              <a:buChar char="●"/>
            </a:pPr>
            <a:r>
              <a:rPr b="1" lang="en"/>
              <a:t>Dual PR Approvals</a:t>
            </a:r>
            <a:r>
              <a:rPr lang="en"/>
              <a:t>: Two approvals from team leads are required for all PRs, enhancing the reliability of our integrated system. This dual-check system ensures that every feature adheres to our high-quality standards before being merged.</a:t>
            </a:r>
            <a:endParaRPr/>
          </a:p>
          <a:p>
            <a:pPr indent="-304800" lvl="0" marL="457200" rtl="0" algn="l">
              <a:lnSpc>
                <a:spcPct val="115000"/>
              </a:lnSpc>
              <a:spcBef>
                <a:spcPts val="0"/>
              </a:spcBef>
              <a:spcAft>
                <a:spcPts val="0"/>
              </a:spcAft>
              <a:buClr>
                <a:schemeClr val="dk1"/>
              </a:buClr>
              <a:buSzPts val="1200"/>
              <a:buFont typeface="Roboto"/>
              <a:buChar char="●"/>
            </a:pPr>
            <a:r>
              <a:rPr b="1" lang="en"/>
              <a:t>Documentation and Feedback</a:t>
            </a:r>
            <a:r>
              <a:rPr lang="en"/>
              <a:t>: All integration test results are meticulously recorded in our Gitea repository within the comments of the related issues. This not only provides a clear audit trail but also facilitates transparent feedback mechanisms. If integration tests fail to meet standards, the process is revisited to make necessary improvements</a:t>
            </a:r>
            <a:endParaRPr/>
          </a:p>
          <a:p>
            <a:pPr indent="0" lvl="0" marL="0" rtl="0" algn="l">
              <a:spcBef>
                <a:spcPts val="12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Austin</a:t>
            </a:r>
            <a:endParaRPr/>
          </a:p>
        </p:txBody>
      </p:sp>
      <p:sp>
        <p:nvSpPr>
          <p:cNvPr id="721" name="Google Shape;721;p65"/>
          <p:cNvSpPr txBox="1"/>
          <p:nvPr/>
        </p:nvSpPr>
        <p:spPr>
          <a:xfrm>
            <a:off x="841800" y="1312625"/>
            <a:ext cx="7582200" cy="343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Developed Use Cases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Safety Requirements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Security Requirements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CM Plan</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Training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SQA Plan</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Documentation and Reporting</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Reporting Process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Issue and Error Reporting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SDD</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Component Design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Contributed to Class Modeling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Course Management View for Faculty</a:t>
            </a:r>
            <a:endParaRPr>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6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 Austin</a:t>
            </a:r>
            <a:endParaRPr/>
          </a:p>
        </p:txBody>
      </p:sp>
      <p:sp>
        <p:nvSpPr>
          <p:cNvPr id="727" name="Google Shape;727;p66"/>
          <p:cNvSpPr txBox="1"/>
          <p:nvPr/>
        </p:nvSpPr>
        <p:spPr>
          <a:xfrm>
            <a:off x="841800" y="1234150"/>
            <a:ext cx="7582200" cy="342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Expanded my </a:t>
            </a:r>
            <a:r>
              <a:rPr lang="en">
                <a:solidFill>
                  <a:schemeClr val="dk1"/>
                </a:solidFill>
                <a:latin typeface="Roboto"/>
                <a:ea typeface="Roboto"/>
                <a:cs typeface="Roboto"/>
                <a:sym typeface="Roboto"/>
              </a:rPr>
              <a:t>knowledge of software development processes, and documentation.</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Learned the pros and cons of working with a large team.</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Learned how crucial communication is to the success of the team.</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Became more familiar with Wt.</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Expanded my knowledge of software architecture.</a:t>
            </a:r>
            <a:endParaRPr>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Victor</a:t>
            </a:r>
            <a:endParaRPr/>
          </a:p>
        </p:txBody>
      </p:sp>
      <p:sp>
        <p:nvSpPr>
          <p:cNvPr id="733" name="Google Shape;733;p67"/>
          <p:cNvSpPr txBox="1"/>
          <p:nvPr/>
        </p:nvSpPr>
        <p:spPr>
          <a:xfrm>
            <a:off x="780900" y="1112700"/>
            <a:ext cx="7582200" cy="343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Section 2.4 (Operating Environment)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SQA Plan</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Software Overview </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Description</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Features and Functionality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Contributed to Class Modeling</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Password Reset</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Admin Management</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Classroom </a:t>
            </a:r>
            <a:r>
              <a:rPr lang="en">
                <a:solidFill>
                  <a:schemeClr val="dk1"/>
                </a:solidFill>
                <a:latin typeface="Roboto"/>
                <a:ea typeface="Roboto"/>
                <a:cs typeface="Roboto"/>
                <a:sym typeface="Roboto"/>
              </a:rPr>
              <a:t>Management</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Edit Individual Attendance Record </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Admin Register Account </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View Active List of Course for School</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Provided approval for PR</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Student List View for Faculty </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Created user story, acceptance </a:t>
            </a:r>
            <a:r>
              <a:rPr lang="en">
                <a:solidFill>
                  <a:schemeClr val="dk1"/>
                </a:solidFill>
                <a:latin typeface="Roboto"/>
                <a:ea typeface="Roboto"/>
                <a:cs typeface="Roboto"/>
                <a:sym typeface="Roboto"/>
              </a:rPr>
              <a:t>criteria, test scenarios, and code.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 </a:t>
            </a:r>
            <a:r>
              <a:rPr lang="en"/>
              <a:t>Victor </a:t>
            </a:r>
            <a:endParaRPr/>
          </a:p>
        </p:txBody>
      </p:sp>
      <p:sp>
        <p:nvSpPr>
          <p:cNvPr id="739" name="Google Shape;739;p68"/>
          <p:cNvSpPr txBox="1"/>
          <p:nvPr/>
        </p:nvSpPr>
        <p:spPr>
          <a:xfrm>
            <a:off x="841800" y="1234150"/>
            <a:ext cx="7582200" cy="342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Gained knowledge in Wt and Gitea.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How crucial communication is for a team this big.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Importance of testing.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importance of time management.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 - Manisha</a:t>
            </a:r>
            <a:endParaRPr/>
          </a:p>
        </p:txBody>
      </p:sp>
      <p:sp>
        <p:nvSpPr>
          <p:cNvPr id="745" name="Google Shape;745;p69"/>
          <p:cNvSpPr txBox="1"/>
          <p:nvPr>
            <p:ph idx="1" type="body"/>
          </p:nvPr>
        </p:nvSpPr>
        <p:spPr>
          <a:xfrm>
            <a:off x="720000" y="1112700"/>
            <a:ext cx="7890600" cy="372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400"/>
              <a:t>SRS</a:t>
            </a:r>
            <a:endParaRPr sz="1400"/>
          </a:p>
          <a:p>
            <a:pPr indent="-317500" lvl="1" marL="914400" rtl="0" algn="l">
              <a:spcBef>
                <a:spcPts val="0"/>
              </a:spcBef>
              <a:spcAft>
                <a:spcPts val="0"/>
              </a:spcAft>
              <a:buClr>
                <a:schemeClr val="dk1"/>
              </a:buClr>
              <a:buSzPts val="1400"/>
              <a:buFont typeface="Roboto"/>
              <a:buChar char="○"/>
            </a:pPr>
            <a:r>
              <a:rPr lang="en" sz="1400"/>
              <a:t>Section 3.4  (Software Quality Attributes)</a:t>
            </a:r>
            <a:endParaRPr sz="1400"/>
          </a:p>
          <a:p>
            <a:pPr indent="-317500" lvl="0" marL="457200" rtl="0" algn="l">
              <a:spcBef>
                <a:spcPts val="0"/>
              </a:spcBef>
              <a:spcAft>
                <a:spcPts val="0"/>
              </a:spcAft>
              <a:buClr>
                <a:schemeClr val="dk1"/>
              </a:buClr>
              <a:buSzPts val="1400"/>
              <a:buFont typeface="Roboto"/>
              <a:buChar char="●"/>
            </a:pPr>
            <a:r>
              <a:rPr lang="en" sz="1400"/>
              <a:t>SQA Plan</a:t>
            </a:r>
            <a:endParaRPr sz="1400"/>
          </a:p>
          <a:p>
            <a:pPr indent="-317500" lvl="1" marL="914400" rtl="0" algn="l">
              <a:spcBef>
                <a:spcPts val="0"/>
              </a:spcBef>
              <a:spcAft>
                <a:spcPts val="0"/>
              </a:spcAft>
              <a:buClr>
                <a:schemeClr val="dk1"/>
              </a:buClr>
              <a:buSzPts val="1400"/>
              <a:buFont typeface="Roboto"/>
              <a:buChar char="○"/>
            </a:pPr>
            <a:r>
              <a:rPr lang="en" sz="1400"/>
              <a:t>Introduction</a:t>
            </a:r>
            <a:endParaRPr sz="1400"/>
          </a:p>
          <a:p>
            <a:pPr indent="-317500" lvl="2" marL="1371600" rtl="0" algn="l">
              <a:spcBef>
                <a:spcPts val="0"/>
              </a:spcBef>
              <a:spcAft>
                <a:spcPts val="0"/>
              </a:spcAft>
              <a:buClr>
                <a:srgbClr val="000000"/>
              </a:buClr>
              <a:buSzPts val="1400"/>
              <a:buFont typeface="Arial"/>
              <a:buChar char="■"/>
            </a:pPr>
            <a:r>
              <a:rPr lang="en" sz="1400"/>
              <a:t>Purpose</a:t>
            </a:r>
            <a:endParaRPr sz="1400"/>
          </a:p>
          <a:p>
            <a:pPr indent="-317500" lvl="2" marL="1371600" rtl="0" algn="l">
              <a:spcBef>
                <a:spcPts val="0"/>
              </a:spcBef>
              <a:spcAft>
                <a:spcPts val="0"/>
              </a:spcAft>
              <a:buClr>
                <a:schemeClr val="dk1"/>
              </a:buClr>
              <a:buSzPts val="1400"/>
              <a:buFont typeface="Roboto"/>
              <a:buChar char="■"/>
            </a:pPr>
            <a:r>
              <a:rPr lang="en" sz="1400"/>
              <a:t>Definition</a:t>
            </a:r>
            <a:endParaRPr sz="1400"/>
          </a:p>
          <a:p>
            <a:pPr indent="-317500" lvl="0" marL="457200" rtl="0" algn="l">
              <a:spcBef>
                <a:spcPts val="0"/>
              </a:spcBef>
              <a:spcAft>
                <a:spcPts val="0"/>
              </a:spcAft>
              <a:buClr>
                <a:schemeClr val="dk1"/>
              </a:buClr>
              <a:buSzPts val="1400"/>
              <a:buFont typeface="Roboto"/>
              <a:buChar char="●"/>
            </a:pPr>
            <a:r>
              <a:rPr lang="en" sz="1400"/>
              <a:t>Contributed to Class Modeling</a:t>
            </a:r>
            <a:endParaRPr sz="11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Roboto"/>
              <a:buChar char="○"/>
            </a:pPr>
            <a:r>
              <a:rPr lang="en" sz="1400"/>
              <a:t>Student -Centered Attendance</a:t>
            </a:r>
            <a:endParaRPr sz="1400"/>
          </a:p>
          <a:p>
            <a:pPr indent="-317500" lvl="1" marL="914400" rtl="0" algn="l">
              <a:spcBef>
                <a:spcPts val="0"/>
              </a:spcBef>
              <a:spcAft>
                <a:spcPts val="0"/>
              </a:spcAft>
              <a:buClr>
                <a:schemeClr val="dk1"/>
              </a:buClr>
              <a:buSzPts val="1400"/>
              <a:buFont typeface="Roboto"/>
              <a:buChar char="○"/>
            </a:pPr>
            <a:r>
              <a:rPr lang="en" sz="1400"/>
              <a:t>Attendance Evaluation</a:t>
            </a:r>
            <a:endParaRPr sz="1400"/>
          </a:p>
          <a:p>
            <a:pPr indent="-317500" lvl="1" marL="914400" rtl="0" algn="l">
              <a:spcBef>
                <a:spcPts val="0"/>
              </a:spcBef>
              <a:spcAft>
                <a:spcPts val="0"/>
              </a:spcAft>
              <a:buClr>
                <a:schemeClr val="dk1"/>
              </a:buClr>
              <a:buSzPts val="1400"/>
              <a:buFont typeface="Roboto"/>
              <a:buChar char="○"/>
            </a:pPr>
            <a:r>
              <a:rPr lang="en" sz="1400"/>
              <a:t>Password Reset</a:t>
            </a:r>
            <a:endParaRPr sz="1400"/>
          </a:p>
          <a:p>
            <a:pPr indent="-317500" lvl="1" marL="914400" rtl="0" algn="l">
              <a:spcBef>
                <a:spcPts val="0"/>
              </a:spcBef>
              <a:spcAft>
                <a:spcPts val="0"/>
              </a:spcAft>
              <a:buClr>
                <a:schemeClr val="dk1"/>
              </a:buClr>
              <a:buSzPts val="1400"/>
              <a:buFont typeface="Roboto"/>
              <a:buChar char="○"/>
            </a:pPr>
            <a:r>
              <a:rPr lang="en" sz="1400"/>
              <a:t>Student-Centered Attendance</a:t>
            </a:r>
            <a:endParaRPr sz="1400"/>
          </a:p>
          <a:p>
            <a:pPr indent="-317500" lvl="1" marL="914400" rtl="0" algn="l">
              <a:spcBef>
                <a:spcPts val="0"/>
              </a:spcBef>
              <a:spcAft>
                <a:spcPts val="0"/>
              </a:spcAft>
              <a:buClr>
                <a:srgbClr val="000000"/>
              </a:buClr>
              <a:buSzPts val="1400"/>
              <a:buFont typeface="Arial"/>
              <a:buChar char="○"/>
            </a:pPr>
            <a:r>
              <a:t/>
            </a:r>
            <a:endParaRPr sz="1400"/>
          </a:p>
          <a:p>
            <a:pPr indent="-317500" lvl="0" marL="457200" rtl="0" algn="l">
              <a:spcBef>
                <a:spcPts val="0"/>
              </a:spcBef>
              <a:spcAft>
                <a:spcPts val="0"/>
              </a:spcAft>
              <a:buClr>
                <a:schemeClr val="dk1"/>
              </a:buClr>
              <a:buSzPts val="1400"/>
              <a:buFont typeface="Roboto"/>
              <a:buChar char="●"/>
            </a:pPr>
            <a:r>
              <a:rPr lang="en" sz="1400"/>
              <a:t>Created User Stories, Acceptance Criteria, and Test Scenarios for Student Individual Course</a:t>
            </a:r>
            <a:endParaRPr sz="1400"/>
          </a:p>
          <a:p>
            <a:pPr indent="-317500" lvl="0" marL="457200" rtl="0" algn="l">
              <a:spcBef>
                <a:spcPts val="0"/>
              </a:spcBef>
              <a:spcAft>
                <a:spcPts val="0"/>
              </a:spcAft>
              <a:buClr>
                <a:schemeClr val="dk1"/>
              </a:buClr>
              <a:buSzPts val="1400"/>
              <a:buFont typeface="Roboto"/>
              <a:buChar char="●"/>
            </a:pPr>
            <a:r>
              <a:rPr lang="en" sz="1400"/>
              <a:t>Student Individual Course View ( issue  #34  on gitea) </a:t>
            </a:r>
            <a:endParaRPr sz="1400"/>
          </a:p>
          <a:p>
            <a:pPr indent="-317500" lvl="0" marL="457200" rtl="0" algn="l">
              <a:spcBef>
                <a:spcPts val="0"/>
              </a:spcBef>
              <a:spcAft>
                <a:spcPts val="0"/>
              </a:spcAft>
              <a:buSzPts val="1400"/>
              <a:buChar char="●"/>
            </a:pPr>
            <a:r>
              <a:rPr lang="en" sz="1400"/>
              <a:t>Admin Manage Accounts View ( issue  #37 on gitea) </a:t>
            </a:r>
            <a:endParaRPr sz="1400"/>
          </a:p>
          <a:p>
            <a:pPr indent="0" lvl="0" marL="0" rtl="0" algn="l">
              <a:lnSpc>
                <a:spcPct val="115000"/>
              </a:lnSpc>
              <a:spcBef>
                <a:spcPts val="0"/>
              </a:spcBef>
              <a:spcAft>
                <a:spcPts val="0"/>
              </a:spcAft>
              <a:buNone/>
            </a:pPr>
            <a:r>
              <a:rPr lang="en" sz="1400"/>
              <a:t>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 Manisha</a:t>
            </a:r>
            <a:endParaRPr/>
          </a:p>
        </p:txBody>
      </p:sp>
      <p:sp>
        <p:nvSpPr>
          <p:cNvPr id="751" name="Google Shape;751;p70"/>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Learned about wt and gitea during the project</a:t>
            </a:r>
            <a:endParaRPr/>
          </a:p>
          <a:p>
            <a:pPr indent="-304800" lvl="0" marL="457200" rtl="0" algn="l">
              <a:spcBef>
                <a:spcPts val="0"/>
              </a:spcBef>
              <a:spcAft>
                <a:spcPts val="0"/>
              </a:spcAft>
              <a:buSzPts val="1200"/>
              <a:buChar char="●"/>
            </a:pPr>
            <a:r>
              <a:rPr lang="en"/>
              <a:t>Acknowledged that wt is complicated, especially when using it.</a:t>
            </a:r>
            <a:endParaRPr/>
          </a:p>
          <a:p>
            <a:pPr indent="-304800" lvl="0" marL="457200" rtl="0" algn="l">
              <a:spcBef>
                <a:spcPts val="0"/>
              </a:spcBef>
              <a:spcAft>
                <a:spcPts val="0"/>
              </a:spcAft>
              <a:buSzPts val="1200"/>
              <a:buChar char="●"/>
            </a:pPr>
            <a:r>
              <a:rPr lang="en"/>
              <a:t>Additionally, prioritizing time management was crucial, allowing activities to be done efficiently and enabling smother project process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Rajveer</a:t>
            </a:r>
            <a:endParaRPr/>
          </a:p>
          <a:p>
            <a:pPr indent="0" lvl="0" marL="0" rtl="0" algn="l">
              <a:spcBef>
                <a:spcPts val="0"/>
              </a:spcBef>
              <a:spcAft>
                <a:spcPts val="0"/>
              </a:spcAft>
              <a:buNone/>
            </a:pPr>
            <a:r>
              <a:t/>
            </a:r>
            <a:endParaRPr/>
          </a:p>
        </p:txBody>
      </p:sp>
      <p:sp>
        <p:nvSpPr>
          <p:cNvPr id="757" name="Google Shape;757;p71"/>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400"/>
              <a:t>SRS</a:t>
            </a:r>
            <a:endParaRPr sz="1400"/>
          </a:p>
          <a:p>
            <a:pPr indent="-317500" lvl="1" marL="914400" rtl="0" algn="l">
              <a:spcBef>
                <a:spcPts val="0"/>
              </a:spcBef>
              <a:spcAft>
                <a:spcPts val="0"/>
              </a:spcAft>
              <a:buClr>
                <a:schemeClr val="dk1"/>
              </a:buClr>
              <a:buSzPts val="1400"/>
              <a:buFont typeface="Roboto"/>
              <a:buChar char="○"/>
            </a:pPr>
            <a:r>
              <a:rPr lang="en" sz="1400"/>
              <a:t>SRS 1.4</a:t>
            </a:r>
            <a:endParaRPr sz="1400"/>
          </a:p>
          <a:p>
            <a:pPr indent="-317500" lvl="1" marL="914400" rtl="0" algn="l">
              <a:lnSpc>
                <a:spcPct val="115000"/>
              </a:lnSpc>
              <a:spcBef>
                <a:spcPts val="0"/>
              </a:spcBef>
              <a:spcAft>
                <a:spcPts val="0"/>
              </a:spcAft>
              <a:buClr>
                <a:schemeClr val="dk1"/>
              </a:buClr>
              <a:buSzPts val="1400"/>
              <a:buFont typeface="Roboto"/>
              <a:buChar char="○"/>
            </a:pPr>
            <a:r>
              <a:rPr lang="en" sz="1400"/>
              <a:t>Classroom Management</a:t>
            </a:r>
            <a:endParaRPr sz="1400"/>
          </a:p>
          <a:p>
            <a:pPr indent="-317500" lvl="1" marL="914400" rtl="0" algn="l">
              <a:lnSpc>
                <a:spcPct val="115000"/>
              </a:lnSpc>
              <a:spcBef>
                <a:spcPts val="0"/>
              </a:spcBef>
              <a:spcAft>
                <a:spcPts val="0"/>
              </a:spcAft>
              <a:buClr>
                <a:schemeClr val="dk1"/>
              </a:buClr>
              <a:buSzPts val="1400"/>
              <a:buFont typeface="Roboto"/>
              <a:buChar char="○"/>
            </a:pPr>
            <a:r>
              <a:rPr lang="en" sz="1400"/>
              <a:t>Student Information Access</a:t>
            </a:r>
            <a:endParaRPr sz="1400"/>
          </a:p>
          <a:p>
            <a:pPr indent="-317500" lvl="1" marL="914400" rtl="0" algn="l">
              <a:lnSpc>
                <a:spcPct val="115000"/>
              </a:lnSpc>
              <a:spcBef>
                <a:spcPts val="0"/>
              </a:spcBef>
              <a:spcAft>
                <a:spcPts val="0"/>
              </a:spcAft>
              <a:buClr>
                <a:schemeClr val="dk1"/>
              </a:buClr>
              <a:buSzPts val="1400"/>
              <a:buFont typeface="Roboto"/>
              <a:buChar char="○"/>
            </a:pPr>
            <a:r>
              <a:rPr lang="en" sz="1400"/>
              <a:t>SRS 2.2</a:t>
            </a:r>
            <a:endParaRPr sz="1400"/>
          </a:p>
          <a:p>
            <a:pPr indent="-317500" lvl="1" marL="914400" rtl="0" algn="l">
              <a:lnSpc>
                <a:spcPct val="115000"/>
              </a:lnSpc>
              <a:spcBef>
                <a:spcPts val="0"/>
              </a:spcBef>
              <a:spcAft>
                <a:spcPts val="0"/>
              </a:spcAft>
              <a:buClr>
                <a:schemeClr val="dk1"/>
              </a:buClr>
              <a:buSzPts val="1400"/>
              <a:buFont typeface="Roboto"/>
              <a:buChar char="○"/>
            </a:pPr>
            <a:r>
              <a:rPr lang="en" sz="1400"/>
              <a:t>Student Information Access</a:t>
            </a:r>
            <a:endParaRPr sz="1400"/>
          </a:p>
          <a:p>
            <a:pPr indent="-317500" lvl="1" marL="914400" rtl="0" algn="l">
              <a:lnSpc>
                <a:spcPct val="115000"/>
              </a:lnSpc>
              <a:spcBef>
                <a:spcPts val="0"/>
              </a:spcBef>
              <a:spcAft>
                <a:spcPts val="0"/>
              </a:spcAft>
              <a:buClr>
                <a:schemeClr val="dk1"/>
              </a:buClr>
              <a:buSzPts val="1400"/>
              <a:buFont typeface="Roboto"/>
              <a:buChar char="○"/>
            </a:pPr>
            <a:r>
              <a:rPr lang="en" sz="1400"/>
              <a:t>Attendance Evaluation</a:t>
            </a:r>
            <a:endParaRPr sz="1400"/>
          </a:p>
          <a:p>
            <a:pPr indent="-317500" lvl="1" marL="914400" rtl="0" algn="l">
              <a:lnSpc>
                <a:spcPct val="115000"/>
              </a:lnSpc>
              <a:spcBef>
                <a:spcPts val="0"/>
              </a:spcBef>
              <a:spcAft>
                <a:spcPts val="0"/>
              </a:spcAft>
              <a:buClr>
                <a:schemeClr val="dk1"/>
              </a:buClr>
              <a:buSzPts val="1400"/>
              <a:buFont typeface="Roboto"/>
              <a:buChar char="○"/>
            </a:pPr>
            <a:r>
              <a:rPr lang="en" sz="1400"/>
              <a:t>SRS 2.3.2</a:t>
            </a:r>
            <a:endParaRPr sz="1400"/>
          </a:p>
          <a:p>
            <a:pPr indent="-317500" lvl="1" marL="914400" rtl="0" algn="l">
              <a:lnSpc>
                <a:spcPct val="115000"/>
              </a:lnSpc>
              <a:spcBef>
                <a:spcPts val="0"/>
              </a:spcBef>
              <a:spcAft>
                <a:spcPts val="0"/>
              </a:spcAft>
              <a:buClr>
                <a:schemeClr val="dk1"/>
              </a:buClr>
              <a:buSzPts val="1400"/>
              <a:buFont typeface="Roboto"/>
              <a:buChar char="○"/>
            </a:pPr>
            <a:r>
              <a:rPr lang="en" sz="1400"/>
              <a:t>VSRD through RSFC</a:t>
            </a:r>
            <a:endParaRPr sz="1400"/>
          </a:p>
          <a:p>
            <a:pPr indent="-317500" lvl="0" marL="457200" rtl="0" algn="l">
              <a:spcBef>
                <a:spcPts val="0"/>
              </a:spcBef>
              <a:spcAft>
                <a:spcPts val="0"/>
              </a:spcAft>
              <a:buClr>
                <a:schemeClr val="dk1"/>
              </a:buClr>
              <a:buSzPts val="1400"/>
              <a:buFont typeface="Roboto"/>
              <a:buChar char="●"/>
            </a:pPr>
            <a:r>
              <a:rPr lang="en" sz="1400"/>
              <a:t>Contributed to Class Modeling</a:t>
            </a:r>
            <a:endParaRPr sz="1400"/>
          </a:p>
          <a:p>
            <a:pPr indent="-330200" lvl="0" marL="457200" rtl="0" algn="l">
              <a:lnSpc>
                <a:spcPct val="115000"/>
              </a:lnSpc>
              <a:spcBef>
                <a:spcPts val="0"/>
              </a:spcBef>
              <a:spcAft>
                <a:spcPts val="0"/>
              </a:spcAft>
              <a:buClr>
                <a:schemeClr val="dk1"/>
              </a:buClr>
              <a:buSzPts val="1600"/>
              <a:buFont typeface="Arial"/>
              <a:buChar char="●"/>
            </a:pPr>
            <a:r>
              <a:rPr lang="en" sz="1400"/>
              <a:t>Faculty Individual Course View</a:t>
            </a:r>
            <a:endParaRPr sz="1400"/>
          </a:p>
          <a:p>
            <a:pPr indent="-317500" lvl="1" marL="914400" rtl="0" algn="l">
              <a:spcBef>
                <a:spcPts val="0"/>
              </a:spcBef>
              <a:spcAft>
                <a:spcPts val="0"/>
              </a:spcAft>
              <a:buClr>
                <a:schemeClr val="dk1"/>
              </a:buClr>
              <a:buSzPts val="1400"/>
              <a:buFont typeface="Roboto"/>
              <a:buChar char="○"/>
            </a:pPr>
            <a:r>
              <a:rPr lang="en" sz="1400"/>
              <a:t>Created user story, acceptance criteria, test scenarios, and code.</a:t>
            </a:r>
            <a:endParaRPr sz="1400"/>
          </a:p>
          <a:p>
            <a:pPr indent="-317500" lvl="0" marL="457200" rtl="0" algn="l">
              <a:spcBef>
                <a:spcPts val="0"/>
              </a:spcBef>
              <a:spcAft>
                <a:spcPts val="0"/>
              </a:spcAft>
              <a:buClr>
                <a:schemeClr val="dk1"/>
              </a:buClr>
              <a:buSzPts val="1400"/>
              <a:buFont typeface="Arial"/>
              <a:buChar char="●"/>
            </a:pPr>
            <a:r>
              <a:t/>
            </a:r>
            <a:endParaRPr sz="1400"/>
          </a:p>
          <a:p>
            <a:pPr indent="0" lvl="0" marL="0" rtl="0" algn="l">
              <a:spcBef>
                <a:spcPts val="0"/>
              </a:spcBef>
              <a:spcAft>
                <a:spcPts val="0"/>
              </a:spcAft>
              <a:buNone/>
            </a:pPr>
            <a:r>
              <a:rPr lang="en" sz="1400"/>
              <a:t> </a:t>
            </a:r>
            <a:endParaRPr sz="1400"/>
          </a:p>
          <a:p>
            <a:pPr indent="0" lvl="0" marL="457200" rtl="0" algn="l">
              <a:lnSpc>
                <a:spcPct val="115000"/>
              </a:lnSpc>
              <a:spcBef>
                <a:spcPts val="0"/>
              </a:spcBef>
              <a:spcAft>
                <a:spcPts val="0"/>
              </a:spcAft>
              <a:buNone/>
            </a:pPr>
            <a:r>
              <a:t/>
            </a:r>
            <a:endParaRPr>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 Rajveer</a:t>
            </a:r>
            <a:endParaRPr/>
          </a:p>
        </p:txBody>
      </p:sp>
      <p:sp>
        <p:nvSpPr>
          <p:cNvPr id="763" name="Google Shape;763;p72"/>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Roboto"/>
              <a:buChar char="●"/>
            </a:pPr>
            <a:r>
              <a:rPr b="1" lang="en">
                <a:solidFill>
                  <a:schemeClr val="lt1"/>
                </a:solidFill>
              </a:rPr>
              <a:t>Software Architecture</a:t>
            </a:r>
            <a:r>
              <a:rPr lang="en">
                <a:solidFill>
                  <a:schemeClr val="lt1"/>
                </a:solidFill>
              </a:rPr>
              <a:t>: Deepened knowledge in software architecture, focusing on choosing appropriate technologies for project needs.</a:t>
            </a:r>
            <a:endParaRPr>
              <a:solidFill>
                <a:schemeClr val="lt1"/>
              </a:solidFill>
            </a:endParaRPr>
          </a:p>
          <a:p>
            <a:pPr indent="-304800" lvl="0" marL="457200" rtl="0" algn="l">
              <a:lnSpc>
                <a:spcPct val="115000"/>
              </a:lnSpc>
              <a:spcBef>
                <a:spcPts val="0"/>
              </a:spcBef>
              <a:spcAft>
                <a:spcPts val="0"/>
              </a:spcAft>
              <a:buClr>
                <a:schemeClr val="lt1"/>
              </a:buClr>
              <a:buSzPts val="1200"/>
              <a:buFont typeface="Roboto"/>
              <a:buChar char="●"/>
            </a:pPr>
            <a:r>
              <a:rPr b="1" lang="en">
                <a:solidFill>
                  <a:schemeClr val="lt1"/>
                </a:solidFill>
              </a:rPr>
              <a:t>Wt Proficiency</a:t>
            </a:r>
            <a:r>
              <a:rPr lang="en">
                <a:solidFill>
                  <a:schemeClr val="lt1"/>
                </a:solidFill>
              </a:rPr>
              <a:t>: Advanced skills in using Wt for responsive web design and dynamic user interactions.</a:t>
            </a:r>
            <a:endParaRPr>
              <a:solidFill>
                <a:schemeClr val="lt1"/>
              </a:solidFill>
            </a:endParaRPr>
          </a:p>
          <a:p>
            <a:pPr indent="-304800" lvl="0" marL="457200" rtl="0" algn="l">
              <a:lnSpc>
                <a:spcPct val="115000"/>
              </a:lnSpc>
              <a:spcBef>
                <a:spcPts val="0"/>
              </a:spcBef>
              <a:spcAft>
                <a:spcPts val="0"/>
              </a:spcAft>
              <a:buClr>
                <a:schemeClr val="lt1"/>
              </a:buClr>
              <a:buSzPts val="1200"/>
              <a:buFont typeface="Roboto"/>
              <a:buChar char="●"/>
            </a:pPr>
            <a:r>
              <a:rPr b="1" lang="en">
                <a:solidFill>
                  <a:schemeClr val="lt1"/>
                </a:solidFill>
              </a:rPr>
              <a:t>Development Processes</a:t>
            </a:r>
            <a:r>
              <a:rPr lang="en">
                <a:solidFill>
                  <a:schemeClr val="lt1"/>
                </a:solidFill>
              </a:rPr>
              <a:t>: Enhanced understanding of the full software lifecycle and the critical role of thorough documentation.</a:t>
            </a:r>
            <a:endParaRPr>
              <a:solidFill>
                <a:schemeClr val="lt1"/>
              </a:solidFill>
            </a:endParaRPr>
          </a:p>
          <a:p>
            <a:pPr indent="-304800" lvl="0" marL="457200" rtl="0" algn="l">
              <a:lnSpc>
                <a:spcPct val="115000"/>
              </a:lnSpc>
              <a:spcBef>
                <a:spcPts val="0"/>
              </a:spcBef>
              <a:spcAft>
                <a:spcPts val="0"/>
              </a:spcAft>
              <a:buClr>
                <a:schemeClr val="lt1"/>
              </a:buClr>
              <a:buSzPts val="1200"/>
              <a:buFont typeface="Roboto"/>
              <a:buChar char="●"/>
            </a:pPr>
            <a:r>
              <a:rPr b="1" lang="en">
                <a:solidFill>
                  <a:schemeClr val="lt1"/>
                </a:solidFill>
              </a:rPr>
              <a:t>Communication</a:t>
            </a:r>
            <a:r>
              <a:rPr lang="en">
                <a:solidFill>
                  <a:schemeClr val="lt1"/>
                </a:solidFill>
              </a:rPr>
              <a:t>: Improved communication strategies to ensure clarity and continuous improvement within the team.</a:t>
            </a:r>
            <a:endParaRPr>
              <a:solidFill>
                <a:schemeClr val="lt1"/>
              </a:solidFill>
            </a:endParaRPr>
          </a:p>
          <a:p>
            <a:pPr indent="-304800" lvl="0" marL="457200" rtl="0" algn="l">
              <a:lnSpc>
                <a:spcPct val="115000"/>
              </a:lnSpc>
              <a:spcBef>
                <a:spcPts val="0"/>
              </a:spcBef>
              <a:spcAft>
                <a:spcPts val="0"/>
              </a:spcAft>
              <a:buClr>
                <a:schemeClr val="lt1"/>
              </a:buClr>
              <a:buSzPts val="1200"/>
              <a:buFont typeface="Roboto"/>
              <a:buChar char="●"/>
            </a:pPr>
            <a:r>
              <a:rPr b="1" lang="en">
                <a:solidFill>
                  <a:schemeClr val="lt1"/>
                </a:solidFill>
              </a:rPr>
              <a:t>Team Dynamics</a:t>
            </a:r>
            <a:r>
              <a:rPr lang="en">
                <a:solidFill>
                  <a:schemeClr val="lt1"/>
                </a:solidFill>
              </a:rPr>
              <a:t>: Learned to work in large team, emphasizing conflict resolution and effective coordination.</a:t>
            </a:r>
            <a:endParaRPr b="1">
              <a:solidFill>
                <a:schemeClr val="lt1"/>
              </a:solidFill>
            </a:endParaRPr>
          </a:p>
          <a:p>
            <a:pPr indent="0" lvl="0" marL="0" rtl="0" algn="l">
              <a:spcBef>
                <a:spcPts val="1200"/>
              </a:spcBef>
              <a:spcAft>
                <a:spcPts val="1600"/>
              </a:spcAft>
              <a:buNone/>
            </a:pPr>
            <a:r>
              <a:t/>
            </a:r>
            <a:endParaRPr>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3"/>
          <p:cNvSpPr txBox="1"/>
          <p:nvPr>
            <p:ph type="title"/>
          </p:nvPr>
        </p:nvSpPr>
        <p:spPr>
          <a:xfrm>
            <a:off x="2235000" y="95790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DEMO</a:t>
            </a:r>
            <a:endParaRPr/>
          </a:p>
        </p:txBody>
      </p:sp>
      <p:sp>
        <p:nvSpPr>
          <p:cNvPr id="769" name="Google Shape;769;p73"/>
          <p:cNvSpPr txBox="1"/>
          <p:nvPr>
            <p:ph idx="4294967295" type="subTitle"/>
          </p:nvPr>
        </p:nvSpPr>
        <p:spPr>
          <a:xfrm>
            <a:off x="134400" y="3387625"/>
            <a:ext cx="8875200" cy="82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Performed By: Zachary Handel</a:t>
            </a:r>
            <a:endParaRPr sz="2200"/>
          </a:p>
          <a:p>
            <a:pPr indent="0" lvl="0" marL="0" rtl="0" algn="ctr">
              <a:spcBef>
                <a:spcPts val="1600"/>
              </a:spcBef>
              <a:spcAft>
                <a:spcPts val="1600"/>
              </a:spcAft>
              <a:buNone/>
            </a:pPr>
            <a:r>
              <a:rPr lang="en" sz="1200"/>
              <a:t>Backup Video: https://youtu.be/FZ1xggSmtp0</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CM Plan - Joseph Gray</a:t>
            </a:r>
            <a:endParaRPr/>
          </a:p>
        </p:txBody>
      </p:sp>
      <p:sp>
        <p:nvSpPr>
          <p:cNvPr id="500" name="Google Shape;500;p29"/>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CM Plan flows as follows:</a:t>
            </a:r>
            <a:endParaRPr/>
          </a:p>
          <a:p>
            <a:pPr indent="-304800" lvl="0" marL="457200" rtl="0" algn="l">
              <a:spcBef>
                <a:spcPts val="1600"/>
              </a:spcBef>
              <a:spcAft>
                <a:spcPts val="0"/>
              </a:spcAft>
              <a:buSzPts val="1200"/>
              <a:buChar char="●"/>
            </a:pPr>
            <a:r>
              <a:rPr lang="en"/>
              <a:t>Tasks were created by leadership team in a manner that would allow for easy distribution.</a:t>
            </a:r>
            <a:endParaRPr/>
          </a:p>
          <a:p>
            <a:pPr indent="-304800" lvl="0" marL="457200" rtl="0" algn="l">
              <a:spcBef>
                <a:spcPts val="0"/>
              </a:spcBef>
              <a:spcAft>
                <a:spcPts val="0"/>
              </a:spcAft>
              <a:buSzPts val="1200"/>
              <a:buChar char="●"/>
            </a:pPr>
            <a:r>
              <a:rPr lang="en"/>
              <a:t>Tasks were assigned and then worked on by team members who were confident on the subject or were randomly selected. </a:t>
            </a:r>
            <a:endParaRPr/>
          </a:p>
          <a:p>
            <a:pPr indent="-304800" lvl="0" marL="457200" rtl="0" algn="l">
              <a:spcBef>
                <a:spcPts val="0"/>
              </a:spcBef>
              <a:spcAft>
                <a:spcPts val="0"/>
              </a:spcAft>
              <a:buSzPts val="1200"/>
              <a:buChar char="●"/>
            </a:pPr>
            <a:r>
              <a:rPr lang="en"/>
              <a:t>Upon completion, all tasks needed to pass through 2 peer reviews to ensure functionality and quality. </a:t>
            </a:r>
            <a:endParaRPr/>
          </a:p>
          <a:p>
            <a:pPr indent="-304800" lvl="1" marL="914400" rtl="0" algn="l">
              <a:spcBef>
                <a:spcPts val="0"/>
              </a:spcBef>
              <a:spcAft>
                <a:spcPts val="0"/>
              </a:spcAft>
              <a:buSzPts val="1200"/>
              <a:buChar char="○"/>
            </a:pPr>
            <a:r>
              <a:rPr lang="en"/>
              <a:t>Leadership team </a:t>
            </a:r>
            <a:r>
              <a:rPr lang="en"/>
              <a:t>conducted reviews on tasks. </a:t>
            </a:r>
            <a:endParaRPr/>
          </a:p>
          <a:p>
            <a:pPr indent="-304800" lvl="0" marL="457200" rtl="0" algn="l">
              <a:spcBef>
                <a:spcPts val="0"/>
              </a:spcBef>
              <a:spcAft>
                <a:spcPts val="0"/>
              </a:spcAft>
              <a:buSzPts val="1200"/>
              <a:buChar char="●"/>
            </a:pPr>
            <a:r>
              <a:rPr lang="en"/>
              <a:t>Completed and reviewed tasks are integrated and merged with the main project repository systematically, maintaining consistency and integrity across the project’s lifecycle.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4"/>
          <p:cNvSpPr txBox="1"/>
          <p:nvPr>
            <p:ph type="title"/>
          </p:nvPr>
        </p:nvSpPr>
        <p:spPr>
          <a:xfrm>
            <a:off x="2235000" y="95790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RECAP</a:t>
            </a:r>
            <a:endParaRPr/>
          </a:p>
        </p:txBody>
      </p:sp>
      <p:sp>
        <p:nvSpPr>
          <p:cNvPr id="775" name="Google Shape;775;p74"/>
          <p:cNvSpPr txBox="1"/>
          <p:nvPr>
            <p:ph idx="4294967295" type="subTitle"/>
          </p:nvPr>
        </p:nvSpPr>
        <p:spPr>
          <a:xfrm>
            <a:off x="134400" y="3387625"/>
            <a:ext cx="8875200" cy="82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00"/>
              <a:t>Zachary Handel</a:t>
            </a:r>
            <a:endParaRPr sz="900"/>
          </a:p>
          <a:p>
            <a:pPr indent="0" lvl="0" marL="0" rtl="0" algn="ctr">
              <a:spcBef>
                <a:spcPts val="1600"/>
              </a:spcBef>
              <a:spcAft>
                <a:spcPts val="1600"/>
              </a:spcAft>
              <a:buNone/>
            </a:pPr>
            <a:r>
              <a:rPr lang="en" sz="2300"/>
              <a:t>Thank you!</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Traceability Matrix - Joseph Gray</a:t>
            </a:r>
            <a:endParaRPr/>
          </a:p>
        </p:txBody>
      </p:sp>
      <p:graphicFrame>
        <p:nvGraphicFramePr>
          <p:cNvPr id="506" name="Google Shape;506;p30"/>
          <p:cNvGraphicFramePr/>
          <p:nvPr/>
        </p:nvGraphicFramePr>
        <p:xfrm>
          <a:off x="952500" y="1112700"/>
          <a:ext cx="3000000" cy="3000000"/>
        </p:xfrm>
        <a:graphic>
          <a:graphicData uri="http://schemas.openxmlformats.org/drawingml/2006/table">
            <a:tbl>
              <a:tblPr>
                <a:noFill/>
                <a:tableStyleId>{6BF243E7-8053-4E66-AE0D-F22D66719DB2}</a:tableStyleId>
              </a:tblPr>
              <a:tblGrid>
                <a:gridCol w="3619500"/>
                <a:gridCol w="3619500"/>
              </a:tblGrid>
              <a:tr h="38100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Requirement</a:t>
                      </a:r>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Component/Data Structure</a:t>
                      </a:r>
                      <a:endParaRPr/>
                    </a:p>
                  </a:txBody>
                  <a:tcPr marT="91425" marB="91425" marR="91425" marL="91425"/>
                </a:tc>
              </a:tr>
              <a:tr h="38100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Bulk On-boarding of students by faculty</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bulkOnBoardView</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Temporary Password upon Initiation for students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Student-Centered Attendance Tracking</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studentCourseView, recordAttendanceView</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Attendance Evaluation by Faculty</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attendanceManagementView</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Classroom Management by Faculty</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courseManagementView</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Student Information Access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studentDash, studentCourseView, </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Password Reset Functionality</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forgotPassword</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Admin Management of accounts and courses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adminDashboardView, accountManagementView, courseManagementView2</a:t>
                      </a:r>
                      <a:endParaRPr sz="12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1"/>
          <p:cNvSpPr txBox="1"/>
          <p:nvPr>
            <p:ph type="title"/>
          </p:nvPr>
        </p:nvSpPr>
        <p:spPr>
          <a:xfrm>
            <a:off x="720000" y="186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Traceability Matrix (cont.)</a:t>
            </a:r>
            <a:endParaRPr/>
          </a:p>
        </p:txBody>
      </p:sp>
      <p:graphicFrame>
        <p:nvGraphicFramePr>
          <p:cNvPr id="512" name="Google Shape;512;p31"/>
          <p:cNvGraphicFramePr/>
          <p:nvPr/>
        </p:nvGraphicFramePr>
        <p:xfrm>
          <a:off x="952500" y="758925"/>
          <a:ext cx="3000000" cy="3000000"/>
        </p:xfrm>
        <a:graphic>
          <a:graphicData uri="http://schemas.openxmlformats.org/drawingml/2006/table">
            <a:tbl>
              <a:tblPr>
                <a:noFill/>
                <a:tableStyleId>{6BF243E7-8053-4E66-AE0D-F22D66719DB2}</a:tableStyleId>
              </a:tblPr>
              <a:tblGrid>
                <a:gridCol w="3619500"/>
                <a:gridCol w="3619500"/>
              </a:tblGrid>
              <a:tr h="351025">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Requirement</a:t>
                      </a:r>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Component/Data Structure</a:t>
                      </a:r>
                      <a:endParaRPr/>
                    </a:p>
                  </a:txBody>
                  <a:tcPr marT="91425" marB="91425" marR="91425" marL="91425"/>
                </a:tc>
              </a:tr>
              <a:tr h="351025">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Display Attendance Code for Classes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t/>
                      </a:r>
                      <a:endParaRPr sz="1200">
                        <a:solidFill>
                          <a:schemeClr val="dk1"/>
                        </a:solidFill>
                        <a:latin typeface="Roboto"/>
                        <a:ea typeface="Roboto"/>
                        <a:cs typeface="Roboto"/>
                        <a:sym typeface="Roboto"/>
                      </a:endParaRPr>
                    </a:p>
                  </a:txBody>
                  <a:tcPr marT="91425" marB="91425" marR="91425" marL="91425"/>
                </a:tc>
              </a:tr>
              <a:tr h="351025">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Record Attendance with Code</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recordAttendanceView</a:t>
                      </a:r>
                      <a:endParaRPr sz="1200">
                        <a:solidFill>
                          <a:schemeClr val="dk1"/>
                        </a:solidFill>
                        <a:latin typeface="Roboto"/>
                        <a:ea typeface="Roboto"/>
                        <a:cs typeface="Roboto"/>
                        <a:sym typeface="Roboto"/>
                      </a:endParaRPr>
                    </a:p>
                  </a:txBody>
                  <a:tcPr marT="91425" marB="91425" marR="91425" marL="91425"/>
                </a:tc>
              </a:tr>
              <a:tr h="52655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View/Print Attendance Reports (Individual/Classroom)</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t/>
                      </a:r>
                      <a:endParaRPr sz="1200">
                        <a:solidFill>
                          <a:schemeClr val="dk1"/>
                        </a:solidFill>
                        <a:latin typeface="Roboto"/>
                        <a:ea typeface="Roboto"/>
                        <a:cs typeface="Roboto"/>
                        <a:sym typeface="Roboto"/>
                      </a:endParaRPr>
                    </a:p>
                  </a:txBody>
                  <a:tcPr marT="91425" marB="91425" marR="91425" marL="91425"/>
                </a:tc>
              </a:tr>
              <a:tr h="52655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Admin Purge of Expired Courses and Attendance Records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adminDashboardView, accountManagementView, courseManagementView2</a:t>
                      </a:r>
                      <a:endParaRPr sz="1200">
                        <a:solidFill>
                          <a:schemeClr val="dk1"/>
                        </a:solidFill>
                        <a:latin typeface="Roboto"/>
                        <a:ea typeface="Roboto"/>
                        <a:cs typeface="Roboto"/>
                        <a:sym typeface="Roboto"/>
                      </a:endParaRPr>
                    </a:p>
                  </a:txBody>
                  <a:tcPr marT="91425" marB="91425" marR="91425" marL="91425"/>
                </a:tc>
              </a:tr>
              <a:tr h="351025">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Register Faculty and Admin Accounts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addFacultyView</a:t>
                      </a:r>
                      <a:endParaRPr sz="1200">
                        <a:solidFill>
                          <a:schemeClr val="dk1"/>
                        </a:solidFill>
                        <a:latin typeface="Roboto"/>
                        <a:ea typeface="Roboto"/>
                        <a:cs typeface="Roboto"/>
                        <a:sym typeface="Roboto"/>
                      </a:endParaRPr>
                    </a:p>
                  </a:txBody>
                  <a:tcPr marT="91425" marB="91425" marR="91425" marL="91425"/>
                </a:tc>
              </a:tr>
              <a:tr h="52655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Edit/Delete User Accounts and Course Information</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accountManagementView, courseManagementView2</a:t>
                      </a:r>
                      <a:endParaRPr sz="1200">
                        <a:solidFill>
                          <a:schemeClr val="dk1"/>
                        </a:solidFill>
                        <a:latin typeface="Roboto"/>
                        <a:ea typeface="Roboto"/>
                        <a:cs typeface="Roboto"/>
                        <a:sym typeface="Roboto"/>
                      </a:endParaRPr>
                    </a:p>
                  </a:txBody>
                  <a:tcPr marT="91425" marB="91425" marR="91425" marL="91425"/>
                </a:tc>
              </a:tr>
              <a:tr h="52655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Student Attendance Record Management (Add/Edit/Delete)</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modifyStudentListView, attendanceManagementView</a:t>
                      </a:r>
                      <a:endParaRPr sz="1200">
                        <a:solidFill>
                          <a:schemeClr val="dk1"/>
                        </a:solidFill>
                        <a:latin typeface="Roboto"/>
                        <a:ea typeface="Roboto"/>
                        <a:cs typeface="Roboto"/>
                        <a:sym typeface="Roboto"/>
                      </a:endParaRPr>
                    </a:p>
                  </a:txBody>
                  <a:tcPr marT="91425" marB="91425" marR="91425" marL="91425"/>
                </a:tc>
              </a:tr>
              <a:tr h="526550">
                <a:tc>
                  <a:txBody>
                    <a:bodyPr/>
                    <a:lstStyle/>
                    <a:p>
                      <a:pPr indent="0" lvl="0" marL="0" rtl="0" algn="l">
                        <a:spcBef>
                          <a:spcPts val="0"/>
                        </a:spcBef>
                        <a:spcAft>
                          <a:spcPts val="1600"/>
                        </a:spcAft>
                        <a:buNone/>
                      </a:pPr>
                      <a:r>
                        <a:rPr lang="en" sz="1200">
                          <a:solidFill>
                            <a:schemeClr val="dk1"/>
                          </a:solidFill>
                          <a:latin typeface="Roboto"/>
                          <a:ea typeface="Roboto"/>
                          <a:cs typeface="Roboto"/>
                          <a:sym typeface="Roboto"/>
                        </a:rPr>
                        <a:t>Automated Email Notifications for Attendance and Account Actions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1600"/>
                        </a:spcAft>
                        <a:buNone/>
                      </a:pPr>
                      <a:r>
                        <a:t/>
                      </a:r>
                      <a:endParaRPr sz="12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SQA Plan - Ethan Rice</a:t>
            </a:r>
            <a:endParaRPr/>
          </a:p>
        </p:txBody>
      </p:sp>
      <p:sp>
        <p:nvSpPr>
          <p:cNvPr id="518" name="Google Shape;518;p32"/>
          <p:cNvSpPr txBox="1"/>
          <p:nvPr/>
        </p:nvSpPr>
        <p:spPr>
          <a:xfrm>
            <a:off x="720000" y="1112700"/>
            <a:ext cx="7456500" cy="3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Our SQA Plan adhered to the following format:</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As a task is described/developed, it is up to them to ensure their code quality.</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After they post their description/create a PR for their code, first another sub-team member should review the code. (Subbed in CM/Lead sometimes)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Then, a CM/Lead member will review the code.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If both are approvals, then one of the mergers can merge the code into main.</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If there is not two approvals, at least one of the reviews should say why the code/description does not pass and fixes must be made. Then, repeat from the top.</a:t>
            </a:r>
            <a:endParaRPr sz="15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 CM/Lead Team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