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8" r:id="rId5"/>
    <p:sldId id="264" r:id="rId6"/>
    <p:sldId id="261" r:id="rId7"/>
    <p:sldId id="262" r:id="rId8"/>
    <p:sldId id="263"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45" d="100"/>
          <a:sy n="45" d="100"/>
        </p:scale>
        <p:origin x="53" y="10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A1CEF3-06A5-4AEC-AA75-9ADCFD3B9C2F}"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7CB8CD-D311-4A14-AD89-F2E311581E16}" type="slidenum">
              <a:rPr lang="en-US" smtClean="0"/>
              <a:t>‹#›</a:t>
            </a:fld>
            <a:endParaRPr lang="en-US"/>
          </a:p>
        </p:txBody>
      </p:sp>
    </p:spTree>
    <p:extLst>
      <p:ext uri="{BB962C8B-B14F-4D97-AF65-F5344CB8AC3E}">
        <p14:creationId xmlns:p14="http://schemas.microsoft.com/office/powerpoint/2010/main" val="1351433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A1CEF3-06A5-4AEC-AA75-9ADCFD3B9C2F}"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7CB8CD-D311-4A14-AD89-F2E311581E16}" type="slidenum">
              <a:rPr lang="en-US" smtClean="0"/>
              <a:t>‹#›</a:t>
            </a:fld>
            <a:endParaRPr lang="en-US"/>
          </a:p>
        </p:txBody>
      </p:sp>
    </p:spTree>
    <p:extLst>
      <p:ext uri="{BB962C8B-B14F-4D97-AF65-F5344CB8AC3E}">
        <p14:creationId xmlns:p14="http://schemas.microsoft.com/office/powerpoint/2010/main" val="2297959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A1CEF3-06A5-4AEC-AA75-9ADCFD3B9C2F}"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7CB8CD-D311-4A14-AD89-F2E311581E16}" type="slidenum">
              <a:rPr lang="en-US" smtClean="0"/>
              <a:t>‹#›</a:t>
            </a:fld>
            <a:endParaRPr lang="en-US"/>
          </a:p>
        </p:txBody>
      </p:sp>
    </p:spTree>
    <p:extLst>
      <p:ext uri="{BB962C8B-B14F-4D97-AF65-F5344CB8AC3E}">
        <p14:creationId xmlns:p14="http://schemas.microsoft.com/office/powerpoint/2010/main" val="258180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A1CEF3-06A5-4AEC-AA75-9ADCFD3B9C2F}"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7CB8CD-D311-4A14-AD89-F2E311581E16}" type="slidenum">
              <a:rPr lang="en-US" smtClean="0"/>
              <a:t>‹#›</a:t>
            </a:fld>
            <a:endParaRPr lang="en-US"/>
          </a:p>
        </p:txBody>
      </p:sp>
    </p:spTree>
    <p:extLst>
      <p:ext uri="{BB962C8B-B14F-4D97-AF65-F5344CB8AC3E}">
        <p14:creationId xmlns:p14="http://schemas.microsoft.com/office/powerpoint/2010/main" val="2290544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A1CEF3-06A5-4AEC-AA75-9ADCFD3B9C2F}"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7CB8CD-D311-4A14-AD89-F2E311581E16}" type="slidenum">
              <a:rPr lang="en-US" smtClean="0"/>
              <a:t>‹#›</a:t>
            </a:fld>
            <a:endParaRPr lang="en-US"/>
          </a:p>
        </p:txBody>
      </p:sp>
    </p:spTree>
    <p:extLst>
      <p:ext uri="{BB962C8B-B14F-4D97-AF65-F5344CB8AC3E}">
        <p14:creationId xmlns:p14="http://schemas.microsoft.com/office/powerpoint/2010/main" val="2360142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A1CEF3-06A5-4AEC-AA75-9ADCFD3B9C2F}" type="datetimeFigureOut">
              <a:rPr lang="en-US" smtClean="0"/>
              <a:t>10/2/2021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7CB8CD-D311-4A14-AD89-F2E311581E16}" type="slidenum">
              <a:rPr lang="en-US" smtClean="0"/>
              <a:t>‹#›</a:t>
            </a:fld>
            <a:endParaRPr lang="en-US"/>
          </a:p>
        </p:txBody>
      </p:sp>
    </p:spTree>
    <p:extLst>
      <p:ext uri="{BB962C8B-B14F-4D97-AF65-F5344CB8AC3E}">
        <p14:creationId xmlns:p14="http://schemas.microsoft.com/office/powerpoint/2010/main" val="1961506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A1CEF3-06A5-4AEC-AA75-9ADCFD3B9C2F}" type="datetimeFigureOut">
              <a:rPr lang="en-US" smtClean="0"/>
              <a:t>10/2/2021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7CB8CD-D311-4A14-AD89-F2E311581E16}" type="slidenum">
              <a:rPr lang="en-US" smtClean="0"/>
              <a:t>‹#›</a:t>
            </a:fld>
            <a:endParaRPr lang="en-US"/>
          </a:p>
        </p:txBody>
      </p:sp>
    </p:spTree>
    <p:extLst>
      <p:ext uri="{BB962C8B-B14F-4D97-AF65-F5344CB8AC3E}">
        <p14:creationId xmlns:p14="http://schemas.microsoft.com/office/powerpoint/2010/main" val="1028342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A1CEF3-06A5-4AEC-AA75-9ADCFD3B9C2F}" type="datetimeFigureOut">
              <a:rPr lang="en-US" smtClean="0"/>
              <a:t>10/2/2021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7CB8CD-D311-4A14-AD89-F2E311581E16}" type="slidenum">
              <a:rPr lang="en-US" smtClean="0"/>
              <a:t>‹#›</a:t>
            </a:fld>
            <a:endParaRPr lang="en-US"/>
          </a:p>
        </p:txBody>
      </p:sp>
    </p:spTree>
    <p:extLst>
      <p:ext uri="{BB962C8B-B14F-4D97-AF65-F5344CB8AC3E}">
        <p14:creationId xmlns:p14="http://schemas.microsoft.com/office/powerpoint/2010/main" val="1458941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1CEF3-06A5-4AEC-AA75-9ADCFD3B9C2F}" type="datetimeFigureOut">
              <a:rPr lang="en-US" smtClean="0"/>
              <a:t>10/2/2021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7CB8CD-D311-4A14-AD89-F2E311581E16}" type="slidenum">
              <a:rPr lang="en-US" smtClean="0"/>
              <a:t>‹#›</a:t>
            </a:fld>
            <a:endParaRPr lang="en-US"/>
          </a:p>
        </p:txBody>
      </p:sp>
    </p:spTree>
    <p:extLst>
      <p:ext uri="{BB962C8B-B14F-4D97-AF65-F5344CB8AC3E}">
        <p14:creationId xmlns:p14="http://schemas.microsoft.com/office/powerpoint/2010/main" val="3203335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A1CEF3-06A5-4AEC-AA75-9ADCFD3B9C2F}" type="datetimeFigureOut">
              <a:rPr lang="en-US" smtClean="0"/>
              <a:t>10/2/2021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7CB8CD-D311-4A14-AD89-F2E311581E16}" type="slidenum">
              <a:rPr lang="en-US" smtClean="0"/>
              <a:t>‹#›</a:t>
            </a:fld>
            <a:endParaRPr lang="en-US"/>
          </a:p>
        </p:txBody>
      </p:sp>
    </p:spTree>
    <p:extLst>
      <p:ext uri="{BB962C8B-B14F-4D97-AF65-F5344CB8AC3E}">
        <p14:creationId xmlns:p14="http://schemas.microsoft.com/office/powerpoint/2010/main" val="600603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A1CEF3-06A5-4AEC-AA75-9ADCFD3B9C2F}" type="datetimeFigureOut">
              <a:rPr lang="en-US" smtClean="0"/>
              <a:t>10/2/2021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7CB8CD-D311-4A14-AD89-F2E311581E16}" type="slidenum">
              <a:rPr lang="en-US" smtClean="0"/>
              <a:t>‹#›</a:t>
            </a:fld>
            <a:endParaRPr lang="en-US"/>
          </a:p>
        </p:txBody>
      </p:sp>
    </p:spTree>
    <p:extLst>
      <p:ext uri="{BB962C8B-B14F-4D97-AF65-F5344CB8AC3E}">
        <p14:creationId xmlns:p14="http://schemas.microsoft.com/office/powerpoint/2010/main" val="1623384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A1CEF3-06A5-4AEC-AA75-9ADCFD3B9C2F}" type="datetimeFigureOut">
              <a:rPr lang="en-US" smtClean="0"/>
              <a:t>10/2/2021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7CB8CD-D311-4A14-AD89-F2E311581E16}" type="slidenum">
              <a:rPr lang="en-US" smtClean="0"/>
              <a:t>‹#›</a:t>
            </a:fld>
            <a:endParaRPr lang="en-US"/>
          </a:p>
        </p:txBody>
      </p:sp>
    </p:spTree>
    <p:extLst>
      <p:ext uri="{BB962C8B-B14F-4D97-AF65-F5344CB8AC3E}">
        <p14:creationId xmlns:p14="http://schemas.microsoft.com/office/powerpoint/2010/main" val="3539382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1A3DF-AE54-4FAB-B494-D9CEB6F61E2C}"/>
              </a:ext>
            </a:extLst>
          </p:cNvPr>
          <p:cNvSpPr>
            <a:spLocks noGrp="1"/>
          </p:cNvSpPr>
          <p:nvPr>
            <p:ph type="ctrTitle"/>
          </p:nvPr>
        </p:nvSpPr>
        <p:spPr/>
        <p:txBody>
          <a:bodyPr/>
          <a:lstStyle/>
          <a:p>
            <a:r>
              <a:rPr lang="en-US" dirty="0"/>
              <a:t>Point of Sale System</a:t>
            </a:r>
          </a:p>
        </p:txBody>
      </p:sp>
      <p:sp>
        <p:nvSpPr>
          <p:cNvPr id="3" name="Subtitle 2">
            <a:extLst>
              <a:ext uri="{FF2B5EF4-FFF2-40B4-BE49-F238E27FC236}">
                <a16:creationId xmlns:a16="http://schemas.microsoft.com/office/drawing/2014/main" id="{0AAEA0AB-4C26-4700-BED1-89EC3E255785}"/>
              </a:ext>
            </a:extLst>
          </p:cNvPr>
          <p:cNvSpPr>
            <a:spLocks noGrp="1"/>
          </p:cNvSpPr>
          <p:nvPr>
            <p:ph type="subTitle" idx="1"/>
          </p:nvPr>
        </p:nvSpPr>
        <p:spPr/>
        <p:txBody>
          <a:bodyPr/>
          <a:lstStyle/>
          <a:p>
            <a:r>
              <a:rPr lang="en-US" sz="1800" dirty="0">
                <a:effectLst/>
                <a:latin typeface="Arial" panose="020B0604020202020204" pitchFamily="34" charset="0"/>
                <a:ea typeface="Arial" panose="020B0604020202020204" pitchFamily="34" charset="0"/>
              </a:rPr>
              <a:t>Trevor Huffman, Joshua Collins-McDowell, Zachary Hartman</a:t>
            </a:r>
          </a:p>
          <a:p>
            <a:endParaRPr lang="en-US" dirty="0"/>
          </a:p>
        </p:txBody>
      </p:sp>
    </p:spTree>
    <p:extLst>
      <p:ext uri="{BB962C8B-B14F-4D97-AF65-F5344CB8AC3E}">
        <p14:creationId xmlns:p14="http://schemas.microsoft.com/office/powerpoint/2010/main" val="2660408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20C96-D14E-42C1-8058-4EDC350ADB3D}"/>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171479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8F272-9DE4-4B00-A502-6926BD571A65}"/>
              </a:ext>
            </a:extLst>
          </p:cNvPr>
          <p:cNvSpPr>
            <a:spLocks noGrp="1"/>
          </p:cNvSpPr>
          <p:nvPr>
            <p:ph type="title"/>
          </p:nvPr>
        </p:nvSpPr>
        <p:spPr/>
        <p:txBody>
          <a:bodyPr/>
          <a:lstStyle/>
          <a:p>
            <a:r>
              <a:rPr lang="en-US" b="1" dirty="0">
                <a:latin typeface="Arial" panose="020B0604020202020204" pitchFamily="34" charset="0"/>
                <a:ea typeface="Arial" panose="020B0604020202020204" pitchFamily="34" charset="0"/>
              </a:rPr>
              <a:t>Our P</a:t>
            </a:r>
            <a:r>
              <a:rPr lang="en-US" sz="4400" b="1" dirty="0">
                <a:effectLst/>
                <a:latin typeface="Arial" panose="020B0604020202020204" pitchFamily="34" charset="0"/>
                <a:ea typeface="Arial" panose="020B0604020202020204" pitchFamily="34" charset="0"/>
              </a:rPr>
              <a:t>rofile</a:t>
            </a:r>
            <a:endParaRPr lang="en-US" b="1" dirty="0"/>
          </a:p>
        </p:txBody>
      </p:sp>
      <p:sp>
        <p:nvSpPr>
          <p:cNvPr id="3" name="Content Placeholder 2">
            <a:extLst>
              <a:ext uri="{FF2B5EF4-FFF2-40B4-BE49-F238E27FC236}">
                <a16:creationId xmlns:a16="http://schemas.microsoft.com/office/drawing/2014/main" id="{E8658A3E-39BC-4BEA-BA80-279DFE7D0D3D}"/>
              </a:ext>
            </a:extLst>
          </p:cNvPr>
          <p:cNvSpPr>
            <a:spLocks noGrp="1"/>
          </p:cNvSpPr>
          <p:nvPr>
            <p:ph idx="1"/>
          </p:nvPr>
        </p:nvSpPr>
        <p:spPr/>
        <p:txBody>
          <a:bodyPr/>
          <a:lstStyle/>
          <a:p>
            <a:r>
              <a:rPr lang="en-US" sz="1800" dirty="0">
                <a:effectLst/>
                <a:latin typeface="Arial" panose="020B0604020202020204" pitchFamily="34" charset="0"/>
                <a:ea typeface="Arial" panose="020B0604020202020204" pitchFamily="34" charset="0"/>
              </a:rPr>
              <a:t>Trevor Huffman: My qualifications to do this assignment is a background in basic Java through taking Programming 1 and 2 in Java with UCM. I think my strengths lie in an ability to use database management systems like SQL to track and upkeep the databases that hold our ingredient lists, etc. I failed Data Structures once before, so I don’t think I have many positive attributes or abilities in using data structures to create this program.</a:t>
            </a:r>
          </a:p>
          <a:p>
            <a:r>
              <a:rPr lang="en-US" sz="1800" u="sng" dirty="0">
                <a:effectLst/>
                <a:latin typeface="Arial" panose="020B0604020202020204" pitchFamily="34" charset="0"/>
                <a:ea typeface="Arial" panose="020B0604020202020204" pitchFamily="34" charset="0"/>
              </a:rPr>
              <a:t>Joshua Collins-</a:t>
            </a:r>
            <a:r>
              <a:rPr lang="en-US" sz="1800" u="sng" dirty="0" err="1">
                <a:effectLst/>
                <a:latin typeface="Arial" panose="020B0604020202020204" pitchFamily="34" charset="0"/>
                <a:ea typeface="Arial" panose="020B0604020202020204" pitchFamily="34" charset="0"/>
              </a:rPr>
              <a:t>Mcdowell</a:t>
            </a:r>
            <a:r>
              <a:rPr lang="en-US" sz="1800" b="1"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 I have taken several types of programming language classes such as Python, C++, Unix, SQL, and Java. I also have always been attentive to details and can problem solve to figure out what an error or bug is being caused by. My weakness would be not having any official software development experience yet and working with a team to solve a larger problem with coding. I currently work at a warehouse and use inventory management software all day.</a:t>
            </a:r>
          </a:p>
          <a:p>
            <a:r>
              <a:rPr lang="en-US" sz="1800" dirty="0">
                <a:effectLst/>
                <a:latin typeface="Arial" panose="020B0604020202020204" pitchFamily="34" charset="0"/>
                <a:ea typeface="Arial" panose="020B0604020202020204" pitchFamily="34" charset="0"/>
              </a:rPr>
              <a:t>Zachary</a:t>
            </a:r>
            <a:r>
              <a:rPr lang="en-US" sz="1800" u="sng" dirty="0">
                <a:effectLst/>
                <a:latin typeface="Arial" panose="020B0604020202020204" pitchFamily="34" charset="0"/>
                <a:ea typeface="Arial" panose="020B0604020202020204" pitchFamily="34" charset="0"/>
              </a:rPr>
              <a:t> Hartman</a:t>
            </a:r>
            <a:r>
              <a:rPr lang="en-US" sz="1800" dirty="0">
                <a:effectLst/>
                <a:latin typeface="Arial" panose="020B0604020202020204" pitchFamily="34" charset="0"/>
                <a:ea typeface="Arial" panose="020B0604020202020204" pitchFamily="34" charset="0"/>
              </a:rPr>
              <a:t>: I have taken courses in Java, Python, SQL, Project Management and have done projects related to commercial products. While I would not consider myself a master, I am good with public speaking and presenting ideas, as well as problem solving and troubleshooting code.</a:t>
            </a:r>
          </a:p>
          <a:p>
            <a:endParaRPr lang="en-US" dirty="0"/>
          </a:p>
        </p:txBody>
      </p:sp>
    </p:spTree>
    <p:extLst>
      <p:ext uri="{BB962C8B-B14F-4D97-AF65-F5344CB8AC3E}">
        <p14:creationId xmlns:p14="http://schemas.microsoft.com/office/powerpoint/2010/main" val="1691107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C52B5-67CD-4FED-BFE9-030A9D86B375}"/>
              </a:ext>
            </a:extLst>
          </p:cNvPr>
          <p:cNvSpPr>
            <a:spLocks noGrp="1"/>
          </p:cNvSpPr>
          <p:nvPr>
            <p:ph type="title"/>
          </p:nvPr>
        </p:nvSpPr>
        <p:spPr/>
        <p:txBody>
          <a:bodyPr>
            <a:normAutofit fontScale="90000"/>
          </a:bodyPr>
          <a:lstStyle/>
          <a:p>
            <a:pPr marL="0" marR="0">
              <a:lnSpc>
                <a:spcPct val="150000"/>
              </a:lnSpc>
              <a:spcBef>
                <a:spcPts val="1800"/>
              </a:spcBef>
              <a:spcAft>
                <a:spcPts val="600"/>
              </a:spcAft>
            </a:pPr>
            <a:r>
              <a:rPr lang="en-US" sz="4400" b="1" dirty="0">
                <a:effectLst/>
                <a:latin typeface="Arial" panose="020B0604020202020204" pitchFamily="34" charset="0"/>
              </a:rPr>
              <a:t>Background: </a:t>
            </a:r>
            <a:br>
              <a:rPr lang="en-US" sz="4400" b="1" dirty="0">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30B04786-8555-4182-8A20-A27C7850C355}"/>
              </a:ext>
            </a:extLst>
          </p:cNvPr>
          <p:cNvSpPr>
            <a:spLocks noGrp="1"/>
          </p:cNvSpPr>
          <p:nvPr>
            <p:ph idx="1"/>
          </p:nvPr>
        </p:nvSpPr>
        <p:spPr/>
        <p:txBody>
          <a:bodyPr/>
          <a:lstStyle/>
          <a:p>
            <a:r>
              <a:rPr lang="en-US" sz="1800" dirty="0">
                <a:effectLst/>
                <a:latin typeface="Arial" panose="020B0604020202020204" pitchFamily="34" charset="0"/>
                <a:ea typeface="Arial" panose="020B0604020202020204" pitchFamily="34" charset="0"/>
              </a:rPr>
              <a:t>Retail and Food-Industry stores use the Point of Sale (POS) systems, which track menu items and print tickets much like our product will. We, here, are producing a POS system that virtually eliminates physical tickets.</a:t>
            </a:r>
          </a:p>
          <a:p>
            <a:r>
              <a:rPr lang="en-US" sz="1800" dirty="0">
                <a:effectLst/>
                <a:latin typeface="Arial" panose="020B0604020202020204" pitchFamily="34" charset="0"/>
                <a:ea typeface="Arial" panose="020B0604020202020204" pitchFamily="34" charset="0"/>
              </a:rPr>
              <a:t>Main functionalities of a POS system include: The system determines the price of the item(s), payment is processed, transaction completes(the emailed receipt is the sign of this).</a:t>
            </a:r>
          </a:p>
          <a:p>
            <a:r>
              <a:rPr lang="en-US" sz="1800" dirty="0">
                <a:effectLst/>
                <a:latin typeface="Arial" panose="020B0604020202020204" pitchFamily="34" charset="0"/>
                <a:ea typeface="Arial" panose="020B0604020202020204" pitchFamily="34" charset="0"/>
              </a:rPr>
              <a:t>Components of a POS system: Software with a front and back end, and hardware. For this project, our POS hardware will be a PC monitor, and a receipt printer which we will set up to send an email to the buyer, reminding them of their purchase.</a:t>
            </a:r>
          </a:p>
          <a:p>
            <a:r>
              <a:rPr lang="en-US" sz="1800" dirty="0">
                <a:effectLst/>
                <a:latin typeface="Arial" panose="020B0604020202020204" pitchFamily="34" charset="0"/>
                <a:ea typeface="Arial" panose="020B0604020202020204" pitchFamily="34" charset="0"/>
              </a:rPr>
              <a:t>Challenges of managing a POS system: Vulnerability to cyber attacks (in the form of poor encryption, internet exposure, unsecure data storages) and the inability to have a flexible menu</a:t>
            </a:r>
          </a:p>
          <a:p>
            <a:endParaRPr lang="en-US" dirty="0"/>
          </a:p>
        </p:txBody>
      </p:sp>
    </p:spTree>
    <p:extLst>
      <p:ext uri="{BB962C8B-B14F-4D97-AF65-F5344CB8AC3E}">
        <p14:creationId xmlns:p14="http://schemas.microsoft.com/office/powerpoint/2010/main" val="3329860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80F0D-7466-40AB-B8D5-3A491C1492E1}"/>
              </a:ext>
            </a:extLst>
          </p:cNvPr>
          <p:cNvSpPr>
            <a:spLocks noGrp="1"/>
          </p:cNvSpPr>
          <p:nvPr>
            <p:ph type="title"/>
          </p:nvPr>
        </p:nvSpPr>
        <p:spPr/>
        <p:txBody>
          <a:bodyPr>
            <a:normAutofit fontScale="90000"/>
          </a:bodyPr>
          <a:lstStyle/>
          <a:p>
            <a:pPr marL="0" marR="0">
              <a:lnSpc>
                <a:spcPct val="150000"/>
              </a:lnSpc>
              <a:spcBef>
                <a:spcPts val="1800"/>
              </a:spcBef>
              <a:spcAft>
                <a:spcPts val="600"/>
              </a:spcAft>
            </a:pPr>
            <a:r>
              <a:rPr lang="en-US" sz="4400" b="1" dirty="0">
                <a:effectLst/>
                <a:latin typeface="Arial" panose="020B0604020202020204" pitchFamily="34" charset="0"/>
              </a:rPr>
              <a:t>Proposed Project Description: </a:t>
            </a:r>
            <a:br>
              <a:rPr lang="en-US" sz="4400" b="1" dirty="0">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D9A0FB49-ABD5-4D1B-8BB4-9DABBE4828B7}"/>
              </a:ext>
            </a:extLst>
          </p:cNvPr>
          <p:cNvSpPr>
            <a:spLocks noGrp="1"/>
          </p:cNvSpPr>
          <p:nvPr>
            <p:ph idx="1"/>
          </p:nvPr>
        </p:nvSpPr>
        <p:spPr>
          <a:xfrm>
            <a:off x="838200" y="1825625"/>
            <a:ext cx="7526867" cy="4351338"/>
          </a:xfrm>
        </p:spPr>
        <p:txBody>
          <a:bodyPr/>
          <a:lstStyle/>
          <a:p>
            <a:r>
              <a:rPr lang="en-US" sz="1800" dirty="0">
                <a:effectLst/>
                <a:latin typeface="Arial" panose="020B0604020202020204" pitchFamily="34" charset="0"/>
                <a:ea typeface="Arial" panose="020B0604020202020204" pitchFamily="34" charset="0"/>
              </a:rPr>
              <a:t>Build a modular application that allows users to </a:t>
            </a:r>
            <a:r>
              <a:rPr lang="en-US" sz="1800" b="1" dirty="0">
                <a:effectLst/>
                <a:latin typeface="Arial" panose="020B0604020202020204" pitchFamily="34" charset="0"/>
                <a:ea typeface="Arial" panose="020B0604020202020204" pitchFamily="34" charset="0"/>
              </a:rPr>
              <a:t>edit </a:t>
            </a:r>
            <a:r>
              <a:rPr lang="en-US" sz="1800" dirty="0">
                <a:effectLst/>
                <a:latin typeface="Arial" panose="020B0604020202020204" pitchFamily="34" charset="0"/>
                <a:ea typeface="Arial" panose="020B0604020202020204" pitchFamily="34" charset="0"/>
              </a:rPr>
              <a:t>and </a:t>
            </a:r>
            <a:r>
              <a:rPr lang="en-US" sz="1800" b="1" dirty="0">
                <a:effectLst/>
                <a:latin typeface="Arial" panose="020B0604020202020204" pitchFamily="34" charset="0"/>
                <a:ea typeface="Arial" panose="020B0604020202020204" pitchFamily="34" charset="0"/>
              </a:rPr>
              <a:t>track </a:t>
            </a:r>
            <a:r>
              <a:rPr lang="en-US" sz="1800" dirty="0">
                <a:effectLst/>
                <a:latin typeface="Arial" panose="020B0604020202020204" pitchFamily="34" charset="0"/>
                <a:ea typeface="Arial" panose="020B0604020202020204" pitchFamily="34" charset="0"/>
              </a:rPr>
              <a:t>menu items, ingredients and sold numbers. Users will be able to edit existing menu items, track basic metrics and push tickets to a </a:t>
            </a:r>
            <a:r>
              <a:rPr lang="en-US" sz="1800" b="1" dirty="0">
                <a:effectLst/>
                <a:latin typeface="Arial" panose="020B0604020202020204" pitchFamily="34" charset="0"/>
                <a:ea typeface="Arial" panose="020B0604020202020204" pitchFamily="34" charset="0"/>
              </a:rPr>
              <a:t>Point-Of-Sale system</a:t>
            </a:r>
            <a:r>
              <a:rPr lang="en-US" sz="1800" dirty="0">
                <a:effectLst/>
                <a:latin typeface="Arial" panose="020B0604020202020204" pitchFamily="34" charset="0"/>
                <a:ea typeface="Arial" panose="020B0604020202020204" pitchFamily="34" charset="0"/>
              </a:rPr>
              <a:t> for order handling.</a:t>
            </a:r>
          </a:p>
          <a:p>
            <a:r>
              <a:rPr lang="en-US" sz="1800" dirty="0">
                <a:latin typeface="Arial" panose="020B0604020202020204" pitchFamily="34" charset="0"/>
                <a:ea typeface="Arial" panose="020B0604020202020204" pitchFamily="34" charset="0"/>
              </a:rPr>
              <a:t>We are targeting a</a:t>
            </a:r>
            <a:r>
              <a:rPr lang="en-US" sz="1800" dirty="0">
                <a:effectLst/>
                <a:latin typeface="Arial" panose="020B0604020202020204" pitchFamily="34" charset="0"/>
                <a:ea typeface="Arial" panose="020B0604020202020204" pitchFamily="34" charset="0"/>
              </a:rPr>
              <a:t>ll businesses that require a system to track ingredients/consumable items that make up store products. This includes, but is not limited to: Restaurants, Custom storefronts (cars, figurines, </a:t>
            </a:r>
            <a:r>
              <a:rPr lang="en-US" sz="1800" dirty="0" err="1">
                <a:effectLst/>
                <a:latin typeface="Arial" panose="020B0604020202020204" pitchFamily="34" charset="0"/>
                <a:ea typeface="Arial" panose="020B0604020202020204" pitchFamily="34" charset="0"/>
              </a:rPr>
              <a:t>etc</a:t>
            </a:r>
            <a:r>
              <a:rPr lang="en-US" sz="1800" dirty="0">
                <a:effectLst/>
                <a:latin typeface="Arial" panose="020B0604020202020204" pitchFamily="34" charset="0"/>
                <a:ea typeface="Arial" panose="020B0604020202020204" pitchFamily="34" charset="0"/>
              </a:rPr>
              <a:t>) and Inventory based merchants (shirts, custom clothing).</a:t>
            </a:r>
          </a:p>
          <a:p>
            <a:endParaRPr lang="en-US" dirty="0"/>
          </a:p>
        </p:txBody>
      </p:sp>
      <p:pic>
        <p:nvPicPr>
          <p:cNvPr id="4" name="image2.png">
            <a:extLst>
              <a:ext uri="{FF2B5EF4-FFF2-40B4-BE49-F238E27FC236}">
                <a16:creationId xmlns:a16="http://schemas.microsoft.com/office/drawing/2014/main" id="{880EED7B-ABED-4520-9E1F-152363615500}"/>
              </a:ext>
            </a:extLst>
          </p:cNvPr>
          <p:cNvPicPr/>
          <p:nvPr/>
        </p:nvPicPr>
        <p:blipFill>
          <a:blip r:embed="rId2"/>
          <a:srcRect/>
          <a:stretch>
            <a:fillRect/>
          </a:stretch>
        </p:blipFill>
        <p:spPr>
          <a:xfrm>
            <a:off x="8953500" y="1"/>
            <a:ext cx="3238500" cy="6858000"/>
          </a:xfrm>
          <a:prstGeom prst="rect">
            <a:avLst/>
          </a:prstGeom>
          <a:ln/>
        </p:spPr>
      </p:pic>
    </p:spTree>
    <p:extLst>
      <p:ext uri="{BB962C8B-B14F-4D97-AF65-F5344CB8AC3E}">
        <p14:creationId xmlns:p14="http://schemas.microsoft.com/office/powerpoint/2010/main" val="1384186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95F85-EE5B-49D1-8CC9-BE748BCEB6D1}"/>
              </a:ext>
            </a:extLst>
          </p:cNvPr>
          <p:cNvSpPr>
            <a:spLocks noGrp="1"/>
          </p:cNvSpPr>
          <p:nvPr>
            <p:ph type="title"/>
          </p:nvPr>
        </p:nvSpPr>
        <p:spPr/>
        <p:txBody>
          <a:bodyPr/>
          <a:lstStyle/>
          <a:p>
            <a:r>
              <a:rPr lang="en-US" b="1" dirty="0"/>
              <a:t>What We Will Use</a:t>
            </a:r>
          </a:p>
        </p:txBody>
      </p:sp>
      <p:sp>
        <p:nvSpPr>
          <p:cNvPr id="3" name="Content Placeholder 2">
            <a:extLst>
              <a:ext uri="{FF2B5EF4-FFF2-40B4-BE49-F238E27FC236}">
                <a16:creationId xmlns:a16="http://schemas.microsoft.com/office/drawing/2014/main" id="{C7619E95-ED05-4C54-9178-A395FDF40291}"/>
              </a:ext>
            </a:extLst>
          </p:cNvPr>
          <p:cNvSpPr>
            <a:spLocks noGrp="1"/>
          </p:cNvSpPr>
          <p:nvPr>
            <p:ph idx="1"/>
          </p:nvPr>
        </p:nvSpPr>
        <p:spPr/>
        <p:txBody>
          <a:bodyPr/>
          <a:lstStyle/>
          <a:p>
            <a:r>
              <a:rPr lang="en-US" dirty="0"/>
              <a:t>Java: Backend logic</a:t>
            </a:r>
          </a:p>
          <a:p>
            <a:pPr marL="0" indent="0">
              <a:buNone/>
            </a:pPr>
            <a:endParaRPr lang="en-US" dirty="0"/>
          </a:p>
          <a:p>
            <a:r>
              <a:rPr lang="en-US" dirty="0" err="1"/>
              <a:t>SQLlite</a:t>
            </a:r>
            <a:r>
              <a:rPr lang="en-US" dirty="0"/>
              <a:t>: Self contained SQL server that can ship with the project already set up</a:t>
            </a:r>
          </a:p>
          <a:p>
            <a:endParaRPr lang="en-US" dirty="0"/>
          </a:p>
          <a:p>
            <a:r>
              <a:rPr lang="en-US" dirty="0"/>
              <a:t>JavaFX: Graphical UI (GUI)</a:t>
            </a:r>
          </a:p>
        </p:txBody>
      </p:sp>
    </p:spTree>
    <p:extLst>
      <p:ext uri="{BB962C8B-B14F-4D97-AF65-F5344CB8AC3E}">
        <p14:creationId xmlns:p14="http://schemas.microsoft.com/office/powerpoint/2010/main" val="3399868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40783-956A-4990-A27B-E559705F4EA1}"/>
              </a:ext>
            </a:extLst>
          </p:cNvPr>
          <p:cNvSpPr>
            <a:spLocks noGrp="1"/>
          </p:cNvSpPr>
          <p:nvPr>
            <p:ph type="title"/>
          </p:nvPr>
        </p:nvSpPr>
        <p:spPr/>
        <p:txBody>
          <a:bodyPr/>
          <a:lstStyle/>
          <a:p>
            <a:r>
              <a:rPr lang="en-US" sz="4400" b="1" dirty="0">
                <a:effectLst/>
                <a:latin typeface="Arial" panose="020B0604020202020204" pitchFamily="34" charset="0"/>
                <a:ea typeface="Arial" panose="020B0604020202020204" pitchFamily="34" charset="0"/>
              </a:rPr>
              <a:t>Assumptions</a:t>
            </a:r>
            <a:endParaRPr lang="en-US" b="1" dirty="0"/>
          </a:p>
        </p:txBody>
      </p:sp>
      <p:sp>
        <p:nvSpPr>
          <p:cNvPr id="3" name="Content Placeholder 2">
            <a:extLst>
              <a:ext uri="{FF2B5EF4-FFF2-40B4-BE49-F238E27FC236}">
                <a16:creationId xmlns:a16="http://schemas.microsoft.com/office/drawing/2014/main" id="{1A836FFE-6C59-4080-8679-31FFEFE7C1BB}"/>
              </a:ext>
            </a:extLst>
          </p:cNvPr>
          <p:cNvSpPr>
            <a:spLocks noGrp="1"/>
          </p:cNvSpPr>
          <p:nvPr>
            <p:ph idx="1"/>
          </p:nvPr>
        </p:nvSpPr>
        <p:spPr/>
        <p:txBody>
          <a:bodyPr/>
          <a:lstStyle/>
          <a:p>
            <a:pPr marL="0" marR="0">
              <a:lnSpc>
                <a:spcPct val="150000"/>
              </a:lnSpc>
              <a:spcBef>
                <a:spcPts val="0"/>
              </a:spcBef>
              <a:spcAft>
                <a:spcPts val="0"/>
              </a:spcAft>
            </a:pPr>
            <a:r>
              <a:rPr lang="en-US" dirty="0"/>
              <a:t>Assumptions:</a:t>
            </a:r>
            <a:br>
              <a:rPr lang="en-US" dirty="0"/>
            </a:br>
            <a:r>
              <a:rPr lang="en-US" sz="1800" dirty="0">
                <a:effectLst/>
                <a:latin typeface="Arial" panose="020B0604020202020204" pitchFamily="34" charset="0"/>
                <a:ea typeface="Arial" panose="020B0604020202020204" pitchFamily="34" charset="0"/>
              </a:rPr>
              <a:t> </a:t>
            </a:r>
          </a:p>
          <a:p>
            <a:pPr marL="342900" marR="0" lvl="0" indent="-342900">
              <a:lnSpc>
                <a:spcPct val="150000"/>
              </a:lnSpc>
              <a:spcBef>
                <a:spcPts val="0"/>
              </a:spcBef>
              <a:spcAft>
                <a:spcPts val="0"/>
              </a:spcAft>
              <a:buFont typeface="Arial" panose="020B0604020202020204" pitchFamily="34" charset="0"/>
              <a:buChar char="➔"/>
            </a:pPr>
            <a:r>
              <a:rPr lang="en-US" sz="1800" u="none" strike="noStrike" dirty="0">
                <a:effectLst/>
                <a:latin typeface="Arial" panose="020B0604020202020204" pitchFamily="34" charset="0"/>
                <a:ea typeface="Arial" panose="020B0604020202020204" pitchFamily="34" charset="0"/>
              </a:rPr>
              <a:t>Every fresh system starts with no objects and no consumables</a:t>
            </a:r>
          </a:p>
          <a:p>
            <a:pPr marL="342900" marR="0" lvl="0" indent="-342900">
              <a:lnSpc>
                <a:spcPct val="150000"/>
              </a:lnSpc>
              <a:spcBef>
                <a:spcPts val="0"/>
              </a:spcBef>
              <a:spcAft>
                <a:spcPts val="0"/>
              </a:spcAft>
              <a:buFont typeface="Arial" panose="020B0604020202020204" pitchFamily="34" charset="0"/>
              <a:buChar char="➔"/>
            </a:pPr>
            <a:r>
              <a:rPr lang="en-US" sz="1800" u="none" strike="noStrike" dirty="0">
                <a:effectLst/>
                <a:latin typeface="Arial" panose="020B0604020202020204" pitchFamily="34" charset="0"/>
                <a:ea typeface="Arial" panose="020B0604020202020204" pitchFamily="34" charset="0"/>
              </a:rPr>
              <a:t>If the item is a non-consumable menu item, the object will have a SKU number (Stock Keeping Unit).</a:t>
            </a:r>
          </a:p>
          <a:p>
            <a:pPr marL="342900" marR="0" lvl="0" indent="-342900">
              <a:lnSpc>
                <a:spcPct val="150000"/>
              </a:lnSpc>
              <a:spcBef>
                <a:spcPts val="0"/>
              </a:spcBef>
              <a:spcAft>
                <a:spcPts val="0"/>
              </a:spcAft>
              <a:buFont typeface="Arial" panose="020B0604020202020204" pitchFamily="34" charset="0"/>
              <a:buChar char="➔"/>
            </a:pPr>
            <a:r>
              <a:rPr lang="en-US" sz="1800" u="none" strike="noStrike" dirty="0">
                <a:effectLst/>
                <a:latin typeface="Arial" panose="020B0604020202020204" pitchFamily="34" charset="0"/>
                <a:ea typeface="Arial" panose="020B0604020202020204" pitchFamily="34" charset="0"/>
              </a:rPr>
              <a:t>Users will not be able to register unique UPC, items with UPC labels must be inputted from UPC label or not at all</a:t>
            </a:r>
          </a:p>
          <a:p>
            <a:pPr marL="0" indent="0">
              <a:buNone/>
            </a:pPr>
            <a:br>
              <a:rPr lang="en-US" dirty="0"/>
            </a:br>
            <a:endParaRPr lang="en-US" dirty="0"/>
          </a:p>
        </p:txBody>
      </p:sp>
    </p:spTree>
    <p:extLst>
      <p:ext uri="{BB962C8B-B14F-4D97-AF65-F5344CB8AC3E}">
        <p14:creationId xmlns:p14="http://schemas.microsoft.com/office/powerpoint/2010/main" val="3782937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A8569-01ED-4EB4-A400-8FC6CAA5142A}"/>
              </a:ext>
            </a:extLst>
          </p:cNvPr>
          <p:cNvSpPr>
            <a:spLocks noGrp="1"/>
          </p:cNvSpPr>
          <p:nvPr>
            <p:ph type="title"/>
          </p:nvPr>
        </p:nvSpPr>
        <p:spPr/>
        <p:txBody>
          <a:bodyPr/>
          <a:lstStyle/>
          <a:p>
            <a:r>
              <a:rPr lang="en-US" dirty="0"/>
              <a:t>Goals (should we have time)</a:t>
            </a:r>
          </a:p>
        </p:txBody>
      </p:sp>
      <p:sp>
        <p:nvSpPr>
          <p:cNvPr id="3" name="Content Placeholder 2">
            <a:extLst>
              <a:ext uri="{FF2B5EF4-FFF2-40B4-BE49-F238E27FC236}">
                <a16:creationId xmlns:a16="http://schemas.microsoft.com/office/drawing/2014/main" id="{DE437765-966E-45F7-BE7E-9CF2115A957F}"/>
              </a:ext>
            </a:extLst>
          </p:cNvPr>
          <p:cNvSpPr>
            <a:spLocks noGrp="1"/>
          </p:cNvSpPr>
          <p:nvPr>
            <p:ph idx="1"/>
          </p:nvPr>
        </p:nvSpPr>
        <p:spPr/>
        <p:txBody>
          <a:bodyPr/>
          <a:lstStyle/>
          <a:p>
            <a:pPr marL="1371600" marR="0">
              <a:lnSpc>
                <a:spcPct val="150000"/>
              </a:lnSpc>
              <a:spcBef>
                <a:spcPts val="0"/>
              </a:spcBef>
              <a:spcAft>
                <a:spcPts val="0"/>
              </a:spcAft>
            </a:pPr>
            <a:r>
              <a:rPr lang="en-US" sz="1800" b="1" dirty="0">
                <a:effectLst/>
                <a:latin typeface="Arial" panose="020B0604020202020204" pitchFamily="34" charset="0"/>
                <a:ea typeface="Arial" panose="020B0604020202020204" pitchFamily="34" charset="0"/>
              </a:rPr>
              <a:t>Cash. Secure online payments</a:t>
            </a:r>
            <a:r>
              <a:rPr lang="en-US" sz="1800" dirty="0">
                <a:effectLst/>
                <a:latin typeface="Arial" panose="020B0604020202020204" pitchFamily="34" charset="0"/>
                <a:ea typeface="Arial" panose="020B0604020202020204" pitchFamily="34" charset="0"/>
              </a:rPr>
              <a:t> through your eCommerce site.    </a:t>
            </a:r>
            <a:r>
              <a:rPr lang="en-US" sz="1800" b="1" dirty="0">
                <a:effectLst/>
                <a:latin typeface="Arial" panose="020B0604020202020204" pitchFamily="34" charset="0"/>
                <a:ea typeface="Arial" panose="020B0604020202020204" pitchFamily="34" charset="0"/>
              </a:rPr>
              <a:t>Magstripe credit cards</a:t>
            </a:r>
            <a:r>
              <a:rPr lang="en-US" sz="1800" dirty="0">
                <a:effectLst/>
                <a:latin typeface="Arial" panose="020B0604020202020204" pitchFamily="34" charset="0"/>
                <a:ea typeface="Arial" panose="020B0604020202020204" pitchFamily="34" charset="0"/>
              </a:rPr>
              <a:t>, which are cards that you swipe. </a:t>
            </a:r>
            <a:r>
              <a:rPr lang="en-US" sz="1800" b="1" dirty="0">
                <a:effectLst/>
                <a:latin typeface="Arial" panose="020B0604020202020204" pitchFamily="34" charset="0"/>
                <a:ea typeface="Arial" panose="020B0604020202020204" pitchFamily="34" charset="0"/>
              </a:rPr>
              <a:t>Chip cards</a:t>
            </a:r>
            <a:r>
              <a:rPr lang="en-US" sz="1800" dirty="0">
                <a:effectLst/>
                <a:latin typeface="Arial" panose="020B0604020202020204" pitchFamily="34" charset="0"/>
                <a:ea typeface="Arial" panose="020B0604020202020204" pitchFamily="34" charset="0"/>
              </a:rPr>
              <a:t>, which are credit cards with an embedded chip. </a:t>
            </a:r>
            <a:r>
              <a:rPr lang="en-US" sz="1800" b="1" dirty="0">
                <a:effectLst/>
                <a:latin typeface="Arial" panose="020B0604020202020204" pitchFamily="34" charset="0"/>
                <a:ea typeface="Arial" panose="020B0604020202020204" pitchFamily="34" charset="0"/>
              </a:rPr>
              <a:t>Contactless payments</a:t>
            </a:r>
            <a:r>
              <a:rPr lang="en-US" sz="1800" dirty="0">
                <a:effectLst/>
                <a:latin typeface="Arial" panose="020B0604020202020204" pitchFamily="34" charset="0"/>
                <a:ea typeface="Arial" panose="020B0604020202020204" pitchFamily="34" charset="0"/>
              </a:rPr>
              <a:t>, which might include a contactless card that customers tap or a mobile wallet (e.g., Google Pay or Apple Pay). </a:t>
            </a:r>
            <a:r>
              <a:rPr lang="en-US" sz="1800" b="1" dirty="0">
                <a:effectLst/>
                <a:latin typeface="Arial" panose="020B0604020202020204" pitchFamily="34" charset="0"/>
                <a:ea typeface="Arial" panose="020B0604020202020204" pitchFamily="34" charset="0"/>
              </a:rPr>
              <a:t>Card-not-present transaction</a:t>
            </a:r>
            <a:r>
              <a:rPr lang="en-US" sz="1800" dirty="0">
                <a:effectLst/>
                <a:latin typeface="Arial" panose="020B0604020202020204" pitchFamily="34" charset="0"/>
                <a:ea typeface="Arial" panose="020B0604020202020204" pitchFamily="34" charset="0"/>
              </a:rPr>
              <a:t>, which happens when your customer and their credit card aren’t actually in front of you, so you have to manually enter their credit card information. This also occurs when a customer enters their payment details while checking out online.</a:t>
            </a:r>
          </a:p>
          <a:p>
            <a:endParaRPr lang="en-US" dirty="0"/>
          </a:p>
        </p:txBody>
      </p:sp>
    </p:spTree>
    <p:extLst>
      <p:ext uri="{BB962C8B-B14F-4D97-AF65-F5344CB8AC3E}">
        <p14:creationId xmlns:p14="http://schemas.microsoft.com/office/powerpoint/2010/main" val="130782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D464E-6C27-44D5-AED2-32087E146F07}"/>
              </a:ext>
            </a:extLst>
          </p:cNvPr>
          <p:cNvSpPr>
            <a:spLocks noGrp="1"/>
          </p:cNvSpPr>
          <p:nvPr>
            <p:ph type="title"/>
          </p:nvPr>
        </p:nvSpPr>
        <p:spPr/>
        <p:txBody>
          <a:bodyPr/>
          <a:lstStyle/>
          <a:p>
            <a:r>
              <a:rPr lang="en-US" dirty="0"/>
              <a:t>Example Mock-up</a:t>
            </a:r>
          </a:p>
        </p:txBody>
      </p:sp>
      <p:pic>
        <p:nvPicPr>
          <p:cNvPr id="4" name="image3.jpg">
            <a:extLst>
              <a:ext uri="{FF2B5EF4-FFF2-40B4-BE49-F238E27FC236}">
                <a16:creationId xmlns:a16="http://schemas.microsoft.com/office/drawing/2014/main" id="{554C7B3A-7F8C-4A16-8960-06508286C280}"/>
              </a:ext>
            </a:extLst>
          </p:cNvPr>
          <p:cNvPicPr>
            <a:picLocks noGrp="1"/>
          </p:cNvPicPr>
          <p:nvPr>
            <p:ph idx="1"/>
          </p:nvPr>
        </p:nvPicPr>
        <p:blipFill>
          <a:blip r:embed="rId2"/>
          <a:srcRect/>
          <a:stretch>
            <a:fillRect/>
          </a:stretch>
        </p:blipFill>
        <p:spPr>
          <a:xfrm>
            <a:off x="3197992" y="1825625"/>
            <a:ext cx="5796016" cy="4351338"/>
          </a:xfrm>
          <a:prstGeom prst="rect">
            <a:avLst/>
          </a:prstGeom>
          <a:ln/>
        </p:spPr>
      </p:pic>
    </p:spTree>
    <p:extLst>
      <p:ext uri="{BB962C8B-B14F-4D97-AF65-F5344CB8AC3E}">
        <p14:creationId xmlns:p14="http://schemas.microsoft.com/office/powerpoint/2010/main" val="4232844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D5462-286F-4064-9630-DF209DC25B79}"/>
              </a:ext>
            </a:extLst>
          </p:cNvPr>
          <p:cNvSpPr>
            <a:spLocks noGrp="1"/>
          </p:cNvSpPr>
          <p:nvPr>
            <p:ph type="title"/>
          </p:nvPr>
        </p:nvSpPr>
        <p:spPr/>
        <p:txBody>
          <a:bodyPr/>
          <a:lstStyle/>
          <a:p>
            <a:r>
              <a:rPr lang="en-US" dirty="0"/>
              <a:t>Current Database Tables</a:t>
            </a:r>
          </a:p>
        </p:txBody>
      </p:sp>
      <p:graphicFrame>
        <p:nvGraphicFramePr>
          <p:cNvPr id="4" name="Content Placeholder 3">
            <a:extLst>
              <a:ext uri="{FF2B5EF4-FFF2-40B4-BE49-F238E27FC236}">
                <a16:creationId xmlns:a16="http://schemas.microsoft.com/office/drawing/2014/main" id="{0172724F-D7D2-4EA2-8BB9-FF8FFCDC054B}"/>
              </a:ext>
            </a:extLst>
          </p:cNvPr>
          <p:cNvGraphicFramePr>
            <a:graphicFrameLocks noGrp="1"/>
          </p:cNvGraphicFramePr>
          <p:nvPr>
            <p:ph idx="1"/>
            <p:extLst>
              <p:ext uri="{D42A27DB-BD31-4B8C-83A1-F6EECF244321}">
                <p14:modId xmlns:p14="http://schemas.microsoft.com/office/powerpoint/2010/main" val="2142805723"/>
              </p:ext>
            </p:extLst>
          </p:nvPr>
        </p:nvGraphicFramePr>
        <p:xfrm>
          <a:off x="676062" y="2141971"/>
          <a:ext cx="4861135" cy="1761492"/>
        </p:xfrm>
        <a:graphic>
          <a:graphicData uri="http://schemas.openxmlformats.org/drawingml/2006/table">
            <a:tbl>
              <a:tblPr>
                <a:tableStyleId>{5C22544A-7EE6-4342-B048-85BDC9FD1C3A}</a:tableStyleId>
              </a:tblPr>
              <a:tblGrid>
                <a:gridCol w="972227">
                  <a:extLst>
                    <a:ext uri="{9D8B030D-6E8A-4147-A177-3AD203B41FA5}">
                      <a16:colId xmlns:a16="http://schemas.microsoft.com/office/drawing/2014/main" val="571136103"/>
                    </a:ext>
                  </a:extLst>
                </a:gridCol>
                <a:gridCol w="972227">
                  <a:extLst>
                    <a:ext uri="{9D8B030D-6E8A-4147-A177-3AD203B41FA5}">
                      <a16:colId xmlns:a16="http://schemas.microsoft.com/office/drawing/2014/main" val="3631246454"/>
                    </a:ext>
                  </a:extLst>
                </a:gridCol>
                <a:gridCol w="972227">
                  <a:extLst>
                    <a:ext uri="{9D8B030D-6E8A-4147-A177-3AD203B41FA5}">
                      <a16:colId xmlns:a16="http://schemas.microsoft.com/office/drawing/2014/main" val="3185723867"/>
                    </a:ext>
                  </a:extLst>
                </a:gridCol>
                <a:gridCol w="972227">
                  <a:extLst>
                    <a:ext uri="{9D8B030D-6E8A-4147-A177-3AD203B41FA5}">
                      <a16:colId xmlns:a16="http://schemas.microsoft.com/office/drawing/2014/main" val="2928362878"/>
                    </a:ext>
                  </a:extLst>
                </a:gridCol>
                <a:gridCol w="972227">
                  <a:extLst>
                    <a:ext uri="{9D8B030D-6E8A-4147-A177-3AD203B41FA5}">
                      <a16:colId xmlns:a16="http://schemas.microsoft.com/office/drawing/2014/main" val="3642351381"/>
                    </a:ext>
                  </a:extLst>
                </a:gridCol>
              </a:tblGrid>
              <a:tr h="200438">
                <a:tc>
                  <a:txBody>
                    <a:bodyPr/>
                    <a:lstStyle/>
                    <a:p>
                      <a:pPr marL="0" marR="0">
                        <a:lnSpc>
                          <a:spcPct val="150000"/>
                        </a:lnSpc>
                        <a:spcBef>
                          <a:spcPts val="0"/>
                        </a:spcBef>
                        <a:spcAft>
                          <a:spcPts val="0"/>
                        </a:spcAft>
                      </a:pPr>
                      <a:r>
                        <a:rPr lang="en-US" sz="1200">
                          <a:effectLst/>
                        </a:rPr>
                        <a:t>Consumable</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50000"/>
                        </a:lnSpc>
                        <a:spcBef>
                          <a:spcPts val="0"/>
                        </a:spcBef>
                        <a:spcAft>
                          <a:spcPts val="0"/>
                        </a:spcAft>
                      </a:pPr>
                      <a:r>
                        <a:rPr lang="en-US" sz="1200">
                          <a:effectLst/>
                        </a:rPr>
                        <a:t>In-stock</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50000"/>
                        </a:lnSpc>
                        <a:spcBef>
                          <a:spcPts val="0"/>
                        </a:spcBef>
                        <a:spcAft>
                          <a:spcPts val="0"/>
                        </a:spcAft>
                      </a:pPr>
                      <a:r>
                        <a:rPr lang="en-US" sz="1200" dirty="0">
                          <a:effectLst/>
                        </a:rPr>
                        <a:t>Price Per Unit</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50000"/>
                        </a:lnSpc>
                        <a:spcBef>
                          <a:spcPts val="0"/>
                        </a:spcBef>
                        <a:spcAft>
                          <a:spcPts val="0"/>
                        </a:spcAft>
                      </a:pPr>
                      <a:r>
                        <a:rPr lang="en-US" sz="1200">
                          <a:effectLst/>
                        </a:rPr>
                        <a:t>Max</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50000"/>
                        </a:lnSpc>
                        <a:spcBef>
                          <a:spcPts val="0"/>
                        </a:spcBef>
                        <a:spcAft>
                          <a:spcPts val="0"/>
                        </a:spcAft>
                      </a:pPr>
                      <a:r>
                        <a:rPr lang="en-US" sz="1200">
                          <a:effectLst/>
                        </a:rPr>
                        <a:t>Min</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056866577"/>
                  </a:ext>
                </a:extLst>
              </a:tr>
              <a:tr h="160655">
                <a:tc>
                  <a:txBody>
                    <a:bodyPr/>
                    <a:lstStyle/>
                    <a:p>
                      <a:pPr marL="0" marR="0">
                        <a:lnSpc>
                          <a:spcPct val="150000"/>
                        </a:lnSpc>
                        <a:spcBef>
                          <a:spcPts val="0"/>
                        </a:spcBef>
                        <a:spcAft>
                          <a:spcPts val="0"/>
                        </a:spcAft>
                      </a:pPr>
                      <a:r>
                        <a:rPr lang="en-US" sz="1200">
                          <a:effectLst/>
                        </a:rPr>
                        <a:t>Buns</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50000"/>
                        </a:lnSpc>
                        <a:spcBef>
                          <a:spcPts val="0"/>
                        </a:spcBef>
                        <a:spcAft>
                          <a:spcPts val="0"/>
                        </a:spcAft>
                      </a:pPr>
                      <a:r>
                        <a:rPr lang="en-US" sz="1200">
                          <a:effectLst/>
                        </a:rPr>
                        <a:t>500</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50000"/>
                        </a:lnSpc>
                        <a:spcBef>
                          <a:spcPts val="0"/>
                        </a:spcBef>
                        <a:spcAft>
                          <a:spcPts val="0"/>
                        </a:spcAft>
                      </a:pPr>
                      <a:r>
                        <a:rPr lang="en-US" sz="1200">
                          <a:effectLst/>
                        </a:rPr>
                        <a:t>2.50</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50000"/>
                        </a:lnSpc>
                        <a:spcBef>
                          <a:spcPts val="0"/>
                        </a:spcBef>
                        <a:spcAft>
                          <a:spcPts val="0"/>
                        </a:spcAft>
                      </a:pPr>
                      <a:r>
                        <a:rPr lang="en-US" sz="1200">
                          <a:effectLst/>
                        </a:rPr>
                        <a:t>500</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50000"/>
                        </a:lnSpc>
                        <a:spcBef>
                          <a:spcPts val="0"/>
                        </a:spcBef>
                        <a:spcAft>
                          <a:spcPts val="0"/>
                        </a:spcAft>
                      </a:pPr>
                      <a:r>
                        <a:rPr lang="en-US" sz="1200">
                          <a:effectLst/>
                        </a:rPr>
                        <a:t>50</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79287212"/>
                  </a:ext>
                </a:extLst>
              </a:tr>
              <a:tr h="156210">
                <a:tc>
                  <a:txBody>
                    <a:bodyPr/>
                    <a:lstStyle/>
                    <a:p>
                      <a:pPr marL="0" marR="0">
                        <a:lnSpc>
                          <a:spcPct val="150000"/>
                        </a:lnSpc>
                        <a:spcBef>
                          <a:spcPts val="0"/>
                        </a:spcBef>
                        <a:spcAft>
                          <a:spcPts val="0"/>
                        </a:spcAft>
                      </a:pPr>
                      <a:r>
                        <a:rPr lang="en-US" sz="1200">
                          <a:effectLst/>
                        </a:rPr>
                        <a:t>Burger Patty</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50000"/>
                        </a:lnSpc>
                        <a:spcBef>
                          <a:spcPts val="0"/>
                        </a:spcBef>
                        <a:spcAft>
                          <a:spcPts val="0"/>
                        </a:spcAft>
                      </a:pPr>
                      <a:r>
                        <a:rPr lang="en-US" sz="1200">
                          <a:effectLst/>
                        </a:rPr>
                        <a:t>200</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50000"/>
                        </a:lnSpc>
                        <a:spcBef>
                          <a:spcPts val="0"/>
                        </a:spcBef>
                        <a:spcAft>
                          <a:spcPts val="0"/>
                        </a:spcAft>
                      </a:pPr>
                      <a:r>
                        <a:rPr lang="en-US" sz="1200">
                          <a:effectLst/>
                        </a:rPr>
                        <a:t>3.00</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50000"/>
                        </a:lnSpc>
                        <a:spcBef>
                          <a:spcPts val="0"/>
                        </a:spcBef>
                        <a:spcAft>
                          <a:spcPts val="0"/>
                        </a:spcAft>
                      </a:pPr>
                      <a:r>
                        <a:rPr lang="en-US" sz="1200">
                          <a:effectLst/>
                        </a:rPr>
                        <a:t>500</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50000"/>
                        </a:lnSpc>
                        <a:spcBef>
                          <a:spcPts val="0"/>
                        </a:spcBef>
                        <a:spcAft>
                          <a:spcPts val="0"/>
                        </a:spcAft>
                      </a:pPr>
                      <a:r>
                        <a:rPr lang="en-US" sz="1200">
                          <a:effectLst/>
                        </a:rPr>
                        <a:t>50</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36679795"/>
                  </a:ext>
                </a:extLst>
              </a:tr>
              <a:tr h="160655">
                <a:tc>
                  <a:txBody>
                    <a:bodyPr/>
                    <a:lstStyle/>
                    <a:p>
                      <a:pPr marL="0" marR="0">
                        <a:lnSpc>
                          <a:spcPct val="150000"/>
                        </a:lnSpc>
                        <a:spcBef>
                          <a:spcPts val="0"/>
                        </a:spcBef>
                        <a:spcAft>
                          <a:spcPts val="0"/>
                        </a:spcAft>
                      </a:pPr>
                      <a:r>
                        <a:rPr lang="en-US" sz="1200" dirty="0">
                          <a:effectLst/>
                        </a:rPr>
                        <a:t>Cheese</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50000"/>
                        </a:lnSpc>
                        <a:spcBef>
                          <a:spcPts val="0"/>
                        </a:spcBef>
                        <a:spcAft>
                          <a:spcPts val="0"/>
                        </a:spcAft>
                      </a:pPr>
                      <a:r>
                        <a:rPr lang="en-US" sz="1200">
                          <a:effectLst/>
                        </a:rPr>
                        <a:t>350</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50000"/>
                        </a:lnSpc>
                        <a:spcBef>
                          <a:spcPts val="0"/>
                        </a:spcBef>
                        <a:spcAft>
                          <a:spcPts val="0"/>
                        </a:spcAft>
                      </a:pPr>
                      <a:r>
                        <a:rPr lang="en-US" sz="1200">
                          <a:effectLst/>
                        </a:rPr>
                        <a:t>1.50</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50000"/>
                        </a:lnSpc>
                        <a:spcBef>
                          <a:spcPts val="0"/>
                        </a:spcBef>
                        <a:spcAft>
                          <a:spcPts val="0"/>
                        </a:spcAft>
                      </a:pPr>
                      <a:r>
                        <a:rPr lang="en-US" sz="1200">
                          <a:effectLst/>
                        </a:rPr>
                        <a:t>500</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50000"/>
                        </a:lnSpc>
                        <a:spcBef>
                          <a:spcPts val="0"/>
                        </a:spcBef>
                        <a:spcAft>
                          <a:spcPts val="0"/>
                        </a:spcAft>
                      </a:pPr>
                      <a:r>
                        <a:rPr lang="en-US" sz="1200" dirty="0">
                          <a:effectLst/>
                        </a:rPr>
                        <a:t>50</a:t>
                      </a:r>
                      <a:endParaRPr lang="en-US"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4177119159"/>
                  </a:ext>
                </a:extLst>
              </a:tr>
            </a:tbl>
          </a:graphicData>
        </a:graphic>
      </p:graphicFrame>
      <p:graphicFrame>
        <p:nvGraphicFramePr>
          <p:cNvPr id="5" name="Table 4">
            <a:extLst>
              <a:ext uri="{FF2B5EF4-FFF2-40B4-BE49-F238E27FC236}">
                <a16:creationId xmlns:a16="http://schemas.microsoft.com/office/drawing/2014/main" id="{9A94B879-C18C-4ADC-A4FB-A96B9C005F42}"/>
              </a:ext>
            </a:extLst>
          </p:cNvPr>
          <p:cNvGraphicFramePr>
            <a:graphicFrameLocks noGrp="1"/>
          </p:cNvGraphicFramePr>
          <p:nvPr>
            <p:extLst>
              <p:ext uri="{D42A27DB-BD31-4B8C-83A1-F6EECF244321}">
                <p14:modId xmlns:p14="http://schemas.microsoft.com/office/powerpoint/2010/main" val="3926847801"/>
              </p:ext>
            </p:extLst>
          </p:nvPr>
        </p:nvGraphicFramePr>
        <p:xfrm>
          <a:off x="676061" y="4166161"/>
          <a:ext cx="4861135" cy="1582420"/>
        </p:xfrm>
        <a:graphic>
          <a:graphicData uri="http://schemas.openxmlformats.org/drawingml/2006/table">
            <a:tbl>
              <a:tblPr>
                <a:tableStyleId>{5C22544A-7EE6-4342-B048-85BDC9FD1C3A}</a:tableStyleId>
              </a:tblPr>
              <a:tblGrid>
                <a:gridCol w="541434">
                  <a:extLst>
                    <a:ext uri="{9D8B030D-6E8A-4147-A177-3AD203B41FA5}">
                      <a16:colId xmlns:a16="http://schemas.microsoft.com/office/drawing/2014/main" val="144208538"/>
                    </a:ext>
                  </a:extLst>
                </a:gridCol>
                <a:gridCol w="1012246">
                  <a:extLst>
                    <a:ext uri="{9D8B030D-6E8A-4147-A177-3AD203B41FA5}">
                      <a16:colId xmlns:a16="http://schemas.microsoft.com/office/drawing/2014/main" val="1623672750"/>
                    </a:ext>
                  </a:extLst>
                </a:gridCol>
                <a:gridCol w="1247652">
                  <a:extLst>
                    <a:ext uri="{9D8B030D-6E8A-4147-A177-3AD203B41FA5}">
                      <a16:colId xmlns:a16="http://schemas.microsoft.com/office/drawing/2014/main" val="734803864"/>
                    </a:ext>
                  </a:extLst>
                </a:gridCol>
                <a:gridCol w="1353585">
                  <a:extLst>
                    <a:ext uri="{9D8B030D-6E8A-4147-A177-3AD203B41FA5}">
                      <a16:colId xmlns:a16="http://schemas.microsoft.com/office/drawing/2014/main" val="291060936"/>
                    </a:ext>
                  </a:extLst>
                </a:gridCol>
                <a:gridCol w="706218">
                  <a:extLst>
                    <a:ext uri="{9D8B030D-6E8A-4147-A177-3AD203B41FA5}">
                      <a16:colId xmlns:a16="http://schemas.microsoft.com/office/drawing/2014/main" val="2746913226"/>
                    </a:ext>
                  </a:extLst>
                </a:gridCol>
              </a:tblGrid>
              <a:tr h="395605">
                <a:tc>
                  <a:txBody>
                    <a:bodyPr/>
                    <a:lstStyle/>
                    <a:p>
                      <a:pPr marL="0" marR="0">
                        <a:lnSpc>
                          <a:spcPct val="150000"/>
                        </a:lnSpc>
                        <a:spcBef>
                          <a:spcPts val="0"/>
                        </a:spcBef>
                        <a:spcAft>
                          <a:spcPts val="0"/>
                        </a:spcAft>
                      </a:pPr>
                      <a:r>
                        <a:rPr lang="en-US" sz="1200">
                          <a:effectLst/>
                        </a:rPr>
                        <a:t>Day</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50000"/>
                        </a:lnSpc>
                        <a:spcBef>
                          <a:spcPts val="0"/>
                        </a:spcBef>
                        <a:spcAft>
                          <a:spcPts val="0"/>
                        </a:spcAft>
                      </a:pPr>
                      <a:r>
                        <a:rPr lang="en-US" sz="1200">
                          <a:effectLst/>
                        </a:rPr>
                        <a:t>Cost</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50000"/>
                        </a:lnSpc>
                        <a:spcBef>
                          <a:spcPts val="0"/>
                        </a:spcBef>
                        <a:spcAft>
                          <a:spcPts val="0"/>
                        </a:spcAft>
                      </a:pPr>
                      <a:r>
                        <a:rPr lang="en-US" sz="1200">
                          <a:effectLst/>
                        </a:rPr>
                        <a:t>Income</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50000"/>
                        </a:lnSpc>
                        <a:spcBef>
                          <a:spcPts val="0"/>
                        </a:spcBef>
                        <a:spcAft>
                          <a:spcPts val="0"/>
                        </a:spcAft>
                      </a:pPr>
                      <a:r>
                        <a:rPr lang="en-US" sz="1200">
                          <a:effectLst/>
                        </a:rPr>
                        <a:t>Profit/Loss</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50000"/>
                        </a:lnSpc>
                        <a:spcBef>
                          <a:spcPts val="0"/>
                        </a:spcBef>
                        <a:spcAft>
                          <a:spcPts val="0"/>
                        </a:spcAft>
                      </a:pPr>
                      <a:r>
                        <a:rPr lang="en-US" sz="1200">
                          <a:effectLst/>
                        </a:rPr>
                        <a:t>Month</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435012485"/>
                  </a:ext>
                </a:extLst>
              </a:tr>
              <a:tr h="395605">
                <a:tc>
                  <a:txBody>
                    <a:bodyPr/>
                    <a:lstStyle/>
                    <a:p>
                      <a:pPr marL="0" marR="0">
                        <a:lnSpc>
                          <a:spcPct val="150000"/>
                        </a:lnSpc>
                        <a:spcBef>
                          <a:spcPts val="0"/>
                        </a:spcBef>
                        <a:spcAft>
                          <a:spcPts val="0"/>
                        </a:spcAft>
                      </a:pPr>
                      <a:r>
                        <a:rPr lang="en-US" sz="1200">
                          <a:effectLst/>
                        </a:rPr>
                        <a:t>5/1</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50000"/>
                        </a:lnSpc>
                        <a:spcBef>
                          <a:spcPts val="0"/>
                        </a:spcBef>
                        <a:spcAft>
                          <a:spcPts val="0"/>
                        </a:spcAft>
                      </a:pPr>
                      <a:r>
                        <a:rPr lang="en-US" sz="1200">
                          <a:effectLst/>
                        </a:rPr>
                        <a:t>500.00</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50000"/>
                        </a:lnSpc>
                        <a:spcBef>
                          <a:spcPts val="0"/>
                        </a:spcBef>
                        <a:spcAft>
                          <a:spcPts val="0"/>
                        </a:spcAft>
                      </a:pPr>
                      <a:r>
                        <a:rPr lang="en-US" sz="1200">
                          <a:effectLst/>
                        </a:rPr>
                        <a:t>1000.00</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50000"/>
                        </a:lnSpc>
                        <a:spcBef>
                          <a:spcPts val="0"/>
                        </a:spcBef>
                        <a:spcAft>
                          <a:spcPts val="0"/>
                        </a:spcAft>
                      </a:pPr>
                      <a:r>
                        <a:rPr lang="en-US" sz="1200">
                          <a:effectLst/>
                        </a:rPr>
                        <a:t>500.00</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50000"/>
                        </a:lnSpc>
                        <a:spcBef>
                          <a:spcPts val="0"/>
                        </a:spcBef>
                        <a:spcAft>
                          <a:spcPts val="0"/>
                        </a:spcAft>
                      </a:pPr>
                      <a:r>
                        <a:rPr lang="en-US" sz="1200">
                          <a:effectLst/>
                        </a:rPr>
                        <a:t>5</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643595840"/>
                  </a:ext>
                </a:extLst>
              </a:tr>
              <a:tr h="395605">
                <a:tc>
                  <a:txBody>
                    <a:bodyPr/>
                    <a:lstStyle/>
                    <a:p>
                      <a:pPr marL="0" marR="0">
                        <a:lnSpc>
                          <a:spcPct val="150000"/>
                        </a:lnSpc>
                        <a:spcBef>
                          <a:spcPts val="0"/>
                        </a:spcBef>
                        <a:spcAft>
                          <a:spcPts val="0"/>
                        </a:spcAft>
                      </a:pPr>
                      <a:r>
                        <a:rPr lang="en-US" sz="1200">
                          <a:effectLst/>
                        </a:rPr>
                        <a:t>5/2</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50000"/>
                        </a:lnSpc>
                        <a:spcBef>
                          <a:spcPts val="0"/>
                        </a:spcBef>
                        <a:spcAft>
                          <a:spcPts val="0"/>
                        </a:spcAft>
                      </a:pPr>
                      <a:r>
                        <a:rPr lang="en-US" sz="1200">
                          <a:effectLst/>
                        </a:rPr>
                        <a:t>500.00</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50000"/>
                        </a:lnSpc>
                        <a:spcBef>
                          <a:spcPts val="0"/>
                        </a:spcBef>
                        <a:spcAft>
                          <a:spcPts val="0"/>
                        </a:spcAft>
                      </a:pPr>
                      <a:r>
                        <a:rPr lang="en-US" sz="1200">
                          <a:effectLst/>
                        </a:rPr>
                        <a:t>1500.00</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50000"/>
                        </a:lnSpc>
                        <a:spcBef>
                          <a:spcPts val="0"/>
                        </a:spcBef>
                        <a:spcAft>
                          <a:spcPts val="0"/>
                        </a:spcAft>
                      </a:pPr>
                      <a:r>
                        <a:rPr lang="en-US" sz="1200">
                          <a:effectLst/>
                        </a:rPr>
                        <a:t>1000.00</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50000"/>
                        </a:lnSpc>
                        <a:spcBef>
                          <a:spcPts val="0"/>
                        </a:spcBef>
                        <a:spcAft>
                          <a:spcPts val="0"/>
                        </a:spcAft>
                      </a:pPr>
                      <a:r>
                        <a:rPr lang="en-US" sz="1200">
                          <a:effectLst/>
                        </a:rPr>
                        <a:t>5</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322297663"/>
                  </a:ext>
                </a:extLst>
              </a:tr>
              <a:tr h="395605">
                <a:tc>
                  <a:txBody>
                    <a:bodyPr/>
                    <a:lstStyle/>
                    <a:p>
                      <a:pPr marL="0" marR="0">
                        <a:lnSpc>
                          <a:spcPct val="150000"/>
                        </a:lnSpc>
                        <a:spcBef>
                          <a:spcPts val="0"/>
                        </a:spcBef>
                        <a:spcAft>
                          <a:spcPts val="0"/>
                        </a:spcAft>
                      </a:pPr>
                      <a:r>
                        <a:rPr lang="en-US" sz="1200">
                          <a:effectLst/>
                        </a:rPr>
                        <a:t>5/3</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50000"/>
                        </a:lnSpc>
                        <a:spcBef>
                          <a:spcPts val="0"/>
                        </a:spcBef>
                        <a:spcAft>
                          <a:spcPts val="0"/>
                        </a:spcAft>
                      </a:pPr>
                      <a:r>
                        <a:rPr lang="en-US" sz="1200">
                          <a:effectLst/>
                        </a:rPr>
                        <a:t>2500.00</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50000"/>
                        </a:lnSpc>
                        <a:spcBef>
                          <a:spcPts val="0"/>
                        </a:spcBef>
                        <a:spcAft>
                          <a:spcPts val="0"/>
                        </a:spcAft>
                      </a:pPr>
                      <a:r>
                        <a:rPr lang="en-US" sz="1200">
                          <a:effectLst/>
                        </a:rPr>
                        <a:t>1000.00</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50000"/>
                        </a:lnSpc>
                        <a:spcBef>
                          <a:spcPts val="0"/>
                        </a:spcBef>
                        <a:spcAft>
                          <a:spcPts val="0"/>
                        </a:spcAft>
                      </a:pPr>
                      <a:r>
                        <a:rPr lang="en-US" sz="1200">
                          <a:effectLst/>
                        </a:rPr>
                        <a:t>-1500.00</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50000"/>
                        </a:lnSpc>
                        <a:spcBef>
                          <a:spcPts val="0"/>
                        </a:spcBef>
                        <a:spcAft>
                          <a:spcPts val="0"/>
                        </a:spcAft>
                      </a:pPr>
                      <a:r>
                        <a:rPr lang="en-US" sz="1200" dirty="0">
                          <a:effectLst/>
                        </a:rPr>
                        <a:t>5</a:t>
                      </a:r>
                      <a:endParaRPr lang="en-US"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652554948"/>
                  </a:ext>
                </a:extLst>
              </a:tr>
            </a:tbl>
          </a:graphicData>
        </a:graphic>
      </p:graphicFrame>
      <p:graphicFrame>
        <p:nvGraphicFramePr>
          <p:cNvPr id="6" name="Table 5">
            <a:extLst>
              <a:ext uri="{FF2B5EF4-FFF2-40B4-BE49-F238E27FC236}">
                <a16:creationId xmlns:a16="http://schemas.microsoft.com/office/drawing/2014/main" id="{1E2A993F-37AD-40F4-AB8A-229AB80CC4EC}"/>
              </a:ext>
            </a:extLst>
          </p:cNvPr>
          <p:cNvGraphicFramePr>
            <a:graphicFrameLocks noGrp="1"/>
          </p:cNvGraphicFramePr>
          <p:nvPr>
            <p:extLst>
              <p:ext uri="{D42A27DB-BD31-4B8C-83A1-F6EECF244321}">
                <p14:modId xmlns:p14="http://schemas.microsoft.com/office/powerpoint/2010/main" val="283974748"/>
              </p:ext>
            </p:extLst>
          </p:nvPr>
        </p:nvGraphicFramePr>
        <p:xfrm>
          <a:off x="676061" y="6011279"/>
          <a:ext cx="4754880" cy="614808"/>
        </p:xfrm>
        <a:graphic>
          <a:graphicData uri="http://schemas.openxmlformats.org/drawingml/2006/table">
            <a:tbl>
              <a:tblPr>
                <a:tableStyleId>{5C22544A-7EE6-4342-B048-85BDC9FD1C3A}</a:tableStyleId>
              </a:tblPr>
              <a:tblGrid>
                <a:gridCol w="2377440">
                  <a:extLst>
                    <a:ext uri="{9D8B030D-6E8A-4147-A177-3AD203B41FA5}">
                      <a16:colId xmlns:a16="http://schemas.microsoft.com/office/drawing/2014/main" val="1278428500"/>
                    </a:ext>
                  </a:extLst>
                </a:gridCol>
                <a:gridCol w="2377440">
                  <a:extLst>
                    <a:ext uri="{9D8B030D-6E8A-4147-A177-3AD203B41FA5}">
                      <a16:colId xmlns:a16="http://schemas.microsoft.com/office/drawing/2014/main" val="1769533258"/>
                    </a:ext>
                  </a:extLst>
                </a:gridCol>
              </a:tblGrid>
              <a:tr h="0">
                <a:tc>
                  <a:txBody>
                    <a:bodyPr/>
                    <a:lstStyle/>
                    <a:p>
                      <a:pPr marL="0" marR="0">
                        <a:lnSpc>
                          <a:spcPct val="115000"/>
                        </a:lnSpc>
                        <a:spcBef>
                          <a:spcPts val="0"/>
                        </a:spcBef>
                        <a:spcAft>
                          <a:spcPts val="0"/>
                        </a:spcAft>
                      </a:pPr>
                      <a:r>
                        <a:rPr lang="en-US" sz="1100">
                          <a:effectLst/>
                        </a:rPr>
                        <a:t>Month </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rPr>
                        <a:t>Profit/Loss</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996058536"/>
                  </a:ext>
                </a:extLst>
              </a:tr>
              <a:tr h="0">
                <a:tc>
                  <a:txBody>
                    <a:bodyPr/>
                    <a:lstStyle/>
                    <a:p>
                      <a:pPr marL="0" marR="0">
                        <a:lnSpc>
                          <a:spcPct val="115000"/>
                        </a:lnSpc>
                        <a:spcBef>
                          <a:spcPts val="0"/>
                        </a:spcBef>
                        <a:spcAft>
                          <a:spcPts val="0"/>
                        </a:spcAft>
                      </a:pPr>
                      <a:r>
                        <a:rPr lang="en-US" sz="1100">
                          <a:effectLst/>
                        </a:rPr>
                        <a:t>5</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dirty="0">
                          <a:effectLst/>
                        </a:rPr>
                        <a:t> </a:t>
                      </a:r>
                      <a:endParaRPr lang="en-US"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519136992"/>
                  </a:ext>
                </a:extLst>
              </a:tr>
            </a:tbl>
          </a:graphicData>
        </a:graphic>
      </p:graphicFrame>
      <p:sp>
        <p:nvSpPr>
          <p:cNvPr id="7" name="TextBox 6">
            <a:extLst>
              <a:ext uri="{FF2B5EF4-FFF2-40B4-BE49-F238E27FC236}">
                <a16:creationId xmlns:a16="http://schemas.microsoft.com/office/drawing/2014/main" id="{397DFB9A-24D0-4D30-80D9-F0D4A1D6FED7}"/>
              </a:ext>
            </a:extLst>
          </p:cNvPr>
          <p:cNvSpPr txBox="1"/>
          <p:nvPr/>
        </p:nvSpPr>
        <p:spPr>
          <a:xfrm>
            <a:off x="6654805" y="2002716"/>
            <a:ext cx="4207933" cy="5909310"/>
          </a:xfrm>
          <a:prstGeom prst="rect">
            <a:avLst/>
          </a:prstGeom>
          <a:noFill/>
        </p:spPr>
        <p:txBody>
          <a:bodyPr wrap="square" rtlCol="0">
            <a:spAutoFit/>
          </a:bodyPr>
          <a:lstStyle/>
          <a:p>
            <a:r>
              <a:rPr lang="en-US" dirty="0"/>
              <a:t>Ingredient Table:</a:t>
            </a:r>
            <a:br>
              <a:rPr lang="en-US" dirty="0"/>
            </a:br>
            <a:r>
              <a:rPr lang="en-US" dirty="0"/>
              <a:t>Tracks the amount of ingredients and how much they are costing “per unit”, which would be a sellable bundle</a:t>
            </a:r>
            <a:br>
              <a:rPr lang="en-US" dirty="0"/>
            </a:br>
            <a:br>
              <a:rPr lang="en-US" dirty="0"/>
            </a:br>
            <a:br>
              <a:rPr lang="en-US" dirty="0"/>
            </a:br>
            <a:br>
              <a:rPr lang="en-US" dirty="0"/>
            </a:br>
            <a:r>
              <a:rPr lang="en-US" dirty="0"/>
              <a:t>Cost and Profit sheet:</a:t>
            </a:r>
            <a:br>
              <a:rPr lang="en-US" dirty="0"/>
            </a:br>
            <a:r>
              <a:rPr lang="en-US" dirty="0"/>
              <a:t>Tracks current costs and income, and calculates the loss or profit of a day, which is then aggregated to the Monthly loss and profit section</a:t>
            </a:r>
            <a:br>
              <a:rPr lang="en-US" dirty="0"/>
            </a:br>
            <a:br>
              <a:rPr lang="en-US" dirty="0"/>
            </a:br>
            <a:br>
              <a:rPr lang="en-US" dirty="0"/>
            </a:br>
            <a:r>
              <a:rPr lang="en-US" dirty="0"/>
              <a:t>Month Profit:</a:t>
            </a:r>
            <a:br>
              <a:rPr lang="en-US" dirty="0"/>
            </a:br>
            <a:r>
              <a:rPr lang="en-US" dirty="0"/>
              <a:t>Self </a:t>
            </a:r>
            <a:r>
              <a:rPr lang="en-US" dirty="0" err="1"/>
              <a:t>explainitory</a:t>
            </a:r>
            <a:r>
              <a:rPr lang="en-US" dirty="0"/>
              <a:t>, aggregate of daily profits/losses</a:t>
            </a: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5707105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17</TotalTime>
  <Words>848</Words>
  <Application>Microsoft Office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Point of Sale System</vt:lpstr>
      <vt:lpstr>Our Profile</vt:lpstr>
      <vt:lpstr>Background:  </vt:lpstr>
      <vt:lpstr>Proposed Project Description:  </vt:lpstr>
      <vt:lpstr>What We Will Use</vt:lpstr>
      <vt:lpstr>Assumptions</vt:lpstr>
      <vt:lpstr>Goals (should we have time)</vt:lpstr>
      <vt:lpstr>Example Mock-up</vt:lpstr>
      <vt:lpstr>Current Database Tables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 of Sale System</dc:title>
  <dc:creator>Zachary Hartman</dc:creator>
  <cp:lastModifiedBy>Zachary Hartman</cp:lastModifiedBy>
  <cp:revision>3</cp:revision>
  <dcterms:created xsi:type="dcterms:W3CDTF">2021-10-02T16:54:42Z</dcterms:created>
  <dcterms:modified xsi:type="dcterms:W3CDTF">2021-10-02T17:12:06Z</dcterms:modified>
</cp:coreProperties>
</file>