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C"/>
    <a:srgbClr val="B4975A"/>
    <a:srgbClr val="008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40" autoAdjust="0"/>
    <p:restoredTop sz="94660"/>
  </p:normalViewPr>
  <p:slideViewPr>
    <p:cSldViewPr snapToGrid="0">
      <p:cViewPr>
        <p:scale>
          <a:sx n="50" d="100"/>
          <a:sy n="50" d="100"/>
        </p:scale>
        <p:origin x="-1000" y="2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a:xfrm>
            <a:off x="5486400" y="636563"/>
            <a:ext cx="32870274" cy="2971740"/>
          </a:xfrm>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tx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4/25/18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9944842" y="-1"/>
            <a:ext cx="3931920" cy="3931920"/>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
        <p:nvSpPr>
          <p:cNvPr id="33" name="Text Placeholder 6"/>
          <p:cNvSpPr>
            <a:spLocks noGrp="1"/>
          </p:cNvSpPr>
          <p:nvPr>
            <p:ph type="body" sz="quarter" idx="44" hasCustomPrompt="1"/>
          </p:nvPr>
        </p:nvSpPr>
        <p:spPr>
          <a:xfrm>
            <a:off x="1143000" y="10357105"/>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4" name="Text Placeholder 6"/>
          <p:cNvSpPr>
            <a:spLocks noGrp="1"/>
          </p:cNvSpPr>
          <p:nvPr>
            <p:ph type="body" sz="quarter" idx="45" hasCustomPrompt="1"/>
          </p:nvPr>
        </p:nvSpPr>
        <p:spPr>
          <a:xfrm>
            <a:off x="1188720" y="14965542"/>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5" name="Text Placeholder 6"/>
          <p:cNvSpPr>
            <a:spLocks noGrp="1"/>
          </p:cNvSpPr>
          <p:nvPr>
            <p:ph type="body" sz="quarter" idx="46" hasCustomPrompt="1"/>
          </p:nvPr>
        </p:nvSpPr>
        <p:spPr>
          <a:xfrm>
            <a:off x="15590520" y="14161429"/>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4" name="Text Placeholder 6"/>
          <p:cNvSpPr>
            <a:spLocks noGrp="1"/>
          </p:cNvSpPr>
          <p:nvPr>
            <p:ph type="body" sz="quarter" idx="47" hasCustomPrompt="1"/>
          </p:nvPr>
        </p:nvSpPr>
        <p:spPr>
          <a:xfrm>
            <a:off x="15499080" y="5669280"/>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5" name="Text Placeholder 6"/>
          <p:cNvSpPr>
            <a:spLocks noGrp="1"/>
          </p:cNvSpPr>
          <p:nvPr>
            <p:ph type="body" sz="quarter" idx="48" hasCustomPrompt="1"/>
          </p:nvPr>
        </p:nvSpPr>
        <p:spPr>
          <a:xfrm>
            <a:off x="29923740" y="5663600"/>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6" name="Text Placeholder 6"/>
          <p:cNvSpPr>
            <a:spLocks noGrp="1"/>
          </p:cNvSpPr>
          <p:nvPr>
            <p:ph type="body" sz="quarter" idx="49" hasCustomPrompt="1"/>
          </p:nvPr>
        </p:nvSpPr>
        <p:spPr>
          <a:xfrm>
            <a:off x="1143000" y="22760993"/>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7" name="Text Placeholder 6"/>
          <p:cNvSpPr>
            <a:spLocks noGrp="1"/>
          </p:cNvSpPr>
          <p:nvPr>
            <p:ph type="body" sz="quarter" idx="50" hasCustomPrompt="1"/>
          </p:nvPr>
        </p:nvSpPr>
        <p:spPr>
          <a:xfrm>
            <a:off x="15590520" y="22760993"/>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8" name="Text Placeholder 6"/>
          <p:cNvSpPr>
            <a:spLocks noGrp="1"/>
          </p:cNvSpPr>
          <p:nvPr>
            <p:ph type="body" sz="quarter" idx="51" hasCustomPrompt="1"/>
          </p:nvPr>
        </p:nvSpPr>
        <p:spPr>
          <a:xfrm>
            <a:off x="29923740" y="19656240"/>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9" name="Text Placeholder 6"/>
          <p:cNvSpPr>
            <a:spLocks noGrp="1"/>
          </p:cNvSpPr>
          <p:nvPr>
            <p:ph type="body" sz="quarter" idx="52" hasCustomPrompt="1"/>
          </p:nvPr>
        </p:nvSpPr>
        <p:spPr>
          <a:xfrm>
            <a:off x="29855160" y="25673799"/>
            <a:ext cx="12801600" cy="1353312"/>
          </a:xfrm>
          <a:prstGeom prst="rect">
            <a:avLst/>
          </a:prstGeom>
          <a:gradFill>
            <a:gsLst>
              <a:gs pos="0">
                <a:srgbClr val="00447C"/>
              </a:gs>
              <a:gs pos="91000">
                <a:srgbClr val="B4975A"/>
              </a:gs>
              <a:gs pos="90000">
                <a:srgbClr val="00447C"/>
              </a:gs>
              <a:gs pos="100000">
                <a:srgbClr val="B4975A"/>
              </a:gs>
            </a:gsLst>
            <a:lin ang="5400000" scaled="0"/>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50" name="Picture Placeholder 7"/>
          <p:cNvSpPr>
            <a:spLocks noGrp="1"/>
          </p:cNvSpPr>
          <p:nvPr>
            <p:ph type="pic" sz="quarter" idx="53"/>
          </p:nvPr>
        </p:nvSpPr>
        <p:spPr>
          <a:xfrm>
            <a:off x="0" y="15675"/>
            <a:ext cx="3931920" cy="3931920"/>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gradFill>
            <a:gsLst>
              <a:gs pos="0">
                <a:srgbClr val="00447C"/>
              </a:gs>
              <a:gs pos="91000">
                <a:srgbClr val="B4975A"/>
              </a:gs>
              <a:gs pos="90000">
                <a:srgbClr val="00447C"/>
              </a:gs>
              <a:gs pos="100000">
                <a:srgbClr val="B4975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4/25/18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rgbClr val="B49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00447C"/>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5B3FCD84-205D-4A4D-85F5-AD8C1E8BAEFB}"/>
              </a:ext>
            </a:extLst>
          </p:cNvPr>
          <p:cNvSpPr txBox="1"/>
          <p:nvPr/>
        </p:nvSpPr>
        <p:spPr>
          <a:xfrm>
            <a:off x="15590520" y="7114032"/>
            <a:ext cx="12710160" cy="6754776"/>
          </a:xfrm>
          <a:prstGeom prst="rect">
            <a:avLst/>
          </a:prstGeom>
          <a:noFill/>
        </p:spPr>
        <p:txBody>
          <a:bodyPr wrap="square" lIns="6035040" rtlCol="0">
            <a:normAutofit fontScale="77500" lnSpcReduction="20000"/>
          </a:bodyPr>
          <a:lstStyle/>
          <a:p>
            <a:r>
              <a:rPr lang="en-US" sz="6000" dirty="0"/>
              <a:t>To test vulnerabilities on the IoT, Costa Gondim et. al. used the roles described in fig. 1 to produce a high traffic of packets (21).  Wireshark was used to measure the volume of packets transmitted during an AR-DDoS attack (21). </a:t>
            </a:r>
          </a:p>
          <a:p>
            <a:endParaRPr lang="en-US" sz="6000" dirty="0"/>
          </a:p>
          <a:p>
            <a:endParaRPr lang="en-US" sz="6000" dirty="0"/>
          </a:p>
        </p:txBody>
      </p:sp>
      <p:sp>
        <p:nvSpPr>
          <p:cNvPr id="2" name="Title 1"/>
          <p:cNvSpPr>
            <a:spLocks noGrp="1"/>
          </p:cNvSpPr>
          <p:nvPr>
            <p:ph type="title"/>
          </p:nvPr>
        </p:nvSpPr>
        <p:spPr>
          <a:xfrm>
            <a:off x="5464743" y="348088"/>
            <a:ext cx="32870274" cy="2971740"/>
          </a:xfrm>
        </p:spPr>
        <p:txBody>
          <a:bodyPr/>
          <a:lstStyle/>
          <a:p>
            <a:r>
              <a:rPr lang="en-US" dirty="0"/>
              <a:t>Distributed Denial of Service (DDoS) Attacks</a:t>
            </a:r>
          </a:p>
        </p:txBody>
      </p:sp>
      <p:sp>
        <p:nvSpPr>
          <p:cNvPr id="3" name="Text Placeholder 2"/>
          <p:cNvSpPr>
            <a:spLocks noGrp="1"/>
          </p:cNvSpPr>
          <p:nvPr>
            <p:ph type="body" sz="quarter" idx="36"/>
          </p:nvPr>
        </p:nvSpPr>
        <p:spPr>
          <a:xfrm>
            <a:off x="3320716" y="4093906"/>
            <a:ext cx="36961006" cy="676014"/>
          </a:xfrm>
        </p:spPr>
        <p:txBody>
          <a:bodyPr/>
          <a:lstStyle/>
          <a:p>
            <a:r>
              <a:rPr lang="en-US" sz="6600" b="1" dirty="0"/>
              <a:t>By: Zachary Matthiesen for the Principia College Computer Science Department</a:t>
            </a:r>
            <a:endParaRPr lang="en-US" b="1" dirty="0"/>
          </a:p>
        </p:txBody>
      </p:sp>
      <p:sp>
        <p:nvSpPr>
          <p:cNvPr id="4" name="Text Placeholder 3"/>
          <p:cNvSpPr>
            <a:spLocks noGrp="1"/>
          </p:cNvSpPr>
          <p:nvPr>
            <p:ph type="body" sz="quarter" idx="13"/>
          </p:nvPr>
        </p:nvSpPr>
        <p:spPr/>
        <p:txBody>
          <a:bodyPr/>
          <a:lstStyle/>
          <a:p>
            <a:r>
              <a:rPr lang="en-US" dirty="0"/>
              <a:t>Question</a:t>
            </a:r>
          </a:p>
        </p:txBody>
      </p:sp>
      <p:sp>
        <p:nvSpPr>
          <p:cNvPr id="5" name="Text Placeholder 4"/>
          <p:cNvSpPr>
            <a:spLocks noGrp="1"/>
          </p:cNvSpPr>
          <p:nvPr>
            <p:ph type="body" sz="quarter" idx="39"/>
          </p:nvPr>
        </p:nvSpPr>
        <p:spPr/>
        <p:txBody>
          <a:bodyPr/>
          <a:lstStyle/>
          <a:p>
            <a:r>
              <a:rPr lang="en-US" dirty="0"/>
              <a:t>Are DDoS attacks relevant in the modern technological landscape?</a:t>
            </a:r>
          </a:p>
        </p:txBody>
      </p:sp>
      <p:sp>
        <p:nvSpPr>
          <p:cNvPr id="6" name="Content Placeholder 5"/>
          <p:cNvSpPr>
            <a:spLocks noGrp="1"/>
          </p:cNvSpPr>
          <p:nvPr>
            <p:ph sz="quarter" idx="38"/>
          </p:nvPr>
        </p:nvSpPr>
        <p:spPr/>
        <p:txBody>
          <a:bodyPr/>
          <a:lstStyle/>
          <a:p>
            <a:pPr marL="0" indent="0">
              <a:buNone/>
            </a:pPr>
            <a:r>
              <a:rPr lang="en-US" dirty="0"/>
              <a:t>DDoS attacks are relevant if and only if modern networks are vulnerable to DDoS attacks. After conducting research, vulnerabilities within the Internet of things (IoT) and “cloud computing” networks arose as the greatest security threats to modern networks.</a:t>
            </a:r>
          </a:p>
        </p:txBody>
      </p:sp>
      <p:sp>
        <p:nvSpPr>
          <p:cNvPr id="7" name="Content Placeholder 6"/>
          <p:cNvSpPr>
            <a:spLocks noGrp="1"/>
          </p:cNvSpPr>
          <p:nvPr>
            <p:ph sz="quarter" idx="25"/>
          </p:nvPr>
        </p:nvSpPr>
        <p:spPr/>
        <p:txBody>
          <a:bodyPr>
            <a:normAutofit/>
          </a:bodyPr>
          <a:lstStyle/>
          <a:p>
            <a:r>
              <a:rPr lang="en-US" dirty="0"/>
              <a:t>“A distributed denial of service attack (DDoS) is a DoS attack where attack action is distributed among several entities which act in coordination against the target” (Costa Gondim et. al. 4). </a:t>
            </a:r>
          </a:p>
          <a:p>
            <a:r>
              <a:rPr lang="en-US" dirty="0"/>
              <a:t>Botnets are many computers, malware that allows the attacker to issue a flood of requests against a server, that overwhelm the server’s resources and cause a DoS event (Saravanan et. al. 511). </a:t>
            </a:r>
          </a:p>
          <a:p>
            <a:r>
              <a:rPr lang="en-US" dirty="0"/>
              <a:t>NICs are network interface cards, and they handle network traffic packet switching before the traffic finds its way to the server (Palmieri et. al. 1627).  NICs are sensitive to spikes in network traffic, and this sensitivity can have a knock-on effect on CPU performance server side (Palmieri et. al. 1627 - 1628). </a:t>
            </a:r>
          </a:p>
        </p:txBody>
      </p:sp>
      <p:sp>
        <p:nvSpPr>
          <p:cNvPr id="8" name="Content Placeholder 7"/>
          <p:cNvSpPr>
            <a:spLocks noGrp="1"/>
          </p:cNvSpPr>
          <p:nvPr>
            <p:ph sz="quarter" idx="26"/>
          </p:nvPr>
        </p:nvSpPr>
        <p:spPr/>
        <p:txBody>
          <a:bodyPr/>
          <a:lstStyle/>
          <a:p>
            <a:r>
              <a:rPr lang="en-US" dirty="0"/>
              <a:t>Palmieri et. al. used the strategy of real world testing on a small rig to draw conclusions about the effects of energy focused DDoS attacks on large data centers’ power consumptions (1629). The testing for each energy-oriented attack consisted of a small, hyper-threaded, LAN (Local Area Network) connected, PC and laptops connected to it on a LAN to simulate attacks (Palmieri et. al. 1629). </a:t>
            </a:r>
          </a:p>
          <a:p>
            <a:r>
              <a:rPr lang="en-US" dirty="0"/>
              <a:t>Costa Gondim et. al. used DOTA (Decision Oriented Tool Agnostic) methods to preform an Active Vulnerability Assessment (AVA) on the IoT, including penetration testing and scientific rigor: repeatability, clarity and discourse (2).</a:t>
            </a:r>
          </a:p>
        </p:txBody>
      </p:sp>
      <p:pic>
        <p:nvPicPr>
          <p:cNvPr id="26" name="Content Placeholder 25">
            <a:extLst>
              <a:ext uri="{FF2B5EF4-FFF2-40B4-BE49-F238E27FC236}">
                <a16:creationId xmlns:a16="http://schemas.microsoft.com/office/drawing/2014/main" id="{F7C8025B-9F75-7842-9D73-9462693789CF}"/>
              </a:ext>
            </a:extLst>
          </p:cNvPr>
          <p:cNvPicPr>
            <a:picLocks noGrp="1" noChangeAspect="1"/>
          </p:cNvPicPr>
          <p:nvPr>
            <p:ph sz="quarter" idx="27"/>
          </p:nvPr>
        </p:nvPicPr>
        <p:blipFill>
          <a:blip r:embed="rId2">
            <a:extLst>
              <a:ext uri="{28A0092B-C50C-407E-A947-70E740481C1C}">
                <a14:useLocalDpi xmlns:a14="http://schemas.microsoft.com/office/drawing/2010/main" val="0"/>
              </a:ext>
            </a:extLst>
          </a:blip>
          <a:stretch>
            <a:fillRect/>
          </a:stretch>
        </p:blipFill>
        <p:spPr>
          <a:xfrm>
            <a:off x="15453360" y="6915177"/>
            <a:ext cx="6054918" cy="5283200"/>
          </a:xfrm>
        </p:spPr>
      </p:pic>
      <p:pic>
        <p:nvPicPr>
          <p:cNvPr id="31" name="Content Placeholder 30">
            <a:extLst>
              <a:ext uri="{FF2B5EF4-FFF2-40B4-BE49-F238E27FC236}">
                <a16:creationId xmlns:a16="http://schemas.microsoft.com/office/drawing/2014/main" id="{F6E4BC24-F52A-D845-A0B7-0C9C36751841}"/>
              </a:ext>
            </a:extLst>
          </p:cNvPr>
          <p:cNvPicPr>
            <a:picLocks noGrp="1" noChangeAspect="1"/>
          </p:cNvPicPr>
          <p:nvPr>
            <p:ph sz="quarter" idx="23"/>
          </p:nvPr>
        </p:nvPicPr>
        <p:blipFill>
          <a:blip r:embed="rId3">
            <a:extLst>
              <a:ext uri="{28A0092B-C50C-407E-A947-70E740481C1C}">
                <a14:useLocalDpi xmlns:a14="http://schemas.microsoft.com/office/drawing/2010/main" val="0"/>
              </a:ext>
            </a:extLst>
          </a:blip>
          <a:stretch>
            <a:fillRect/>
          </a:stretch>
        </p:blipFill>
        <p:spPr>
          <a:xfrm>
            <a:off x="15636240" y="15490934"/>
            <a:ext cx="6712772" cy="5753100"/>
          </a:xfrm>
        </p:spPr>
      </p:pic>
      <p:sp>
        <p:nvSpPr>
          <p:cNvPr id="11" name="Content Placeholder 10"/>
          <p:cNvSpPr>
            <a:spLocks noGrp="1"/>
          </p:cNvSpPr>
          <p:nvPr>
            <p:ph sz="quarter" idx="30"/>
          </p:nvPr>
        </p:nvSpPr>
        <p:spPr/>
        <p:txBody>
          <a:bodyPr/>
          <a:lstStyle/>
          <a:p>
            <a:r>
              <a:rPr lang="en-US" dirty="0"/>
              <a:t>Costa Gondim et. al. presented an abstracted attack on the IoT and demonstrated that a generalized approach to penetration testing was needed to uncover the DDoS vulnerabilities in the IoT (26). Also, coordinating attacks of a conventional DDoS style were challenging in the IoT because they required the attacker to have a depth of knowledge in the framework of a given network (26).</a:t>
            </a:r>
          </a:p>
          <a:p>
            <a:r>
              <a:rPr lang="en-US" dirty="0"/>
              <a:t>As for data centers and the cloud, Palmieri et. al. discovered that attacks targeting CPUs to boost their power consumption were effective enough to shred the profits of a carefully tuned data center (1636).  </a:t>
            </a:r>
          </a:p>
        </p:txBody>
      </p:sp>
      <p:sp>
        <p:nvSpPr>
          <p:cNvPr id="12" name="Content Placeholder 11"/>
          <p:cNvSpPr>
            <a:spLocks noGrp="1"/>
          </p:cNvSpPr>
          <p:nvPr>
            <p:ph sz="quarter" idx="32"/>
          </p:nvPr>
        </p:nvSpPr>
        <p:spPr>
          <a:xfrm>
            <a:off x="29900880" y="7114032"/>
            <a:ext cx="12801600" cy="8376902"/>
          </a:xfrm>
        </p:spPr>
        <p:txBody>
          <a:bodyPr>
            <a:normAutofit/>
          </a:bodyPr>
          <a:lstStyle/>
          <a:p>
            <a:r>
              <a:rPr lang="en-US" sz="4400" dirty="0"/>
              <a:t>DDoS attacks are relevant in the modern networking environment, as cloud computing and IoT are the future of network computing.  As smart devices receive more features requiring network access, they will become susceptible to DDoS attacks, and require special mitigations to prevent coordinated attacks. The cloud is also vulnerable to DDoS attacks, especially considering the sensitivity of cloud computing users to loss of service.  </a:t>
            </a:r>
          </a:p>
        </p:txBody>
      </p:sp>
      <p:sp>
        <p:nvSpPr>
          <p:cNvPr id="14" name="Content Placeholder 13"/>
          <p:cNvSpPr>
            <a:spLocks noGrp="1"/>
          </p:cNvSpPr>
          <p:nvPr>
            <p:ph sz="quarter" idx="42"/>
          </p:nvPr>
        </p:nvSpPr>
        <p:spPr>
          <a:xfrm>
            <a:off x="29900880" y="17339490"/>
            <a:ext cx="12801600" cy="8217644"/>
          </a:xfrm>
        </p:spPr>
        <p:txBody>
          <a:bodyPr>
            <a:normAutofit fontScale="85000" lnSpcReduction="10000"/>
          </a:bodyPr>
          <a:lstStyle/>
          <a:p>
            <a:pPr marL="0" indent="0">
              <a:buNone/>
            </a:pPr>
            <a:r>
              <a:rPr lang="en-US" dirty="0"/>
              <a:t> </a:t>
            </a:r>
          </a:p>
          <a:p>
            <a:r>
              <a:rPr lang="en-US" dirty="0"/>
              <a:t>Costa Gondim, João, et al. “A Methodological Approach for Assessing Amplified Reflection Distributed Denial of Service on the Internet of Things.” </a:t>
            </a:r>
            <a:r>
              <a:rPr lang="en-US" i="1" dirty="0"/>
              <a:t>Sensors</a:t>
            </a:r>
            <a:r>
              <a:rPr lang="en-US" dirty="0"/>
              <a:t>, vol. 16, no. 11, Nov. 2016, p. 1855. </a:t>
            </a:r>
            <a:r>
              <a:rPr lang="en-US" i="1" dirty="0" err="1"/>
              <a:t>CrossRef</a:t>
            </a:r>
            <a:r>
              <a:rPr lang="en-US" dirty="0"/>
              <a:t>, doi:10.3390/s16111855.</a:t>
            </a:r>
          </a:p>
          <a:p>
            <a:r>
              <a:rPr lang="en-US" dirty="0"/>
              <a:t>Loukas, Georgios, and </a:t>
            </a:r>
            <a:r>
              <a:rPr lang="en-US" dirty="0" err="1"/>
              <a:t>Gülay</a:t>
            </a:r>
            <a:r>
              <a:rPr lang="en-US" dirty="0"/>
              <a:t> Öke. “Protection against Denial of Service Attacks: A Survey.” </a:t>
            </a:r>
            <a:r>
              <a:rPr lang="en-US" i="1" dirty="0"/>
              <a:t>The Computer Journal</a:t>
            </a:r>
            <a:r>
              <a:rPr lang="en-US" dirty="0"/>
              <a:t>, vol. 0, no. 0, May 2009, p. 19, doi:0.1093/</a:t>
            </a:r>
            <a:r>
              <a:rPr lang="en-US" dirty="0" err="1"/>
              <a:t>comjnl</a:t>
            </a:r>
            <a:r>
              <a:rPr lang="en-US" dirty="0"/>
              <a:t>/bxh000.</a:t>
            </a:r>
          </a:p>
          <a:p>
            <a:r>
              <a:rPr lang="en-US" dirty="0"/>
              <a:t>Palmieri, Francesco, et al. “Energy-Oriented Denial of Service Attacks: An Emerging Menace for Large Cloud Infrastructures.” </a:t>
            </a:r>
            <a:r>
              <a:rPr lang="en-US" i="1" dirty="0"/>
              <a:t>The Journal of Supercomputing</a:t>
            </a:r>
            <a:r>
              <a:rPr lang="en-US" dirty="0"/>
              <a:t>, vol. 71, no. 5, May 2015, pp. 1620–41. </a:t>
            </a:r>
            <a:r>
              <a:rPr lang="en-US" i="1" dirty="0" err="1"/>
              <a:t>CrossRef</a:t>
            </a:r>
            <a:r>
              <a:rPr lang="en-US" dirty="0"/>
              <a:t>, doi:10.1007/s11227-014-1242-6.</a:t>
            </a:r>
          </a:p>
          <a:p>
            <a:r>
              <a:rPr lang="en-US" dirty="0"/>
              <a:t>Patrikakis C, </a:t>
            </a:r>
            <a:r>
              <a:rPr lang="en-US" dirty="0" err="1"/>
              <a:t>Masikos</a:t>
            </a:r>
            <a:r>
              <a:rPr lang="en-US" dirty="0"/>
              <a:t> M, </a:t>
            </a:r>
            <a:r>
              <a:rPr lang="en-US" dirty="0" err="1"/>
              <a:t>Zouraraki</a:t>
            </a:r>
            <a:r>
              <a:rPr lang="en-US" dirty="0"/>
              <a:t> O. 2004. Distributed Denial of Service Attacks - The Internet Protocol Journal. The Internet Protocol Journal. 7:13–36.</a:t>
            </a:r>
          </a:p>
          <a:p>
            <a:r>
              <a:rPr lang="en-US" dirty="0"/>
              <a:t>Saravanan, </a:t>
            </a:r>
            <a:r>
              <a:rPr lang="en-US" dirty="0" err="1"/>
              <a:t>Renukadevi</a:t>
            </a:r>
            <a:r>
              <a:rPr lang="en-US" dirty="0"/>
              <a:t>, et al. “Behavior-Based Detection of Application Layer Distributed Denial of Service Attacks during Flash Events.” </a:t>
            </a:r>
            <a:r>
              <a:rPr lang="en-US" i="1" dirty="0"/>
              <a:t>TURKISH JOURNAL OF ELECTRICAL ENGINEERING &amp; COMPUTER SCIENCES</a:t>
            </a:r>
            <a:r>
              <a:rPr lang="en-US" dirty="0"/>
              <a:t>, vol. 24, 2016, pp. 510–23. </a:t>
            </a:r>
            <a:r>
              <a:rPr lang="en-US" i="1" dirty="0" err="1"/>
              <a:t>CrossRef</a:t>
            </a:r>
            <a:r>
              <a:rPr lang="en-US" dirty="0"/>
              <a:t>, doi:10.3906/elk-1308-188.</a:t>
            </a:r>
          </a:p>
          <a:p>
            <a:endParaRPr lang="en-US" dirty="0"/>
          </a:p>
        </p:txBody>
      </p:sp>
      <p:sp>
        <p:nvSpPr>
          <p:cNvPr id="15" name="Content Placeholder 14"/>
          <p:cNvSpPr>
            <a:spLocks noGrp="1"/>
          </p:cNvSpPr>
          <p:nvPr>
            <p:ph sz="quarter" idx="35"/>
          </p:nvPr>
        </p:nvSpPr>
        <p:spPr/>
        <p:txBody>
          <a:bodyPr/>
          <a:lstStyle/>
          <a:p>
            <a:r>
              <a:rPr lang="en-US" dirty="0"/>
              <a:t>https://www.nist.gov/programs-projects/advanced-ddos-mitigation-techniques</a:t>
            </a:r>
          </a:p>
          <a:p>
            <a:r>
              <a:rPr lang="en-US" dirty="0"/>
              <a:t>The Open Web Application Security Project (OWASP)</a:t>
            </a:r>
          </a:p>
          <a:p>
            <a:r>
              <a:rPr lang="en-US" dirty="0"/>
              <a:t>A general overview of DDoS http://d-</a:t>
            </a:r>
            <a:r>
              <a:rPr lang="en-US" dirty="0" err="1"/>
              <a:t>scholarship.pitt.edu</a:t>
            </a:r>
            <a:r>
              <a:rPr lang="en-US" dirty="0"/>
              <a:t>/19225/1/</a:t>
            </a:r>
            <a:r>
              <a:rPr lang="en-US" dirty="0" err="1"/>
              <a:t>FinalVersion.pdf</a:t>
            </a:r>
            <a:endParaRPr lang="en-US" dirty="0"/>
          </a:p>
        </p:txBody>
      </p:sp>
      <p:sp>
        <p:nvSpPr>
          <p:cNvPr id="17" name="Text Placeholder 16"/>
          <p:cNvSpPr>
            <a:spLocks noGrp="1"/>
          </p:cNvSpPr>
          <p:nvPr>
            <p:ph type="body" sz="quarter" idx="44"/>
          </p:nvPr>
        </p:nvSpPr>
        <p:spPr/>
        <p:txBody>
          <a:bodyPr/>
          <a:lstStyle/>
          <a:p>
            <a:r>
              <a:rPr lang="en-US" dirty="0"/>
              <a:t>Abstract</a:t>
            </a:r>
          </a:p>
        </p:txBody>
      </p:sp>
      <p:sp>
        <p:nvSpPr>
          <p:cNvPr id="18" name="Text Placeholder 17"/>
          <p:cNvSpPr>
            <a:spLocks noGrp="1"/>
          </p:cNvSpPr>
          <p:nvPr>
            <p:ph type="body" sz="quarter" idx="45"/>
          </p:nvPr>
        </p:nvSpPr>
        <p:spPr/>
        <p:txBody>
          <a:bodyPr/>
          <a:lstStyle/>
          <a:p>
            <a:r>
              <a:rPr lang="en-US" dirty="0"/>
              <a:t>Background</a:t>
            </a:r>
          </a:p>
        </p:txBody>
      </p:sp>
      <p:sp>
        <p:nvSpPr>
          <p:cNvPr id="19" name="Text Placeholder 18"/>
          <p:cNvSpPr>
            <a:spLocks noGrp="1"/>
          </p:cNvSpPr>
          <p:nvPr>
            <p:ph type="body" sz="quarter" idx="46"/>
          </p:nvPr>
        </p:nvSpPr>
        <p:spPr/>
        <p:txBody>
          <a:bodyPr/>
          <a:lstStyle/>
          <a:p>
            <a:r>
              <a:rPr lang="en-US" dirty="0"/>
              <a:t>Power Consumption in Data Centers </a:t>
            </a:r>
          </a:p>
        </p:txBody>
      </p:sp>
      <p:sp>
        <p:nvSpPr>
          <p:cNvPr id="20" name="Text Placeholder 19"/>
          <p:cNvSpPr>
            <a:spLocks noGrp="1"/>
          </p:cNvSpPr>
          <p:nvPr>
            <p:ph type="body" sz="quarter" idx="47"/>
          </p:nvPr>
        </p:nvSpPr>
        <p:spPr/>
        <p:txBody>
          <a:bodyPr/>
          <a:lstStyle/>
          <a:p>
            <a:r>
              <a:rPr lang="en-US" dirty="0"/>
              <a:t>Vulnerability in the Internet of Things</a:t>
            </a:r>
          </a:p>
        </p:txBody>
      </p:sp>
      <p:sp>
        <p:nvSpPr>
          <p:cNvPr id="21" name="Text Placeholder 20"/>
          <p:cNvSpPr>
            <a:spLocks noGrp="1"/>
          </p:cNvSpPr>
          <p:nvPr>
            <p:ph type="body" sz="quarter" idx="48"/>
          </p:nvPr>
        </p:nvSpPr>
        <p:spPr/>
        <p:txBody>
          <a:bodyPr/>
          <a:lstStyle/>
          <a:p>
            <a:r>
              <a:rPr lang="en-US" dirty="0"/>
              <a:t>Conclusion</a:t>
            </a:r>
          </a:p>
        </p:txBody>
      </p:sp>
      <p:sp>
        <p:nvSpPr>
          <p:cNvPr id="22" name="Text Placeholder 21"/>
          <p:cNvSpPr>
            <a:spLocks noGrp="1"/>
          </p:cNvSpPr>
          <p:nvPr>
            <p:ph type="body" sz="quarter" idx="49"/>
          </p:nvPr>
        </p:nvSpPr>
        <p:spPr/>
        <p:txBody>
          <a:bodyPr/>
          <a:lstStyle/>
          <a:p>
            <a:r>
              <a:rPr lang="en-US" dirty="0"/>
              <a:t>Methods</a:t>
            </a:r>
          </a:p>
        </p:txBody>
      </p:sp>
      <p:sp>
        <p:nvSpPr>
          <p:cNvPr id="23" name="Text Placeholder 22"/>
          <p:cNvSpPr>
            <a:spLocks noGrp="1"/>
          </p:cNvSpPr>
          <p:nvPr>
            <p:ph type="body" sz="quarter" idx="50"/>
          </p:nvPr>
        </p:nvSpPr>
        <p:spPr/>
        <p:txBody>
          <a:bodyPr/>
          <a:lstStyle/>
          <a:p>
            <a:r>
              <a:rPr lang="en-US" dirty="0"/>
              <a:t>Discussion</a:t>
            </a:r>
          </a:p>
        </p:txBody>
      </p:sp>
      <p:sp>
        <p:nvSpPr>
          <p:cNvPr id="24" name="Text Placeholder 23"/>
          <p:cNvSpPr>
            <a:spLocks noGrp="1"/>
          </p:cNvSpPr>
          <p:nvPr>
            <p:ph type="body" sz="quarter" idx="51"/>
          </p:nvPr>
        </p:nvSpPr>
        <p:spPr>
          <a:xfrm>
            <a:off x="29900880" y="15738556"/>
            <a:ext cx="12801600" cy="1353312"/>
          </a:xfrm>
        </p:spPr>
        <p:txBody>
          <a:bodyPr/>
          <a:lstStyle/>
          <a:p>
            <a:r>
              <a:rPr lang="en-US" dirty="0"/>
              <a:t>Acknowledgements</a:t>
            </a:r>
          </a:p>
        </p:txBody>
      </p:sp>
      <p:sp>
        <p:nvSpPr>
          <p:cNvPr id="25" name="Text Placeholder 24"/>
          <p:cNvSpPr>
            <a:spLocks noGrp="1"/>
          </p:cNvSpPr>
          <p:nvPr>
            <p:ph type="body" sz="quarter" idx="52"/>
          </p:nvPr>
        </p:nvSpPr>
        <p:spPr/>
        <p:txBody>
          <a:bodyPr/>
          <a:lstStyle/>
          <a:p>
            <a:r>
              <a:rPr lang="en-US" dirty="0"/>
              <a:t>Further Reading</a:t>
            </a:r>
          </a:p>
        </p:txBody>
      </p:sp>
      <p:pic>
        <p:nvPicPr>
          <p:cNvPr id="28" name="Picture Placeholder 26"/>
          <p:cNvPicPr>
            <a:picLocks noGrp="1" noChangeAspect="1"/>
          </p:cNvPicPr>
          <p:nvPr>
            <p:ph type="pic" sz="quarter" idx="53"/>
          </p:nvPr>
        </p:nvPicPr>
        <p:blipFill rotWithShape="1">
          <a:blip r:embed="rId4">
            <a:extLst>
              <a:ext uri="{28A0092B-C50C-407E-A947-70E740481C1C}">
                <a14:useLocalDpi xmlns:a14="http://schemas.microsoft.com/office/drawing/2010/main" val="0"/>
              </a:ext>
            </a:extLst>
          </a:blip>
          <a:srcRect l="-3672" t="-1791" r="-11383" b="-8794"/>
          <a:stretch/>
        </p:blipFill>
        <p:spPr>
          <a:xfrm>
            <a:off x="-124692" y="-66895"/>
            <a:ext cx="3826222" cy="4273974"/>
          </a:xfrm>
          <a:prstGeom prst="rect">
            <a:avLst/>
          </a:prstGeom>
          <a:ln>
            <a:noFill/>
          </a:ln>
          <a:effectLst>
            <a:outerShdw blurRad="292100" dist="139700" dir="2700000" algn="tl" rotWithShape="0">
              <a:srgbClr val="333333">
                <a:alpha val="65000"/>
              </a:srgbClr>
            </a:outerShdw>
          </a:effectLst>
        </p:spPr>
      </p:pic>
      <p:sp>
        <p:nvSpPr>
          <p:cNvPr id="35" name="TextBox 34">
            <a:extLst>
              <a:ext uri="{FF2B5EF4-FFF2-40B4-BE49-F238E27FC236}">
                <a16:creationId xmlns:a16="http://schemas.microsoft.com/office/drawing/2014/main" id="{199FE1FB-7CC4-504A-8090-8333F41594D0}"/>
              </a:ext>
            </a:extLst>
          </p:cNvPr>
          <p:cNvSpPr txBox="1"/>
          <p:nvPr/>
        </p:nvSpPr>
        <p:spPr>
          <a:xfrm>
            <a:off x="15453360" y="11510098"/>
            <a:ext cx="5917758" cy="1015663"/>
          </a:xfrm>
          <a:prstGeom prst="rect">
            <a:avLst/>
          </a:prstGeom>
          <a:solidFill>
            <a:schemeClr val="bg1"/>
          </a:solidFill>
        </p:spPr>
        <p:txBody>
          <a:bodyPr wrap="square" rtlCol="0">
            <a:normAutofit fontScale="25000" lnSpcReduction="20000"/>
          </a:bodyPr>
          <a:lstStyle/>
          <a:p>
            <a:r>
              <a:rPr lang="en-US" sz="6000" dirty="0"/>
              <a:t>Figure 1. Testing diagram for IoT</a:t>
            </a:r>
          </a:p>
          <a:p>
            <a:r>
              <a:rPr lang="en-US" sz="6000" dirty="0"/>
              <a:t> Source: João Costa Gondim, et al. “A Methodological Approach for Assessing Amplified Reflection Distributed Denial of Service on the Internet of Things,” </a:t>
            </a:r>
            <a:r>
              <a:rPr lang="en-US" sz="6000" i="1" dirty="0"/>
              <a:t>Sensors</a:t>
            </a:r>
            <a:r>
              <a:rPr lang="en-US" sz="6000" dirty="0"/>
              <a:t>, vol. 16, no. 11, Nov. 2016, p. 1855. </a:t>
            </a:r>
            <a:r>
              <a:rPr lang="en-US" sz="6000" i="1" dirty="0" err="1"/>
              <a:t>CrossRef</a:t>
            </a:r>
            <a:r>
              <a:rPr lang="en-US" sz="6000" dirty="0"/>
              <a:t>, doi:10.3390/s16111855.</a:t>
            </a:r>
          </a:p>
          <a:p>
            <a:endParaRPr lang="en-US" sz="6000" dirty="0"/>
          </a:p>
        </p:txBody>
      </p:sp>
      <p:sp>
        <p:nvSpPr>
          <p:cNvPr id="36" name="TextBox 35">
            <a:extLst>
              <a:ext uri="{FF2B5EF4-FFF2-40B4-BE49-F238E27FC236}">
                <a16:creationId xmlns:a16="http://schemas.microsoft.com/office/drawing/2014/main" id="{8C9596E2-85AB-F646-B6C7-E5AEDD74E2A3}"/>
              </a:ext>
            </a:extLst>
          </p:cNvPr>
          <p:cNvSpPr txBox="1"/>
          <p:nvPr/>
        </p:nvSpPr>
        <p:spPr>
          <a:xfrm>
            <a:off x="15453360" y="20901607"/>
            <a:ext cx="6263640" cy="1015663"/>
          </a:xfrm>
          <a:prstGeom prst="rect">
            <a:avLst/>
          </a:prstGeom>
          <a:solidFill>
            <a:schemeClr val="bg1"/>
          </a:solidFill>
        </p:spPr>
        <p:txBody>
          <a:bodyPr wrap="square" rtlCol="0">
            <a:normAutofit fontScale="25000" lnSpcReduction="20000"/>
          </a:bodyPr>
          <a:lstStyle/>
          <a:p>
            <a:r>
              <a:rPr lang="en-US" sz="6000" dirty="0"/>
              <a:t>Figure 2.  Watts over standard power consumption for various DDoS attacks on a data center. </a:t>
            </a:r>
          </a:p>
          <a:p>
            <a:r>
              <a:rPr lang="en-US" sz="6000" dirty="0"/>
              <a:t>Source: Francesco Palmieri, et al. “Energy-Oriented Denial of Service Attacks: An Emerging Menace for Large Cloud Infrastructures,” </a:t>
            </a:r>
            <a:r>
              <a:rPr lang="en-US" sz="6000" i="1" dirty="0"/>
              <a:t>The Journal of Supercomputing</a:t>
            </a:r>
            <a:r>
              <a:rPr lang="en-US" sz="6000" dirty="0"/>
              <a:t>, vol. 71, no. 5, May 2015, pp. 1635, </a:t>
            </a:r>
            <a:r>
              <a:rPr lang="en-US" sz="6000" i="1" dirty="0" err="1"/>
              <a:t>CrossRef</a:t>
            </a:r>
            <a:r>
              <a:rPr lang="en-US" sz="6000" dirty="0"/>
              <a:t>, doi:10.1007/s11227-014-1242-6.</a:t>
            </a:r>
          </a:p>
          <a:p>
            <a:endParaRPr lang="en-US" sz="6000" dirty="0"/>
          </a:p>
        </p:txBody>
      </p:sp>
      <p:sp>
        <p:nvSpPr>
          <p:cNvPr id="38" name="TextBox 37">
            <a:extLst>
              <a:ext uri="{FF2B5EF4-FFF2-40B4-BE49-F238E27FC236}">
                <a16:creationId xmlns:a16="http://schemas.microsoft.com/office/drawing/2014/main" id="{9028C1FA-6558-1541-9680-7F12B09D1116}"/>
              </a:ext>
            </a:extLst>
          </p:cNvPr>
          <p:cNvSpPr txBox="1"/>
          <p:nvPr/>
        </p:nvSpPr>
        <p:spPr>
          <a:xfrm>
            <a:off x="22349012" y="15738556"/>
            <a:ext cx="6043108" cy="6729817"/>
          </a:xfrm>
          <a:prstGeom prst="rect">
            <a:avLst/>
          </a:prstGeom>
          <a:noFill/>
        </p:spPr>
        <p:txBody>
          <a:bodyPr wrap="square" rtlCol="0">
            <a:normAutofit fontScale="62500" lnSpcReduction="20000"/>
          </a:bodyPr>
          <a:lstStyle/>
          <a:p>
            <a:r>
              <a:rPr lang="en-US" sz="6000" dirty="0"/>
              <a:t>Palmieri et. al. found that power consumption increased significantly during DDoS attacks (1635).  For the margins of power consumption over normal, see fig. 2 and note that conventional flooding attacks are not as effective as specially designed hardware stress DDoS attacks (1635). </a:t>
            </a:r>
          </a:p>
        </p:txBody>
      </p:sp>
    </p:spTree>
    <p:extLst>
      <p:ext uri="{BB962C8B-B14F-4D97-AF65-F5344CB8AC3E}">
        <p14:creationId xmlns:p14="http://schemas.microsoft.com/office/powerpoint/2010/main" val="978940693"/>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799</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Distributed Denial of Service (DDoS) Attacks</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2016-03-08T06:56:17Z</dcterms:created>
  <dcterms:modified xsi:type="dcterms:W3CDTF">2018-04-26T16:04:00Z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