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Zachary Mohler</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250000"/>
              </a:lnSpc>
              <a:spcBef>
                <a:spcPts val="0"/>
              </a:spcBef>
              <a:spcAft>
                <a:spcPts val="0"/>
              </a:spcAft>
              <a:buClr>
                <a:schemeClr val="lt1"/>
              </a:buClr>
              <a:buSzPts val="2000"/>
              <a:buChar char="•"/>
            </a:pPr>
            <a:r>
              <a:rPr lang="en-US" sz="2400" dirty="0"/>
              <a:t>Visual Studio “Analyze”</a:t>
            </a:r>
          </a:p>
          <a:p>
            <a:pPr marL="685800" lvl="1" indent="-228600" algn="l" rtl="0">
              <a:lnSpc>
                <a:spcPct val="250000"/>
              </a:lnSpc>
              <a:spcBef>
                <a:spcPts val="0"/>
              </a:spcBef>
              <a:spcAft>
                <a:spcPts val="0"/>
              </a:spcAft>
              <a:buClr>
                <a:schemeClr val="lt1"/>
              </a:buClr>
              <a:buSzPts val="2000"/>
              <a:buChar char="•"/>
            </a:pPr>
            <a:r>
              <a:rPr lang="en-US" sz="2400" dirty="0" err="1"/>
              <a:t>CPPCheck</a:t>
            </a:r>
            <a:endParaRPr lang="en-US" sz="2400" dirty="0"/>
          </a:p>
          <a:p>
            <a:pPr marL="685800" lvl="1" indent="-228600" algn="l" rtl="0">
              <a:lnSpc>
                <a:spcPct val="250000"/>
              </a:lnSpc>
              <a:spcBef>
                <a:spcPts val="0"/>
              </a:spcBef>
              <a:spcAft>
                <a:spcPts val="0"/>
              </a:spcAft>
              <a:buClr>
                <a:schemeClr val="lt1"/>
              </a:buClr>
              <a:buSzPts val="2000"/>
              <a:buChar char="•"/>
            </a:pPr>
            <a:r>
              <a:rPr lang="en-US" sz="2400" dirty="0"/>
              <a:t>Peer Review</a:t>
            </a:r>
            <a:endParaRPr sz="2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5410200" cy="402412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000"/>
              <a:buNone/>
            </a:pPr>
            <a:r>
              <a:rPr lang="en-US" dirty="0"/>
              <a:t>Risks</a:t>
            </a:r>
          </a:p>
          <a:p>
            <a:pPr marL="342900">
              <a:lnSpc>
                <a:spcPct val="250000"/>
              </a:lnSpc>
              <a:spcBef>
                <a:spcPts val="0"/>
              </a:spcBef>
              <a:buSzPts val="2000"/>
            </a:pPr>
            <a:r>
              <a:rPr lang="en-US" sz="1600" dirty="0"/>
              <a:t>Much slower development time</a:t>
            </a:r>
          </a:p>
          <a:p>
            <a:pPr marL="342900">
              <a:lnSpc>
                <a:spcPct val="250000"/>
              </a:lnSpc>
              <a:spcBef>
                <a:spcPts val="0"/>
              </a:spcBef>
              <a:buSzPts val="2000"/>
            </a:pPr>
            <a:r>
              <a:rPr lang="en-US" sz="1600" dirty="0"/>
              <a:t>Increased cost due to development time</a:t>
            </a:r>
          </a:p>
          <a:p>
            <a:pPr marL="342900">
              <a:lnSpc>
                <a:spcPct val="250000"/>
              </a:lnSpc>
              <a:spcBef>
                <a:spcPts val="0"/>
              </a:spcBef>
              <a:buSzPts val="2000"/>
            </a:pPr>
            <a:r>
              <a:rPr lang="en-US" sz="1600" dirty="0"/>
              <a:t>Higher standards lead to higher expectations</a:t>
            </a:r>
          </a:p>
          <a:p>
            <a:pPr marL="342900">
              <a:lnSpc>
                <a:spcPct val="250000"/>
              </a:lnSpc>
              <a:spcBef>
                <a:spcPts val="0"/>
              </a:spcBef>
              <a:buSzPts val="2000"/>
            </a:pPr>
            <a:r>
              <a:rPr lang="en-US" sz="1600" dirty="0"/>
              <a:t>Reduced performance </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7;p11">
            <a:extLst>
              <a:ext uri="{FF2B5EF4-FFF2-40B4-BE49-F238E27FC236}">
                <a16:creationId xmlns:a16="http://schemas.microsoft.com/office/drawing/2014/main" id="{6BB0030B-1564-E467-4CA4-4146B70B7724}"/>
              </a:ext>
            </a:extLst>
          </p:cNvPr>
          <p:cNvSpPr txBox="1">
            <a:spLocks/>
          </p:cNvSpPr>
          <p:nvPr/>
        </p:nvSpPr>
        <p:spPr>
          <a:xfrm>
            <a:off x="6096000" y="2194559"/>
            <a:ext cx="54102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SzPts val="2000"/>
              <a:buFont typeface="Arial"/>
              <a:buNone/>
            </a:pPr>
            <a:r>
              <a:rPr lang="en-US" dirty="0"/>
              <a:t>Benefits</a:t>
            </a:r>
          </a:p>
          <a:p>
            <a:pPr marL="342900">
              <a:lnSpc>
                <a:spcPct val="250000"/>
              </a:lnSpc>
              <a:spcBef>
                <a:spcPts val="0"/>
              </a:spcBef>
              <a:buSzPts val="2000"/>
            </a:pPr>
            <a:r>
              <a:rPr lang="en-US" sz="1600" dirty="0"/>
              <a:t>Foundation of secure code</a:t>
            </a:r>
          </a:p>
          <a:p>
            <a:pPr marL="342900">
              <a:lnSpc>
                <a:spcPct val="250000"/>
              </a:lnSpc>
              <a:spcBef>
                <a:spcPts val="0"/>
              </a:spcBef>
              <a:buSzPts val="2000"/>
            </a:pPr>
            <a:r>
              <a:rPr lang="en-US" sz="1600" dirty="0"/>
              <a:t>Greatly reduced “run-back”</a:t>
            </a:r>
          </a:p>
          <a:p>
            <a:pPr marL="342900">
              <a:lnSpc>
                <a:spcPct val="250000"/>
              </a:lnSpc>
              <a:spcBef>
                <a:spcPts val="0"/>
              </a:spcBef>
              <a:buSzPts val="2000"/>
            </a:pPr>
            <a:r>
              <a:rPr lang="en-US" sz="1600" dirty="0"/>
              <a:t>Higher standards lead to higher expectations</a:t>
            </a:r>
          </a:p>
          <a:p>
            <a:pPr marL="342900">
              <a:lnSpc>
                <a:spcPct val="250000"/>
              </a:lnSpc>
              <a:spcBef>
                <a:spcPts val="0"/>
              </a:spcBef>
              <a:buSzPts val="2000"/>
            </a:pPr>
            <a:r>
              <a:rPr lang="en-US" sz="1600" dirty="0"/>
              <a:t>Customer trust and satisfaction</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485900" lvl="2" indent="-571500">
              <a:lnSpc>
                <a:spcPct val="200000"/>
              </a:lnSpc>
              <a:spcBef>
                <a:spcPts val="0"/>
              </a:spcBef>
            </a:pPr>
            <a:r>
              <a:rPr lang="en-US" sz="4000" dirty="0"/>
              <a:t>Overlap</a:t>
            </a:r>
          </a:p>
          <a:p>
            <a:pPr marL="1485900" lvl="2" indent="-571500">
              <a:lnSpc>
                <a:spcPct val="200000"/>
              </a:lnSpc>
              <a:spcBef>
                <a:spcPts val="0"/>
              </a:spcBef>
            </a:pPr>
            <a:r>
              <a:rPr lang="en-US" sz="4000" dirty="0"/>
              <a:t>Connectivity</a:t>
            </a:r>
          </a:p>
          <a:p>
            <a:pPr marL="1485900" lvl="2" indent="-571500">
              <a:lnSpc>
                <a:spcPct val="200000"/>
              </a:lnSpc>
              <a:spcBef>
                <a:spcPts val="0"/>
              </a:spcBef>
            </a:pPr>
            <a:r>
              <a:rPr lang="en-US" sz="4000" dirty="0"/>
              <a:t>Design</a:t>
            </a:r>
            <a:endParaRPr sz="4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E3E3F6E6-A443-6AEA-055A-D1B85D90FB30}"/>
              </a:ext>
            </a:extLst>
          </p:cNvPr>
          <p:cNvSpPr txBox="1"/>
          <p:nvPr/>
        </p:nvSpPr>
        <p:spPr>
          <a:xfrm>
            <a:off x="1322363" y="6397284"/>
            <a:ext cx="2630659" cy="307777"/>
          </a:xfrm>
          <a:prstGeom prst="rect">
            <a:avLst/>
          </a:prstGeom>
          <a:noFill/>
        </p:spPr>
        <p:txBody>
          <a:bodyPr wrap="square" rtlCol="0">
            <a:spAutoFit/>
          </a:bodyPr>
          <a:lstStyle/>
          <a:p>
            <a:r>
              <a:rPr lang="en-US" dirty="0">
                <a:solidFill>
                  <a:schemeClr val="bg1">
                    <a:lumMod val="50000"/>
                  </a:schemeClr>
                </a:solidFill>
              </a:rPr>
              <a:t>(Kahn 2022)</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1790700" y="2782486"/>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CONCLUSION</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7AD3-14C9-BDED-A54D-F33974271E0B}"/>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A292AE26-3083-E1C2-89EF-2CA6DF4D0B4E}"/>
              </a:ext>
            </a:extLst>
          </p:cNvPr>
          <p:cNvSpPr>
            <a:spLocks noGrp="1"/>
          </p:cNvSpPr>
          <p:nvPr>
            <p:ph type="body" idx="1"/>
          </p:nvPr>
        </p:nvSpPr>
        <p:spPr/>
        <p:txBody>
          <a:bodyPr/>
          <a:lstStyle/>
          <a:p>
            <a:pPr marL="114300" indent="0">
              <a:buNone/>
            </a:pPr>
            <a:r>
              <a:rPr lang="en-US" sz="1800" dirty="0">
                <a:effectLst/>
              </a:rPr>
              <a:t>Khan, A. (2022, August 17). </a:t>
            </a:r>
            <a:r>
              <a:rPr lang="en-US" sz="1800" i="1" dirty="0">
                <a:effectLst/>
              </a:rPr>
              <a:t>Air Canada app breach &amp; what the customers can do now</a:t>
            </a:r>
            <a:r>
              <a:rPr lang="en-US" sz="1800" dirty="0">
                <a:effectLst/>
              </a:rPr>
              <a:t>. Appy Pie. Retrieved December 11, 2022, from https://www.appypie.com/blog/air-canada-app-breach-and-what-customers-can-do-now </a:t>
            </a:r>
          </a:p>
          <a:p>
            <a:pPr marL="114300" indent="0">
              <a:buNone/>
            </a:pPr>
            <a:endParaRPr lang="en-US" sz="1800" dirty="0">
              <a:effectLst/>
            </a:endParaRPr>
          </a:p>
          <a:p>
            <a:pPr marL="114300" indent="0">
              <a:buNone/>
            </a:pPr>
            <a:r>
              <a:rPr lang="en-US" sz="1800" dirty="0"/>
              <a:t>Mohler, Z. (2022, December 4). </a:t>
            </a:r>
            <a:r>
              <a:rPr lang="en-US" sz="1800" i="1" dirty="0"/>
              <a:t>CS405SecurityPolicyZacharyMohler. </a:t>
            </a:r>
            <a:r>
              <a:rPr lang="en-US" sz="1800" dirty="0"/>
              <a:t>Southern New Hampshire University. </a:t>
            </a:r>
            <a:r>
              <a:rPr lang="en-US" sz="1800"/>
              <a:t>Retrieved December 11, 2022. </a:t>
            </a:r>
            <a:endParaRPr lang="en-US" sz="1800" dirty="0">
              <a:effectLst/>
            </a:endParaRPr>
          </a:p>
          <a:p>
            <a:endParaRPr lang="en-US" dirty="0"/>
          </a:p>
        </p:txBody>
      </p:sp>
    </p:spTree>
    <p:extLst>
      <p:ext uri="{BB962C8B-B14F-4D97-AF65-F5344CB8AC3E}">
        <p14:creationId xmlns:p14="http://schemas.microsoft.com/office/powerpoint/2010/main" val="309658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869371" y="209706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167396997"/>
              </p:ext>
            </p:extLst>
          </p:nvPr>
        </p:nvGraphicFramePr>
        <p:xfrm>
          <a:off x="2332654" y="2320213"/>
          <a:ext cx="4951440" cy="2217574"/>
        </p:xfrm>
        <a:graphic>
          <a:graphicData uri="http://schemas.openxmlformats.org/drawingml/2006/table">
            <a:tbl>
              <a:tblPr firstRow="1" firstCol="1">
                <a:noFill/>
                <a:tableStyleId>{802198C4-3087-4945-87E3-76CBB3509B7E}</a:tableStyleId>
              </a:tblPr>
              <a:tblGrid>
                <a:gridCol w="2444652">
                  <a:extLst>
                    <a:ext uri="{9D8B030D-6E8A-4147-A177-3AD203B41FA5}">
                      <a16:colId xmlns:a16="http://schemas.microsoft.com/office/drawing/2014/main" val="20000"/>
                    </a:ext>
                  </a:extLst>
                </a:gridCol>
                <a:gridCol w="2506788">
                  <a:extLst>
                    <a:ext uri="{9D8B030D-6E8A-4147-A177-3AD203B41FA5}">
                      <a16:colId xmlns:a16="http://schemas.microsoft.com/office/drawing/2014/main" val="20001"/>
                    </a:ext>
                  </a:extLst>
                </a:gridCol>
              </a:tblGrid>
              <a:tr h="1108787">
                <a:tc>
                  <a:txBody>
                    <a:bodyPr/>
                    <a:lstStyle/>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accent1"/>
                          </a:solidFill>
                        </a:rPr>
                        <a:t>STD-005-CPP</a:t>
                      </a:r>
                      <a:endParaRPr sz="1100" u="none" strike="noStrike" cap="none" dirty="0">
                        <a:solidFill>
                          <a:schemeClr val="accen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3">
                        <a:lumMod val="20000"/>
                        <a:lumOff val="8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accent1"/>
                          </a:solidFill>
                        </a:rPr>
                        <a:t>STD-004-CPP</a:t>
                      </a:r>
                      <a:endParaRPr sz="1200" u="none" strike="noStrike" cap="none" dirty="0">
                        <a:solidFill>
                          <a:schemeClr val="accen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0"/>
                  </a:ext>
                </a:extLst>
              </a:tr>
              <a:tr h="1108787">
                <a:tc>
                  <a:txBody>
                    <a:bodyPr/>
                    <a:lstStyle/>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accent4"/>
                          </a:solidFill>
                          <a:latin typeface="Arial" panose="020B0604020202020204" pitchFamily="34" charset="0"/>
                          <a:cs typeface="Arial" panose="020B0604020202020204" pitchFamily="34" charset="0"/>
                        </a:rPr>
                        <a:t>STD-003-CPP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accent3"/>
                          </a:solidFill>
                          <a:latin typeface="Arial" panose="020B0604020202020204" pitchFamily="34" charset="0"/>
                          <a:cs typeface="Arial" panose="020B0604020202020204" pitchFamily="34" charset="0"/>
                        </a:rPr>
                        <a:t>STD-006-CPP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accent1"/>
                          </a:solidFill>
                          <a:latin typeface="Arial" panose="020B0604020202020204" pitchFamily="34" charset="0"/>
                          <a:cs typeface="Arial" panose="020B0604020202020204" pitchFamily="34" charset="0"/>
                        </a:rPr>
                        <a:t>STD-010-CPP</a:t>
                      </a:r>
                      <a:endParaRPr sz="1200" u="none" strike="noStrike" cap="none" dirty="0">
                        <a:solidFill>
                          <a:schemeClr val="accent1"/>
                        </a:solidFill>
                        <a:latin typeface="Arial" panose="020B0604020202020204" pitchFamily="34" charset="0"/>
                        <a:cs typeface="Arial" panose="020B0604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3">
                        <a:lumMod val="20000"/>
                        <a:lumOff val="8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Rectangle 3">
            <a:extLst>
              <a:ext uri="{FF2B5EF4-FFF2-40B4-BE49-F238E27FC236}">
                <a16:creationId xmlns:a16="http://schemas.microsoft.com/office/drawing/2014/main" id="{DB6A574C-5D8C-B8D2-C8D8-94BBC2128C91}"/>
              </a:ext>
            </a:extLst>
          </p:cNvPr>
          <p:cNvSpPr/>
          <p:nvPr/>
        </p:nvSpPr>
        <p:spPr>
          <a:xfrm>
            <a:off x="2332654" y="1754156"/>
            <a:ext cx="2448647" cy="566057"/>
          </a:xfrm>
          <a:prstGeom prst="rect">
            <a:avLst/>
          </a:prstGeom>
          <a:solidFill>
            <a:schemeClr val="accent3">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Likely</a:t>
            </a:r>
          </a:p>
        </p:txBody>
      </p:sp>
      <p:sp>
        <p:nvSpPr>
          <p:cNvPr id="6" name="Rectangle 5">
            <a:extLst>
              <a:ext uri="{FF2B5EF4-FFF2-40B4-BE49-F238E27FC236}">
                <a16:creationId xmlns:a16="http://schemas.microsoft.com/office/drawing/2014/main" id="{7EE66ADB-DB6D-4E99-7D82-7512F5039E8D}"/>
              </a:ext>
            </a:extLst>
          </p:cNvPr>
          <p:cNvSpPr/>
          <p:nvPr/>
        </p:nvSpPr>
        <p:spPr>
          <a:xfrm>
            <a:off x="1593849" y="2320213"/>
            <a:ext cx="738803" cy="1108787"/>
          </a:xfrm>
          <a:prstGeom prst="rect">
            <a:avLst/>
          </a:prstGeom>
          <a:solidFill>
            <a:schemeClr val="accent3">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lumMod val="65000"/>
                    <a:lumOff val="35000"/>
                  </a:schemeClr>
                </a:solidFill>
              </a:rPr>
              <a:t>High Priority</a:t>
            </a:r>
          </a:p>
        </p:txBody>
      </p:sp>
      <p:sp>
        <p:nvSpPr>
          <p:cNvPr id="8" name="TextBox 7">
            <a:extLst>
              <a:ext uri="{FF2B5EF4-FFF2-40B4-BE49-F238E27FC236}">
                <a16:creationId xmlns:a16="http://schemas.microsoft.com/office/drawing/2014/main" id="{7929BF2E-CEA0-D308-7B40-319F4BE74037}"/>
              </a:ext>
            </a:extLst>
          </p:cNvPr>
          <p:cNvSpPr txBox="1"/>
          <p:nvPr/>
        </p:nvSpPr>
        <p:spPr>
          <a:xfrm>
            <a:off x="2052733" y="5735220"/>
            <a:ext cx="3968620" cy="461665"/>
          </a:xfrm>
          <a:prstGeom prst="rect">
            <a:avLst/>
          </a:prstGeom>
          <a:noFill/>
        </p:spPr>
        <p:txBody>
          <a:bodyPr wrap="square" rtlCol="0">
            <a:spAutoFit/>
          </a:bodyPr>
          <a:lstStyle/>
          <a:p>
            <a:pPr>
              <a:buClr>
                <a:srgbClr val="92D050"/>
              </a:buClr>
            </a:pPr>
            <a:r>
              <a:rPr lang="en-US" sz="800" dirty="0">
                <a:solidFill>
                  <a:srgbClr val="92D050"/>
                </a:solidFill>
              </a:rPr>
              <a:t>Green - Low Risk</a:t>
            </a:r>
          </a:p>
          <a:p>
            <a:pPr>
              <a:buClr>
                <a:srgbClr val="92D050"/>
              </a:buClr>
            </a:pPr>
            <a:r>
              <a:rPr lang="en-US" sz="800" dirty="0">
                <a:solidFill>
                  <a:schemeClr val="accent3"/>
                </a:solidFill>
              </a:rPr>
              <a:t>Yellow - Medium Risk</a:t>
            </a:r>
          </a:p>
          <a:p>
            <a:pPr>
              <a:buClr>
                <a:srgbClr val="92D050"/>
              </a:buClr>
            </a:pPr>
            <a:r>
              <a:rPr lang="en-US" sz="800" dirty="0">
                <a:solidFill>
                  <a:schemeClr val="accent1"/>
                </a:solidFill>
              </a:rPr>
              <a:t>Red - High Risk</a:t>
            </a:r>
          </a:p>
        </p:txBody>
      </p:sp>
      <p:sp>
        <p:nvSpPr>
          <p:cNvPr id="9" name="Rectangle 8">
            <a:extLst>
              <a:ext uri="{FF2B5EF4-FFF2-40B4-BE49-F238E27FC236}">
                <a16:creationId xmlns:a16="http://schemas.microsoft.com/office/drawing/2014/main" id="{3ADAB721-CD45-AD7D-0B2A-252C1A60D157}"/>
              </a:ext>
            </a:extLst>
          </p:cNvPr>
          <p:cNvSpPr/>
          <p:nvPr/>
        </p:nvSpPr>
        <p:spPr>
          <a:xfrm>
            <a:off x="1593848" y="3429000"/>
            <a:ext cx="738803" cy="1108787"/>
          </a:xfrm>
          <a:prstGeom prst="rect">
            <a:avLst/>
          </a:prstGeom>
          <a:solidFill>
            <a:schemeClr val="accent3">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lumMod val="65000"/>
                    <a:lumOff val="35000"/>
                  </a:schemeClr>
                </a:solidFill>
              </a:rPr>
              <a:t>Medium Priority</a:t>
            </a:r>
          </a:p>
        </p:txBody>
      </p:sp>
      <p:sp>
        <p:nvSpPr>
          <p:cNvPr id="11" name="Rectangle 10">
            <a:extLst>
              <a:ext uri="{FF2B5EF4-FFF2-40B4-BE49-F238E27FC236}">
                <a16:creationId xmlns:a16="http://schemas.microsoft.com/office/drawing/2014/main" id="{09ECBB07-FDDB-6AC9-8EC1-5FA734B193D0}"/>
              </a:ext>
            </a:extLst>
          </p:cNvPr>
          <p:cNvSpPr/>
          <p:nvPr/>
        </p:nvSpPr>
        <p:spPr>
          <a:xfrm>
            <a:off x="2332654" y="4537787"/>
            <a:ext cx="2448647" cy="1142184"/>
          </a:xfrm>
          <a:prstGeom prst="rect">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STD-009-CPP</a:t>
            </a:r>
          </a:p>
        </p:txBody>
      </p:sp>
      <p:sp>
        <p:nvSpPr>
          <p:cNvPr id="12" name="Rectangle 11">
            <a:extLst>
              <a:ext uri="{FF2B5EF4-FFF2-40B4-BE49-F238E27FC236}">
                <a16:creationId xmlns:a16="http://schemas.microsoft.com/office/drawing/2014/main" id="{5880CFDD-09B8-7BBA-0EEC-ED9E2B07A832}"/>
              </a:ext>
            </a:extLst>
          </p:cNvPr>
          <p:cNvSpPr/>
          <p:nvPr/>
        </p:nvSpPr>
        <p:spPr>
          <a:xfrm>
            <a:off x="4781301" y="4532752"/>
            <a:ext cx="2502793" cy="1142184"/>
          </a:xfrm>
          <a:prstGeom prst="rect">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STD-001-CPP</a:t>
            </a:r>
          </a:p>
          <a:p>
            <a:pPr algn="ctr"/>
            <a:r>
              <a:rPr lang="en-US" sz="1200" dirty="0">
                <a:solidFill>
                  <a:schemeClr val="accent3"/>
                </a:solidFill>
              </a:rPr>
              <a:t>STD-002-CPP</a:t>
            </a:r>
          </a:p>
          <a:p>
            <a:pPr algn="ctr"/>
            <a:r>
              <a:rPr lang="en-US" sz="1200" dirty="0">
                <a:solidFill>
                  <a:schemeClr val="accent4"/>
                </a:solidFill>
              </a:rPr>
              <a:t>STD-007-CPP</a:t>
            </a:r>
          </a:p>
        </p:txBody>
      </p:sp>
      <p:sp>
        <p:nvSpPr>
          <p:cNvPr id="13" name="Rectangle 12">
            <a:extLst>
              <a:ext uri="{FF2B5EF4-FFF2-40B4-BE49-F238E27FC236}">
                <a16:creationId xmlns:a16="http://schemas.microsoft.com/office/drawing/2014/main" id="{E50A17EC-DA7D-10B5-C625-35B0956F6B0D}"/>
              </a:ext>
            </a:extLst>
          </p:cNvPr>
          <p:cNvSpPr/>
          <p:nvPr/>
        </p:nvSpPr>
        <p:spPr>
          <a:xfrm>
            <a:off x="7272748" y="2319842"/>
            <a:ext cx="2491447" cy="110915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4" name="Rectangle 13">
            <a:extLst>
              <a:ext uri="{FF2B5EF4-FFF2-40B4-BE49-F238E27FC236}">
                <a16:creationId xmlns:a16="http://schemas.microsoft.com/office/drawing/2014/main" id="{4F1B1D8E-C158-60A6-4BC3-B7C91473B094}"/>
              </a:ext>
            </a:extLst>
          </p:cNvPr>
          <p:cNvSpPr/>
          <p:nvPr/>
        </p:nvSpPr>
        <p:spPr>
          <a:xfrm>
            <a:off x="7272748" y="3431147"/>
            <a:ext cx="2491447" cy="110915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5" name="Rectangle 14">
            <a:extLst>
              <a:ext uri="{FF2B5EF4-FFF2-40B4-BE49-F238E27FC236}">
                <a16:creationId xmlns:a16="http://schemas.microsoft.com/office/drawing/2014/main" id="{1BED4488-FBA3-6B95-95AD-587914A64673}"/>
              </a:ext>
            </a:extLst>
          </p:cNvPr>
          <p:cNvSpPr/>
          <p:nvPr/>
        </p:nvSpPr>
        <p:spPr>
          <a:xfrm>
            <a:off x="7272748" y="4536343"/>
            <a:ext cx="2491447" cy="1135002"/>
          </a:xfrm>
          <a:prstGeom prst="rect">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STD-008-CPP</a:t>
            </a:r>
          </a:p>
        </p:txBody>
      </p:sp>
      <p:sp>
        <p:nvSpPr>
          <p:cNvPr id="5" name="Rectangle 4">
            <a:extLst>
              <a:ext uri="{FF2B5EF4-FFF2-40B4-BE49-F238E27FC236}">
                <a16:creationId xmlns:a16="http://schemas.microsoft.com/office/drawing/2014/main" id="{B279FFF4-60DD-AF81-C935-11D9ADC96CE9}"/>
              </a:ext>
            </a:extLst>
          </p:cNvPr>
          <p:cNvSpPr/>
          <p:nvPr/>
        </p:nvSpPr>
        <p:spPr>
          <a:xfrm>
            <a:off x="7272746" y="1754157"/>
            <a:ext cx="2491449" cy="566057"/>
          </a:xfrm>
          <a:prstGeom prst="rect">
            <a:avLst/>
          </a:prstGeom>
          <a:solidFill>
            <a:schemeClr val="accent3">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Unlikely</a:t>
            </a:r>
          </a:p>
        </p:txBody>
      </p:sp>
      <p:sp>
        <p:nvSpPr>
          <p:cNvPr id="10" name="Rectangle 9">
            <a:extLst>
              <a:ext uri="{FF2B5EF4-FFF2-40B4-BE49-F238E27FC236}">
                <a16:creationId xmlns:a16="http://schemas.microsoft.com/office/drawing/2014/main" id="{4F127A4D-2226-A447-3CB1-97A02207DE63}"/>
              </a:ext>
            </a:extLst>
          </p:cNvPr>
          <p:cNvSpPr/>
          <p:nvPr/>
        </p:nvSpPr>
        <p:spPr>
          <a:xfrm>
            <a:off x="4781304" y="1754155"/>
            <a:ext cx="2491442" cy="566057"/>
          </a:xfrm>
          <a:prstGeom prst="rect">
            <a:avLst/>
          </a:prstGeom>
          <a:solidFill>
            <a:schemeClr val="accent3">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Probable</a:t>
            </a:r>
          </a:p>
        </p:txBody>
      </p:sp>
      <p:sp>
        <p:nvSpPr>
          <p:cNvPr id="7" name="Rectangle 6">
            <a:extLst>
              <a:ext uri="{FF2B5EF4-FFF2-40B4-BE49-F238E27FC236}">
                <a16:creationId xmlns:a16="http://schemas.microsoft.com/office/drawing/2014/main" id="{37CDD4C9-BC37-426C-3C70-B8A31247341F}"/>
              </a:ext>
            </a:extLst>
          </p:cNvPr>
          <p:cNvSpPr/>
          <p:nvPr/>
        </p:nvSpPr>
        <p:spPr>
          <a:xfrm>
            <a:off x="1593846" y="4537787"/>
            <a:ext cx="738803" cy="1142184"/>
          </a:xfrm>
          <a:prstGeom prst="rect">
            <a:avLst/>
          </a:prstGeom>
          <a:solidFill>
            <a:schemeClr val="accent3">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lumMod val="65000"/>
                    <a:lumOff val="35000"/>
                  </a:schemeClr>
                </a:solidFill>
              </a:rPr>
              <a:t>Low Priority</a:t>
            </a:r>
          </a:p>
        </p:txBody>
      </p:sp>
      <p:sp>
        <p:nvSpPr>
          <p:cNvPr id="16" name="Rectangle 15">
            <a:extLst>
              <a:ext uri="{FF2B5EF4-FFF2-40B4-BE49-F238E27FC236}">
                <a16:creationId xmlns:a16="http://schemas.microsoft.com/office/drawing/2014/main" id="{150D1096-89CB-AB32-9D18-C540222C943D}"/>
              </a:ext>
            </a:extLst>
          </p:cNvPr>
          <p:cNvSpPr/>
          <p:nvPr/>
        </p:nvSpPr>
        <p:spPr>
          <a:xfrm>
            <a:off x="4781301" y="3429000"/>
            <a:ext cx="2491442" cy="1098717"/>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342900">
              <a:lnSpc>
                <a:spcPct val="150000"/>
              </a:lnSpc>
              <a:spcBef>
                <a:spcPts val="0"/>
              </a:spcBef>
              <a:buSzPts val="2200"/>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rPr>
              <a:t>  Validate</a:t>
            </a:r>
            <a:r>
              <a:rPr lang="en-US" sz="1800" b="1" dirty="0">
                <a:solidFill>
                  <a:schemeClr val="bg1"/>
                </a:solidFill>
                <a:effectLst/>
                <a:latin typeface="Calibri" panose="020F0502020204030204" pitchFamily="34" charset="0"/>
                <a:ea typeface="Calibri" panose="020F0502020204030204" pitchFamily="34" charset="0"/>
              </a:rPr>
              <a:t> </a:t>
            </a:r>
            <a:r>
              <a:rPr lang="en-US" sz="1800" dirty="0">
                <a:solidFill>
                  <a:schemeClr val="bg1"/>
                </a:solidFill>
                <a:effectLst/>
                <a:latin typeface="Calibri" panose="020F0502020204030204" pitchFamily="34" charset="0"/>
                <a:ea typeface="Calibri" panose="020F0502020204030204" pitchFamily="34" charset="0"/>
              </a:rPr>
              <a:t>Input Data	-	-	-	- STD-004, STD-009</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Heed compiler warnings -	-	-	-</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Architect and design for security policies	-	- STD-003, STD-004, STD-007</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Keep it simple	-	-	-	-	- STD-001</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Default deny	-	-	-	-	-</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Adhere to the principle of least privilege	-	-</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Sanitize data sent to other systems	-	-</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Practice defense in depth	-	-	- STD-009, STD-010</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Use effective quality assurance techniques	-	- STD-002, STD-005, STD-006, STD-007</a:t>
            </a:r>
          </a:p>
          <a:p>
            <a:pPr marL="342900" lvl="0" algn="l" rtl="0">
              <a:lnSpc>
                <a:spcPct val="150000"/>
              </a:lnSpc>
              <a:spcBef>
                <a:spcPts val="0"/>
              </a:spcBef>
              <a:spcAft>
                <a:spcPts val="0"/>
              </a:spcAft>
              <a:buClr>
                <a:schemeClr val="lt1"/>
              </a:buClr>
              <a:buSzPts val="2200"/>
              <a:buFont typeface="+mj-lt"/>
              <a:buAutoNum type="arabicPeriod"/>
            </a:pPr>
            <a:r>
              <a:rPr lang="en-US" sz="1800" dirty="0">
                <a:solidFill>
                  <a:schemeClr val="bg1"/>
                </a:solidFill>
                <a:latin typeface="Calibri" panose="020F0502020204030204" pitchFamily="34" charset="0"/>
              </a:rPr>
              <a:t>  Adopt a secure coding standard 	-	-	- </a:t>
            </a:r>
            <a:r>
              <a:rPr lang="en-US" sz="1600" dirty="0">
                <a:solidFill>
                  <a:schemeClr val="bg1"/>
                </a:solidFill>
                <a:latin typeface="Calibri" panose="020F0502020204030204" pitchFamily="34" charset="0"/>
              </a:rPr>
              <a:t>STD-001, STD-003, STD-005, STD-008, STD-009, STD-010</a:t>
            </a:r>
            <a:endParaRPr lang="en-US" dirty="0">
              <a:solidFill>
                <a:schemeClr val="bg1"/>
              </a:solidFill>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200000"/>
              </a:lnSpc>
              <a:spcBef>
                <a:spcPts val="0"/>
              </a:spcBef>
              <a:spcAft>
                <a:spcPts val="0"/>
              </a:spcAft>
              <a:buClr>
                <a:schemeClr val="lt1"/>
              </a:buClr>
              <a:buSzPts val="2000"/>
              <a:buNone/>
            </a:pPr>
            <a:r>
              <a:rPr lang="en-US" sz="1400" dirty="0"/>
              <a:t>STD-001		---	All data should be assigned the most applicable type.</a:t>
            </a:r>
          </a:p>
          <a:p>
            <a:pPr marL="0" indent="0">
              <a:lnSpc>
                <a:spcPct val="200000"/>
              </a:lnSpc>
              <a:spcBef>
                <a:spcPts val="0"/>
              </a:spcBef>
              <a:buSzPts val="2000"/>
              <a:buNone/>
            </a:pPr>
            <a:r>
              <a:rPr lang="en-US" sz="1400" dirty="0"/>
              <a:t>STD-002		---	</a:t>
            </a:r>
            <a:r>
              <a:rPr lang="en-US" sz="1100" dirty="0"/>
              <a:t>When assigning data values, care should be taken to ensure the target variable meets the needs of the data being set. </a:t>
            </a:r>
            <a:endParaRPr lang="en-US" sz="800" dirty="0"/>
          </a:p>
          <a:p>
            <a:pPr marL="0" indent="0">
              <a:lnSpc>
                <a:spcPct val="200000"/>
              </a:lnSpc>
              <a:spcBef>
                <a:spcPts val="0"/>
              </a:spcBef>
              <a:buSzPts val="2000"/>
              <a:buNone/>
            </a:pPr>
            <a:r>
              <a:rPr lang="en-US" sz="1400" dirty="0"/>
              <a:t>STD-003		---	Do not attempt to modify string literals.</a:t>
            </a:r>
          </a:p>
          <a:p>
            <a:pPr marL="0" indent="0">
              <a:lnSpc>
                <a:spcPct val="200000"/>
              </a:lnSpc>
              <a:spcBef>
                <a:spcPts val="0"/>
              </a:spcBef>
              <a:buSzPts val="2000"/>
              <a:buNone/>
            </a:pPr>
            <a:r>
              <a:rPr lang="en-US" sz="1400" dirty="0"/>
              <a:t>STD-004		---	All queries should be pre-compiled/prepared when possible.</a:t>
            </a:r>
          </a:p>
          <a:p>
            <a:pPr marL="0" indent="0">
              <a:lnSpc>
                <a:spcPct val="200000"/>
              </a:lnSpc>
              <a:spcBef>
                <a:spcPts val="0"/>
              </a:spcBef>
              <a:buSzPts val="2000"/>
              <a:buNone/>
            </a:pPr>
            <a:r>
              <a:rPr lang="en-US" sz="1400" dirty="0"/>
              <a:t>STD-005		---	</a:t>
            </a:r>
            <a:r>
              <a:rPr lang="en-US" sz="1200" dirty="0"/>
              <a:t>Any time new memory is allocated, it should also be deallocated using a delete() function or destructor method. </a:t>
            </a:r>
          </a:p>
          <a:p>
            <a:pPr marL="0" indent="0">
              <a:lnSpc>
                <a:spcPct val="200000"/>
              </a:lnSpc>
              <a:spcBef>
                <a:spcPts val="0"/>
              </a:spcBef>
              <a:buSzPts val="2000"/>
              <a:buNone/>
            </a:pPr>
            <a:r>
              <a:rPr lang="en-US" sz="1400" dirty="0"/>
              <a:t>STD-006		---	</a:t>
            </a:r>
            <a:r>
              <a:rPr lang="en-US" sz="1300" dirty="0">
                <a:effectLst/>
                <a:latin typeface="Calibri" panose="020F0502020204030204" pitchFamily="34" charset="0"/>
                <a:ea typeface="Calibri" panose="020F0502020204030204" pitchFamily="34" charset="0"/>
              </a:rPr>
              <a:t>Assertions should be used throughout development in order to catch and resolve as many bugs as possible prior to release.</a:t>
            </a:r>
            <a:endParaRPr lang="en-US" sz="1100" dirty="0"/>
          </a:p>
          <a:p>
            <a:pPr marL="0" indent="0">
              <a:lnSpc>
                <a:spcPct val="200000"/>
              </a:lnSpc>
              <a:spcBef>
                <a:spcPts val="0"/>
              </a:spcBef>
              <a:buSzPts val="2000"/>
              <a:buNone/>
            </a:pPr>
            <a:r>
              <a:rPr lang="en-US" sz="1400" dirty="0"/>
              <a:t>STD-007		---	</a:t>
            </a:r>
            <a:r>
              <a:rPr lang="en-US" sz="1400" dirty="0">
                <a:effectLst/>
                <a:latin typeface="Calibri" panose="020F0502020204030204" pitchFamily="34" charset="0"/>
                <a:ea typeface="Calibri" panose="020F0502020204030204" pitchFamily="34" charset="0"/>
              </a:rPr>
              <a:t>Exceptions should be used whenever an error is expected to be possible to keep the program in a stable state.</a:t>
            </a:r>
          </a:p>
          <a:p>
            <a:pPr marL="0" indent="0">
              <a:lnSpc>
                <a:spcPct val="120000"/>
              </a:lnSpc>
              <a:spcBef>
                <a:spcPts val="0"/>
              </a:spcBef>
              <a:buSzPts val="2000"/>
              <a:buNone/>
            </a:pPr>
            <a:r>
              <a:rPr lang="en-US" sz="1400" dirty="0"/>
              <a:t>STD-008		---	</a:t>
            </a:r>
            <a:r>
              <a:rPr lang="en-US" sz="1200" dirty="0">
                <a:effectLst/>
                <a:latin typeface="Calibri" panose="020F0502020204030204" pitchFamily="34" charset="0"/>
                <a:ea typeface="Calibri" panose="020F0502020204030204" pitchFamily="34" charset="0"/>
              </a:rPr>
              <a:t>Header comments for functions, classes, and methods should always be included. Inline comments should be included for any unintuitive 			code. This is very important for maintainability and reproducibility. </a:t>
            </a:r>
          </a:p>
          <a:p>
            <a:pPr marL="0" indent="0">
              <a:lnSpc>
                <a:spcPct val="200000"/>
              </a:lnSpc>
              <a:spcBef>
                <a:spcPts val="0"/>
              </a:spcBef>
              <a:buSzPts val="2000"/>
              <a:buNone/>
            </a:pPr>
            <a:r>
              <a:rPr lang="en-US" sz="1400" dirty="0"/>
              <a:t>STD-009		---	Buffer overflow should always be protected against when taking input.</a:t>
            </a:r>
          </a:p>
          <a:p>
            <a:pPr marL="0" indent="0">
              <a:lnSpc>
                <a:spcPct val="200000"/>
              </a:lnSpc>
              <a:spcBef>
                <a:spcPts val="0"/>
              </a:spcBef>
              <a:buSzPts val="2000"/>
              <a:buNone/>
            </a:pPr>
            <a:r>
              <a:rPr lang="en-US" sz="1400" dirty="0"/>
              <a:t>STD-010		---	</a:t>
            </a:r>
            <a:r>
              <a:rPr lang="en-US" sz="1300" dirty="0"/>
              <a:t>Type overflow and underflow should always be protected against when using input as parameters </a:t>
            </a:r>
            <a:endParaRPr sz="18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342900">
              <a:lnSpc>
                <a:spcPct val="200000"/>
              </a:lnSpc>
              <a:spcBef>
                <a:spcPts val="0"/>
              </a:spcBef>
              <a:buSzPts val="2000"/>
            </a:pPr>
            <a:r>
              <a:rPr lang="en-US" sz="3000" dirty="0"/>
              <a:t>Data at Rest – Advanced Encryption Standard (AES)</a:t>
            </a:r>
          </a:p>
          <a:p>
            <a:pPr marL="342900">
              <a:lnSpc>
                <a:spcPct val="200000"/>
              </a:lnSpc>
              <a:spcBef>
                <a:spcPts val="0"/>
              </a:spcBef>
              <a:buSzPts val="2000"/>
            </a:pPr>
            <a:endParaRPr lang="en-US" sz="3000" dirty="0"/>
          </a:p>
          <a:p>
            <a:pPr marL="342900">
              <a:lnSpc>
                <a:spcPct val="200000"/>
              </a:lnSpc>
              <a:spcBef>
                <a:spcPts val="0"/>
              </a:spcBef>
              <a:buSzPts val="2000"/>
            </a:pPr>
            <a:r>
              <a:rPr lang="en-US" sz="3000" dirty="0"/>
              <a:t>Data in flight – AES + </a:t>
            </a:r>
            <a:r>
              <a:rPr lang="en-US" sz="3000" dirty="0" err="1"/>
              <a:t>Twofish</a:t>
            </a:r>
            <a:endParaRPr lang="en-US" sz="3000" dirty="0"/>
          </a:p>
          <a:p>
            <a:pPr marL="342900">
              <a:lnSpc>
                <a:spcPct val="200000"/>
              </a:lnSpc>
              <a:spcBef>
                <a:spcPts val="0"/>
              </a:spcBef>
              <a:buSzPts val="2000"/>
            </a:pPr>
            <a:endParaRPr lang="en-US" sz="3000" dirty="0"/>
          </a:p>
          <a:p>
            <a:pPr marL="342900">
              <a:lnSpc>
                <a:spcPct val="200000"/>
              </a:lnSpc>
              <a:spcBef>
                <a:spcPts val="0"/>
              </a:spcBef>
              <a:buSzPts val="2000"/>
            </a:pPr>
            <a:r>
              <a:rPr lang="en-US" sz="3000" dirty="0"/>
              <a:t>Data in use – AES</a:t>
            </a:r>
          </a:p>
          <a:p>
            <a:pPr marL="0" lvl="0" indent="0" algn="l" rtl="0">
              <a:lnSpc>
                <a:spcPct val="90000"/>
              </a:lnSpc>
              <a:spcBef>
                <a:spcPts val="0"/>
              </a:spcBef>
              <a:spcAft>
                <a:spcPts val="0"/>
              </a:spcAft>
              <a:buClr>
                <a:schemeClr val="lt1"/>
              </a:buClr>
              <a:buSzPts val="2000"/>
              <a:buNone/>
            </a:pPr>
            <a:endParaRPr lang="en-US" sz="2000" dirty="0"/>
          </a:p>
          <a:p>
            <a:pPr marL="0" lvl="0" indent="0" algn="l" rtl="0">
              <a:lnSpc>
                <a:spcPct val="90000"/>
              </a:lnSpc>
              <a:spcBef>
                <a:spcPts val="0"/>
              </a:spcBef>
              <a:spcAft>
                <a:spcPts val="0"/>
              </a:spcAft>
              <a:buClr>
                <a:schemeClr val="lt1"/>
              </a:buClr>
              <a:buSzPts val="20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300000"/>
              </a:lnSpc>
              <a:spcBef>
                <a:spcPts val="0"/>
              </a:spcBef>
              <a:spcAft>
                <a:spcPts val="0"/>
              </a:spcAft>
              <a:buClr>
                <a:schemeClr val="lt1"/>
              </a:buClr>
              <a:buSzPts val="2400"/>
              <a:buChar char="•"/>
            </a:pPr>
            <a:r>
              <a:rPr lang="en-US" sz="2800" dirty="0"/>
              <a:t>Authentication – Two factor authentication (2FA)</a:t>
            </a:r>
          </a:p>
          <a:p>
            <a:pPr marL="228600" lvl="0" indent="-228600" algn="l" rtl="0">
              <a:lnSpc>
                <a:spcPct val="300000"/>
              </a:lnSpc>
              <a:spcBef>
                <a:spcPts val="0"/>
              </a:spcBef>
              <a:spcAft>
                <a:spcPts val="0"/>
              </a:spcAft>
              <a:buClr>
                <a:schemeClr val="lt1"/>
              </a:buClr>
              <a:buSzPts val="2400"/>
              <a:buChar char="•"/>
            </a:pPr>
            <a:r>
              <a:rPr lang="en-US" sz="2800" dirty="0"/>
              <a:t>Authorization – Principle of least privilege </a:t>
            </a:r>
          </a:p>
          <a:p>
            <a:pPr marL="228600" lvl="0" indent="-228600" algn="l" rtl="0">
              <a:lnSpc>
                <a:spcPct val="300000"/>
              </a:lnSpc>
              <a:spcBef>
                <a:spcPts val="0"/>
              </a:spcBef>
              <a:spcAft>
                <a:spcPts val="0"/>
              </a:spcAft>
              <a:buClr>
                <a:schemeClr val="lt1"/>
              </a:buClr>
              <a:buSzPts val="2400"/>
              <a:buChar char="•"/>
            </a:pPr>
            <a:r>
              <a:rPr lang="en-US" sz="2800" dirty="0"/>
              <a:t>Accounting – Activity monitoring</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sz="2800" b="1" dirty="0"/>
              <a:t>(Assured compliance)</a:t>
            </a:r>
          </a:p>
          <a:p>
            <a:pPr marL="342900"/>
            <a:endParaRPr lang="en-US" dirty="0"/>
          </a:p>
          <a:p>
            <a:pPr marL="342900"/>
            <a:r>
              <a:rPr lang="en-US" dirty="0"/>
              <a:t>10 Principles</a:t>
            </a:r>
          </a:p>
          <a:p>
            <a:pPr marL="342900"/>
            <a:r>
              <a:rPr lang="en-US" dirty="0"/>
              <a:t>10 Coding Standards </a:t>
            </a:r>
          </a:p>
          <a:p>
            <a:pPr marL="342900"/>
            <a:r>
              <a:rPr lang="en-US" dirty="0"/>
              <a:t>Required </a:t>
            </a:r>
            <a:r>
              <a:rPr lang="en-US" dirty="0" err="1"/>
              <a:t>Fucntionality</a:t>
            </a:r>
            <a:r>
              <a:rPr lang="en-US" dirty="0"/>
              <a:t>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2304</TotalTime>
  <Words>610</Words>
  <Application>Microsoft Office PowerPoint</Application>
  <PresentationFormat>Widescreen</PresentationFormat>
  <Paragraphs>90</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Zach</cp:lastModifiedBy>
  <cp:revision>12</cp:revision>
  <dcterms:created xsi:type="dcterms:W3CDTF">2020-08-19T17:59:24Z</dcterms:created>
  <dcterms:modified xsi:type="dcterms:W3CDTF">2022-12-12T01:10:54Z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