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3" r:id="rId2"/>
    <p:sldId id="271" r:id="rId3"/>
    <p:sldId id="272" r:id="rId4"/>
    <p:sldId id="287" r:id="rId5"/>
    <p:sldId id="270" r:id="rId6"/>
    <p:sldId id="286" r:id="rId7"/>
    <p:sldId id="288" r:id="rId8"/>
    <p:sldId id="289" r:id="rId9"/>
    <p:sldId id="290" r:id="rId10"/>
    <p:sldId id="291" r:id="rId11"/>
    <p:sldId id="304" r:id="rId12"/>
    <p:sldId id="297" r:id="rId13"/>
    <p:sldId id="298" r:id="rId14"/>
    <p:sldId id="301" r:id="rId15"/>
    <p:sldId id="300"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87674" autoAdjust="0"/>
  </p:normalViewPr>
  <p:slideViewPr>
    <p:cSldViewPr snapToGrid="0">
      <p:cViewPr varScale="1">
        <p:scale>
          <a:sx n="101" d="100"/>
          <a:sy n="101" d="100"/>
        </p:scale>
        <p:origin x="10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096EC-686D-42A3-9E0E-FC006123D186}"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B2408-B84A-45EC-863D-C492BBE12D17}" type="slidenum">
              <a:rPr lang="en-US" smtClean="0"/>
              <a:t>‹#›</a:t>
            </a:fld>
            <a:endParaRPr lang="en-US"/>
          </a:p>
        </p:txBody>
      </p:sp>
    </p:spTree>
    <p:extLst>
      <p:ext uri="{BB962C8B-B14F-4D97-AF65-F5344CB8AC3E}">
        <p14:creationId xmlns:p14="http://schemas.microsoft.com/office/powerpoint/2010/main" val="2251179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rra.nasa.gov/news/smoky-mountains-seas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Zachary Robbins,</a:t>
            </a:r>
            <a:r>
              <a:rPr lang="en-US" baseline="0" dirty="0"/>
              <a:t> and I'm am going to present on Landscape scale Modeling in the Southern Appalachians</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1</a:t>
            </a:fld>
            <a:endParaRPr lang="en-US"/>
          </a:p>
        </p:txBody>
      </p:sp>
    </p:spTree>
    <p:extLst>
      <p:ext uri="{BB962C8B-B14F-4D97-AF65-F5344CB8AC3E}">
        <p14:creationId xmlns:p14="http://schemas.microsoft.com/office/powerpoint/2010/main" val="286368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isolated cohorts measured in different FIA sites to obtain aboveground biomass age, and other stand level characteristics</a:t>
            </a:r>
            <a:r>
              <a:rPr lang="en-US" baseline="0" dirty="0"/>
              <a:t> and associate them with landscape scale stands. </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10</a:t>
            </a:fld>
            <a:endParaRPr lang="en-US"/>
          </a:p>
        </p:txBody>
      </p:sp>
    </p:spTree>
    <p:extLst>
      <p:ext uri="{BB962C8B-B14F-4D97-AF65-F5344CB8AC3E}">
        <p14:creationId xmlns:p14="http://schemas.microsoft.com/office/powerpoint/2010/main" val="1934345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determine many characteristics of species in order to get an accurate model. Gathering</a:t>
            </a:r>
            <a:r>
              <a:rPr lang="en-US" baseline="0" dirty="0"/>
              <a:t> published values for </a:t>
            </a:r>
            <a:r>
              <a:rPr lang="en-US" baseline="0" dirty="0" err="1"/>
              <a:t>charaterics</a:t>
            </a:r>
            <a:r>
              <a:rPr lang="en-US" baseline="0" dirty="0"/>
              <a:t> like shade tolerance, fire resistance, and growth rates. We begin to piece together what each species looks like with assistance from domain experts, this is than validated against FIA data models we build on growth, age. and accumulated biomass. </a:t>
            </a:r>
            <a:r>
              <a:rPr lang="en-US" dirty="0"/>
              <a:t> </a:t>
            </a:r>
          </a:p>
        </p:txBody>
      </p:sp>
      <p:sp>
        <p:nvSpPr>
          <p:cNvPr id="4" name="Slide Number Placeholder 3"/>
          <p:cNvSpPr>
            <a:spLocks noGrp="1"/>
          </p:cNvSpPr>
          <p:nvPr>
            <p:ph type="sldNum" sz="quarter" idx="5"/>
          </p:nvPr>
        </p:nvSpPr>
        <p:spPr/>
        <p:txBody>
          <a:bodyPr/>
          <a:lstStyle/>
          <a:p>
            <a:fld id="{83EB2408-B84A-45EC-863D-C492BBE12D17}" type="slidenum">
              <a:rPr lang="en-US" smtClean="0"/>
              <a:t>11</a:t>
            </a:fld>
            <a:endParaRPr lang="en-US"/>
          </a:p>
        </p:txBody>
      </p:sp>
    </p:spTree>
    <p:extLst>
      <p:ext uri="{BB962C8B-B14F-4D97-AF65-F5344CB8AC3E}">
        <p14:creationId xmlns:p14="http://schemas.microsoft.com/office/powerpoint/2010/main" val="275955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test forest communities on different ecoregions to see if they match our prior ecological understanding of forest succession and growth strategies. </a:t>
            </a:r>
            <a:r>
              <a:rPr lang="en-US" dirty="0"/>
              <a:t> </a:t>
            </a:r>
          </a:p>
        </p:txBody>
      </p:sp>
      <p:sp>
        <p:nvSpPr>
          <p:cNvPr id="4" name="Slide Number Placeholder 3"/>
          <p:cNvSpPr>
            <a:spLocks noGrp="1"/>
          </p:cNvSpPr>
          <p:nvPr>
            <p:ph type="sldNum" sz="quarter" idx="5"/>
          </p:nvPr>
        </p:nvSpPr>
        <p:spPr/>
        <p:txBody>
          <a:bodyPr/>
          <a:lstStyle/>
          <a:p>
            <a:fld id="{83EB2408-B84A-45EC-863D-C492BBE12D17}" type="slidenum">
              <a:rPr lang="en-US" smtClean="0"/>
              <a:t>12</a:t>
            </a:fld>
            <a:endParaRPr lang="en-US"/>
          </a:p>
        </p:txBody>
      </p:sp>
    </p:spTree>
    <p:extLst>
      <p:ext uri="{BB962C8B-B14F-4D97-AF65-F5344CB8AC3E}">
        <p14:creationId xmlns:p14="http://schemas.microsoft.com/office/powerpoint/2010/main" val="269105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future we will be c</a:t>
            </a:r>
            <a:r>
              <a:rPr lang="en-US" dirty="0"/>
              <a:t>ompiling</a:t>
            </a:r>
            <a:r>
              <a:rPr lang="en-US" baseline="0" dirty="0"/>
              <a:t> geospatial data on land use change as well as state and federal management actions to estimate landscape scale harvest rates and prescription cuts. We will also be parameterizing a SCRAPPLE fire model to account for prescription and wildfires in the Southern Appalachians.</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13</a:t>
            </a:fld>
            <a:endParaRPr lang="en-US"/>
          </a:p>
        </p:txBody>
      </p:sp>
    </p:spTree>
    <p:extLst>
      <p:ext uri="{BB962C8B-B14F-4D97-AF65-F5344CB8AC3E}">
        <p14:creationId xmlns:p14="http://schemas.microsoft.com/office/powerpoint/2010/main" val="3363670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questions we hope</a:t>
            </a:r>
            <a:r>
              <a:rPr lang="en-US" baseline="0" dirty="0"/>
              <a:t> to answer with this model are how management might affect change under future climate scenarios, how historical chestnut blight may have lead to oak dominance on the landscape, and how species composition will change given the loss of eastern hemlock.</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14</a:t>
            </a:fld>
            <a:endParaRPr lang="en-US"/>
          </a:p>
        </p:txBody>
      </p:sp>
    </p:spTree>
    <p:extLst>
      <p:ext uri="{BB962C8B-B14F-4D97-AF65-F5344CB8AC3E}">
        <p14:creationId xmlns:p14="http://schemas.microsoft.com/office/powerpoint/2010/main" val="284103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a:t>
            </a:r>
            <a:r>
              <a:rPr lang="en-US" baseline="0" dirty="0"/>
              <a:t> </a:t>
            </a:r>
            <a:r>
              <a:rPr lang="en-US" dirty="0"/>
              <a:t>these results, the code to produce them and data sources necessary to run these analyze will openly available on our </a:t>
            </a:r>
            <a:r>
              <a:rPr lang="en-US" dirty="0" err="1"/>
              <a:t>github</a:t>
            </a:r>
            <a:r>
              <a:rPr lang="en-US" dirty="0"/>
              <a:t>. Hopefully this will allow more transparency and reproducibility and aid future landscape modelers.</a:t>
            </a:r>
          </a:p>
        </p:txBody>
      </p:sp>
      <p:sp>
        <p:nvSpPr>
          <p:cNvPr id="4" name="Slide Number Placeholder 3"/>
          <p:cNvSpPr>
            <a:spLocks noGrp="1"/>
          </p:cNvSpPr>
          <p:nvPr>
            <p:ph type="sldNum" sz="quarter" idx="5"/>
          </p:nvPr>
        </p:nvSpPr>
        <p:spPr/>
        <p:txBody>
          <a:bodyPr/>
          <a:lstStyle/>
          <a:p>
            <a:fld id="{83EB2408-B84A-45EC-863D-C492BBE12D17}" type="slidenum">
              <a:rPr lang="en-US" smtClean="0"/>
              <a:t>15</a:t>
            </a:fld>
            <a:endParaRPr lang="en-US"/>
          </a:p>
        </p:txBody>
      </p:sp>
    </p:spTree>
    <p:extLst>
      <p:ext uri="{BB962C8B-B14F-4D97-AF65-F5344CB8AC3E}">
        <p14:creationId xmlns:p14="http://schemas.microsoft.com/office/powerpoint/2010/main" val="1677712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thank my advisory</a:t>
            </a:r>
            <a:r>
              <a:rPr lang="en-US" baseline="0" dirty="0"/>
              <a:t> rob schiller, my lab mates collaborators and funders.</a:t>
            </a:r>
            <a:endParaRPr lang="en-US" dirty="0"/>
          </a:p>
          <a:p>
            <a:r>
              <a:rPr lang="en-US" dirty="0"/>
              <a:t>Photo Credits </a:t>
            </a:r>
            <a:r>
              <a:rPr lang="en-US" sz="1200" b="0" i="1" kern="1200" dirty="0">
                <a:solidFill>
                  <a:schemeClr val="tx1"/>
                </a:solidFill>
                <a:effectLst/>
                <a:latin typeface="+mn-lt"/>
                <a:ea typeface="+mn-ea"/>
                <a:cs typeface="+mn-cs"/>
              </a:rPr>
              <a:t>NPS Photo, Smokey Mountain Seasons:</a:t>
            </a:r>
            <a:r>
              <a:rPr lang="en-US" dirty="0">
                <a:hlinkClick r:id="rId3"/>
              </a:rPr>
              <a:t> https://terra.nasa.gov/news/smoky-mountains-seasons</a:t>
            </a:r>
            <a:r>
              <a:rPr lang="en-US" dirty="0"/>
              <a:t>, </a:t>
            </a:r>
            <a:r>
              <a:rPr lang="en-US" sz="1200" b="0" i="1" kern="1200" dirty="0">
                <a:solidFill>
                  <a:schemeClr val="tx1"/>
                </a:solidFill>
                <a:effectLst/>
                <a:latin typeface="+mn-lt"/>
                <a:ea typeface="+mn-ea"/>
                <a:cs typeface="+mn-cs"/>
              </a:rPr>
              <a:t>Newfound Gap. NPS Photo, Management: USFS, All others are the authors. </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16</a:t>
            </a:fld>
            <a:endParaRPr lang="en-US"/>
          </a:p>
        </p:txBody>
      </p:sp>
    </p:spTree>
    <p:extLst>
      <p:ext uri="{BB962C8B-B14F-4D97-AF65-F5344CB8AC3E}">
        <p14:creationId xmlns:p14="http://schemas.microsoft.com/office/powerpoint/2010/main" val="209295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Southern Appalachians is an ancient mountains range that stretches from the Virginias down through Georgia. It’s hotbed of biodiversity, arising from its diverse geomorphic structure, </a:t>
            </a:r>
            <a:r>
              <a:rPr lang="en-US" sz="1200" kern="1200" baseline="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lack of  glacial  coverage in the last ice-age. Many dynamics determine the composition of this landscape</a:t>
            </a:r>
            <a:r>
              <a:rPr lang="en-US" sz="1200" kern="1200" baseline="0" dirty="0">
                <a:solidFill>
                  <a:schemeClr val="tx1"/>
                </a:solidFill>
                <a:effectLst/>
                <a:latin typeface="+mn-lt"/>
                <a:ea typeface="+mn-ea"/>
                <a:cs typeface="+mn-cs"/>
              </a:rPr>
              <a:t> including</a:t>
            </a:r>
            <a:r>
              <a:rPr lang="en-US" sz="1200" kern="1200" dirty="0">
                <a:solidFill>
                  <a:schemeClr val="tx1"/>
                </a:solidFill>
                <a:effectLst/>
                <a:latin typeface="+mn-lt"/>
                <a:ea typeface="+mn-ea"/>
                <a:cs typeface="+mn-cs"/>
              </a:rPr>
              <a:t> thousands of years of human management.</a:t>
            </a:r>
          </a:p>
          <a:p>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2</a:t>
            </a:fld>
            <a:endParaRPr lang="en-US"/>
          </a:p>
        </p:txBody>
      </p:sp>
    </p:spTree>
    <p:extLst>
      <p:ext uri="{BB962C8B-B14F-4D97-AF65-F5344CB8AC3E}">
        <p14:creationId xmlns:p14="http://schemas.microsoft.com/office/powerpoint/2010/main" val="120715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shelterwood cuts to the re-introduction of fire, current managers are working to maintain habit and preserve endemic species.</a:t>
            </a:r>
          </a:p>
          <a:p>
            <a:r>
              <a:rPr lang="en-US" sz="1200" kern="1200" dirty="0">
                <a:solidFill>
                  <a:schemeClr val="tx1"/>
                </a:solidFill>
                <a:effectLst/>
                <a:latin typeface="+mn-lt"/>
                <a:ea typeface="+mn-ea"/>
                <a:cs typeface="+mn-cs"/>
              </a:rPr>
              <a:t>However many factors are currently in flux. Climate change will likely alter  the range of species, as precipitation and temperature regimes change. The introduction of the invasive species Hemlock wooly </a:t>
            </a:r>
            <a:r>
              <a:rPr lang="en-US" sz="1200" kern="1200" dirty="0" err="1">
                <a:solidFill>
                  <a:schemeClr val="tx1"/>
                </a:solidFill>
                <a:effectLst/>
                <a:latin typeface="+mn-lt"/>
                <a:ea typeface="+mn-ea"/>
                <a:cs typeface="+mn-cs"/>
              </a:rPr>
              <a:t>adelgid</a:t>
            </a:r>
            <a:r>
              <a:rPr lang="en-US" sz="1200" kern="1200" dirty="0">
                <a:solidFill>
                  <a:schemeClr val="tx1"/>
                </a:solidFill>
                <a:effectLst/>
                <a:latin typeface="+mn-lt"/>
                <a:ea typeface="+mn-ea"/>
                <a:cs typeface="+mn-cs"/>
              </a:rPr>
              <a:t> is leading to landscape level Eastern</a:t>
            </a:r>
            <a:r>
              <a:rPr lang="en-US" sz="1200" kern="1200" baseline="0" dirty="0">
                <a:solidFill>
                  <a:schemeClr val="tx1"/>
                </a:solidFill>
                <a:effectLst/>
                <a:latin typeface="+mn-lt"/>
                <a:ea typeface="+mn-ea"/>
                <a:cs typeface="+mn-cs"/>
              </a:rPr>
              <a:t> Hemlock mortality . Under</a:t>
            </a:r>
            <a:r>
              <a:rPr lang="en-US" sz="1200" kern="1200" dirty="0">
                <a:solidFill>
                  <a:schemeClr val="tx1"/>
                </a:solidFill>
                <a:effectLst/>
                <a:latin typeface="+mn-lt"/>
                <a:ea typeface="+mn-ea"/>
                <a:cs typeface="+mn-cs"/>
              </a:rPr>
              <a:t> these conditions, researchers and managers need the ability to forecast and understand how our interactions with the landscape will alter future conditions </a:t>
            </a:r>
          </a:p>
        </p:txBody>
      </p:sp>
      <p:sp>
        <p:nvSpPr>
          <p:cNvPr id="4" name="Slide Number Placeholder 3"/>
          <p:cNvSpPr>
            <a:spLocks noGrp="1"/>
          </p:cNvSpPr>
          <p:nvPr>
            <p:ph type="sldNum" sz="quarter" idx="5"/>
          </p:nvPr>
        </p:nvSpPr>
        <p:spPr/>
        <p:txBody>
          <a:bodyPr/>
          <a:lstStyle/>
          <a:p>
            <a:fld id="{83EB2408-B84A-45EC-863D-C492BBE12D17}" type="slidenum">
              <a:rPr lang="en-US" smtClean="0"/>
              <a:t>3</a:t>
            </a:fld>
            <a:endParaRPr lang="en-US"/>
          </a:p>
        </p:txBody>
      </p:sp>
    </p:spTree>
    <p:extLst>
      <p:ext uri="{BB962C8B-B14F-4D97-AF65-F5344CB8AC3E}">
        <p14:creationId xmlns:p14="http://schemas.microsoft.com/office/powerpoint/2010/main" val="58991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results of these processes span over million acres and make take 100’s years to fully take affect. How can  we provide information to managers and researchers on what</a:t>
            </a:r>
            <a:r>
              <a:rPr lang="en-US" baseline="0" dirty="0"/>
              <a:t> these conditions </a:t>
            </a:r>
            <a:r>
              <a:rPr lang="en-US" dirty="0"/>
              <a:t>will look like? One</a:t>
            </a:r>
            <a:r>
              <a:rPr lang="en-US" baseline="0" dirty="0"/>
              <a:t> way we can attempt to forecast these changes is using a Landscape processes model</a:t>
            </a:r>
            <a:r>
              <a:rPr lang="en-US" dirty="0"/>
              <a:t>. </a:t>
            </a:r>
          </a:p>
        </p:txBody>
      </p:sp>
      <p:sp>
        <p:nvSpPr>
          <p:cNvPr id="4" name="Slide Number Placeholder 3"/>
          <p:cNvSpPr>
            <a:spLocks noGrp="1"/>
          </p:cNvSpPr>
          <p:nvPr>
            <p:ph type="sldNum" sz="quarter" idx="5"/>
          </p:nvPr>
        </p:nvSpPr>
        <p:spPr/>
        <p:txBody>
          <a:bodyPr/>
          <a:lstStyle/>
          <a:p>
            <a:fld id="{83EB2408-B84A-45EC-863D-C492BBE12D17}" type="slidenum">
              <a:rPr lang="en-US" smtClean="0"/>
              <a:t>4</a:t>
            </a:fld>
            <a:endParaRPr lang="en-US"/>
          </a:p>
        </p:txBody>
      </p:sp>
    </p:spTree>
    <p:extLst>
      <p:ext uri="{BB962C8B-B14F-4D97-AF65-F5344CB8AC3E}">
        <p14:creationId xmlns:p14="http://schemas.microsoft.com/office/powerpoint/2010/main" val="210959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Slide</a:t>
            </a:r>
          </a:p>
          <a:p>
            <a:r>
              <a:rPr lang="en-US" sz="1200" kern="1200" dirty="0">
                <a:solidFill>
                  <a:schemeClr val="tx1"/>
                </a:solidFill>
                <a:effectLst/>
                <a:latin typeface="+mn-lt"/>
                <a:ea typeface="+mn-ea"/>
                <a:cs typeface="+mn-cs"/>
              </a:rPr>
              <a:t>The model we are using is LANDIS-II. In Landis-II</a:t>
            </a:r>
            <a:r>
              <a:rPr lang="en-US" sz="1200" kern="1200" baseline="0" dirty="0">
                <a:solidFill>
                  <a:schemeClr val="tx1"/>
                </a:solidFill>
                <a:effectLst/>
                <a:latin typeface="+mn-lt"/>
                <a:ea typeface="+mn-ea"/>
                <a:cs typeface="+mn-cs"/>
              </a:rPr>
              <a:t>. with</a:t>
            </a:r>
            <a:r>
              <a:rPr lang="en-US" sz="1200" kern="1200" dirty="0">
                <a:solidFill>
                  <a:schemeClr val="tx1"/>
                </a:solidFill>
                <a:effectLst/>
                <a:latin typeface="+mn-lt"/>
                <a:ea typeface="+mn-ea"/>
                <a:cs typeface="+mn-cs"/>
              </a:rPr>
              <a:t> each stand is made up of tree cohorts whose growth is determined by the amount of resources they receive from the soil, sun and </a:t>
            </a:r>
            <a:r>
              <a:rPr lang="en-US" sz="1200" kern="1200" dirty="0" err="1">
                <a:solidFill>
                  <a:schemeClr val="tx1"/>
                </a:solidFill>
                <a:effectLst/>
                <a:latin typeface="+mn-lt"/>
                <a:ea typeface="+mn-ea"/>
                <a:cs typeface="+mn-cs"/>
              </a:rPr>
              <a:t>atmosphereThese</a:t>
            </a:r>
            <a:r>
              <a:rPr lang="en-US" sz="1200" kern="1200" dirty="0">
                <a:solidFill>
                  <a:schemeClr val="tx1"/>
                </a:solidFill>
                <a:effectLst/>
                <a:latin typeface="+mn-lt"/>
                <a:ea typeface="+mn-ea"/>
                <a:cs typeface="+mn-cs"/>
              </a:rPr>
              <a:t> cells of</a:t>
            </a:r>
            <a:r>
              <a:rPr lang="en-US" sz="1200" kern="1200" baseline="0" dirty="0">
                <a:solidFill>
                  <a:schemeClr val="tx1"/>
                </a:solidFill>
                <a:effectLst/>
                <a:latin typeface="+mn-lt"/>
                <a:ea typeface="+mn-ea"/>
                <a:cs typeface="+mn-cs"/>
              </a:rPr>
              <a:t> the model</a:t>
            </a:r>
            <a:r>
              <a:rPr lang="en-US" sz="1200" kern="1200" dirty="0">
                <a:solidFill>
                  <a:schemeClr val="tx1"/>
                </a:solidFill>
                <a:effectLst/>
                <a:latin typeface="+mn-lt"/>
                <a:ea typeface="+mn-ea"/>
                <a:cs typeface="+mn-cs"/>
              </a:rPr>
              <a:t> then interact with one another, through spatial dispersal of propagules and the spread of disturbances. This requires that we have an understanding of</a:t>
            </a:r>
            <a:r>
              <a:rPr lang="en-US" sz="1200" kern="1200" baseline="0" dirty="0">
                <a:solidFill>
                  <a:schemeClr val="tx1"/>
                </a:solidFill>
                <a:effectLst/>
                <a:latin typeface="+mn-lt"/>
                <a:ea typeface="+mn-ea"/>
                <a:cs typeface="+mn-cs"/>
              </a:rPr>
              <a:t> all of these processes in order to get them to work in concert</a:t>
            </a:r>
            <a:endParaRPr lang="en-US" dirty="0"/>
          </a:p>
        </p:txBody>
      </p:sp>
      <p:sp>
        <p:nvSpPr>
          <p:cNvPr id="4" name="Slide Number Placeholder 3"/>
          <p:cNvSpPr>
            <a:spLocks noGrp="1"/>
          </p:cNvSpPr>
          <p:nvPr>
            <p:ph type="sldNum" sz="quarter" idx="10"/>
          </p:nvPr>
        </p:nvSpPr>
        <p:spPr/>
        <p:txBody>
          <a:bodyPr/>
          <a:lstStyle/>
          <a:p>
            <a:fld id="{83EB2408-B84A-45EC-863D-C492BBE12D17}" type="slidenum">
              <a:rPr lang="en-US" smtClean="0"/>
              <a:t>5</a:t>
            </a:fld>
            <a:endParaRPr lang="en-US"/>
          </a:p>
        </p:txBody>
      </p:sp>
    </p:spTree>
    <p:extLst>
      <p:ext uri="{BB962C8B-B14F-4D97-AF65-F5344CB8AC3E}">
        <p14:creationId xmlns:p14="http://schemas.microsoft.com/office/powerpoint/2010/main" val="29865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baseline="0" dirty="0"/>
              <a:t>think of this process of landscape modeling as a process of  Data Science. Building and testing statistical and mechanical models  of domain knowledge through data  sources. Creating New uses for data sets and geospatial tools using hacking or programming skills. And final validating our assumptions not just through numbers but through expert and manager input.  I will give you some examples of how we have been doing this in the Southern Appalachians.</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6</a:t>
            </a:fld>
            <a:endParaRPr lang="en-US"/>
          </a:p>
        </p:txBody>
      </p:sp>
    </p:spTree>
    <p:extLst>
      <p:ext uri="{BB962C8B-B14F-4D97-AF65-F5344CB8AC3E}">
        <p14:creationId xmlns:p14="http://schemas.microsoft.com/office/powerpoint/2010/main" val="582867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soils we are using National Surveys of soil conditions, we</a:t>
            </a:r>
            <a:r>
              <a:rPr lang="en-US" baseline="0" dirty="0"/>
              <a:t> isolate ecological important metrics,  and we combine these with spatial imputed soil carbon levels.  Using published C:N ratios we create different ecological pools of carbon and nitrogen. These are then validated over 500 year runs, to understand nitrogen inputs, pool exchange, and outputs from the system. </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7</a:t>
            </a:fld>
            <a:endParaRPr lang="en-US"/>
          </a:p>
        </p:txBody>
      </p:sp>
    </p:spTree>
    <p:extLst>
      <p:ext uri="{BB962C8B-B14F-4D97-AF65-F5344CB8AC3E}">
        <p14:creationId xmlns:p14="http://schemas.microsoft.com/office/powerpoint/2010/main" val="310574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Climate we</a:t>
            </a:r>
            <a:r>
              <a:rPr lang="en-US" baseline="0" dirty="0"/>
              <a:t> i</a:t>
            </a:r>
            <a:r>
              <a:rPr lang="en-US" dirty="0"/>
              <a:t>solate different climate</a:t>
            </a:r>
            <a:r>
              <a:rPr lang="en-US" baseline="0" dirty="0"/>
              <a:t> regions within the study area using 40 years of historical daily data.  Then Get the same climate regions as climate models under different concentration scenarios.</a:t>
            </a:r>
            <a:br>
              <a:rPr lang="en-US" baseline="0" dirty="0"/>
            </a:b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8</a:t>
            </a:fld>
            <a:endParaRPr lang="en-US"/>
          </a:p>
        </p:txBody>
      </p:sp>
    </p:spTree>
    <p:extLst>
      <p:ext uri="{BB962C8B-B14F-4D97-AF65-F5344CB8AC3E}">
        <p14:creationId xmlns:p14="http://schemas.microsoft.com/office/powerpoint/2010/main" val="375457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determine</a:t>
            </a:r>
            <a:r>
              <a:rPr lang="en-US" baseline="0" dirty="0"/>
              <a:t> forest composition we use </a:t>
            </a:r>
            <a:r>
              <a:rPr lang="en-US" dirty="0"/>
              <a:t>forest service imputations made from spatially located FIA data, and environmental niche modeling</a:t>
            </a:r>
            <a:r>
              <a:rPr lang="en-US" baseline="0" dirty="0"/>
              <a:t> </a:t>
            </a:r>
            <a:endParaRPr lang="en-US" dirty="0"/>
          </a:p>
        </p:txBody>
      </p:sp>
      <p:sp>
        <p:nvSpPr>
          <p:cNvPr id="4" name="Slide Number Placeholder 3"/>
          <p:cNvSpPr>
            <a:spLocks noGrp="1"/>
          </p:cNvSpPr>
          <p:nvPr>
            <p:ph type="sldNum" sz="quarter" idx="5"/>
          </p:nvPr>
        </p:nvSpPr>
        <p:spPr/>
        <p:txBody>
          <a:bodyPr/>
          <a:lstStyle/>
          <a:p>
            <a:fld id="{83EB2408-B84A-45EC-863D-C492BBE12D17}" type="slidenum">
              <a:rPr lang="en-US" smtClean="0"/>
              <a:t>9</a:t>
            </a:fld>
            <a:endParaRPr lang="en-US"/>
          </a:p>
        </p:txBody>
      </p:sp>
    </p:spTree>
    <p:extLst>
      <p:ext uri="{BB962C8B-B14F-4D97-AF65-F5344CB8AC3E}">
        <p14:creationId xmlns:p14="http://schemas.microsoft.com/office/powerpoint/2010/main" val="351141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6EC7-04B1-4256-8249-D66525376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574D9-209D-43CE-8304-842E5F91A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995DC5-ADCD-40D6-BDA8-B7E32A67E9D7}"/>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5" name="Footer Placeholder 4">
            <a:extLst>
              <a:ext uri="{FF2B5EF4-FFF2-40B4-BE49-F238E27FC236}">
                <a16:creationId xmlns:a16="http://schemas.microsoft.com/office/drawing/2014/main" id="{08410791-10AF-4BEC-8AFC-E2ED7C1E5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15987-BDC9-40FD-8506-E4F26C51D8D7}"/>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34207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F24-3779-4364-AFB8-A1A828DE0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CA10F-F892-44B3-AB79-A57EB2AA88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B83F-F572-4705-B8C2-C670C7CE047A}"/>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5" name="Footer Placeholder 4">
            <a:extLst>
              <a:ext uri="{FF2B5EF4-FFF2-40B4-BE49-F238E27FC236}">
                <a16:creationId xmlns:a16="http://schemas.microsoft.com/office/drawing/2014/main" id="{6F8576F2-0C81-4596-9BB4-A05477AB4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063BD-2296-4B2A-9588-F29E5547872A}"/>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390639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B81DC-5AEE-4492-A499-98ED24FBB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23FE5-8266-43DB-98FF-CC369E8AEA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F1965-C5AA-416B-9999-3D524F88E83F}"/>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5" name="Footer Placeholder 4">
            <a:extLst>
              <a:ext uri="{FF2B5EF4-FFF2-40B4-BE49-F238E27FC236}">
                <a16:creationId xmlns:a16="http://schemas.microsoft.com/office/drawing/2014/main" id="{C4727960-60E9-42E3-AF44-040AC15D0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90F0B-3D91-48CC-B27C-76D912CB3054}"/>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13549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1070-B027-4923-B703-46183F1CD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C0F72-1FD1-41E8-8F9B-605ADBD7EE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E3F74-4AFE-44DE-B78B-AE2D6BDDF16F}"/>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5" name="Footer Placeholder 4">
            <a:extLst>
              <a:ext uri="{FF2B5EF4-FFF2-40B4-BE49-F238E27FC236}">
                <a16:creationId xmlns:a16="http://schemas.microsoft.com/office/drawing/2014/main" id="{3B9ACC5E-85F9-43A3-9765-C864D467A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A8075-1D67-4E0F-A89B-0FAD0F7AAFB2}"/>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367212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7097-F9B2-4DF3-B455-8F9DA2F81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083CA-D2DA-4157-9964-D540749BB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17D5D1-A0C8-4A8D-90C1-18E799B855B7}"/>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5" name="Footer Placeholder 4">
            <a:extLst>
              <a:ext uri="{FF2B5EF4-FFF2-40B4-BE49-F238E27FC236}">
                <a16:creationId xmlns:a16="http://schemas.microsoft.com/office/drawing/2014/main" id="{A0A4BAA7-1252-42A5-A62C-20FF68B9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8D3E1-4B1F-457B-A6B5-7670C8891797}"/>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178508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3F2E-0573-4F3A-B351-E0BCC74D7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EFA48-5FBE-47B5-8B0B-0658F6B280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D45679-7353-4247-B5C5-690D25C7CB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50DD2-A9A7-4A7D-8FB7-955BC7E026DA}"/>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6" name="Footer Placeholder 5">
            <a:extLst>
              <a:ext uri="{FF2B5EF4-FFF2-40B4-BE49-F238E27FC236}">
                <a16:creationId xmlns:a16="http://schemas.microsoft.com/office/drawing/2014/main" id="{8D29184B-BD81-430F-94F6-80F604F9E4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5E3E7-D013-4E75-A4DD-1B4A6236A1DF}"/>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202879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4C1E-E08C-460D-A84C-937E9AE764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87042-E1FD-48D2-83B8-F8146B8E7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883F59-461B-4575-BD7A-4964B1BA5D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5D5E9-B767-40F0-BB6A-783F7E6B1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1DA6D1-9CFD-4ED2-8A34-B6B9CA355A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6553A0-9526-4D37-B7B9-694B9249299E}"/>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8" name="Footer Placeholder 7">
            <a:extLst>
              <a:ext uri="{FF2B5EF4-FFF2-40B4-BE49-F238E27FC236}">
                <a16:creationId xmlns:a16="http://schemas.microsoft.com/office/drawing/2014/main" id="{2E04288C-41BA-4A34-8A6B-4F6CBAA5B2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8721-D365-4A61-A804-EE530055B1CE}"/>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25751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062D-F3ED-4025-97BF-C764D24FE3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85DE05-083C-426D-8B97-4F349675A726}"/>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4" name="Footer Placeholder 3">
            <a:extLst>
              <a:ext uri="{FF2B5EF4-FFF2-40B4-BE49-F238E27FC236}">
                <a16:creationId xmlns:a16="http://schemas.microsoft.com/office/drawing/2014/main" id="{FF78AF5C-ACE8-47E9-B5D5-422C8660D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5C6A9-37E1-433B-BD19-9C405ED1697D}"/>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237213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9DFB9-43CB-4957-BFD0-5A4F5A87B063}"/>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3" name="Footer Placeholder 2">
            <a:extLst>
              <a:ext uri="{FF2B5EF4-FFF2-40B4-BE49-F238E27FC236}">
                <a16:creationId xmlns:a16="http://schemas.microsoft.com/office/drawing/2014/main" id="{5D00AFA8-3994-41D5-AA5F-362B5D41F3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C61ADC-1C9B-485B-A406-F96815E9E9C5}"/>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181364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7C06-87C9-4F1E-BE9E-606354757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0D0963-3D2D-437F-8060-F55C99CC7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62AD7-CD0F-46C9-AEFC-9D0513F13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89F30B-9BD5-4B58-83F7-0908A37E7222}"/>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6" name="Footer Placeholder 5">
            <a:extLst>
              <a:ext uri="{FF2B5EF4-FFF2-40B4-BE49-F238E27FC236}">
                <a16:creationId xmlns:a16="http://schemas.microsoft.com/office/drawing/2014/main" id="{16B41CDD-3A02-4055-860F-73B3A4C81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1C3CF-7C5E-4921-B4D1-A4FF6E000E98}"/>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12664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36BD-1C6F-4E5E-B0CB-199706427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522BE3-66B7-4C40-8D97-CFFCCA7A8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8B86F-5795-4C58-A2E3-24C6FF61D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B8E173-7185-4899-AFDA-D7069A0B4479}"/>
              </a:ext>
            </a:extLst>
          </p:cNvPr>
          <p:cNvSpPr>
            <a:spLocks noGrp="1"/>
          </p:cNvSpPr>
          <p:nvPr>
            <p:ph type="dt" sz="half" idx="10"/>
          </p:nvPr>
        </p:nvSpPr>
        <p:spPr/>
        <p:txBody>
          <a:bodyPr/>
          <a:lstStyle/>
          <a:p>
            <a:fld id="{EA5BF119-516B-463E-A147-288FCB2EC979}" type="datetimeFigureOut">
              <a:rPr lang="en-US" smtClean="0"/>
              <a:t>4/15/2019</a:t>
            </a:fld>
            <a:endParaRPr lang="en-US"/>
          </a:p>
        </p:txBody>
      </p:sp>
      <p:sp>
        <p:nvSpPr>
          <p:cNvPr id="6" name="Footer Placeholder 5">
            <a:extLst>
              <a:ext uri="{FF2B5EF4-FFF2-40B4-BE49-F238E27FC236}">
                <a16:creationId xmlns:a16="http://schemas.microsoft.com/office/drawing/2014/main" id="{7EC742B3-BCC1-48C3-889C-2A34C2B46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E24D2-C172-4028-ADBD-BE3A71018C3A}"/>
              </a:ext>
            </a:extLst>
          </p:cNvPr>
          <p:cNvSpPr>
            <a:spLocks noGrp="1"/>
          </p:cNvSpPr>
          <p:nvPr>
            <p:ph type="sldNum" sz="quarter" idx="12"/>
          </p:nvPr>
        </p:nvSpPr>
        <p:spPr/>
        <p:txBody>
          <a:bodyPr/>
          <a:lstStyle/>
          <a:p>
            <a:fld id="{B5BFAD9B-CA44-4746-837F-6A54817A6F1C}" type="slidenum">
              <a:rPr lang="en-US" smtClean="0"/>
              <a:t>‹#›</a:t>
            </a:fld>
            <a:endParaRPr lang="en-US"/>
          </a:p>
        </p:txBody>
      </p:sp>
    </p:spTree>
    <p:extLst>
      <p:ext uri="{BB962C8B-B14F-4D97-AF65-F5344CB8AC3E}">
        <p14:creationId xmlns:p14="http://schemas.microsoft.com/office/powerpoint/2010/main" val="423982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4675E-6D6A-4944-974F-2F7379B77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4ABC0-D9B2-4FF0-B82F-7C6D63BD2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04533-F20B-4A00-9C7A-8DF57EDBC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BF119-516B-463E-A147-288FCB2EC979}" type="datetimeFigureOut">
              <a:rPr lang="en-US" smtClean="0"/>
              <a:t>4/15/2019</a:t>
            </a:fld>
            <a:endParaRPr lang="en-US"/>
          </a:p>
        </p:txBody>
      </p:sp>
      <p:sp>
        <p:nvSpPr>
          <p:cNvPr id="5" name="Footer Placeholder 4">
            <a:extLst>
              <a:ext uri="{FF2B5EF4-FFF2-40B4-BE49-F238E27FC236}">
                <a16:creationId xmlns:a16="http://schemas.microsoft.com/office/drawing/2014/main" id="{B09C01B5-C036-4465-B73E-88FC0A9A3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8C21CA-4947-47FA-A5E6-67D40B0AC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FAD9B-CA44-4746-837F-6A54817A6F1C}" type="slidenum">
              <a:rPr lang="en-US" smtClean="0"/>
              <a:t>‹#›</a:t>
            </a:fld>
            <a:endParaRPr lang="en-US"/>
          </a:p>
        </p:txBody>
      </p:sp>
    </p:spTree>
    <p:extLst>
      <p:ext uri="{BB962C8B-B14F-4D97-AF65-F5344CB8AC3E}">
        <p14:creationId xmlns:p14="http://schemas.microsoft.com/office/powerpoint/2010/main" val="56916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0.jpeg"/><Relationship Id="rId7"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5.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5.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15.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hyperlink" Target="https://terra.nasa.gov/news/smoky-mountains-seaso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CC85DF-7839-4D23-A60D-00D210AF12DD}"/>
              </a:ext>
            </a:extLst>
          </p:cNvPr>
          <p:cNvSpPr>
            <a:spLocks noGrp="1"/>
          </p:cNvSpPr>
          <p:nvPr>
            <p:ph type="title"/>
          </p:nvPr>
        </p:nvSpPr>
        <p:spPr>
          <a:xfrm>
            <a:off x="698500" y="517525"/>
            <a:ext cx="10515600" cy="1325563"/>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t>Modeling Landscape Dynamics in The Southern Appalachians</a:t>
            </a:r>
          </a:p>
        </p:txBody>
      </p:sp>
      <p:sp>
        <p:nvSpPr>
          <p:cNvPr id="5" name="Title 3">
            <a:extLst>
              <a:ext uri="{FF2B5EF4-FFF2-40B4-BE49-F238E27FC236}">
                <a16:creationId xmlns:a16="http://schemas.microsoft.com/office/drawing/2014/main" id="{E47B8C2E-3E8C-4EEE-AF4C-40CA4B9A037C}"/>
              </a:ext>
            </a:extLst>
          </p:cNvPr>
          <p:cNvSpPr txBox="1">
            <a:spLocks/>
          </p:cNvSpPr>
          <p:nvPr/>
        </p:nvSpPr>
        <p:spPr>
          <a:xfrm>
            <a:off x="3860800" y="5486400"/>
            <a:ext cx="4191000" cy="1044574"/>
          </a:xfrm>
          <a:prstGeom prst="roundRect">
            <a:avLst/>
          </a:prstGeom>
          <a:solidFill>
            <a:srgbClr val="FF0000"/>
          </a:solidFill>
          <a:ln w="38100" cap="flat" cmpd="sng" algn="ctr">
            <a:solidFill>
              <a:schemeClr val="tx1">
                <a:lumMod val="65000"/>
                <a:lumOff val="35000"/>
              </a:schemeClr>
            </a:solidFill>
            <a:prstDash val="solid"/>
            <a:miter lim="800000"/>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dirty="0"/>
              <a:t>Zachary Robbins </a:t>
            </a:r>
          </a:p>
        </p:txBody>
      </p:sp>
      <p:pic>
        <p:nvPicPr>
          <p:cNvPr id="6" name="Picture 5">
            <a:extLst>
              <a:ext uri="{FF2B5EF4-FFF2-40B4-BE49-F238E27FC236}">
                <a16:creationId xmlns:a16="http://schemas.microsoft.com/office/drawing/2014/main" id="{AD37AB03-8D9F-4DCB-A92D-69E5287F896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64000" y="1865577"/>
            <a:ext cx="3407834" cy="3407834"/>
          </a:xfrm>
          <a:prstGeom prst="rect">
            <a:avLst/>
          </a:prstGeom>
        </p:spPr>
      </p:pic>
    </p:spTree>
    <p:extLst>
      <p:ext uri="{BB962C8B-B14F-4D97-AF65-F5344CB8AC3E}">
        <p14:creationId xmlns:p14="http://schemas.microsoft.com/office/powerpoint/2010/main" val="3748612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Forest Composition </a:t>
            </a:r>
          </a:p>
          <a:p>
            <a:pPr algn="ctr"/>
            <a:r>
              <a:rPr lang="en-US" dirty="0"/>
              <a:t>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6931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smtClean="0">
                <a:solidFill>
                  <a:schemeClr val="tx1">
                    <a:lumMod val="95000"/>
                    <a:lumOff val="5000"/>
                  </a:schemeClr>
                </a:solidFill>
              </a:rPr>
              <a:t>Associate </a:t>
            </a:r>
            <a:r>
              <a:rPr lang="en-US" b="1" dirty="0">
                <a:solidFill>
                  <a:schemeClr val="tx1">
                    <a:lumMod val="95000"/>
                    <a:lumOff val="5000"/>
                  </a:schemeClr>
                </a:solidFill>
              </a:rPr>
              <a:t>landscape scale imputations  with detailed FIA data on stand-level conditions.</a:t>
            </a:r>
          </a:p>
          <a:p>
            <a:pPr marL="285750" indent="-285750" algn="ctr">
              <a:buFont typeface="Arial" panose="020B0604020202020204" pitchFamily="34" charset="0"/>
              <a:buChar char="•"/>
            </a:pPr>
            <a:endParaRPr lang="en-US" b="1" dirty="0">
              <a:solidFill>
                <a:schemeClr val="tx1">
                  <a:lumMod val="95000"/>
                  <a:lumOff val="5000"/>
                </a:schemeClr>
              </a:solidFill>
            </a:endParaRP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5" name="Picture 4">
            <a:extLst>
              <a:ext uri="{FF2B5EF4-FFF2-40B4-BE49-F238E27FC236}">
                <a16:creationId xmlns:a16="http://schemas.microsoft.com/office/drawing/2014/main" id="{66CE7675-A258-408B-90A6-2C165A7A579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17132" y="-170109"/>
            <a:ext cx="2046112" cy="2046112"/>
          </a:xfrm>
          <a:prstGeom prst="rect">
            <a:avLst/>
          </a:prstGeom>
        </p:spPr>
      </p:pic>
      <p:pic>
        <p:nvPicPr>
          <p:cNvPr id="6" name="Picture 5">
            <a:extLst>
              <a:ext uri="{FF2B5EF4-FFF2-40B4-BE49-F238E27FC236}">
                <a16:creationId xmlns:a16="http://schemas.microsoft.com/office/drawing/2014/main" id="{02DC270B-605A-4015-98F4-DBA0B29216A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8478" y="1400627"/>
            <a:ext cx="5828453" cy="4857044"/>
          </a:xfrm>
          <a:prstGeom prst="rect">
            <a:avLst/>
          </a:prstGeom>
        </p:spPr>
      </p:pic>
    </p:spTree>
    <p:extLst>
      <p:ext uri="{BB962C8B-B14F-4D97-AF65-F5344CB8AC3E}">
        <p14:creationId xmlns:p14="http://schemas.microsoft.com/office/powerpoint/2010/main" val="499422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Characterize life history traits such as shade tolerance, fire resistance, and dispersal.</a:t>
            </a: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Test these against published data and data models. </a:t>
            </a: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5" name="Picture 4">
            <a:extLst>
              <a:ext uri="{FF2B5EF4-FFF2-40B4-BE49-F238E27FC236}">
                <a16:creationId xmlns:a16="http://schemas.microsoft.com/office/drawing/2014/main" id="{66CE7675-A258-408B-90A6-2C165A7A579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17132" y="-170109"/>
            <a:ext cx="2046112" cy="2046112"/>
          </a:xfrm>
          <a:prstGeom prst="rect">
            <a:avLst/>
          </a:prstGeom>
        </p:spPr>
      </p:pic>
      <p:pic>
        <p:nvPicPr>
          <p:cNvPr id="6" name="Picture 5">
            <a:extLst>
              <a:ext uri="{FF2B5EF4-FFF2-40B4-BE49-F238E27FC236}">
                <a16:creationId xmlns:a16="http://schemas.microsoft.com/office/drawing/2014/main" id="{00C14E6F-D4CA-4B17-932C-425C668AB8A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14988" y="-170509"/>
            <a:ext cx="2048256" cy="2048256"/>
          </a:xfrm>
          <a:prstGeom prst="rect">
            <a:avLst/>
          </a:prstGeom>
        </p:spPr>
      </p:pic>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Species Dynamics</a:t>
            </a:r>
          </a:p>
          <a:p>
            <a:pPr algn="ctr"/>
            <a:r>
              <a:rPr lang="en-US" dirty="0"/>
              <a:t>  </a:t>
            </a:r>
          </a:p>
        </p:txBody>
      </p:sp>
      <p:pic>
        <p:nvPicPr>
          <p:cNvPr id="9" name="Picture 8">
            <a:extLst>
              <a:ext uri="{FF2B5EF4-FFF2-40B4-BE49-F238E27FC236}">
                <a16:creationId xmlns:a16="http://schemas.microsoft.com/office/drawing/2014/main" id="{58D059CE-0160-4FF8-8E9B-DF43A60C2B40}"/>
              </a:ext>
            </a:extLst>
          </p:cNvPr>
          <p:cNvPicPr>
            <a:picLocks noChangeAspect="1"/>
          </p:cNvPicPr>
          <p:nvPr/>
        </p:nvPicPr>
        <p:blipFill>
          <a:blip r:embed="rId6"/>
          <a:stretch>
            <a:fillRect/>
          </a:stretch>
        </p:blipFill>
        <p:spPr>
          <a:xfrm>
            <a:off x="311190" y="1377121"/>
            <a:ext cx="2458279" cy="234745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9469" y="1377121"/>
            <a:ext cx="2464112" cy="2464112"/>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743" y="3930724"/>
            <a:ext cx="2079171" cy="2079171"/>
          </a:xfrm>
          <a:prstGeom prst="rect">
            <a:avLst/>
          </a:prstGeom>
        </p:spPr>
      </p:pic>
      <p:pic>
        <p:nvPicPr>
          <p:cNvPr id="14" name="Picture 13"/>
          <p:cNvPicPr>
            <a:picLocks noChangeAspect="1"/>
          </p:cNvPicPr>
          <p:nvPr/>
        </p:nvPicPr>
        <p:blipFill rotWithShape="1">
          <a:blip r:embed="rId9">
            <a:extLst>
              <a:ext uri="{28A0092B-C50C-407E-A947-70E740481C1C}">
                <a14:useLocalDpi xmlns:a14="http://schemas.microsoft.com/office/drawing/2010/main" val="0"/>
              </a:ext>
            </a:extLst>
          </a:blip>
          <a:srcRect b="51764"/>
          <a:stretch/>
        </p:blipFill>
        <p:spPr>
          <a:xfrm>
            <a:off x="2769469" y="3841233"/>
            <a:ext cx="2826148" cy="1754024"/>
          </a:xfrm>
          <a:prstGeom prst="rect">
            <a:avLst/>
          </a:prstGeom>
        </p:spPr>
      </p:pic>
      <p:sp>
        <p:nvSpPr>
          <p:cNvPr id="15" name="Rectangle 14"/>
          <p:cNvSpPr/>
          <p:nvPr/>
        </p:nvSpPr>
        <p:spPr>
          <a:xfrm>
            <a:off x="3127630" y="5597459"/>
            <a:ext cx="2280122" cy="707886"/>
          </a:xfrm>
          <a:prstGeom prst="rect">
            <a:avLst/>
          </a:prstGeom>
        </p:spPr>
        <p:txBody>
          <a:bodyPr wrap="square">
            <a:spAutoFit/>
          </a:bodyPr>
          <a:lstStyle/>
          <a:p>
            <a:r>
              <a:rPr lang="en-US" sz="800" dirty="0">
                <a:solidFill>
                  <a:srgbClr val="333333"/>
                </a:solidFill>
                <a:latin typeface="Helvetica Neue"/>
              </a:rPr>
              <a:t>He, L., Chen, J. M., Pan, Y., </a:t>
            </a:r>
            <a:r>
              <a:rPr lang="en-US" sz="800" dirty="0" err="1">
                <a:solidFill>
                  <a:srgbClr val="333333"/>
                </a:solidFill>
                <a:latin typeface="Helvetica Neue"/>
              </a:rPr>
              <a:t>Birdsey</a:t>
            </a:r>
            <a:r>
              <a:rPr lang="en-US" sz="800" dirty="0">
                <a:solidFill>
                  <a:srgbClr val="333333"/>
                </a:solidFill>
                <a:latin typeface="Helvetica Neue"/>
              </a:rPr>
              <a:t>, R., &amp; </a:t>
            </a:r>
            <a:r>
              <a:rPr lang="en-US" sz="800" dirty="0" err="1">
                <a:solidFill>
                  <a:srgbClr val="333333"/>
                </a:solidFill>
                <a:latin typeface="Helvetica Neue"/>
              </a:rPr>
              <a:t>Kattge</a:t>
            </a:r>
            <a:r>
              <a:rPr lang="en-US" sz="800" dirty="0">
                <a:solidFill>
                  <a:srgbClr val="333333"/>
                </a:solidFill>
                <a:latin typeface="Helvetica Neue"/>
              </a:rPr>
              <a:t>, J. (2012). Relationships between net primary productivity and forest stand age in US forests. Global Biogeochemical Cycles, 26(3).</a:t>
            </a:r>
            <a:endParaRPr lang="en-US" sz="800" dirty="0"/>
          </a:p>
        </p:txBody>
      </p:sp>
    </p:spTree>
    <p:extLst>
      <p:ext uri="{BB962C8B-B14F-4D97-AF65-F5344CB8AC3E}">
        <p14:creationId xmlns:p14="http://schemas.microsoft.com/office/powerpoint/2010/main" val="497211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Compare successional dynamics in different ecoregions.</a:t>
            </a: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5" name="Picture 4">
            <a:extLst>
              <a:ext uri="{FF2B5EF4-FFF2-40B4-BE49-F238E27FC236}">
                <a16:creationId xmlns:a16="http://schemas.microsoft.com/office/drawing/2014/main" id="{66CE7675-A258-408B-90A6-2C165A7A579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17132" y="-170109"/>
            <a:ext cx="2046112" cy="2046112"/>
          </a:xfrm>
          <a:prstGeom prst="rect">
            <a:avLst/>
          </a:prstGeom>
        </p:spPr>
      </p:pic>
      <p:pic>
        <p:nvPicPr>
          <p:cNvPr id="6" name="Picture 5">
            <a:extLst>
              <a:ext uri="{FF2B5EF4-FFF2-40B4-BE49-F238E27FC236}">
                <a16:creationId xmlns:a16="http://schemas.microsoft.com/office/drawing/2014/main" id="{00C14E6F-D4CA-4B17-932C-425C668AB8A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14988" y="-170509"/>
            <a:ext cx="2048256" cy="2048256"/>
          </a:xfrm>
          <a:prstGeom prst="rect">
            <a:avLst/>
          </a:prstGeom>
        </p:spPr>
      </p:pic>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Forest Growth</a:t>
            </a:r>
          </a:p>
          <a:p>
            <a:pPr algn="ctr"/>
            <a:r>
              <a:rPr lang="en-US" dirty="0"/>
              <a:t>  </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 y="2173362"/>
            <a:ext cx="3102429" cy="310242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8629" y="2216906"/>
            <a:ext cx="3058885" cy="3058885"/>
          </a:xfrm>
          <a:prstGeom prst="rect">
            <a:avLst/>
          </a:prstGeom>
        </p:spPr>
      </p:pic>
    </p:spTree>
    <p:extLst>
      <p:ext uri="{BB962C8B-B14F-4D97-AF65-F5344CB8AC3E}">
        <p14:creationId xmlns:p14="http://schemas.microsoft.com/office/powerpoint/2010/main" val="3668781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Future Work</a:t>
            </a:r>
          </a:p>
          <a:p>
            <a:pPr algn="ctr"/>
            <a:r>
              <a:rPr lang="en-US" dirty="0"/>
              <a:t>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Model management actions from the federal, state from records.</a:t>
            </a: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 Model land-use change on private lands to approximate harvest.</a:t>
            </a: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 Model prescribed and </a:t>
            </a:r>
            <a:r>
              <a:rPr lang="en-US" b="1" dirty="0">
                <a:solidFill>
                  <a:schemeClr val="tx1">
                    <a:lumMod val="95000"/>
                    <a:lumOff val="5000"/>
                  </a:schemeClr>
                </a:solidFill>
              </a:rPr>
              <a:t>lightning </a:t>
            </a:r>
            <a:r>
              <a:rPr lang="en-US" b="1">
                <a:solidFill>
                  <a:schemeClr val="tx1">
                    <a:lumMod val="95000"/>
                    <a:lumOff val="5000"/>
                  </a:schemeClr>
                </a:solidFill>
              </a:rPr>
              <a:t>lightning </a:t>
            </a:r>
            <a:r>
              <a:rPr lang="en-US" b="1" dirty="0">
                <a:solidFill>
                  <a:schemeClr val="tx1">
                    <a:lumMod val="95000"/>
                    <a:lumOff val="5000"/>
                  </a:schemeClr>
                </a:solidFill>
              </a:rPr>
              <a:t>started fires. </a:t>
            </a:r>
          </a:p>
          <a:p>
            <a:pPr marL="285750" indent="-285750" algn="ctr">
              <a:buFont typeface="Arial" panose="020B0604020202020204" pitchFamily="34" charset="0"/>
              <a:buChar char="•"/>
            </a:pPr>
            <a:endParaRPr lang="en-US" b="1" dirty="0">
              <a:solidFill>
                <a:schemeClr val="tx1">
                  <a:lumMod val="95000"/>
                  <a:lumOff val="5000"/>
                </a:schemeClr>
              </a:solidFill>
            </a:endParaRP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5" name="Picture 4">
            <a:extLst>
              <a:ext uri="{FF2B5EF4-FFF2-40B4-BE49-F238E27FC236}">
                <a16:creationId xmlns:a16="http://schemas.microsoft.com/office/drawing/2014/main" id="{66CE7675-A258-408B-90A6-2C165A7A579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17132" y="-170109"/>
            <a:ext cx="2046112" cy="2046112"/>
          </a:xfrm>
          <a:prstGeom prst="rect">
            <a:avLst/>
          </a:prstGeom>
        </p:spPr>
      </p:pic>
      <p:pic>
        <p:nvPicPr>
          <p:cNvPr id="6" name="Picture 5">
            <a:extLst>
              <a:ext uri="{FF2B5EF4-FFF2-40B4-BE49-F238E27FC236}">
                <a16:creationId xmlns:a16="http://schemas.microsoft.com/office/drawing/2014/main" id="{00C14E6F-D4CA-4B17-932C-425C668AB8A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14988" y="-170509"/>
            <a:ext cx="2048256" cy="2048256"/>
          </a:xfrm>
          <a:prstGeom prst="rect">
            <a:avLst/>
          </a:prstGeom>
        </p:spPr>
      </p:pic>
      <p:pic>
        <p:nvPicPr>
          <p:cNvPr id="2" name="Picture 1"/>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11091" y="1876003"/>
            <a:ext cx="5697092" cy="4028739"/>
          </a:xfrm>
          <a:prstGeom prst="rect">
            <a:avLst/>
          </a:prstGeom>
        </p:spPr>
      </p:pic>
    </p:spTree>
    <p:extLst>
      <p:ext uri="{BB962C8B-B14F-4D97-AF65-F5344CB8AC3E}">
        <p14:creationId xmlns:p14="http://schemas.microsoft.com/office/powerpoint/2010/main" val="201451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Questions We Hope To Answer.</a:t>
            </a:r>
          </a:p>
          <a:p>
            <a:pPr algn="ctr"/>
            <a:r>
              <a:rPr lang="en-US" dirty="0"/>
              <a:t>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How </a:t>
            </a:r>
            <a:r>
              <a:rPr lang="en-US" b="1" dirty="0" smtClean="0">
                <a:solidFill>
                  <a:schemeClr val="tx1">
                    <a:lumMod val="95000"/>
                    <a:lumOff val="5000"/>
                  </a:schemeClr>
                </a:solidFill>
              </a:rPr>
              <a:t>do different </a:t>
            </a:r>
            <a:r>
              <a:rPr lang="en-US" b="1" dirty="0">
                <a:solidFill>
                  <a:schemeClr val="tx1">
                    <a:lumMod val="95000"/>
                    <a:lumOff val="5000"/>
                  </a:schemeClr>
                </a:solidFill>
              </a:rPr>
              <a:t>management scenarios </a:t>
            </a:r>
            <a:r>
              <a:rPr lang="en-US" b="1" dirty="0" smtClean="0">
                <a:solidFill>
                  <a:schemeClr val="tx1">
                    <a:lumMod val="95000"/>
                    <a:lumOff val="5000"/>
                  </a:schemeClr>
                </a:solidFill>
              </a:rPr>
              <a:t>preform </a:t>
            </a:r>
            <a:r>
              <a:rPr lang="en-US" b="1" dirty="0">
                <a:solidFill>
                  <a:schemeClr val="tx1">
                    <a:lumMod val="95000"/>
                    <a:lumOff val="5000"/>
                  </a:schemeClr>
                </a:solidFill>
              </a:rPr>
              <a:t>under future climate.</a:t>
            </a: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How the history of chestnut blight may have lead to oak dominance on the landscape.</a:t>
            </a:r>
          </a:p>
          <a:p>
            <a:pPr algn="ctr"/>
            <a:endParaRPr lang="en-US" b="1" dirty="0">
              <a:solidFill>
                <a:schemeClr val="tx1">
                  <a:lumMod val="95000"/>
                  <a:lumOff val="5000"/>
                </a:schemeClr>
              </a:solidFill>
            </a:endParaRPr>
          </a:p>
          <a:p>
            <a:pPr algn="ctr"/>
            <a:r>
              <a:rPr lang="en-US" b="1" dirty="0">
                <a:solidFill>
                  <a:schemeClr val="tx1">
                    <a:lumMod val="95000"/>
                    <a:lumOff val="5000"/>
                  </a:schemeClr>
                </a:solidFill>
              </a:rPr>
              <a:t> </a:t>
            </a:r>
          </a:p>
          <a:p>
            <a:pPr marL="285750" indent="-285750" algn="ctr">
              <a:buFont typeface="Arial" panose="020B0604020202020204" pitchFamily="34" charset="0"/>
              <a:buChar char="•"/>
            </a:pPr>
            <a:r>
              <a:rPr lang="en-US" b="1" dirty="0">
                <a:solidFill>
                  <a:schemeClr val="tx1">
                    <a:lumMod val="95000"/>
                    <a:lumOff val="5000"/>
                  </a:schemeClr>
                </a:solidFill>
              </a:rPr>
              <a:t>How will species composition will change given the loss of eastern hemlock.</a:t>
            </a:r>
          </a:p>
          <a:p>
            <a:pPr algn="ctr"/>
            <a:endParaRPr lang="en-US" b="1" dirty="0">
              <a:solidFill>
                <a:schemeClr val="tx1">
                  <a:lumMod val="95000"/>
                  <a:lumOff val="5000"/>
                </a:schemeClr>
              </a:solidFill>
            </a:endParaRP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5" name="Picture 4">
            <a:extLst>
              <a:ext uri="{FF2B5EF4-FFF2-40B4-BE49-F238E27FC236}">
                <a16:creationId xmlns:a16="http://schemas.microsoft.com/office/drawing/2014/main" id="{66CE7675-A258-408B-90A6-2C165A7A579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17132" y="-170109"/>
            <a:ext cx="2046112" cy="2046112"/>
          </a:xfrm>
          <a:prstGeom prst="rect">
            <a:avLst/>
          </a:prstGeom>
        </p:spPr>
      </p:pic>
      <p:pic>
        <p:nvPicPr>
          <p:cNvPr id="6" name="Picture 5">
            <a:extLst>
              <a:ext uri="{FF2B5EF4-FFF2-40B4-BE49-F238E27FC236}">
                <a16:creationId xmlns:a16="http://schemas.microsoft.com/office/drawing/2014/main" id="{00C14E6F-D4CA-4B17-932C-425C668AB8A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14988" y="-170509"/>
            <a:ext cx="2048256" cy="2048256"/>
          </a:xfrm>
          <a:prstGeom prst="rect">
            <a:avLst/>
          </a:prstGeom>
        </p:spPr>
      </p:pic>
      <p:pic>
        <p:nvPicPr>
          <p:cNvPr id="9" name="Picture 8">
            <a:extLst>
              <a:ext uri="{FF2B5EF4-FFF2-40B4-BE49-F238E27FC236}">
                <a16:creationId xmlns:a16="http://schemas.microsoft.com/office/drawing/2014/main" id="{6912BEA8-77A1-4A80-9068-D5C4A7ED8CE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8571" y="1538716"/>
            <a:ext cx="5783431" cy="4367231"/>
          </a:xfrm>
          <a:prstGeom prst="rect">
            <a:avLst/>
          </a:prstGeom>
        </p:spPr>
      </p:pic>
    </p:spTree>
    <p:extLst>
      <p:ext uri="{BB962C8B-B14F-4D97-AF65-F5344CB8AC3E}">
        <p14:creationId xmlns:p14="http://schemas.microsoft.com/office/powerpoint/2010/main" val="1565402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Open Data And Reproducibility</a:t>
            </a:r>
          </a:p>
          <a:p>
            <a:pPr algn="ctr"/>
            <a:r>
              <a:rPr lang="en-US" dirty="0"/>
              <a:t>  </a:t>
            </a:r>
          </a:p>
        </p:txBody>
      </p:sp>
      <p:pic>
        <p:nvPicPr>
          <p:cNvPr id="9" name="Picture 8">
            <a:extLst>
              <a:ext uri="{FF2B5EF4-FFF2-40B4-BE49-F238E27FC236}">
                <a16:creationId xmlns:a16="http://schemas.microsoft.com/office/drawing/2014/main" id="{3ED2B40E-9B42-42DB-ACAA-1DD0098DDD03}"/>
              </a:ext>
            </a:extLst>
          </p:cNvPr>
          <p:cNvPicPr>
            <a:picLocks noChangeAspect="1"/>
          </p:cNvPicPr>
          <p:nvPr/>
        </p:nvPicPr>
        <p:blipFill>
          <a:blip r:embed="rId3"/>
          <a:stretch>
            <a:fillRect/>
          </a:stretch>
        </p:blipFill>
        <p:spPr>
          <a:xfrm>
            <a:off x="0" y="1563851"/>
            <a:ext cx="12192000" cy="5294149"/>
          </a:xfrm>
          <a:prstGeom prst="rect">
            <a:avLst/>
          </a:prstGeom>
        </p:spPr>
      </p:pic>
    </p:spTree>
    <p:extLst>
      <p:ext uri="{BB962C8B-B14F-4D97-AF65-F5344CB8AC3E}">
        <p14:creationId xmlns:p14="http://schemas.microsoft.com/office/powerpoint/2010/main" val="3943192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36B1BDA-F468-4432-99EB-88163D79CE32}"/>
              </a:ext>
            </a:extLst>
          </p:cNvPr>
          <p:cNvSpPr/>
          <p:nvPr/>
        </p:nvSpPr>
        <p:spPr>
          <a:xfrm>
            <a:off x="248478" y="96147"/>
            <a:ext cx="5328233" cy="773098"/>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Thanks to my advisor, lab mates, collaborators, and funders</a:t>
            </a:r>
          </a:p>
        </p:txBody>
      </p:sp>
      <p:pic>
        <p:nvPicPr>
          <p:cNvPr id="3" name="Picture 2">
            <a:extLst>
              <a:ext uri="{FF2B5EF4-FFF2-40B4-BE49-F238E27FC236}">
                <a16:creationId xmlns:a16="http://schemas.microsoft.com/office/drawing/2014/main" id="{D579C9D3-A417-424B-9EA2-CED65A096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2379082"/>
            <a:ext cx="3810000" cy="3810000"/>
          </a:xfrm>
          <a:prstGeom prst="rect">
            <a:avLst/>
          </a:prstGeom>
        </p:spPr>
      </p:pic>
      <p:pic>
        <p:nvPicPr>
          <p:cNvPr id="9" name="Picture 8">
            <a:extLst>
              <a:ext uri="{FF2B5EF4-FFF2-40B4-BE49-F238E27FC236}">
                <a16:creationId xmlns:a16="http://schemas.microsoft.com/office/drawing/2014/main" id="{5C1559BD-76A6-459B-B46B-A6270429720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3791" y="2931532"/>
            <a:ext cx="2485839" cy="2705100"/>
          </a:xfrm>
          <a:prstGeom prst="rect">
            <a:avLst/>
          </a:prstGeom>
        </p:spPr>
      </p:pic>
      <p:pic>
        <p:nvPicPr>
          <p:cNvPr id="11" name="Picture 10">
            <a:extLst>
              <a:ext uri="{FF2B5EF4-FFF2-40B4-BE49-F238E27FC236}">
                <a16:creationId xmlns:a16="http://schemas.microsoft.com/office/drawing/2014/main" id="{917F5AD3-EAE7-4519-97C0-8897DC0DA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264" y="1637483"/>
            <a:ext cx="5949122" cy="936436"/>
          </a:xfrm>
          <a:prstGeom prst="rect">
            <a:avLst/>
          </a:prstGeom>
        </p:spPr>
      </p:pic>
      <p:pic>
        <p:nvPicPr>
          <p:cNvPr id="13" name="Picture 12">
            <a:extLst>
              <a:ext uri="{FF2B5EF4-FFF2-40B4-BE49-F238E27FC236}">
                <a16:creationId xmlns:a16="http://schemas.microsoft.com/office/drawing/2014/main" id="{701C4FD2-0A21-40A4-960F-D1C2F84830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7591545" y="1819633"/>
            <a:ext cx="4291646" cy="3218734"/>
          </a:xfrm>
          <a:prstGeom prst="rect">
            <a:avLst/>
          </a:prstGeom>
        </p:spPr>
      </p:pic>
      <p:sp>
        <p:nvSpPr>
          <p:cNvPr id="16" name="Rectangle 15">
            <a:extLst>
              <a:ext uri="{FF2B5EF4-FFF2-40B4-BE49-F238E27FC236}">
                <a16:creationId xmlns:a16="http://schemas.microsoft.com/office/drawing/2014/main" id="{68319F2B-A940-4127-9D8D-1679D7112739}"/>
              </a:ext>
            </a:extLst>
          </p:cNvPr>
          <p:cNvSpPr/>
          <p:nvPr/>
        </p:nvSpPr>
        <p:spPr>
          <a:xfrm>
            <a:off x="0" y="6182143"/>
            <a:ext cx="6198781" cy="461665"/>
          </a:xfrm>
          <a:prstGeom prst="rect">
            <a:avLst/>
          </a:prstGeom>
        </p:spPr>
        <p:txBody>
          <a:bodyPr wrap="square">
            <a:spAutoFit/>
          </a:bodyPr>
          <a:lstStyle/>
          <a:p>
            <a:r>
              <a:rPr lang="en-US" sz="1200" dirty="0"/>
              <a:t>Photo Credits </a:t>
            </a:r>
            <a:r>
              <a:rPr lang="en-US" sz="1200" i="1" dirty="0"/>
              <a:t>NPS Photo, Smokey Mountain Seasons:</a:t>
            </a:r>
            <a:r>
              <a:rPr lang="en-US" sz="1200" dirty="0">
                <a:hlinkClick r:id="rId7"/>
              </a:rPr>
              <a:t> https://terra.nasa.gov/news/smoky-mountains-seasons</a:t>
            </a:r>
            <a:r>
              <a:rPr lang="en-US" sz="1200" dirty="0"/>
              <a:t>, </a:t>
            </a:r>
            <a:r>
              <a:rPr lang="en-US" sz="1200" i="1" dirty="0"/>
              <a:t>Newfound Gap. NPS Photo, Management: USFS, All others are the authors. </a:t>
            </a:r>
            <a:endParaRPr lang="en-US" sz="1200" dirty="0"/>
          </a:p>
        </p:txBody>
      </p:sp>
    </p:spTree>
    <p:extLst>
      <p:ext uri="{BB962C8B-B14F-4D97-AF65-F5344CB8AC3E}">
        <p14:creationId xmlns:p14="http://schemas.microsoft.com/office/powerpoint/2010/main" val="691100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Southern Appalachians</a:t>
            </a:r>
          </a:p>
        </p:txBody>
      </p:sp>
      <p:pic>
        <p:nvPicPr>
          <p:cNvPr id="3" name="Picture 2">
            <a:extLst>
              <a:ext uri="{FF2B5EF4-FFF2-40B4-BE49-F238E27FC236}">
                <a16:creationId xmlns:a16="http://schemas.microsoft.com/office/drawing/2014/main" id="{13D90143-C68C-4B17-8240-A72B2F0C6344}"/>
              </a:ext>
            </a:extLst>
          </p:cNvPr>
          <p:cNvPicPr>
            <a:picLocks noChangeAspect="1"/>
          </p:cNvPicPr>
          <p:nvPr/>
        </p:nvPicPr>
        <p:blipFill rotWithShape="1">
          <a:blip r:embed="rId3">
            <a:extLst>
              <a:ext uri="{28A0092B-C50C-407E-A947-70E740481C1C}">
                <a14:useLocalDpi xmlns:a14="http://schemas.microsoft.com/office/drawing/2010/main" val="0"/>
              </a:ext>
            </a:extLst>
          </a:blip>
          <a:srcRect r="32535"/>
          <a:stretch/>
        </p:blipFill>
        <p:spPr>
          <a:xfrm rot="5400000">
            <a:off x="652764" y="1519931"/>
            <a:ext cx="4165875" cy="4631212"/>
          </a:xfrm>
          <a:prstGeom prst="rect">
            <a:avLst/>
          </a:prstGeom>
        </p:spPr>
      </p:pic>
      <p:pic>
        <p:nvPicPr>
          <p:cNvPr id="6" name="Picture 5">
            <a:extLst>
              <a:ext uri="{FF2B5EF4-FFF2-40B4-BE49-F238E27FC236}">
                <a16:creationId xmlns:a16="http://schemas.microsoft.com/office/drawing/2014/main" id="{528A0F08-5963-41D9-A17F-5EE2367B1CF1}"/>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l="12677" t="13564"/>
          <a:stretch/>
        </p:blipFill>
        <p:spPr>
          <a:xfrm>
            <a:off x="5796449" y="1752600"/>
            <a:ext cx="5951418" cy="4165876"/>
          </a:xfrm>
          <a:prstGeom prst="rect">
            <a:avLst/>
          </a:prstGeom>
        </p:spPr>
      </p:pic>
    </p:spTree>
    <p:extLst>
      <p:ext uri="{BB962C8B-B14F-4D97-AF65-F5344CB8AC3E}">
        <p14:creationId xmlns:p14="http://schemas.microsoft.com/office/powerpoint/2010/main" val="4257492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Concerns for the future</a:t>
            </a:r>
          </a:p>
        </p:txBody>
      </p:sp>
      <p:pic>
        <p:nvPicPr>
          <p:cNvPr id="3" name="Picture 2">
            <a:extLst>
              <a:ext uri="{FF2B5EF4-FFF2-40B4-BE49-F238E27FC236}">
                <a16:creationId xmlns:a16="http://schemas.microsoft.com/office/drawing/2014/main" id="{2D3B27EA-3A15-486B-A1FA-B147BD05B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710" y="1612900"/>
            <a:ext cx="4270580" cy="4270580"/>
          </a:xfrm>
          <a:prstGeom prst="rect">
            <a:avLst/>
          </a:prstGeom>
        </p:spPr>
      </p:pic>
      <p:pic>
        <p:nvPicPr>
          <p:cNvPr id="12" name="Picture 11">
            <a:extLst>
              <a:ext uri="{FF2B5EF4-FFF2-40B4-BE49-F238E27FC236}">
                <a16:creationId xmlns:a16="http://schemas.microsoft.com/office/drawing/2014/main" id="{035DA792-CC9A-4262-9DD0-FD6B302D3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1780" y="2233250"/>
            <a:ext cx="1852262" cy="2778392"/>
          </a:xfrm>
          <a:prstGeom prst="rect">
            <a:avLst/>
          </a:prstGeom>
        </p:spPr>
      </p:pic>
      <p:pic>
        <p:nvPicPr>
          <p:cNvPr id="7" name="Picture 6">
            <a:extLst>
              <a:ext uri="{FF2B5EF4-FFF2-40B4-BE49-F238E27FC236}">
                <a16:creationId xmlns:a16="http://schemas.microsoft.com/office/drawing/2014/main" id="{B58A6E3A-AACA-42B3-926B-7CF4BAF295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085" y="2678655"/>
            <a:ext cx="2349563" cy="1985010"/>
          </a:xfrm>
          <a:prstGeom prst="rect">
            <a:avLst/>
          </a:prstGeom>
        </p:spPr>
      </p:pic>
    </p:spTree>
    <p:extLst>
      <p:ext uri="{BB962C8B-B14F-4D97-AF65-F5344CB8AC3E}">
        <p14:creationId xmlns:p14="http://schemas.microsoft.com/office/powerpoint/2010/main" val="3031400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Landscape Processes Model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How do we represent processes that </a:t>
            </a:r>
            <a:r>
              <a:rPr lang="en-US" b="1" dirty="0" smtClean="0">
                <a:solidFill>
                  <a:schemeClr val="tx1">
                    <a:lumMod val="95000"/>
                    <a:lumOff val="5000"/>
                  </a:schemeClr>
                </a:solidFill>
              </a:rPr>
              <a:t>take </a:t>
            </a:r>
            <a:r>
              <a:rPr lang="en-US" b="1" dirty="0">
                <a:solidFill>
                  <a:schemeClr val="tx1">
                    <a:lumMod val="95000"/>
                    <a:lumOff val="5000"/>
                  </a:schemeClr>
                </a:solidFill>
              </a:rPr>
              <a:t>place over 100’s of years and millions of acres? </a:t>
            </a:r>
          </a:p>
        </p:txBody>
      </p:sp>
      <p:pic>
        <p:nvPicPr>
          <p:cNvPr id="5" name="Picture 4">
            <a:extLst>
              <a:ext uri="{FF2B5EF4-FFF2-40B4-BE49-F238E27FC236}">
                <a16:creationId xmlns:a16="http://schemas.microsoft.com/office/drawing/2014/main" id="{6A6684EF-97F4-4911-A243-37789597E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9012"/>
            <a:ext cx="6667500" cy="3750469"/>
          </a:xfrm>
          <a:prstGeom prst="rect">
            <a:avLst/>
          </a:prstGeom>
        </p:spPr>
      </p:pic>
    </p:spTree>
    <p:extLst>
      <p:ext uri="{BB962C8B-B14F-4D97-AF65-F5344CB8AC3E}">
        <p14:creationId xmlns:p14="http://schemas.microsoft.com/office/powerpoint/2010/main" val="346493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B26BC-F809-4F8C-9986-7E7601C6C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308" y="1741659"/>
            <a:ext cx="6662568" cy="3747695"/>
          </a:xfrm>
          <a:prstGeom prst="rect">
            <a:avLst/>
          </a:prstGeom>
        </p:spPr>
      </p:pic>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LANDIS-II</a:t>
            </a:r>
          </a:p>
        </p:txBody>
      </p:sp>
      <p:pic>
        <p:nvPicPr>
          <p:cNvPr id="6" name="Picture 5">
            <a:extLst>
              <a:ext uri="{FF2B5EF4-FFF2-40B4-BE49-F238E27FC236}">
                <a16:creationId xmlns:a16="http://schemas.microsoft.com/office/drawing/2014/main" id="{E571D0C9-AFB3-4802-8A83-B5021AF60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721" y="1506602"/>
            <a:ext cx="4256807" cy="4256807"/>
          </a:xfrm>
          <a:prstGeom prst="rect">
            <a:avLst/>
          </a:prstGeom>
        </p:spPr>
      </p:pic>
    </p:spTree>
    <p:extLst>
      <p:ext uri="{BB962C8B-B14F-4D97-AF65-F5344CB8AC3E}">
        <p14:creationId xmlns:p14="http://schemas.microsoft.com/office/powerpoint/2010/main" val="2434076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Science and Modeling</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Synthesizing data sets, primary literature, and domain knowledge </a:t>
            </a:r>
            <a:r>
              <a:rPr lang="en-US" b="1" dirty="0" smtClean="0">
                <a:solidFill>
                  <a:schemeClr val="tx1">
                    <a:lumMod val="95000"/>
                    <a:lumOff val="5000"/>
                  </a:schemeClr>
                </a:solidFill>
              </a:rPr>
              <a:t>of subject experts </a:t>
            </a:r>
            <a:r>
              <a:rPr lang="en-US" b="1" dirty="0">
                <a:solidFill>
                  <a:schemeClr val="tx1">
                    <a:lumMod val="95000"/>
                    <a:lumOff val="5000"/>
                  </a:schemeClr>
                </a:solidFill>
              </a:rPr>
              <a:t>and managers. </a:t>
            </a: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Temporally and spatially diverse sets of data need </a:t>
            </a:r>
            <a:r>
              <a:rPr lang="en-US" b="1" dirty="0" smtClean="0">
                <a:solidFill>
                  <a:schemeClr val="tx1">
                    <a:lumMod val="95000"/>
                    <a:lumOff val="5000"/>
                  </a:schemeClr>
                </a:solidFill>
              </a:rPr>
              <a:t>to be </a:t>
            </a:r>
            <a:r>
              <a:rPr lang="en-US" b="1" dirty="0">
                <a:solidFill>
                  <a:schemeClr val="tx1">
                    <a:lumMod val="95000"/>
                    <a:lumOff val="5000"/>
                  </a:schemeClr>
                </a:solidFill>
              </a:rPr>
              <a:t>integrated. </a:t>
            </a:r>
          </a:p>
          <a:p>
            <a:pPr marL="285750" indent="-285750" algn="ctr">
              <a:buFont typeface="Arial" panose="020B0604020202020204" pitchFamily="34" charset="0"/>
              <a:buChar char="•"/>
            </a:pPr>
            <a:endParaRPr lang="en-US" b="1" dirty="0">
              <a:solidFill>
                <a:schemeClr val="tx1">
                  <a:lumMod val="95000"/>
                  <a:lumOff val="5000"/>
                </a:schemeClr>
              </a:solidFill>
            </a:endParaRPr>
          </a:p>
        </p:txBody>
      </p:sp>
      <p:sp>
        <p:nvSpPr>
          <p:cNvPr id="2" name="Oval 1"/>
          <p:cNvSpPr/>
          <p:nvPr/>
        </p:nvSpPr>
        <p:spPr>
          <a:xfrm>
            <a:off x="451925" y="2060705"/>
            <a:ext cx="2764972" cy="2667000"/>
          </a:xfrm>
          <a:prstGeom prst="ellipse">
            <a:avLst/>
          </a:prstGeom>
          <a:solidFill>
            <a:schemeClr val="accent2">
              <a:lumMod val="75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41916" y="3117924"/>
            <a:ext cx="2764972" cy="2667000"/>
          </a:xfrm>
          <a:prstGeom prst="ellipse">
            <a:avLst/>
          </a:prstGeom>
          <a:solidFill>
            <a:schemeClr val="accent4">
              <a:lumMod val="60000"/>
              <a:lumOff val="40000"/>
              <a:alpha val="47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92422" y="2060705"/>
            <a:ext cx="2764972" cy="2667000"/>
          </a:xfrm>
          <a:prstGeom prst="ellipse">
            <a:avLst/>
          </a:prstGeom>
          <a:solidFill>
            <a:schemeClr val="accent6">
              <a:lumMod val="75000"/>
              <a:alpha val="46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72230" y="5071257"/>
            <a:ext cx="1752600" cy="370114"/>
          </a:xfrm>
          <a:prstGeom prst="rect">
            <a:avLst/>
          </a:prstGeom>
          <a:noFill/>
        </p:spPr>
        <p:txBody>
          <a:bodyPr wrap="square" rtlCol="0">
            <a:spAutoFit/>
          </a:bodyPr>
          <a:lstStyle/>
          <a:p>
            <a:r>
              <a:rPr lang="en-US" dirty="0"/>
              <a:t>Programming</a:t>
            </a:r>
          </a:p>
        </p:txBody>
      </p:sp>
      <p:sp>
        <p:nvSpPr>
          <p:cNvPr id="13" name="TextBox 12"/>
          <p:cNvSpPr txBox="1"/>
          <p:nvPr/>
        </p:nvSpPr>
        <p:spPr>
          <a:xfrm>
            <a:off x="3346568" y="2489858"/>
            <a:ext cx="1752600" cy="646331"/>
          </a:xfrm>
          <a:prstGeom prst="rect">
            <a:avLst/>
          </a:prstGeom>
          <a:noFill/>
        </p:spPr>
        <p:txBody>
          <a:bodyPr wrap="square" rtlCol="0">
            <a:spAutoFit/>
          </a:bodyPr>
          <a:lstStyle/>
          <a:p>
            <a:r>
              <a:rPr lang="en-US" dirty="0"/>
              <a:t>Statistics /</a:t>
            </a:r>
            <a:br>
              <a:rPr lang="en-US" dirty="0"/>
            </a:br>
            <a:r>
              <a:rPr lang="en-US" dirty="0"/>
              <a:t>Mathematics </a:t>
            </a:r>
          </a:p>
        </p:txBody>
      </p:sp>
      <p:sp>
        <p:nvSpPr>
          <p:cNvPr id="14" name="TextBox 13"/>
          <p:cNvSpPr txBox="1"/>
          <p:nvPr/>
        </p:nvSpPr>
        <p:spPr>
          <a:xfrm>
            <a:off x="736492" y="2471593"/>
            <a:ext cx="1752600" cy="646331"/>
          </a:xfrm>
          <a:prstGeom prst="rect">
            <a:avLst/>
          </a:prstGeom>
          <a:noFill/>
        </p:spPr>
        <p:txBody>
          <a:bodyPr wrap="square" rtlCol="0">
            <a:spAutoFit/>
          </a:bodyPr>
          <a:lstStyle/>
          <a:p>
            <a:r>
              <a:rPr lang="en-US" dirty="0"/>
              <a:t>Domain Knowledge</a:t>
            </a:r>
          </a:p>
        </p:txBody>
      </p:sp>
      <p:sp>
        <p:nvSpPr>
          <p:cNvPr id="15" name="TextBox 14"/>
          <p:cNvSpPr txBox="1"/>
          <p:nvPr/>
        </p:nvSpPr>
        <p:spPr>
          <a:xfrm>
            <a:off x="2231572" y="3341633"/>
            <a:ext cx="1752600" cy="646331"/>
          </a:xfrm>
          <a:prstGeom prst="rect">
            <a:avLst/>
          </a:prstGeom>
          <a:noFill/>
        </p:spPr>
        <p:txBody>
          <a:bodyPr wrap="square" rtlCol="0">
            <a:spAutoFit/>
          </a:bodyPr>
          <a:lstStyle/>
          <a:p>
            <a:r>
              <a:rPr lang="en-US" dirty="0"/>
              <a:t>Data </a:t>
            </a:r>
          </a:p>
          <a:p>
            <a:r>
              <a:rPr lang="en-US" dirty="0"/>
              <a:t>Science</a:t>
            </a:r>
          </a:p>
        </p:txBody>
      </p:sp>
    </p:spTree>
    <p:extLst>
      <p:ext uri="{BB962C8B-B14F-4D97-AF65-F5344CB8AC3E}">
        <p14:creationId xmlns:p14="http://schemas.microsoft.com/office/powerpoint/2010/main" val="29088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Soils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Using USGS SSURGO data gives us soil makeup, depth, and hydrology parameters.</a:t>
            </a: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Using carbon imputations as well as published C:N ratios gives us ecological important pools of carbon and nitrogen.</a:t>
            </a:r>
          </a:p>
          <a:p>
            <a:pPr marL="285750" indent="-285750" algn="ctr">
              <a:buFont typeface="Arial" panose="020B0604020202020204" pitchFamily="34" charset="0"/>
              <a:buChar char="•"/>
            </a:pPr>
            <a:endParaRPr lang="en-US" b="1" dirty="0">
              <a:solidFill>
                <a:schemeClr val="tx1">
                  <a:lumMod val="95000"/>
                  <a:lumOff val="5000"/>
                </a:schemeClr>
              </a:solidFill>
            </a:endParaRPr>
          </a:p>
        </p:txBody>
      </p:sp>
      <p:pic>
        <p:nvPicPr>
          <p:cNvPr id="5" name="Picture 4">
            <a:extLst>
              <a:ext uri="{FF2B5EF4-FFF2-40B4-BE49-F238E27FC236}">
                <a16:creationId xmlns:a16="http://schemas.microsoft.com/office/drawing/2014/main" id="{BC828F93-A658-49FF-B74F-3AEEBB27B0F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3787" y="-168070"/>
            <a:ext cx="2049413" cy="2049413"/>
          </a:xfrm>
          <a:prstGeom prst="rect">
            <a:avLst/>
          </a:prstGeom>
        </p:spPr>
      </p:pic>
      <p:pic>
        <p:nvPicPr>
          <p:cNvPr id="6" name="Picture 5">
            <a:extLst>
              <a:ext uri="{FF2B5EF4-FFF2-40B4-BE49-F238E27FC236}">
                <a16:creationId xmlns:a16="http://schemas.microsoft.com/office/drawing/2014/main" id="{A304C003-D560-4460-8485-A991716ED3B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88178" y="1797687"/>
            <a:ext cx="5090160" cy="4241800"/>
          </a:xfrm>
          <a:prstGeom prst="rect">
            <a:avLst/>
          </a:prstGeom>
        </p:spPr>
      </p:pic>
    </p:spTree>
    <p:extLst>
      <p:ext uri="{BB962C8B-B14F-4D97-AF65-F5344CB8AC3E}">
        <p14:creationId xmlns:p14="http://schemas.microsoft.com/office/powerpoint/2010/main" val="3121626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Climate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We isolate climate regions on the landscape.</a:t>
            </a:r>
          </a:p>
          <a:p>
            <a:pPr marL="285750" indent="-285750" algn="ctr">
              <a:buFont typeface="Arial" panose="020B0604020202020204" pitchFamily="34" charset="0"/>
              <a:buChar char="•"/>
            </a:pPr>
            <a:endParaRPr lang="en-US" b="1" dirty="0">
              <a:solidFill>
                <a:schemeClr val="tx1">
                  <a:lumMod val="95000"/>
                  <a:lumOff val="5000"/>
                </a:schemeClr>
              </a:solidFill>
            </a:endParaRPr>
          </a:p>
          <a:p>
            <a:pPr marL="285750" indent="-285750" algn="ctr">
              <a:buFont typeface="Arial" panose="020B0604020202020204" pitchFamily="34" charset="0"/>
              <a:buChar char="•"/>
            </a:pPr>
            <a:r>
              <a:rPr lang="en-US" b="1" dirty="0">
                <a:solidFill>
                  <a:schemeClr val="tx1">
                    <a:lumMod val="95000"/>
                    <a:lumOff val="5000"/>
                  </a:schemeClr>
                </a:solidFill>
              </a:rPr>
              <a:t>Build an understanding of the </a:t>
            </a:r>
            <a:r>
              <a:rPr lang="en-US" b="1" dirty="0" smtClean="0">
                <a:solidFill>
                  <a:schemeClr val="tx1">
                    <a:lumMod val="95000"/>
                    <a:lumOff val="5000"/>
                  </a:schemeClr>
                </a:solidFill>
              </a:rPr>
              <a:t>differences </a:t>
            </a:r>
            <a:r>
              <a:rPr lang="en-US" b="1" dirty="0">
                <a:solidFill>
                  <a:schemeClr val="tx1">
                    <a:lumMod val="95000"/>
                    <a:lumOff val="5000"/>
                  </a:schemeClr>
                </a:solidFill>
              </a:rPr>
              <a:t>in historic, low and high emissions scenarios. </a:t>
            </a: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396" y="1878147"/>
            <a:ext cx="5768394" cy="3902149"/>
          </a:xfrm>
          <a:prstGeom prst="rect">
            <a:avLst/>
          </a:prstGeom>
        </p:spPr>
      </p:pic>
    </p:spTree>
    <p:extLst>
      <p:ext uri="{BB962C8B-B14F-4D97-AF65-F5344CB8AC3E}">
        <p14:creationId xmlns:p14="http://schemas.microsoft.com/office/powerpoint/2010/main" val="410990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4A0F48-BBD1-4F65-ABCF-81AB0F3CB9E1}"/>
              </a:ext>
            </a:extLst>
          </p:cNvPr>
          <p:cNvSpPr/>
          <p:nvPr/>
        </p:nvSpPr>
        <p:spPr>
          <a:xfrm>
            <a:off x="208721" y="155780"/>
            <a:ext cx="4842587" cy="774441"/>
          </a:xfrm>
          <a:prstGeom prst="roundRect">
            <a:avLst/>
          </a:prstGeom>
          <a:solidFill>
            <a:srgbClr val="FF0000"/>
          </a:soli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Forest Composition </a:t>
            </a:r>
          </a:p>
          <a:p>
            <a:pPr algn="ctr"/>
            <a:r>
              <a:rPr lang="en-US" dirty="0"/>
              <a:t>  </a:t>
            </a:r>
          </a:p>
        </p:txBody>
      </p:sp>
      <p:sp>
        <p:nvSpPr>
          <p:cNvPr id="7" name="Rectangle: Rounded Corners 7">
            <a:extLst>
              <a:ext uri="{FF2B5EF4-FFF2-40B4-BE49-F238E27FC236}">
                <a16:creationId xmlns:a16="http://schemas.microsoft.com/office/drawing/2014/main" id="{49F7BFD4-92CB-4847-B1D8-66C776B0128E}"/>
              </a:ext>
            </a:extLst>
          </p:cNvPr>
          <p:cNvSpPr/>
          <p:nvPr/>
        </p:nvSpPr>
        <p:spPr>
          <a:xfrm>
            <a:off x="6769337" y="2076525"/>
            <a:ext cx="5074242" cy="3708399"/>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8100">
            <a:solidFill>
              <a:schemeClr val="tx1">
                <a:lumMod val="65000"/>
                <a:lumOff val="35000"/>
              </a:schemeClr>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b="1" dirty="0">
                <a:solidFill>
                  <a:schemeClr val="tx1">
                    <a:lumMod val="95000"/>
                    <a:lumOff val="5000"/>
                  </a:schemeClr>
                </a:solidFill>
              </a:rPr>
              <a:t>Determine the distribution and density of species across the landscape.</a:t>
            </a:r>
          </a:p>
          <a:p>
            <a:pPr marL="285750" indent="-285750" algn="ctr">
              <a:buFont typeface="Arial" panose="020B0604020202020204" pitchFamily="34" charset="0"/>
              <a:buChar char="•"/>
            </a:pPr>
            <a:endParaRPr lang="en-US" b="1" dirty="0">
              <a:solidFill>
                <a:schemeClr val="tx1">
                  <a:lumMod val="95000"/>
                  <a:lumOff val="5000"/>
                </a:schemeClr>
              </a:solidFill>
            </a:endParaRPr>
          </a:p>
          <a:p>
            <a:pPr algn="ctr"/>
            <a:endParaRPr lang="en-US" b="1" dirty="0">
              <a:solidFill>
                <a:schemeClr val="tx1">
                  <a:lumMod val="95000"/>
                  <a:lumOff val="5000"/>
                </a:schemeClr>
              </a:solidFill>
            </a:endParaRPr>
          </a:p>
        </p:txBody>
      </p:sp>
      <p:pic>
        <p:nvPicPr>
          <p:cNvPr id="8" name="Picture 7">
            <a:extLst>
              <a:ext uri="{FF2B5EF4-FFF2-40B4-BE49-F238E27FC236}">
                <a16:creationId xmlns:a16="http://schemas.microsoft.com/office/drawing/2014/main" id="{2621C917-07E2-426B-9237-3D02542133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14988" y="-170109"/>
            <a:ext cx="2048256" cy="2048256"/>
          </a:xfrm>
          <a:prstGeom prst="rect">
            <a:avLst/>
          </a:prstGeom>
        </p:spPr>
      </p:pic>
      <p:pic>
        <p:nvPicPr>
          <p:cNvPr id="5" name="Picture 4">
            <a:extLst>
              <a:ext uri="{FF2B5EF4-FFF2-40B4-BE49-F238E27FC236}">
                <a16:creationId xmlns:a16="http://schemas.microsoft.com/office/drawing/2014/main" id="{66CE7675-A258-408B-90A6-2C165A7A579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17132" y="-170109"/>
            <a:ext cx="2046112" cy="2046112"/>
          </a:xfrm>
          <a:prstGeom prst="rect">
            <a:avLst/>
          </a:prstGeom>
        </p:spPr>
      </p:pic>
      <p:pic>
        <p:nvPicPr>
          <p:cNvPr id="2" name="Picture 1"/>
          <p:cNvPicPr>
            <a:picLocks noChangeAspect="1"/>
          </p:cNvPicPr>
          <p:nvPr/>
        </p:nvPicPr>
        <p:blipFill>
          <a:blip r:embed="rId5"/>
          <a:stretch>
            <a:fillRect/>
          </a:stretch>
        </p:blipFill>
        <p:spPr>
          <a:xfrm>
            <a:off x="0" y="1876003"/>
            <a:ext cx="6503765" cy="4377120"/>
          </a:xfrm>
          <a:prstGeom prst="rect">
            <a:avLst/>
          </a:prstGeom>
        </p:spPr>
      </p:pic>
    </p:spTree>
    <p:extLst>
      <p:ext uri="{BB962C8B-B14F-4D97-AF65-F5344CB8AC3E}">
        <p14:creationId xmlns:p14="http://schemas.microsoft.com/office/powerpoint/2010/main" val="4047733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16746</TotalTime>
  <Words>1185</Words>
  <Application>Microsoft Office PowerPoint</Application>
  <PresentationFormat>Widescreen</PresentationFormat>
  <Paragraphs>108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Modeling Landscape Dynamics in The Southern Appalachians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Robbins</dc:creator>
  <cp:lastModifiedBy>Zachary Robbins</cp:lastModifiedBy>
  <cp:revision>66</cp:revision>
  <dcterms:created xsi:type="dcterms:W3CDTF">2019-04-03T12:22:31Z</dcterms:created>
  <dcterms:modified xsi:type="dcterms:W3CDTF">2019-04-15T15:33:35Z</dcterms:modified>
</cp:coreProperties>
</file>