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96" r:id="rId2"/>
    <p:sldId id="265" r:id="rId3"/>
    <p:sldId id="280" r:id="rId4"/>
    <p:sldId id="281" r:id="rId5"/>
    <p:sldId id="293" r:id="rId6"/>
    <p:sldId id="294" r:id="rId7"/>
    <p:sldId id="295" r:id="rId8"/>
    <p:sldId id="266" r:id="rId9"/>
    <p:sldId id="267" r:id="rId10"/>
    <p:sldId id="282" r:id="rId11"/>
    <p:sldId id="26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7" autoAdjust="0"/>
    <p:restoredTop sz="94672"/>
  </p:normalViewPr>
  <p:slideViewPr>
    <p:cSldViewPr snapToGrid="0" snapToObjects="1">
      <p:cViewPr varScale="1">
        <p:scale>
          <a:sx n="115" d="100"/>
          <a:sy n="115" d="100"/>
        </p:scale>
        <p:origin x="6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"/>
    </p:cViewPr>
  </p:sorterViewPr>
  <p:notesViewPr>
    <p:cSldViewPr snapToObjects="1">
      <p:cViewPr varScale="1">
        <p:scale>
          <a:sx n="122" d="100"/>
          <a:sy n="122" d="100"/>
        </p:scale>
        <p:origin x="-4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C09104-FB5C-CD4F-9730-869F015B32A3}" type="datetime1">
              <a:rPr lang="en-US" altLang="en-US"/>
              <a:pPr/>
              <a:t>9/23/2018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01EFFB2-75D3-E44E-9C9D-ABD4D821A3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3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ADF5B13-FF64-E448-8852-0936C32E8EA7}" type="slidenum">
              <a:rPr lang="en-US" altLang="en-US" sz="1200">
                <a:latin typeface="Calibri" charset="0"/>
              </a:rPr>
              <a:pPr eaLnBrk="1" hangingPunct="1"/>
              <a:t>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164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B5A-596F-F14F-8339-05428EE3B52B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8A68-D6B1-5647-8E5C-C4B9F83E8D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9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3182-A43B-6340-ACFA-F228E2DA080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CF5-87E9-9F46-AFE7-588EBE3749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2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3182-A43B-6340-ACFA-F228E2DA080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CF5-87E9-9F46-AFE7-588EBE3749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4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3182-A43B-6340-ACFA-F228E2DA080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CF5-87E9-9F46-AFE7-588EBE3749D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5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3182-A43B-6340-ACFA-F228E2DA080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CF5-87E9-9F46-AFE7-588EBE3749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22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3182-A43B-6340-ACFA-F228E2DA080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CF5-87E9-9F46-AFE7-588EBE3749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7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3182-A43B-6340-ACFA-F228E2DA080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CF5-87E9-9F46-AFE7-588EBE3749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3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C319-0591-F745-BA93-728929FD4FE7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5E58-C248-E448-AE08-F543B90EF8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89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BAC6-C225-D54E-B6FA-E8812C74B86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60F4-0968-024C-9A6B-7CB113C787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0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D48-83E6-9340-BD6F-E62E69088299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BF70-66D5-2F44-9173-84073086C8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49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48DF-2BEB-6149-A6C8-87C1CAF2FEFC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0EA9-A2F8-2442-869A-E1EFFB602E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52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1AA2-D0D4-ED40-9751-332D5BD8C943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3392-04D5-D64F-BB30-B1E63EF9A1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57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E1BF-59DB-3245-A1B3-EF87EEA24408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924C-DCEE-BC49-86E1-B29A2C5392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8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3D96-3CFE-7946-87A7-60D7FECC37E2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6B4E-04BC-2741-97D2-C12CC7BAC7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3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5BE4-F4E2-EE4C-BBA7-F0B6E6C459C8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9A2-D481-9448-8947-C7286F85E6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8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D5EF-8290-E145-959D-B5F8286F3D0E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30CD-1D1E-DA41-AD5C-124C2A8A50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0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796B-E885-6641-9DA9-137DBAE29CC3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C58D-2B57-FE4D-BBB9-E04B4C88C6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7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573182-A43B-6340-ACFA-F228E2DA0806}" type="datetime1">
              <a:rPr lang="en-US" altLang="en-US" smtClean="0"/>
              <a:pPr/>
              <a:t>9/23/2018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5F0CF5-87E9-9F46-AFE7-588EBE3749D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9" descr="bar">
            <a:extLst>
              <a:ext uri="{FF2B5EF4-FFF2-40B4-BE49-F238E27FC236}">
                <a16:creationId xmlns:a16="http://schemas.microsoft.com/office/drawing/2014/main" id="{7F24679F-20C5-4798-8F3C-9D931016D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415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167025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Map – Simplified to Word Align</a:t>
            </a:r>
          </a:p>
        </p:txBody>
      </p:sp>
      <p:pic>
        <p:nvPicPr>
          <p:cNvPr id="4" name="Content Placeholder 3" descr="Memory 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106" y="1731963"/>
            <a:ext cx="3135851" cy="40592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pic>
        <p:nvPicPr>
          <p:cNvPr id="5" name="Content Placeholder 4" descr="Screen Shot 2018-09-08 at 9.44.00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856" y="2113756"/>
            <a:ext cx="5086350" cy="32956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pic>
        <p:nvPicPr>
          <p:cNvPr id="6" name="Content Placeholder 5" descr="Screen Shot 2018-09-08 at 9.44.3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56" y="1923256"/>
            <a:ext cx="5010150" cy="36766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pic>
        <p:nvPicPr>
          <p:cNvPr id="5" name="Content Placeholder 4" descr="Screen Shot 2018-09-08 at 9.46.08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349332"/>
            <a:ext cx="6591300" cy="3568700"/>
          </a:xfrm>
        </p:spPr>
      </p:pic>
      <p:sp>
        <p:nvSpPr>
          <p:cNvPr id="7" name="TextBox 6"/>
          <p:cNvSpPr txBox="1"/>
          <p:nvPr/>
        </p:nvSpPr>
        <p:spPr>
          <a:xfrm>
            <a:off x="2002110" y="5256220"/>
            <a:ext cx="4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output file is named:</a:t>
            </a:r>
          </a:p>
          <a:p>
            <a:r>
              <a:rPr lang="en-US" dirty="0"/>
              <a:t>team0_out_dis.txt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pic>
        <p:nvPicPr>
          <p:cNvPr id="8" name="Content Placeholder 7" descr="Screen Shot 2018-09-08 at 9.49.31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1259681"/>
            <a:ext cx="6731000" cy="4978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pic>
        <p:nvPicPr>
          <p:cNvPr id="5" name="Content Placeholder 4" descr="Screen Shot 2018-09-08 at 9.50.02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869" y="2709069"/>
            <a:ext cx="4886325" cy="21050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pic>
        <p:nvPicPr>
          <p:cNvPr id="6" name="Content Placeholder 5" descr="Screen Shot 2018-09-08 at 9.50.08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819" y="2547144"/>
            <a:ext cx="4924425" cy="24288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</a:p>
        </p:txBody>
      </p:sp>
      <p:pic>
        <p:nvPicPr>
          <p:cNvPr id="4" name="Content Placeholder 3" descr="Screen Shot 2018-09-08 at 9.56.1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106" y="2037556"/>
            <a:ext cx="4133850" cy="34480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Content Placeholder 3" descr="Screen Shot 2018-09-08 at 9.57.04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56" y="2375694"/>
            <a:ext cx="5162550" cy="27717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Invisibles</a:t>
            </a:r>
          </a:p>
        </p:txBody>
      </p:sp>
      <p:pic>
        <p:nvPicPr>
          <p:cNvPr id="4" name="Content Placeholder 3" descr="Screen Shot 2018-09-08 at 9.57.27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44" y="2051844"/>
            <a:ext cx="5514975" cy="34194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7118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Optima" charset="0"/>
                <a:cs typeface="Optima" charset="0"/>
              </a:rPr>
              <a:t>Lecture 4</a:t>
            </a:r>
            <a:br>
              <a:rPr lang="en-US" altLang="en-US" dirty="0">
                <a:latin typeface="Optima" charset="0"/>
                <a:cs typeface="Optima" charset="0"/>
              </a:rPr>
            </a:br>
            <a:r>
              <a:rPr lang="en-US" altLang="en-US" dirty="0">
                <a:latin typeface="Optima" charset="0"/>
                <a:cs typeface="Optima" charset="0"/>
              </a:rPr>
              <a:t>Project 1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2000" dirty="0">
                <a:latin typeface="Optima" charset="0"/>
                <a:cs typeface="Optima" charset="0"/>
              </a:rPr>
              <a:t>CS 3339</a:t>
            </a:r>
          </a:p>
          <a:p>
            <a:pPr eaLnBrk="1" hangingPunct="1"/>
            <a:r>
              <a:rPr lang="en-US" altLang="en-US" sz="2000" dirty="0">
                <a:latin typeface="Optima" charset="0"/>
                <a:cs typeface="Optima" charset="0"/>
              </a:rPr>
              <a:t>Lecture 4 – Project 1</a:t>
            </a:r>
          </a:p>
          <a:p>
            <a:pPr eaLnBrk="1" hangingPunct="1"/>
            <a:r>
              <a:rPr lang="en-US" altLang="en-US" sz="2000" dirty="0">
                <a:latin typeface="Optima" charset="0"/>
                <a:cs typeface="Optima" charset="0"/>
              </a:rPr>
              <a:t>Greg </a:t>
            </a:r>
            <a:r>
              <a:rPr lang="en-US" altLang="en-US" sz="2000" dirty="0" err="1">
                <a:latin typeface="Optima" charset="0"/>
                <a:cs typeface="Optima" charset="0"/>
              </a:rPr>
              <a:t>LaKomski</a:t>
            </a:r>
            <a:endParaRPr lang="en-US" altLang="en-US" sz="2000" dirty="0">
              <a:latin typeface="Optima" charset="0"/>
              <a:cs typeface="Optima" charset="0"/>
            </a:endParaRPr>
          </a:p>
          <a:p>
            <a:pPr eaLnBrk="1" hangingPunct="1"/>
            <a:r>
              <a:rPr lang="en-US" altLang="en-US" sz="2000" dirty="0">
                <a:latin typeface="Optima" charset="0"/>
                <a:cs typeface="Optima" charset="0"/>
              </a:rPr>
              <a:t>Texas State University</a:t>
            </a:r>
          </a:p>
          <a:p>
            <a:pPr eaLnBrk="1" hangingPunct="1"/>
            <a:endParaRPr lang="en-US" altLang="en-US" sz="2400" dirty="0">
              <a:latin typeface="Optima" charset="0"/>
              <a:cs typeface="Optima" charset="0"/>
            </a:endParaRPr>
          </a:p>
          <a:p>
            <a:pPr eaLnBrk="1" hangingPunct="1"/>
            <a:r>
              <a:rPr lang="en-US" altLang="en-US" sz="2000" dirty="0">
                <a:latin typeface="Optima" charset="0"/>
                <a:cs typeface="Optima" charset="0"/>
              </a:rPr>
              <a:t>Fall 2018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 of my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/>
              <a:t>	</a:t>
            </a:r>
            <a:r>
              <a:rPr sz="1200" b="1" dirty="0"/>
              <a:t>import </a:t>
            </a:r>
            <a:r>
              <a:rPr sz="1200" dirty="0"/>
              <a:t>sys</a:t>
            </a:r>
            <a:br>
              <a:rPr sz="1200" dirty="0"/>
            </a:br>
            <a:r>
              <a:rPr sz="1200" b="1" dirty="0"/>
              <a:t>import </a:t>
            </a:r>
            <a:r>
              <a:rPr sz="1200" dirty="0"/>
              <a:t>os</a:t>
            </a:r>
            <a:br>
              <a:rPr sz="1200" dirty="0"/>
            </a:br>
            <a:br>
              <a:rPr sz="1200" dirty="0"/>
            </a:br>
            <a:r>
              <a:rPr sz="1200" dirty="0"/>
              <a:t>opcodeStr = []  </a:t>
            </a:r>
            <a:r>
              <a:rPr sz="1200" i="1" dirty="0"/>
              <a:t># &lt;type 'list'&gt;: ['Invalid Instruction', 'ADDI', 'SW', 'Invalid Instruction', 'LW', 'BLTZ', 'SLL',...]</a:t>
            </a:r>
            <a:br>
              <a:rPr sz="1200" i="1" dirty="0"/>
            </a:br>
            <a:r>
              <a:rPr sz="1200" dirty="0"/>
              <a:t>validStr= [] </a:t>
            </a:r>
            <a:r>
              <a:rPr sz="1200" i="1" dirty="0"/>
              <a:t>#&lt;type 'list'&gt;: ['N', 'Y', 'Y', 'N', 'Y', 'Y', 'Y', 'Y', 'Y', 'Y', 'Y', 'Y', 'Y', 'Y', 'Y',...]</a:t>
            </a:r>
            <a:br>
              <a:rPr sz="1200" i="1" dirty="0"/>
            </a:br>
            <a:r>
              <a:rPr sz="1200" dirty="0"/>
              <a:t>instrSpaced = [] </a:t>
            </a:r>
            <a:r>
              <a:rPr sz="1200" i="1" dirty="0"/>
              <a:t># &lt;type 'list'&gt;: ['0 01000 00000 00001 00000 00000 001010', '1 01000 00000 00001 00000 00000 001010',...]</a:t>
            </a:r>
            <a:br>
              <a:rPr sz="1200" i="1" dirty="0"/>
            </a:br>
            <a:r>
              <a:rPr sz="1200" dirty="0"/>
              <a:t>arg1 = [] </a:t>
            </a:r>
            <a:r>
              <a:rPr sz="1200" i="1" dirty="0"/>
              <a:t># &lt;type 'list'&gt;: [0, 0, 0, 0, 0, 1, 1, 10, 10, 0, 3, 4, 152, 4, 10, 1, 0, 112, 0]</a:t>
            </a:r>
            <a:br>
              <a:rPr sz="1200" i="1" dirty="0"/>
            </a:br>
            <a:r>
              <a:rPr sz="1200" dirty="0"/>
              <a:t>arg2 = [] </a:t>
            </a:r>
            <a:r>
              <a:rPr sz="1200" i="1" dirty="0"/>
              <a:t># &lt;type 'list'&gt;: [0, 1, 1, 0, 1, 0, 10, 3, 4, 5, 0, 5, 0, 5, 6, 1, 1, 0, 0]</a:t>
            </a:r>
            <a:br>
              <a:rPr sz="1200" i="1" dirty="0"/>
            </a:br>
            <a:r>
              <a:rPr sz="1200" dirty="0"/>
              <a:t>arg3 = [] </a:t>
            </a:r>
            <a:r>
              <a:rPr sz="1200" i="1" dirty="0"/>
              <a:t># &lt;type 'list'&gt;: [0, 10, 264, 0, 264, 48, 2, 172, 216, 260, 8, 6, 0, 6, 172, -1, 264, 0, 0]</a:t>
            </a:r>
            <a:br>
              <a:rPr sz="1200" i="1" dirty="0"/>
            </a:br>
            <a:r>
              <a:rPr sz="1200" dirty="0"/>
              <a:t>arg1Str = [] </a:t>
            </a:r>
            <a:r>
              <a:rPr sz="1200" i="1" dirty="0"/>
              <a:t># &lt;type 'list'&gt;: ['', '\tR1', '\tR1', '', '\tR1', '\tR1', '\tR10', '\tR3', '\tR4', .....]</a:t>
            </a:r>
            <a:br>
              <a:rPr sz="1200" i="1" dirty="0"/>
            </a:br>
            <a:r>
              <a:rPr sz="1200" dirty="0"/>
              <a:t>arg2Str = [] </a:t>
            </a:r>
            <a:r>
              <a:rPr sz="1200" i="1" dirty="0"/>
              <a:t># &lt;type 'list'&gt;: ['', ', R0', ', 264', '', ', 264', ', #48', ', R1', ', 172', ', 216', ...]'</a:t>
            </a:r>
            <a:br>
              <a:rPr sz="1200" i="1" dirty="0"/>
            </a:br>
            <a:r>
              <a:rPr sz="1200" dirty="0"/>
              <a:t>arg3Str = [] </a:t>
            </a:r>
            <a:r>
              <a:rPr sz="1200" i="1" dirty="0"/>
              <a:t># &lt;type 'list'&gt;: ['', ', #10', '(R0)', '', '(R0)', '', ', #2', '(R10)', '(R10)', '(R0)',...]</a:t>
            </a:r>
            <a:br>
              <a:rPr sz="1200" i="1" dirty="0"/>
            </a:br>
            <a:r>
              <a:rPr sz="1200" dirty="0"/>
              <a:t>mem = [] </a:t>
            </a:r>
            <a:r>
              <a:rPr sz="1200" i="1" dirty="0"/>
              <a:t># &lt;type 'list'&gt;: [-1, -2, -3, 1, 2, 3, 0, 0, 5, -5, 6, 0, 0, 0, 0, 0, 0, 0, 0, 0, 0, 0, 1, 0]</a:t>
            </a:r>
            <a:br>
              <a:rPr sz="1200" i="1" dirty="0"/>
            </a:br>
            <a:r>
              <a:rPr sz="1200" dirty="0"/>
              <a:t>binMem = [] </a:t>
            </a:r>
            <a:r>
              <a:rPr sz="1200" i="1" dirty="0"/>
              <a:t># &lt;type 'list'&gt;: ['11111111111111111111111111111111', '11111111111111111111111111111110', ...]</a:t>
            </a:r>
            <a:br>
              <a:rPr sz="1200" i="1" dirty="0"/>
            </a:br>
            <a:r>
              <a:rPr sz="1200" dirty="0"/>
              <a:t>valid = []</a:t>
            </a:r>
            <a:br>
              <a:rPr sz="1200" dirty="0"/>
            </a:br>
            <a:r>
              <a:rPr sz="1200" dirty="0"/>
              <a:t>opcode = []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sz="1400" b="1" dirty="0"/>
              <a:t>class </a:t>
            </a:r>
            <a:r>
              <a:rPr sz="1400" dirty="0"/>
              <a:t>TestMe:</a:t>
            </a:r>
            <a:br>
              <a:rPr sz="1400" dirty="0"/>
            </a:br>
            <a:br>
              <a:rPr sz="1400" dirty="0"/>
            </a:br>
            <a:r>
              <a:rPr sz="1400" dirty="0"/>
              <a:t>  </a:t>
            </a:r>
            <a:r>
              <a:rPr sz="1400" i="1" dirty="0"/>
              <a:t>#def __init__(self):</a:t>
            </a:r>
            <a:br>
              <a:rPr sz="1400" i="1" dirty="0"/>
            </a:br>
            <a:br>
              <a:rPr sz="1400" i="1" dirty="0"/>
            </a:br>
            <a:br>
              <a:rPr sz="1400" i="1" dirty="0"/>
            </a:br>
            <a:br>
              <a:rPr sz="1400" i="1" dirty="0"/>
            </a:br>
            <a:r>
              <a:rPr sz="1400" i="1" dirty="0"/>
              <a:t>  </a:t>
            </a:r>
            <a:r>
              <a:rPr sz="1400" b="1" dirty="0"/>
              <a:t>def </a:t>
            </a:r>
            <a:r>
              <a:rPr sz="1400" dirty="0"/>
              <a:t>run(self):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opcodeStr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validStr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arg1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arg2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arg3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arg1Str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arg2Str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arg3Str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mem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binMem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valid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global </a:t>
            </a:r>
            <a:r>
              <a:rPr sz="1400" dirty="0"/>
              <a:t>opcode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Decode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/>
              <a:t>This gets part of the file names off the command line.  You need to build the output file name into final form.  See instructions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sz="1400" b="1" dirty="0"/>
              <a:t>for </a:t>
            </a:r>
            <a:r>
              <a:rPr sz="1400" dirty="0"/>
              <a:t>i </a:t>
            </a:r>
            <a:r>
              <a:rPr sz="1400" b="1" dirty="0"/>
              <a:t>in </a:t>
            </a:r>
            <a:r>
              <a:rPr sz="1400" dirty="0"/>
              <a:t>range(len(sys.argv)):</a:t>
            </a:r>
            <a:br>
              <a:rPr sz="1400" dirty="0"/>
            </a:br>
            <a:r>
              <a:rPr sz="1400" dirty="0"/>
              <a:t>  </a:t>
            </a:r>
            <a:r>
              <a:rPr sz="1400" b="1" dirty="0"/>
              <a:t>if </a:t>
            </a:r>
            <a:r>
              <a:rPr sz="1400" dirty="0"/>
              <a:t>(sys.argv[i] == </a:t>
            </a:r>
            <a:r>
              <a:rPr sz="1400" b="1" dirty="0"/>
              <a:t>'-i' and </a:t>
            </a:r>
            <a:r>
              <a:rPr sz="1400" dirty="0"/>
              <a:t>i &lt; (len(sys.argv) - 1)):</a:t>
            </a:r>
            <a:br>
              <a:rPr sz="1400" dirty="0"/>
            </a:br>
            <a:r>
              <a:rPr sz="1400" dirty="0"/>
              <a:t>    </a:t>
            </a:r>
            <a:r>
              <a:rPr sz="1400" dirty="0">
                <a:solidFill>
                  <a:srgbClr val="FF0000"/>
                </a:solidFill>
              </a:rPr>
              <a:t>inputFileName</a:t>
            </a:r>
            <a:r>
              <a:rPr sz="1400" dirty="0"/>
              <a:t> = sys.argv[i + 1]</a:t>
            </a:r>
            <a:br>
              <a:rPr sz="1400" dirty="0"/>
            </a:br>
            <a:r>
              <a:rPr sz="1400" dirty="0"/>
              <a:t>    </a:t>
            </a:r>
            <a:r>
              <a:rPr sz="1400" b="1" dirty="0"/>
              <a:t>print </a:t>
            </a:r>
            <a:r>
              <a:rPr sz="1400" dirty="0"/>
              <a:t>inputFileName</a:t>
            </a:r>
            <a:br>
              <a:rPr sz="1400" dirty="0"/>
            </a:br>
            <a:r>
              <a:rPr sz="1400" dirty="0"/>
              <a:t>  </a:t>
            </a:r>
            <a:r>
              <a:rPr sz="1400" b="1" dirty="0"/>
              <a:t>elif </a:t>
            </a:r>
            <a:r>
              <a:rPr sz="1400" dirty="0"/>
              <a:t>(sys.argv[i] == </a:t>
            </a:r>
            <a:r>
              <a:rPr sz="1400" b="1" dirty="0"/>
              <a:t>'-o' and </a:t>
            </a:r>
            <a:r>
              <a:rPr sz="1400" dirty="0"/>
              <a:t>i &lt; (len(sys.argv) - 1)):</a:t>
            </a:r>
            <a:br>
              <a:rPr sz="1400" dirty="0"/>
            </a:br>
            <a:r>
              <a:rPr sz="1400" dirty="0">
                <a:solidFill>
                  <a:srgbClr val="FF0000"/>
                </a:solidFill>
              </a:rPr>
              <a:t>    outputFileName </a:t>
            </a:r>
            <a:r>
              <a:rPr sz="1400" dirty="0"/>
              <a:t>= sys.argv[i + 1]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/>
              <a:t>If my class is named Dissemble: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typically at end of code so will run from command line input: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sz="1600" dirty="0"/>
              <a:t>dissme = Dissemble()</a:t>
            </a:r>
            <a:endParaRPr lang="en-US" sz="1600" dirty="0"/>
          </a:p>
          <a:p>
            <a:pPr>
              <a:buNone/>
            </a:pPr>
            <a:r>
              <a:rPr sz="1600" dirty="0"/>
              <a:t>dissme.run()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ALSO GOOGLE THIS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if __name__ == "__main__":    </a:t>
            </a:r>
            <a:r>
              <a:rPr lang="en-US" sz="1400" b="1" i="1" dirty="0"/>
              <a:t># execute only if run as a script    main()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i="1" dirty="0"/>
              <a:t>this way you can run both as a script  or use </a:t>
            </a:r>
            <a:r>
              <a:rPr lang="en-US" sz="1400" b="1" i="1" dirty="0" err="1"/>
              <a:t>pycharm</a:t>
            </a:r>
            <a:r>
              <a:rPr lang="en-US" sz="1400" b="1" i="1" dirty="0"/>
              <a:t> with command script entries to test.</a:t>
            </a:r>
            <a:endParaRPr lang="en-US" sz="1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 of a </a:t>
            </a:r>
            <a:r>
              <a:rPr lang="en-US" dirty="0" err="1"/>
              <a:t>pycharm</a:t>
            </a:r>
            <a:r>
              <a:rPr lang="en-US" dirty="0"/>
              <a:t> run configuration screen showing how to enter the command line script parameters.</a:t>
            </a:r>
          </a:p>
        </p:txBody>
      </p:sp>
      <p:pic>
        <p:nvPicPr>
          <p:cNvPr id="5" name="Picture 4" descr="Screen Shot 2018-09-08 at 9.58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6591"/>
            <a:ext cx="9144000" cy="37814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 machine code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masks and shift .  Real Engineers know how to do this.  You can also use string methods.  </a:t>
            </a:r>
          </a:p>
        </p:txBody>
      </p:sp>
      <p:pic>
        <p:nvPicPr>
          <p:cNvPr id="4" name="Picture 3" descr="Screen Shot 2018-09-09 at 11.07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5" y="2963238"/>
            <a:ext cx="67310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attacked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basic idea is to loop through the instructions until you see break, processing the instructions as – well – instructions.  Then after break switch to processing as data.</a:t>
            </a:r>
          </a:p>
          <a:p>
            <a:endParaRPr lang="en-US" sz="2400" dirty="0"/>
          </a:p>
          <a:p>
            <a:r>
              <a:rPr lang="en-US" sz="2400" dirty="0"/>
              <a:t>After some </a:t>
            </a:r>
            <a:r>
              <a:rPr lang="en-US" sz="2400" dirty="0" err="1"/>
              <a:t>deeeep</a:t>
            </a:r>
            <a:r>
              <a:rPr lang="en-US" sz="2400" dirty="0"/>
              <a:t> thinking, lots of naps and because I’m making coding great again (for us coding elites, not you) , I used if – </a:t>
            </a:r>
            <a:r>
              <a:rPr lang="en-US" sz="2400" dirty="0" err="1"/>
              <a:t>elif</a:t>
            </a:r>
            <a:r>
              <a:rPr lang="en-US" sz="2400" dirty="0"/>
              <a:t> structure. </a:t>
            </a:r>
          </a:p>
        </p:txBody>
      </p:sp>
      <p:pic>
        <p:nvPicPr>
          <p:cNvPr id="4" name="Picture 3" descr="Screen Shot 2018-09-09 at 11.14.3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55" y="5092701"/>
            <a:ext cx="62103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data after the break</a:t>
            </a:r>
          </a:p>
        </p:txBody>
      </p:sp>
      <p:pic>
        <p:nvPicPr>
          <p:cNvPr id="4" name="Content Placeholder 3" descr="Screen Shot 2018-09-09 at 11.18.3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19" y="3047206"/>
            <a:ext cx="6829425" cy="14287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due NOW</a:t>
            </a:r>
          </a:p>
          <a:p>
            <a:r>
              <a:rPr lang="en-US" dirty="0"/>
              <a:t>Round Rock </a:t>
            </a:r>
            <a:r>
              <a:rPr lang="en-US" dirty="0" err="1"/>
              <a:t>Hackathon</a:t>
            </a:r>
            <a:endParaRPr lang="en-US" dirty="0"/>
          </a:p>
          <a:p>
            <a:r>
              <a:rPr lang="en-US" dirty="0"/>
              <a:t>Competitive Coding Club</a:t>
            </a:r>
          </a:p>
          <a:p>
            <a:r>
              <a:rPr lang="en-US" dirty="0"/>
              <a:t>Register to Vote!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go over the project</a:t>
            </a:r>
          </a:p>
          <a:p>
            <a:r>
              <a:rPr lang="en-US" dirty="0"/>
              <a:t>Then go over debugger</a:t>
            </a:r>
          </a:p>
          <a:p>
            <a:r>
              <a:rPr lang="en-US" dirty="0"/>
              <a:t>Then we will start a python review until we run out of time.  I have a LOT of slides!!!  Will cherry pick and post them all</a:t>
            </a:r>
          </a:p>
          <a:p>
            <a:r>
              <a:rPr lang="en-US" dirty="0"/>
              <a:t>In real life you will have to learn lots of languages over your career – by yourself – on your own time – while standing on your head -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Dana </a:t>
            </a:r>
            <a:r>
              <a:rPr lang="en-US" dirty="0" err="1"/>
              <a:t>Ulery</a:t>
            </a:r>
            <a:r>
              <a:rPr lang="en-US" dirty="0"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Dana </a:t>
            </a:r>
            <a:r>
              <a:rPr lang="en-US" dirty="0" err="1"/>
              <a:t>Ulery</a:t>
            </a:r>
            <a:r>
              <a:rPr lang="en-US" dirty="0"/>
              <a:t>??</a:t>
            </a:r>
          </a:p>
        </p:txBody>
      </p:sp>
      <p:pic>
        <p:nvPicPr>
          <p:cNvPr id="4" name="Content Placeholder 3" descr="Screen Shot 2018-09-10 at 9.04.08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869" y="2647156"/>
            <a:ext cx="2600325" cy="22288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Dana </a:t>
            </a:r>
            <a:r>
              <a:rPr lang="en-US" dirty="0" err="1"/>
              <a:t>Ulery</a:t>
            </a:r>
            <a:r>
              <a:rPr lang="en-US" dirty="0"/>
              <a:t>??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was the first woman engineer to work at the Jet Propulsion Laboratory in 1961</a:t>
            </a:r>
          </a:p>
          <a:p>
            <a:r>
              <a:rPr lang="en-US" dirty="0"/>
              <a:t>She was a Computer Scientist</a:t>
            </a:r>
          </a:p>
          <a:p>
            <a:r>
              <a:rPr lang="en-US" dirty="0"/>
              <a:t>She was an algorithm developer who worked on deep space tracking.</a:t>
            </a:r>
          </a:p>
          <a:p>
            <a:endParaRPr lang="en-US" dirty="0"/>
          </a:p>
          <a:p>
            <a:r>
              <a:rPr lang="en-US" dirty="0"/>
              <a:t>A true CS pioneer!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1is a </a:t>
            </a:r>
            <a:r>
              <a:rPr lang="en-US" dirty="0" err="1"/>
              <a:t>dissasembler</a:t>
            </a:r>
            <a:r>
              <a:rPr lang="en-US" dirty="0"/>
              <a:t> for ARM machine code</a:t>
            </a:r>
          </a:p>
          <a:p>
            <a:r>
              <a:rPr lang="en-US" dirty="0"/>
              <a:t>You will take a set of machine code and convert it to assembly language instructions matching the machine code</a:t>
            </a:r>
          </a:p>
          <a:p>
            <a:r>
              <a:rPr lang="en-US" dirty="0"/>
              <a:t>We will work with a subset of the (ARM) LEGv8 instructions which is a subset of ARMv8</a:t>
            </a:r>
          </a:p>
          <a:p>
            <a:r>
              <a:rPr lang="en-US" dirty="0"/>
              <a:t>You will work in teams of two for this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pic>
        <p:nvPicPr>
          <p:cNvPr id="6" name="Content Placeholder 5" descr="Screen Shot 2018-09-08 at 9.17.4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69" y="2051844"/>
            <a:ext cx="5267325" cy="34194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2628</TotalTime>
  <Words>482</Words>
  <Application>Microsoft Office PowerPoint</Application>
  <PresentationFormat>On-screen Show (4:3)</PresentationFormat>
  <Paragraphs>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Calisto MT</vt:lpstr>
      <vt:lpstr>Optima</vt:lpstr>
      <vt:lpstr>Trebuchet MS</vt:lpstr>
      <vt:lpstr>Wingdings 2</vt:lpstr>
      <vt:lpstr>Slate</vt:lpstr>
      <vt:lpstr>167025</vt:lpstr>
      <vt:lpstr>Lecture 4 Project 1</vt:lpstr>
      <vt:lpstr>Announcements</vt:lpstr>
      <vt:lpstr>Today</vt:lpstr>
      <vt:lpstr>Who is Dana Ulery??</vt:lpstr>
      <vt:lpstr>Who is Dana Ulery??</vt:lpstr>
      <vt:lpstr>Who is Dana Ulery??</vt:lpstr>
      <vt:lpstr>Project Definition</vt:lpstr>
      <vt:lpstr>Instructions</vt:lpstr>
      <vt:lpstr>Memory Map – Simplified to Word Align</vt:lpstr>
      <vt:lpstr>Instructions</vt:lpstr>
      <vt:lpstr>Instructions</vt:lpstr>
      <vt:lpstr>Instructions</vt:lpstr>
      <vt:lpstr>Instructions</vt:lpstr>
      <vt:lpstr>Instructions</vt:lpstr>
      <vt:lpstr>Instructions</vt:lpstr>
      <vt:lpstr>Sample Input</vt:lpstr>
      <vt:lpstr>Sample Output</vt:lpstr>
      <vt:lpstr>Output with Invisibles</vt:lpstr>
      <vt:lpstr>First Part of my code</vt:lpstr>
      <vt:lpstr>Start of Class</vt:lpstr>
      <vt:lpstr>Command Line Decode</vt:lpstr>
      <vt:lpstr>Running</vt:lpstr>
      <vt:lpstr>pycharm</vt:lpstr>
      <vt:lpstr>Parsing a machine code string</vt:lpstr>
      <vt:lpstr>How I attacked decoding</vt:lpstr>
      <vt:lpstr>Read the data after the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Performance</dc:title>
  <dc:creator>Apan Qasem</dc:creator>
  <cp:lastModifiedBy>Anne</cp:lastModifiedBy>
  <cp:revision>265</cp:revision>
  <dcterms:created xsi:type="dcterms:W3CDTF">2018-09-10T18:18:10Z</dcterms:created>
  <dcterms:modified xsi:type="dcterms:W3CDTF">2018-09-24T05:00:23Z</dcterms:modified>
</cp:coreProperties>
</file>