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7574562-2192-441D-9EBF-C74E4CDF987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A80D02B-C723-4AB4-B201-A8982E405FC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55020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8905480" y="770256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555020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8905480" y="17674920"/>
            <a:ext cx="127191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9245520" y="1646028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37770840" y="16459200"/>
            <a:ext cx="15365880" cy="1560960"/>
          </a:xfrm>
          <a:prstGeom prst="rect">
            <a:avLst/>
          </a:prstGeom>
          <a:ln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7240" y="33426360"/>
            <a:ext cx="43776000" cy="201816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5724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6360" spc="-1" strike="noStrike">
                <a:solidFill>
                  <a:srgbClr val="808080"/>
                </a:solidFill>
                <a:latin typeface="Arial"/>
                <a:ea typeface="Arial"/>
              </a:rPr>
              <a:t>Template ID: greenapple  Size: 36x48</a:t>
            </a:r>
            <a:endParaRPr b="0" lang="en-US" sz="636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kaggle.com/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90880" y="14401800"/>
            <a:ext cx="10058040" cy="78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Data obtained from Kaggle FER2013 dataset (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  <a:hlinkClick r:id="rId1"/>
              </a:rPr>
              <a:t>www.kaggle.com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/ c /challenges-in-representation-learning-facial-expression-recognition-challenge/data)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Expressions: Angry, Fear, Happy, Sad, Surprise, Neutral and Disgust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Disgust was dropped due to a low number of images (XXX)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Images were 48x48, gray scale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8400" y="76320"/>
            <a:ext cx="43729920" cy="3885120"/>
          </a:xfrm>
          <a:prstGeom prst="rect">
            <a:avLst/>
          </a:prstGeom>
          <a:solidFill>
            <a:srgbClr val="393939"/>
          </a:solidFill>
          <a:ln w="381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9900" spc="-1" strike="noStrike">
                <a:solidFill>
                  <a:srgbClr val="ea7d00"/>
                </a:solidFill>
                <a:latin typeface="Arial"/>
                <a:ea typeface="Arial"/>
              </a:rPr>
              <a:t>Emotional Face Classifier</a:t>
            </a:r>
            <a:endParaRPr b="0" lang="en-US" sz="9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dadada"/>
                </a:solidFill>
                <a:latin typeface="Arial"/>
                <a:ea typeface="Arial"/>
              </a:rPr>
              <a:t>Danny Lumian, PhD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Background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0" y="1316736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Data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17764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Models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2235528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Results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11130840" y="26791920"/>
            <a:ext cx="2169576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Tech Stack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33532920" y="43434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Conclusion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33532920" y="2446020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11155680" y="13181040"/>
            <a:ext cx="10357200" cy="1027800"/>
          </a:xfrm>
          <a:prstGeom prst="rect">
            <a:avLst/>
          </a:prstGeom>
          <a:solidFill>
            <a:schemeClr val="accent5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37160" rIns="137160" tIns="68760" bIns="68760" anchor="ctr"/>
          <a:p>
            <a:pPr algn="ctr">
              <a:lnSpc>
                <a:spcPct val="100000"/>
              </a:lnSpc>
            </a:pPr>
            <a:r>
              <a:rPr b="1" lang="en-US" sz="5700" spc="-1" strike="noStrike">
                <a:solidFill>
                  <a:srgbClr val="ffffff"/>
                </a:solidFill>
                <a:latin typeface="Arial"/>
                <a:ea typeface="Arial"/>
              </a:rPr>
              <a:t>CNN</a:t>
            </a:r>
            <a:endParaRPr b="0" lang="en-US" sz="57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274320" y="5715000"/>
            <a:ext cx="10058040" cy="78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/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i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Faces are rich sources of emotional information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Emotions can be organized categorically (e.g., happy, sad)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Many people are quite good at rapidly and dynamically monitoring such information</a:t>
            </a:r>
            <a:endParaRPr b="0" lang="en-US" sz="4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2100"/>
              </a:spcBef>
              <a:buClr>
                <a:srgbClr val="393939"/>
              </a:buClr>
              <a:buFont typeface="Wingdings" charset="2"/>
              <a:buChar char=""/>
            </a:pP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 </a:t>
            </a:r>
            <a:r>
              <a:rPr b="0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However, sometimes additional means of quantifying emotional expressions may be helpful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33662880" y="5791320"/>
            <a:ext cx="9685800" cy="219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3"/>
          <p:cNvSpPr/>
          <p:nvPr/>
        </p:nvSpPr>
        <p:spPr>
          <a:xfrm>
            <a:off x="22555080" y="16916400"/>
            <a:ext cx="10158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4"/>
          <p:cNvSpPr/>
          <p:nvPr/>
        </p:nvSpPr>
        <p:spPr>
          <a:xfrm rot="5400000">
            <a:off x="11896920" y="25910640"/>
            <a:ext cx="756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 rot="5400000">
            <a:off x="11896920" y="25910640"/>
            <a:ext cx="7560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17176680" y="23391720"/>
            <a:ext cx="35294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7"/>
          <p:cNvSpPr/>
          <p:nvPr/>
        </p:nvSpPr>
        <p:spPr>
          <a:xfrm>
            <a:off x="11514240" y="28194120"/>
            <a:ext cx="1009224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8"/>
          <p:cNvSpPr/>
          <p:nvPr/>
        </p:nvSpPr>
        <p:spPr>
          <a:xfrm>
            <a:off x="33731280" y="26289000"/>
            <a:ext cx="9752400" cy="49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9"/>
          <p:cNvSpPr/>
          <p:nvPr/>
        </p:nvSpPr>
        <p:spPr>
          <a:xfrm>
            <a:off x="11447640" y="12877920"/>
            <a:ext cx="9698400" cy="1225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838080" y="603000"/>
            <a:ext cx="1522800" cy="2824920"/>
          </a:xfrm>
          <a:prstGeom prst="rect">
            <a:avLst/>
          </a:prstGeom>
          <a:ln>
            <a:noFill/>
          </a:ln>
        </p:spPr>
      </p:pic>
      <p:sp>
        <p:nvSpPr>
          <p:cNvPr id="68" name="CustomShape 20"/>
          <p:cNvSpPr/>
          <p:nvPr/>
        </p:nvSpPr>
        <p:spPr>
          <a:xfrm>
            <a:off x="34167240" y="602280"/>
            <a:ext cx="61513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/github.com/dlumian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9" name="Picture 387" descr=""/>
          <p:cNvPicPr/>
          <p:nvPr/>
        </p:nvPicPr>
        <p:blipFill>
          <a:blip r:embed="rId3"/>
          <a:stretch/>
        </p:blipFill>
        <p:spPr>
          <a:xfrm>
            <a:off x="33022440" y="671400"/>
            <a:ext cx="699120" cy="699120"/>
          </a:xfrm>
          <a:prstGeom prst="rect">
            <a:avLst/>
          </a:prstGeom>
          <a:ln>
            <a:noFill/>
          </a:ln>
        </p:spPr>
      </p:pic>
      <p:pic>
        <p:nvPicPr>
          <p:cNvPr id="70" name="Picture 388" descr=""/>
          <p:cNvPicPr/>
          <p:nvPr/>
        </p:nvPicPr>
        <p:blipFill>
          <a:blip r:embed="rId4"/>
          <a:stretch/>
        </p:blipFill>
        <p:spPr>
          <a:xfrm>
            <a:off x="33050160" y="2826720"/>
            <a:ext cx="705240" cy="533520"/>
          </a:xfrm>
          <a:prstGeom prst="rect">
            <a:avLst/>
          </a:prstGeom>
          <a:ln>
            <a:noFill/>
          </a:ln>
        </p:spPr>
      </p:pic>
      <p:sp>
        <p:nvSpPr>
          <p:cNvPr id="71" name="CustomShape 21"/>
          <p:cNvSpPr/>
          <p:nvPr/>
        </p:nvSpPr>
        <p:spPr>
          <a:xfrm>
            <a:off x="33070680" y="1600200"/>
            <a:ext cx="12942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in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2" name="CustomShape 22"/>
          <p:cNvSpPr/>
          <p:nvPr/>
        </p:nvSpPr>
        <p:spPr>
          <a:xfrm>
            <a:off x="34159680" y="1676520"/>
            <a:ext cx="422496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/in/lumian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CustomShape 23"/>
          <p:cNvSpPr/>
          <p:nvPr/>
        </p:nvSpPr>
        <p:spPr>
          <a:xfrm>
            <a:off x="34176960" y="2666880"/>
            <a:ext cx="88351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dlumian@gmail.com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CustomShape 24"/>
          <p:cNvSpPr/>
          <p:nvPr/>
        </p:nvSpPr>
        <p:spPr>
          <a:xfrm>
            <a:off x="1357560" y="15684120"/>
            <a:ext cx="18036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25"/>
          <p:cNvSpPr/>
          <p:nvPr/>
        </p:nvSpPr>
        <p:spPr>
          <a:xfrm>
            <a:off x="1205280" y="15150960"/>
            <a:ext cx="18036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6" name="Table 26"/>
          <p:cNvGraphicFramePr/>
          <p:nvPr/>
        </p:nvGraphicFramePr>
        <p:xfrm>
          <a:off x="420480" y="27077040"/>
          <a:ext cx="10003320" cy="5411160"/>
        </p:xfrm>
        <a:graphic>
          <a:graphicData uri="http://schemas.openxmlformats.org/drawingml/2006/table">
            <a:tbl>
              <a:tblPr/>
              <a:tblGrid>
                <a:gridCol w="1909800"/>
                <a:gridCol w="1909800"/>
                <a:gridCol w="2470680"/>
                <a:gridCol w="1803240"/>
                <a:gridCol w="1910160"/>
              </a:tblGrid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Label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Train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Balanced Train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Validation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Test #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Angry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3995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Fear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4097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Happy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7215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Sad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4830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594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Surprise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76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latin typeface="Arial"/>
                        </a:rPr>
                        <a:t>Neutral</a:t>
                      </a:r>
                      <a:endParaRPr b="1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4965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3171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Arial"/>
                        </a:rPr>
                        <a:t>626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76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TOTAL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28273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19026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3977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latin typeface="Arial"/>
                        </a:rPr>
                        <a:t>3534</a:t>
                      </a:r>
                      <a:endParaRPr b="1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421200" y="22435560"/>
            <a:ext cx="9917280" cy="1919880"/>
          </a:xfrm>
          <a:prstGeom prst="rect">
            <a:avLst/>
          </a:prstGeom>
          <a:ln>
            <a:noFill/>
          </a:ln>
        </p:spPr>
      </p:pic>
      <p:sp>
        <p:nvSpPr>
          <p:cNvPr id="78" name="TextShape 27"/>
          <p:cNvSpPr txBox="1"/>
          <p:nvPr/>
        </p:nvSpPr>
        <p:spPr>
          <a:xfrm>
            <a:off x="2767680" y="21762720"/>
            <a:ext cx="5486400" cy="13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Exam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ple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es</a:t>
            </a:r>
            <a:endParaRPr b="1" lang="en-US" sz="4200" spc="-1" strike="noStrike">
              <a:latin typeface="Arial"/>
            </a:endParaRPr>
          </a:p>
        </p:txBody>
      </p:sp>
      <p:sp>
        <p:nvSpPr>
          <p:cNvPr id="79" name="TextShape 28"/>
          <p:cNvSpPr txBox="1"/>
          <p:nvPr/>
        </p:nvSpPr>
        <p:spPr>
          <a:xfrm>
            <a:off x="2430000" y="24462720"/>
            <a:ext cx="5852160" cy="13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Aver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aged 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Imag</a:t>
            </a:r>
            <a:r>
              <a:rPr b="1" lang="en-US" sz="4200" spc="-1" strike="noStrike">
                <a:solidFill>
                  <a:srgbClr val="393939"/>
                </a:solidFill>
                <a:latin typeface="Gill Sans"/>
                <a:ea typeface="Arial"/>
              </a:rPr>
              <a:t>es</a:t>
            </a:r>
            <a:endParaRPr b="1" lang="en-US" sz="4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6"/>
          <a:stretch/>
        </p:blipFill>
        <p:spPr>
          <a:xfrm>
            <a:off x="384480" y="25328880"/>
            <a:ext cx="10030680" cy="157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LibreOffice/6.0.6.2$Linux_X86_64 LibreOffice_project/00m0$Build-2</Application>
  <Words>1011</Words>
  <Paragraphs>133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dc:description>We offer free PowerPoint poster templates to help you design your very own scientific poster presentation.</dc:description>
  <cp:keywords>scientific research template custom poster presentation symposium printing PowerPoint create design example sample download</cp:keywords>
  <dc:language>en-US</dc:language>
  <cp:lastModifiedBy/>
  <dcterms:modified xsi:type="dcterms:W3CDTF">2018-12-15T17:34:06Z</dcterms:modified>
  <cp:revision>54</cp:revision>
  <dc:subject>Example Of A Sample Research Poster</dc:subject>
  <dc:title>Template to create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  <property fmtid="{D5CDD505-2E9C-101B-9397-08002B2CF9AE}" pid="13" name="category">
    <vt:lpwstr>science research poster</vt:lpwstr>
  </property>
</Properties>
</file>