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</a:t>
            </a:r>
            <a:r>
              <a:rPr b="0" lang="en-US" sz="2000" spc="-1" strike="noStrike">
                <a:latin typeface="Arial"/>
              </a:rPr>
              <a:t>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3B89433-E74A-49F9-9853-42BE4A9F0E4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F870B55-9BC4-4937-B507-BE16F5BD9B2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0280"/>
            <a:ext cx="15365880" cy="156096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0840" y="16459200"/>
            <a:ext cx="15365880" cy="156096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6000" cy="201816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kaggle.com/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90880" y="14401800"/>
            <a:ext cx="10058040" cy="78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Data obtained from Kaggle FER2013 dataset (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  <a:hlinkClick r:id="rId1"/>
              </a:rPr>
              <a:t>www.kaggle.com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/ c /challenges-in-representation-learning-facial-expression-recognition-challenge/data)</a:t>
            </a:r>
            <a:endParaRPr b="0" lang="en-US" sz="4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Expressions: Angry, Fear, Happy, Sad, Surprise, Neutral and Disgust</a:t>
            </a:r>
            <a:endParaRPr b="0" lang="en-US" sz="4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Disgust was dropped due to a low number of images (XXX)</a:t>
            </a:r>
            <a:endParaRPr b="0" lang="en-US" sz="4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Images were 48x48, gray scale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8400" y="76320"/>
            <a:ext cx="43729920" cy="388512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Emotional Face Classifier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Danny Lumian, PhD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0" y="43434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0" y="1316736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177640" y="43434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22355280" y="43434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11130840" y="26791920"/>
            <a:ext cx="2169576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33532920" y="43434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33532920" y="244602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References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11155680" y="1318104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CNN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274320" y="5715000"/>
            <a:ext cx="10058040" cy="78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Faces are rich sources of emotional information</a:t>
            </a:r>
            <a:endParaRPr b="0" lang="en-US" sz="4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Emotions can be organized categorically (e.g., happy, sad)</a:t>
            </a:r>
            <a:endParaRPr b="0" lang="en-US" sz="4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Many people are quite good at rapidly and dynamically monitoring such information</a:t>
            </a:r>
            <a:endParaRPr b="0" lang="en-US" sz="4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However, sometimes additional means of quantifying emotional expressions may be helpful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33662880" y="5791320"/>
            <a:ext cx="9685800" cy="219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3"/>
          <p:cNvSpPr/>
          <p:nvPr/>
        </p:nvSpPr>
        <p:spPr>
          <a:xfrm>
            <a:off x="22555080" y="16916400"/>
            <a:ext cx="101588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4"/>
          <p:cNvSpPr/>
          <p:nvPr/>
        </p:nvSpPr>
        <p:spPr>
          <a:xfrm rot="5400000">
            <a:off x="11896920" y="25910640"/>
            <a:ext cx="756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 rot="5400000">
            <a:off x="11896920" y="25910640"/>
            <a:ext cx="756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16"/>
          <p:cNvSpPr/>
          <p:nvPr/>
        </p:nvSpPr>
        <p:spPr>
          <a:xfrm>
            <a:off x="17176680" y="23391720"/>
            <a:ext cx="3529440" cy="32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7"/>
          <p:cNvSpPr/>
          <p:nvPr/>
        </p:nvSpPr>
        <p:spPr>
          <a:xfrm>
            <a:off x="11514240" y="28194120"/>
            <a:ext cx="1009224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8"/>
          <p:cNvSpPr/>
          <p:nvPr/>
        </p:nvSpPr>
        <p:spPr>
          <a:xfrm>
            <a:off x="33731280" y="26289000"/>
            <a:ext cx="9752400" cy="49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9"/>
          <p:cNvSpPr/>
          <p:nvPr/>
        </p:nvSpPr>
        <p:spPr>
          <a:xfrm>
            <a:off x="11447640" y="12877920"/>
            <a:ext cx="9698400" cy="122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7" name="Picture 2" descr=""/>
          <p:cNvPicPr/>
          <p:nvPr/>
        </p:nvPicPr>
        <p:blipFill>
          <a:blip r:embed="rId2"/>
          <a:stretch/>
        </p:blipFill>
        <p:spPr>
          <a:xfrm>
            <a:off x="838080" y="603000"/>
            <a:ext cx="1522800" cy="2824920"/>
          </a:xfrm>
          <a:prstGeom prst="rect">
            <a:avLst/>
          </a:prstGeom>
          <a:ln>
            <a:noFill/>
          </a:ln>
        </p:spPr>
      </p:pic>
      <p:sp>
        <p:nvSpPr>
          <p:cNvPr id="68" name="CustomShape 20"/>
          <p:cNvSpPr/>
          <p:nvPr/>
        </p:nvSpPr>
        <p:spPr>
          <a:xfrm>
            <a:off x="34167240" y="602280"/>
            <a:ext cx="61513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/github.com/dlumian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9" name="Picture 387" descr=""/>
          <p:cNvPicPr/>
          <p:nvPr/>
        </p:nvPicPr>
        <p:blipFill>
          <a:blip r:embed="rId3"/>
          <a:stretch/>
        </p:blipFill>
        <p:spPr>
          <a:xfrm>
            <a:off x="33022440" y="671400"/>
            <a:ext cx="699120" cy="699120"/>
          </a:xfrm>
          <a:prstGeom prst="rect">
            <a:avLst/>
          </a:prstGeom>
          <a:ln>
            <a:noFill/>
          </a:ln>
        </p:spPr>
      </p:pic>
      <p:pic>
        <p:nvPicPr>
          <p:cNvPr id="70" name="Picture 388" descr=""/>
          <p:cNvPicPr/>
          <p:nvPr/>
        </p:nvPicPr>
        <p:blipFill>
          <a:blip r:embed="rId4"/>
          <a:stretch/>
        </p:blipFill>
        <p:spPr>
          <a:xfrm>
            <a:off x="33050160" y="2826720"/>
            <a:ext cx="705240" cy="533520"/>
          </a:xfrm>
          <a:prstGeom prst="rect">
            <a:avLst/>
          </a:prstGeom>
          <a:ln>
            <a:noFill/>
          </a:ln>
        </p:spPr>
      </p:pic>
      <p:sp>
        <p:nvSpPr>
          <p:cNvPr id="71" name="CustomShape 21"/>
          <p:cNvSpPr/>
          <p:nvPr/>
        </p:nvSpPr>
        <p:spPr>
          <a:xfrm>
            <a:off x="33070680" y="1600200"/>
            <a:ext cx="1294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" name="CustomShape 22"/>
          <p:cNvSpPr/>
          <p:nvPr/>
        </p:nvSpPr>
        <p:spPr>
          <a:xfrm>
            <a:off x="34159680" y="1676520"/>
            <a:ext cx="42249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/in/lumian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CustomShape 23"/>
          <p:cNvSpPr/>
          <p:nvPr/>
        </p:nvSpPr>
        <p:spPr>
          <a:xfrm>
            <a:off x="34176960" y="2666880"/>
            <a:ext cx="88351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dlumian@gmail.com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CustomShape 24"/>
          <p:cNvSpPr/>
          <p:nvPr/>
        </p:nvSpPr>
        <p:spPr>
          <a:xfrm>
            <a:off x="1357560" y="15684120"/>
            <a:ext cx="18036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5"/>
          <p:cNvSpPr/>
          <p:nvPr/>
        </p:nvSpPr>
        <p:spPr>
          <a:xfrm>
            <a:off x="1205280" y="15150960"/>
            <a:ext cx="18036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6" name="Table 26"/>
          <p:cNvGraphicFramePr/>
          <p:nvPr/>
        </p:nvGraphicFramePr>
        <p:xfrm>
          <a:off x="420480" y="27077040"/>
          <a:ext cx="10003320" cy="5411160"/>
        </p:xfrm>
        <a:graphic>
          <a:graphicData uri="http://schemas.openxmlformats.org/drawingml/2006/table">
            <a:tbl>
              <a:tblPr/>
              <a:tblGrid>
                <a:gridCol w="1909800"/>
                <a:gridCol w="1909800"/>
                <a:gridCol w="2470680"/>
                <a:gridCol w="1803240"/>
                <a:gridCol w="1910160"/>
              </a:tblGrid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Label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Train #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Balanced Train #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Validation #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Test #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Angry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3995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Fear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Happy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7215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Sad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4830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Surprise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Neutral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TOTAL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28273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19026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3977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3534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421200" y="22435560"/>
            <a:ext cx="9917280" cy="1919880"/>
          </a:xfrm>
          <a:prstGeom prst="rect">
            <a:avLst/>
          </a:prstGeom>
          <a:ln>
            <a:noFill/>
          </a:ln>
        </p:spPr>
      </p:pic>
      <p:sp>
        <p:nvSpPr>
          <p:cNvPr id="78" name="TextShape 27"/>
          <p:cNvSpPr txBox="1"/>
          <p:nvPr/>
        </p:nvSpPr>
        <p:spPr>
          <a:xfrm>
            <a:off x="2767680" y="21762720"/>
            <a:ext cx="5486400" cy="133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Exam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ple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Imag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es</a:t>
            </a:r>
            <a:endParaRPr b="1" lang="en-US" sz="4200" spc="-1" strike="noStrike">
              <a:latin typeface="Arial"/>
            </a:endParaRPr>
          </a:p>
        </p:txBody>
      </p:sp>
      <p:sp>
        <p:nvSpPr>
          <p:cNvPr id="79" name="TextShape 28"/>
          <p:cNvSpPr txBox="1"/>
          <p:nvPr/>
        </p:nvSpPr>
        <p:spPr>
          <a:xfrm>
            <a:off x="2430000" y="24462720"/>
            <a:ext cx="5852160" cy="133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Aver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aged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Imag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es</a:t>
            </a:r>
            <a:endParaRPr b="1" lang="en-US" sz="4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6"/>
          <a:stretch/>
        </p:blipFill>
        <p:spPr>
          <a:xfrm>
            <a:off x="384480" y="25328880"/>
            <a:ext cx="10030680" cy="157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Application>LibreOffice/6.0.6.2$Linux_X86_64 LibreOffice_project/00m0$Build-2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2018-12-15T17:34:06Z</dcterms:modified>
  <cp:revision>54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