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FE3475-7DAF-49C0-8364-C36E5D9BF7B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A6AA76-542E-42ED-A759-B8535CA883A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64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200" y="1645920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640" cy="20178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160" cy="12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kaggle.com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90880" y="14401800"/>
            <a:ext cx="10057680" cy="78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 u="sng">
                <a:solidFill>
                  <a:srgbClr val="26cbec"/>
                </a:solidFill>
                <a:uFillTx/>
                <a:latin typeface="Gill Sans"/>
                <a:ea typeface="Arial"/>
                <a:hlinkClick r:id="rId1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(XXX)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8400" y="76320"/>
            <a:ext cx="43729560" cy="388476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0" y="1316736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17764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35528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1130840" y="26791920"/>
            <a:ext cx="2169540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53292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33532920" y="244602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11155680" y="1318104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CNN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274320" y="5715000"/>
            <a:ext cx="10057680" cy="78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3662880" y="5791320"/>
            <a:ext cx="9685440" cy="219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3"/>
          <p:cNvSpPr/>
          <p:nvPr/>
        </p:nvSpPr>
        <p:spPr>
          <a:xfrm>
            <a:off x="22555080" y="16916400"/>
            <a:ext cx="101584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4"/>
          <p:cNvSpPr/>
          <p:nvPr/>
        </p:nvSpPr>
        <p:spPr>
          <a:xfrm rot="5400000">
            <a:off x="11897280" y="25910640"/>
            <a:ext cx="75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 rot="5400000">
            <a:off x="11897280" y="25910640"/>
            <a:ext cx="75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17176680" y="23391720"/>
            <a:ext cx="3529080" cy="32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7"/>
          <p:cNvSpPr/>
          <p:nvPr/>
        </p:nvSpPr>
        <p:spPr>
          <a:xfrm>
            <a:off x="11514240" y="28194120"/>
            <a:ext cx="1009188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8"/>
          <p:cNvSpPr/>
          <p:nvPr/>
        </p:nvSpPr>
        <p:spPr>
          <a:xfrm>
            <a:off x="33731280" y="26289000"/>
            <a:ext cx="975204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9"/>
          <p:cNvSpPr/>
          <p:nvPr/>
        </p:nvSpPr>
        <p:spPr>
          <a:xfrm>
            <a:off x="11447640" y="12877920"/>
            <a:ext cx="9698040" cy="122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Picture 2" descr=""/>
          <p:cNvPicPr/>
          <p:nvPr/>
        </p:nvPicPr>
        <p:blipFill>
          <a:blip r:embed="rId2"/>
          <a:stretch/>
        </p:blipFill>
        <p:spPr>
          <a:xfrm>
            <a:off x="838080" y="603000"/>
            <a:ext cx="1522440" cy="2824560"/>
          </a:xfrm>
          <a:prstGeom prst="rect">
            <a:avLst/>
          </a:prstGeom>
          <a:ln>
            <a:noFill/>
          </a:ln>
        </p:spPr>
      </p:pic>
      <p:sp>
        <p:nvSpPr>
          <p:cNvPr id="68" name="CustomShape 20"/>
          <p:cNvSpPr/>
          <p:nvPr/>
        </p:nvSpPr>
        <p:spPr>
          <a:xfrm>
            <a:off x="34167240" y="602280"/>
            <a:ext cx="61509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9" name="Picture 387" descr=""/>
          <p:cNvPicPr/>
          <p:nvPr/>
        </p:nvPicPr>
        <p:blipFill>
          <a:blip r:embed="rId3"/>
          <a:stretch/>
        </p:blipFill>
        <p:spPr>
          <a:xfrm>
            <a:off x="33022440" y="671400"/>
            <a:ext cx="698760" cy="698760"/>
          </a:xfrm>
          <a:prstGeom prst="rect">
            <a:avLst/>
          </a:prstGeom>
          <a:ln>
            <a:noFill/>
          </a:ln>
        </p:spPr>
      </p:pic>
      <p:pic>
        <p:nvPicPr>
          <p:cNvPr id="70" name="Picture 388" descr=""/>
          <p:cNvPicPr/>
          <p:nvPr/>
        </p:nvPicPr>
        <p:blipFill>
          <a:blip r:embed="rId4"/>
          <a:stretch/>
        </p:blipFill>
        <p:spPr>
          <a:xfrm>
            <a:off x="33050160" y="2826720"/>
            <a:ext cx="704880" cy="533160"/>
          </a:xfrm>
          <a:prstGeom prst="rect">
            <a:avLst/>
          </a:prstGeom>
          <a:ln>
            <a:noFill/>
          </a:ln>
        </p:spPr>
      </p:pic>
      <p:sp>
        <p:nvSpPr>
          <p:cNvPr id="71" name="CustomShape 21"/>
          <p:cNvSpPr/>
          <p:nvPr/>
        </p:nvSpPr>
        <p:spPr>
          <a:xfrm>
            <a:off x="33070680" y="1600200"/>
            <a:ext cx="1293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>
            <a:off x="34159680" y="1676520"/>
            <a:ext cx="42246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34176960" y="2666880"/>
            <a:ext cx="88347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4"/>
          <p:cNvSpPr/>
          <p:nvPr/>
        </p:nvSpPr>
        <p:spPr>
          <a:xfrm>
            <a:off x="1357560" y="15684120"/>
            <a:ext cx="1800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5"/>
          <p:cNvSpPr/>
          <p:nvPr/>
        </p:nvSpPr>
        <p:spPr>
          <a:xfrm>
            <a:off x="1205280" y="15150960"/>
            <a:ext cx="1800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6" name="Table 26"/>
          <p:cNvGraphicFramePr/>
          <p:nvPr/>
        </p:nvGraphicFramePr>
        <p:xfrm>
          <a:off x="420480" y="27077040"/>
          <a:ext cx="10003320" cy="541080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421200" y="22435560"/>
            <a:ext cx="9916920" cy="1919520"/>
          </a:xfrm>
          <a:prstGeom prst="rect">
            <a:avLst/>
          </a:prstGeom>
          <a:ln>
            <a:noFill/>
          </a:ln>
        </p:spPr>
      </p:pic>
      <p:sp>
        <p:nvSpPr>
          <p:cNvPr id="78" name="CustomShape 27"/>
          <p:cNvSpPr/>
          <p:nvPr/>
        </p:nvSpPr>
        <p:spPr>
          <a:xfrm>
            <a:off x="2767680" y="21762720"/>
            <a:ext cx="5486040" cy="13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Example Images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9" name="CustomShape 28"/>
          <p:cNvSpPr/>
          <p:nvPr/>
        </p:nvSpPr>
        <p:spPr>
          <a:xfrm>
            <a:off x="2430000" y="24462720"/>
            <a:ext cx="5851800" cy="13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Averaged Images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384480" y="25328880"/>
            <a:ext cx="10030320" cy="1571760"/>
          </a:xfrm>
          <a:prstGeom prst="rect">
            <a:avLst/>
          </a:prstGeom>
          <a:ln>
            <a:noFill/>
          </a:ln>
        </p:spPr>
      </p:pic>
      <p:sp>
        <p:nvSpPr>
          <p:cNvPr id="81" name="CustomShape 29"/>
          <p:cNvSpPr/>
          <p:nvPr/>
        </p:nvSpPr>
        <p:spPr>
          <a:xfrm>
            <a:off x="11254320" y="5715000"/>
            <a:ext cx="10057680" cy="41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Multinomial Naive Bayes (MNB), Random Forest (RF), Convolutional Neural Network (CNN)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Trained on balanced and unbalanced datasets</a:t>
            </a:r>
            <a:endParaRPr b="0" lang="en-US" sz="4200" spc="-1" strike="noStrike">
              <a:latin typeface="Arial"/>
            </a:endParaRPr>
          </a:p>
        </p:txBody>
      </p:sp>
      <p:graphicFrame>
        <p:nvGraphicFramePr>
          <p:cNvPr id="82" name="Table 30"/>
          <p:cNvGraphicFramePr/>
          <p:nvPr/>
        </p:nvGraphicFramePr>
        <p:xfrm>
          <a:off x="11323440" y="9330120"/>
          <a:ext cx="9756000" cy="3604680"/>
        </p:xfrm>
        <a:graphic>
          <a:graphicData uri="http://schemas.openxmlformats.org/drawingml/2006/table">
            <a:tbl>
              <a:tblPr/>
              <a:tblGrid>
                <a:gridCol w="1626120"/>
                <a:gridCol w="1626120"/>
                <a:gridCol w="1625040"/>
                <a:gridCol w="1626120"/>
                <a:gridCol w="1626120"/>
                <a:gridCol w="1626480"/>
              </a:tblGrid>
              <a:tr h="109548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Model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Balanced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Train Log Loss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Test Log Loss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Train Accuracy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Test Accuracy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25.549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25.661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25.684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25.730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0.331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4.733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0.337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32.7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CNN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No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13.109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19.494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60.4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42.3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14.909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20.532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55.5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2018-12-16T11:54:30Z</dcterms:modified>
  <cp:revision>56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