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9C0050A-FCA2-452D-A599-06EE6319F27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661EBE-70F0-48C7-BFA7-D2F53E55C6E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64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200" y="1645920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5640" cy="201780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4160" cy="126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://www.kaggle.com/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2311360" y="30939840"/>
            <a:ext cx="3218760" cy="180216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90880" y="14401800"/>
            <a:ext cx="10057680" cy="78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Data obtained from Kaggle FER2013 dataset (</a:t>
            </a:r>
            <a:r>
              <a:rPr b="0" lang="en-US" sz="4200" spc="-1" strike="noStrike" u="sng">
                <a:solidFill>
                  <a:srgbClr val="26cbec"/>
                </a:solidFill>
                <a:uFillTx/>
                <a:latin typeface="Gill Sans"/>
                <a:ea typeface="Arial"/>
                <a:hlinkClick r:id="rId2"/>
              </a:rPr>
              <a:t>www.kaggle.com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/ c /challenges-in-representation-learning-facial-expression-recognition-challenge/data)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Expressions: Angry, Fear, Happy, Sad, Surprise, Neutral and Disgust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Disgust was dropped due to a low number of images (XXX)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Images were 48x48, gray scale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8400" y="76320"/>
            <a:ext cx="43729560" cy="388476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Emotional Face Classifier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Danny Lumian, PhD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0" y="1316736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117764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235528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11130840" y="26791920"/>
            <a:ext cx="2169540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3353292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Test Case: Movies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33532920" y="268002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Future Directions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11155680" y="13181040"/>
            <a:ext cx="2167128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CNN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274320" y="5715000"/>
            <a:ext cx="10057680" cy="78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Faces are rich sources of emotional information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Emotions can be organized categorically (e.g., happy, sad)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Many people are quite good at rapidly and dynamically monitoring such information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However, sometimes additional means of quantifying emotional expressions may be helpful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33662880" y="5791320"/>
            <a:ext cx="9685440" cy="219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3"/>
          <p:cNvSpPr/>
          <p:nvPr/>
        </p:nvSpPr>
        <p:spPr>
          <a:xfrm>
            <a:off x="22555080" y="16916400"/>
            <a:ext cx="101584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4"/>
          <p:cNvSpPr/>
          <p:nvPr/>
        </p:nvSpPr>
        <p:spPr>
          <a:xfrm rot="5400000">
            <a:off x="11897280" y="25910640"/>
            <a:ext cx="752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15"/>
          <p:cNvSpPr/>
          <p:nvPr/>
        </p:nvSpPr>
        <p:spPr>
          <a:xfrm rot="5400000">
            <a:off x="11897280" y="25910640"/>
            <a:ext cx="752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16"/>
          <p:cNvSpPr/>
          <p:nvPr/>
        </p:nvSpPr>
        <p:spPr>
          <a:xfrm>
            <a:off x="11514240" y="28194120"/>
            <a:ext cx="1009188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7"/>
          <p:cNvSpPr/>
          <p:nvPr/>
        </p:nvSpPr>
        <p:spPr>
          <a:xfrm>
            <a:off x="33731280" y="26289000"/>
            <a:ext cx="9752040" cy="49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8"/>
          <p:cNvSpPr/>
          <p:nvPr/>
        </p:nvSpPr>
        <p:spPr>
          <a:xfrm>
            <a:off x="11447640" y="12877920"/>
            <a:ext cx="9698040" cy="122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Picture 2" descr=""/>
          <p:cNvPicPr/>
          <p:nvPr/>
        </p:nvPicPr>
        <p:blipFill>
          <a:blip r:embed="rId3"/>
          <a:stretch/>
        </p:blipFill>
        <p:spPr>
          <a:xfrm>
            <a:off x="838080" y="603000"/>
            <a:ext cx="1522440" cy="2824560"/>
          </a:xfrm>
          <a:prstGeom prst="rect">
            <a:avLst/>
          </a:prstGeom>
          <a:ln>
            <a:noFill/>
          </a:ln>
        </p:spPr>
      </p:pic>
      <p:sp>
        <p:nvSpPr>
          <p:cNvPr id="68" name="CustomShape 19"/>
          <p:cNvSpPr/>
          <p:nvPr/>
        </p:nvSpPr>
        <p:spPr>
          <a:xfrm>
            <a:off x="34167240" y="602280"/>
            <a:ext cx="615096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/github.com/dlumian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9" name="Picture 387" descr=""/>
          <p:cNvPicPr/>
          <p:nvPr/>
        </p:nvPicPr>
        <p:blipFill>
          <a:blip r:embed="rId4"/>
          <a:stretch/>
        </p:blipFill>
        <p:spPr>
          <a:xfrm>
            <a:off x="33022440" y="671400"/>
            <a:ext cx="698760" cy="698760"/>
          </a:xfrm>
          <a:prstGeom prst="rect">
            <a:avLst/>
          </a:prstGeom>
          <a:ln>
            <a:noFill/>
          </a:ln>
        </p:spPr>
      </p:pic>
      <p:pic>
        <p:nvPicPr>
          <p:cNvPr id="70" name="Picture 388" descr=""/>
          <p:cNvPicPr/>
          <p:nvPr/>
        </p:nvPicPr>
        <p:blipFill>
          <a:blip r:embed="rId5"/>
          <a:stretch/>
        </p:blipFill>
        <p:spPr>
          <a:xfrm>
            <a:off x="33050160" y="2826720"/>
            <a:ext cx="704880" cy="533160"/>
          </a:xfrm>
          <a:prstGeom prst="rect">
            <a:avLst/>
          </a:prstGeom>
          <a:ln>
            <a:noFill/>
          </a:ln>
        </p:spPr>
      </p:pic>
      <p:sp>
        <p:nvSpPr>
          <p:cNvPr id="71" name="CustomShape 20"/>
          <p:cNvSpPr/>
          <p:nvPr/>
        </p:nvSpPr>
        <p:spPr>
          <a:xfrm>
            <a:off x="33070680" y="1600200"/>
            <a:ext cx="12938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" name="CustomShape 21"/>
          <p:cNvSpPr/>
          <p:nvPr/>
        </p:nvSpPr>
        <p:spPr>
          <a:xfrm>
            <a:off x="34159680" y="1676520"/>
            <a:ext cx="422460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/in/lumian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CustomShape 22"/>
          <p:cNvSpPr/>
          <p:nvPr/>
        </p:nvSpPr>
        <p:spPr>
          <a:xfrm>
            <a:off x="34176960" y="2666880"/>
            <a:ext cx="883476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dlumian@gmail.com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CustomShape 23"/>
          <p:cNvSpPr/>
          <p:nvPr/>
        </p:nvSpPr>
        <p:spPr>
          <a:xfrm>
            <a:off x="1357560" y="15684120"/>
            <a:ext cx="1800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4"/>
          <p:cNvSpPr/>
          <p:nvPr/>
        </p:nvSpPr>
        <p:spPr>
          <a:xfrm>
            <a:off x="1205280" y="15150960"/>
            <a:ext cx="1800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6" name="Table 25"/>
          <p:cNvGraphicFramePr/>
          <p:nvPr/>
        </p:nvGraphicFramePr>
        <p:xfrm>
          <a:off x="420480" y="27077040"/>
          <a:ext cx="10003320" cy="5410800"/>
        </p:xfrm>
        <a:graphic>
          <a:graphicData uri="http://schemas.openxmlformats.org/drawingml/2006/table">
            <a:tbl>
              <a:tblPr/>
              <a:tblGrid>
                <a:gridCol w="1909800"/>
                <a:gridCol w="1909800"/>
                <a:gridCol w="2470680"/>
                <a:gridCol w="1803240"/>
                <a:gridCol w="1910160"/>
              </a:tblGrid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Label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Train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Balanced Train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Validation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Test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Angry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Fear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Happy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Surprise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Neutral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TOTAL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28273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19026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3977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3534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77" name="" descr=""/>
          <p:cNvPicPr/>
          <p:nvPr/>
        </p:nvPicPr>
        <p:blipFill>
          <a:blip r:embed="rId6"/>
          <a:stretch/>
        </p:blipFill>
        <p:spPr>
          <a:xfrm>
            <a:off x="421200" y="22435560"/>
            <a:ext cx="9916920" cy="1919520"/>
          </a:xfrm>
          <a:prstGeom prst="rect">
            <a:avLst/>
          </a:prstGeom>
          <a:ln>
            <a:noFill/>
          </a:ln>
        </p:spPr>
      </p:pic>
      <p:sp>
        <p:nvSpPr>
          <p:cNvPr id="78" name="CustomShape 26"/>
          <p:cNvSpPr/>
          <p:nvPr/>
        </p:nvSpPr>
        <p:spPr>
          <a:xfrm>
            <a:off x="2767680" y="21762720"/>
            <a:ext cx="5486040" cy="13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Example Images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9" name="CustomShape 27"/>
          <p:cNvSpPr/>
          <p:nvPr/>
        </p:nvSpPr>
        <p:spPr>
          <a:xfrm>
            <a:off x="2430000" y="24462720"/>
            <a:ext cx="5851800" cy="13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Averaged Images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7"/>
          <a:stretch/>
        </p:blipFill>
        <p:spPr>
          <a:xfrm>
            <a:off x="384480" y="25328880"/>
            <a:ext cx="10030320" cy="1571760"/>
          </a:xfrm>
          <a:prstGeom prst="rect">
            <a:avLst/>
          </a:prstGeom>
          <a:ln>
            <a:noFill/>
          </a:ln>
        </p:spPr>
      </p:pic>
      <p:sp>
        <p:nvSpPr>
          <p:cNvPr id="81" name="CustomShape 28"/>
          <p:cNvSpPr/>
          <p:nvPr/>
        </p:nvSpPr>
        <p:spPr>
          <a:xfrm>
            <a:off x="11254320" y="5715000"/>
            <a:ext cx="10057680" cy="41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Multinomial Naive Bayes (MNB), Random Forest (RF), Convolutional Neural Network (CNN)</a:t>
            </a:r>
            <a:endParaRPr b="0" lang="en-US" sz="4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Trained on balanced and unbalanced datasets</a:t>
            </a:r>
            <a:endParaRPr b="0" lang="en-US" sz="4200" spc="-1" strike="noStrike">
              <a:latin typeface="Arial"/>
            </a:endParaRPr>
          </a:p>
        </p:txBody>
      </p:sp>
      <p:graphicFrame>
        <p:nvGraphicFramePr>
          <p:cNvPr id="82" name="Table 29"/>
          <p:cNvGraphicFramePr/>
          <p:nvPr/>
        </p:nvGraphicFramePr>
        <p:xfrm>
          <a:off x="11323440" y="9330120"/>
          <a:ext cx="9756000" cy="3604680"/>
        </p:xfrm>
        <a:graphic>
          <a:graphicData uri="http://schemas.openxmlformats.org/drawingml/2006/table">
            <a:tbl>
              <a:tblPr/>
              <a:tblGrid>
                <a:gridCol w="1626120"/>
                <a:gridCol w="1626120"/>
                <a:gridCol w="1625040"/>
                <a:gridCol w="1626120"/>
                <a:gridCol w="1626120"/>
                <a:gridCol w="1626480"/>
              </a:tblGrid>
              <a:tr h="1095480"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Model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Balanced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Train Log Loss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Test Log Loss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Train Accuracy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Test Accuracy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79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MNB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25.549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25.661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9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MNB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25.684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25.730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24.9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0.331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4.733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99.1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37.4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9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0.337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5.225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99.1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32.7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CNN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No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13.109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19.494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60.4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42.3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94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14.909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20.532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55.5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39.5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83" name="" descr=""/>
          <p:cNvPicPr/>
          <p:nvPr/>
        </p:nvPicPr>
        <p:blipFill>
          <a:blip r:embed="rId8"/>
          <a:stretch/>
        </p:blipFill>
        <p:spPr>
          <a:xfrm>
            <a:off x="23103360" y="5550840"/>
            <a:ext cx="8595360" cy="74383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9"/>
          <a:stretch/>
        </p:blipFill>
        <p:spPr>
          <a:xfrm>
            <a:off x="11252880" y="27889560"/>
            <a:ext cx="5852160" cy="29257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10"/>
          <a:stretch/>
        </p:blipFill>
        <p:spPr>
          <a:xfrm>
            <a:off x="25824960" y="28163520"/>
            <a:ext cx="2898720" cy="25603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11"/>
          <a:stretch/>
        </p:blipFill>
        <p:spPr>
          <a:xfrm>
            <a:off x="25760520" y="30594960"/>
            <a:ext cx="7066440" cy="20491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12"/>
          <a:stretch/>
        </p:blipFill>
        <p:spPr>
          <a:xfrm>
            <a:off x="28742400" y="28072080"/>
            <a:ext cx="3810240" cy="22860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13"/>
          <a:stretch/>
        </p:blipFill>
        <p:spPr>
          <a:xfrm>
            <a:off x="11252520" y="31089600"/>
            <a:ext cx="6226200" cy="1493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14"/>
          <a:stretch/>
        </p:blipFill>
        <p:spPr>
          <a:xfrm>
            <a:off x="17177040" y="27837000"/>
            <a:ext cx="4141080" cy="32479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15"/>
          <a:stretch/>
        </p:blipFill>
        <p:spPr>
          <a:xfrm>
            <a:off x="21170880" y="28235520"/>
            <a:ext cx="4756320" cy="25603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16"/>
          <a:stretch/>
        </p:blipFill>
        <p:spPr>
          <a:xfrm>
            <a:off x="17478720" y="30815280"/>
            <a:ext cx="4499280" cy="1780920"/>
          </a:xfrm>
          <a:prstGeom prst="rect">
            <a:avLst/>
          </a:prstGeom>
          <a:ln>
            <a:noFill/>
          </a:ln>
        </p:spPr>
      </p:pic>
      <p:sp>
        <p:nvSpPr>
          <p:cNvPr id="92" name="CustomShape 30"/>
          <p:cNvSpPr/>
          <p:nvPr/>
        </p:nvSpPr>
        <p:spPr>
          <a:xfrm>
            <a:off x="33532920" y="131922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en-US" sz="57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Application>LibreOffice/6.0.6.2$Linux_X86_64 LibreOffice_project/00m0$Build-2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2018-12-16T16:13:58Z</dcterms:modified>
  <cp:revision>60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