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17E1FC0-7A04-4F0D-BC04-AFFCCC051E4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1360"/>
            <a:ext cx="15364800" cy="155988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1920" y="16459200"/>
            <a:ext cx="15364800" cy="155988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4920" cy="20170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://www.kaggle.com/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2311360" y="30939840"/>
            <a:ext cx="3218040" cy="180144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90880" y="14401800"/>
            <a:ext cx="10056960" cy="78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Data obtained from Kaggle FER2013 dataset (</a:t>
            </a:r>
            <a:r>
              <a:rPr b="0" lang="en-US" sz="4200" spc="-1" strike="noStrike" u="sng">
                <a:solidFill>
                  <a:srgbClr val="26cbec"/>
                </a:solidFill>
                <a:uFillTx/>
                <a:latin typeface="Gill Sans"/>
                <a:ea typeface="Arial"/>
                <a:hlinkClick r:id="rId2"/>
              </a:rPr>
              <a:t>www.kaggle.com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/ c /challenges-in-representation-learning-facial-expression-recognition-challenge/data)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Expressions: Angry, Fear, Happy, Sad, Surprise, Neutral and Disgust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Disgust was dropped due to a low number of images (547)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Images were 48x48, gray scale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68400" y="76320"/>
            <a:ext cx="43728840" cy="388404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Emotional Face Classifier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Danny Lumian, PhD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43434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0" y="1316736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11177640" y="43434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22355280" y="43434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7"/>
          <p:cNvSpPr/>
          <p:nvPr/>
        </p:nvSpPr>
        <p:spPr>
          <a:xfrm>
            <a:off x="11130840" y="26791920"/>
            <a:ext cx="2169468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33532920" y="43434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Test Case: Movies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33532920" y="268002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Future Directions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11155680" y="13181040"/>
            <a:ext cx="2167056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Convolutional Neural Network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9" name="CustomShape 11"/>
          <p:cNvSpPr/>
          <p:nvPr/>
        </p:nvSpPr>
        <p:spPr>
          <a:xfrm>
            <a:off x="274320" y="5715000"/>
            <a:ext cx="10056960" cy="78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Faces are rich sources of emotional information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Emotions can be organized categorically (e.g., happy, sad)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Many people are quite good at rapidly and dynamically monitoring such information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However, sometimes additional means of quantifying emotional expressions may be helpful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0" name="CustomShape 12"/>
          <p:cNvSpPr/>
          <p:nvPr/>
        </p:nvSpPr>
        <p:spPr>
          <a:xfrm>
            <a:off x="23225760" y="16550640"/>
            <a:ext cx="10157760" cy="22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3"/>
          <p:cNvSpPr/>
          <p:nvPr/>
        </p:nvSpPr>
        <p:spPr>
          <a:xfrm>
            <a:off x="11514240" y="28194120"/>
            <a:ext cx="1009116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4"/>
          <p:cNvSpPr/>
          <p:nvPr/>
        </p:nvSpPr>
        <p:spPr>
          <a:xfrm>
            <a:off x="33731280" y="26289000"/>
            <a:ext cx="9751320" cy="49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Picture 2" descr=""/>
          <p:cNvPicPr/>
          <p:nvPr/>
        </p:nvPicPr>
        <p:blipFill>
          <a:blip r:embed="rId3"/>
          <a:stretch/>
        </p:blipFill>
        <p:spPr>
          <a:xfrm>
            <a:off x="838080" y="603000"/>
            <a:ext cx="1521720" cy="2823840"/>
          </a:xfrm>
          <a:prstGeom prst="rect">
            <a:avLst/>
          </a:prstGeom>
          <a:ln>
            <a:noFill/>
          </a:ln>
        </p:spPr>
      </p:pic>
      <p:sp>
        <p:nvSpPr>
          <p:cNvPr id="64" name="CustomShape 15"/>
          <p:cNvSpPr/>
          <p:nvPr/>
        </p:nvSpPr>
        <p:spPr>
          <a:xfrm>
            <a:off x="34167240" y="602280"/>
            <a:ext cx="615024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/github.com/dlumian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5" name="Picture 387" descr=""/>
          <p:cNvPicPr/>
          <p:nvPr/>
        </p:nvPicPr>
        <p:blipFill>
          <a:blip r:embed="rId4"/>
          <a:stretch/>
        </p:blipFill>
        <p:spPr>
          <a:xfrm>
            <a:off x="33022440" y="671400"/>
            <a:ext cx="698040" cy="698040"/>
          </a:xfrm>
          <a:prstGeom prst="rect">
            <a:avLst/>
          </a:prstGeom>
          <a:ln>
            <a:noFill/>
          </a:ln>
        </p:spPr>
      </p:pic>
      <p:pic>
        <p:nvPicPr>
          <p:cNvPr id="66" name="Picture 388" descr=""/>
          <p:cNvPicPr/>
          <p:nvPr/>
        </p:nvPicPr>
        <p:blipFill>
          <a:blip r:embed="rId5"/>
          <a:stretch/>
        </p:blipFill>
        <p:spPr>
          <a:xfrm>
            <a:off x="33050160" y="2826720"/>
            <a:ext cx="704160" cy="532440"/>
          </a:xfrm>
          <a:prstGeom prst="rect">
            <a:avLst/>
          </a:prstGeom>
          <a:ln>
            <a:noFill/>
          </a:ln>
        </p:spPr>
      </p:pic>
      <p:sp>
        <p:nvSpPr>
          <p:cNvPr id="67" name="CustomShape 16"/>
          <p:cNvSpPr/>
          <p:nvPr/>
        </p:nvSpPr>
        <p:spPr>
          <a:xfrm>
            <a:off x="33070680" y="1600200"/>
            <a:ext cx="129312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8" name="CustomShape 17"/>
          <p:cNvSpPr/>
          <p:nvPr/>
        </p:nvSpPr>
        <p:spPr>
          <a:xfrm>
            <a:off x="34159680" y="1676520"/>
            <a:ext cx="42238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/in/lumian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18"/>
          <p:cNvSpPr/>
          <p:nvPr/>
        </p:nvSpPr>
        <p:spPr>
          <a:xfrm>
            <a:off x="34176960" y="2666880"/>
            <a:ext cx="883404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dlumian@gmail.com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CustomShape 19"/>
          <p:cNvSpPr/>
          <p:nvPr/>
        </p:nvSpPr>
        <p:spPr>
          <a:xfrm>
            <a:off x="1357560" y="15684120"/>
            <a:ext cx="17928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0"/>
          <p:cNvSpPr/>
          <p:nvPr/>
        </p:nvSpPr>
        <p:spPr>
          <a:xfrm>
            <a:off x="1205280" y="15150960"/>
            <a:ext cx="17928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2" name="Table 21"/>
          <p:cNvGraphicFramePr/>
          <p:nvPr/>
        </p:nvGraphicFramePr>
        <p:xfrm>
          <a:off x="420480" y="27077040"/>
          <a:ext cx="10003320" cy="5410800"/>
        </p:xfrm>
        <a:graphic>
          <a:graphicData uri="http://schemas.openxmlformats.org/drawingml/2006/table">
            <a:tbl>
              <a:tblPr/>
              <a:tblGrid>
                <a:gridCol w="1909800"/>
                <a:gridCol w="1909800"/>
                <a:gridCol w="2470680"/>
                <a:gridCol w="1803240"/>
                <a:gridCol w="1910160"/>
              </a:tblGrid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Label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Train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Balanced Train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Validation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Test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Angry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3995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Fear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Happy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7215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4830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Surprise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Neutral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TOTAL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28273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19026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3977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3534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73" name="" descr=""/>
          <p:cNvPicPr/>
          <p:nvPr/>
        </p:nvPicPr>
        <p:blipFill>
          <a:blip r:embed="rId6"/>
          <a:stretch/>
        </p:blipFill>
        <p:spPr>
          <a:xfrm>
            <a:off x="421200" y="22435560"/>
            <a:ext cx="9916200" cy="1918800"/>
          </a:xfrm>
          <a:prstGeom prst="rect">
            <a:avLst/>
          </a:prstGeom>
          <a:ln>
            <a:noFill/>
          </a:ln>
        </p:spPr>
      </p:pic>
      <p:sp>
        <p:nvSpPr>
          <p:cNvPr id="74" name="CustomShape 22"/>
          <p:cNvSpPr/>
          <p:nvPr/>
        </p:nvSpPr>
        <p:spPr>
          <a:xfrm>
            <a:off x="2767680" y="21762720"/>
            <a:ext cx="5485320" cy="13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Example Images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5" name="CustomShape 23"/>
          <p:cNvSpPr/>
          <p:nvPr/>
        </p:nvSpPr>
        <p:spPr>
          <a:xfrm>
            <a:off x="2430000" y="24462720"/>
            <a:ext cx="5851080" cy="13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Averaged Images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7"/>
          <a:stretch/>
        </p:blipFill>
        <p:spPr>
          <a:xfrm>
            <a:off x="384480" y="25328880"/>
            <a:ext cx="10029600" cy="1571040"/>
          </a:xfrm>
          <a:prstGeom prst="rect">
            <a:avLst/>
          </a:prstGeom>
          <a:ln>
            <a:noFill/>
          </a:ln>
        </p:spPr>
      </p:pic>
      <p:sp>
        <p:nvSpPr>
          <p:cNvPr id="77" name="CustomShape 24"/>
          <p:cNvSpPr/>
          <p:nvPr/>
        </p:nvSpPr>
        <p:spPr>
          <a:xfrm>
            <a:off x="11254320" y="5715000"/>
            <a:ext cx="10056960" cy="41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Multinomial Naive Bayes (MNB), Random Forest (RF), Convolutional Neural Network (CNN)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Trained on balanced and unbalanced datasets</a:t>
            </a:r>
            <a:endParaRPr b="0" lang="en-US" sz="4200" spc="-1" strike="noStrike">
              <a:latin typeface="Arial"/>
            </a:endParaRPr>
          </a:p>
        </p:txBody>
      </p:sp>
      <p:graphicFrame>
        <p:nvGraphicFramePr>
          <p:cNvPr id="78" name="Table 25"/>
          <p:cNvGraphicFramePr/>
          <p:nvPr/>
        </p:nvGraphicFramePr>
        <p:xfrm>
          <a:off x="11323440" y="9330120"/>
          <a:ext cx="9755640" cy="3604320"/>
        </p:xfrm>
        <a:graphic>
          <a:graphicData uri="http://schemas.openxmlformats.org/drawingml/2006/table">
            <a:tbl>
              <a:tblPr/>
              <a:tblGrid>
                <a:gridCol w="1626120"/>
                <a:gridCol w="1626120"/>
                <a:gridCol w="1625040"/>
                <a:gridCol w="1626120"/>
                <a:gridCol w="1626120"/>
                <a:gridCol w="1626480"/>
              </a:tblGrid>
              <a:tr h="1095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Balanced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Train Log Loss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Test Log Loss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Train 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Test 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MNB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25.549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25.661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MNB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25.684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25.730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24.9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0.331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4.733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99.1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37.4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0.337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5.225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99.1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32.7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9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CNN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13.109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19.494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60.4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42.3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9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14.909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20.532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55.5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39.5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79" name="" descr=""/>
          <p:cNvPicPr/>
          <p:nvPr/>
        </p:nvPicPr>
        <p:blipFill>
          <a:blip r:embed="rId8"/>
          <a:stretch/>
        </p:blipFill>
        <p:spPr>
          <a:xfrm>
            <a:off x="23103360" y="5550840"/>
            <a:ext cx="8594640" cy="74376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9"/>
          <a:stretch/>
        </p:blipFill>
        <p:spPr>
          <a:xfrm>
            <a:off x="11252880" y="27889560"/>
            <a:ext cx="5851440" cy="2925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10"/>
          <a:stretch/>
        </p:blipFill>
        <p:spPr>
          <a:xfrm>
            <a:off x="25824960" y="28163520"/>
            <a:ext cx="2898000" cy="25596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11"/>
          <a:stretch/>
        </p:blipFill>
        <p:spPr>
          <a:xfrm>
            <a:off x="25760520" y="30594960"/>
            <a:ext cx="7065720" cy="20484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12"/>
          <a:stretch/>
        </p:blipFill>
        <p:spPr>
          <a:xfrm>
            <a:off x="28742400" y="28072080"/>
            <a:ext cx="3809520" cy="2285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13"/>
          <a:stretch/>
        </p:blipFill>
        <p:spPr>
          <a:xfrm>
            <a:off x="11252520" y="31089600"/>
            <a:ext cx="6225480" cy="14925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14"/>
          <a:stretch/>
        </p:blipFill>
        <p:spPr>
          <a:xfrm>
            <a:off x="17177040" y="27837000"/>
            <a:ext cx="4140360" cy="32472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15"/>
          <a:stretch/>
        </p:blipFill>
        <p:spPr>
          <a:xfrm>
            <a:off x="21170880" y="28235520"/>
            <a:ext cx="4755600" cy="25596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16"/>
          <a:stretch/>
        </p:blipFill>
        <p:spPr>
          <a:xfrm>
            <a:off x="17478720" y="30815280"/>
            <a:ext cx="4498560" cy="1780200"/>
          </a:xfrm>
          <a:prstGeom prst="rect">
            <a:avLst/>
          </a:prstGeom>
          <a:ln>
            <a:noFill/>
          </a:ln>
        </p:spPr>
      </p:pic>
      <p:sp>
        <p:nvSpPr>
          <p:cNvPr id="88" name="CustomShape 26"/>
          <p:cNvSpPr/>
          <p:nvPr/>
        </p:nvSpPr>
        <p:spPr>
          <a:xfrm>
            <a:off x="33532920" y="13192200"/>
            <a:ext cx="10356120" cy="102672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89" name="CustomShape 27"/>
          <p:cNvSpPr/>
          <p:nvPr/>
        </p:nvSpPr>
        <p:spPr>
          <a:xfrm>
            <a:off x="33502320" y="5715000"/>
            <a:ext cx="10056960" cy="41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Classified all facial expressions in 4 movies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7"/>
          <a:stretch/>
        </p:blipFill>
        <p:spPr>
          <a:xfrm>
            <a:off x="33530400" y="7406640"/>
            <a:ext cx="10177200" cy="53942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18"/>
          <a:stretch/>
        </p:blipFill>
        <p:spPr>
          <a:xfrm>
            <a:off x="11447640" y="14362920"/>
            <a:ext cx="21213720" cy="9534960"/>
          </a:xfrm>
          <a:prstGeom prst="rect">
            <a:avLst/>
          </a:prstGeom>
          <a:ln>
            <a:noFill/>
          </a:ln>
        </p:spPr>
      </p:pic>
      <p:sp>
        <p:nvSpPr>
          <p:cNvPr id="92" name="CustomShape 28"/>
          <p:cNvSpPr/>
          <p:nvPr/>
        </p:nvSpPr>
        <p:spPr>
          <a:xfrm>
            <a:off x="11514240" y="24140160"/>
            <a:ext cx="860220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Convolutional Layers: 2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Activation Layers: 4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Max Pooling Layers: 1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3" name="CustomShape 29"/>
          <p:cNvSpPr/>
          <p:nvPr/>
        </p:nvSpPr>
        <p:spPr>
          <a:xfrm>
            <a:off x="19722240" y="24221880"/>
            <a:ext cx="860220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Filters: 64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Pool Size: (2, 2)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Kernel Size: (4, 4)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94" name="CustomShape 30"/>
          <p:cNvSpPr/>
          <p:nvPr/>
        </p:nvSpPr>
        <p:spPr>
          <a:xfrm>
            <a:off x="26706240" y="24211080"/>
            <a:ext cx="860220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Batch Size: 256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Epochs: 100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Total Classes: 6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95" name="CustomShape 31"/>
          <p:cNvSpPr/>
          <p:nvPr/>
        </p:nvSpPr>
        <p:spPr>
          <a:xfrm>
            <a:off x="33649920" y="14630400"/>
            <a:ext cx="10056960" cy="1142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Several machine learning models were able to classify emotion better than chance (i.e., 17% with 6 classes)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The CNN model outperformed both Multinomial Naive Bayes and Random Forest models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The CNN model trained on the full dataset performed best with an accuracy of over 40%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Some emotions (e.g., happy and fear) appear easier to classify than others 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The model was successfully applied to static images, recorded video (motion pictures) and live stream video capture (webcam)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6" name="CustomShape 32"/>
          <p:cNvSpPr/>
          <p:nvPr/>
        </p:nvSpPr>
        <p:spPr>
          <a:xfrm>
            <a:off x="33469920" y="27878400"/>
            <a:ext cx="1005696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Utilize model with real-time feedback to facilitate social interactions for individuals with emotion processing impairments</a:t>
            </a:r>
            <a:endParaRPr b="0" lang="en-US" sz="4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Develop an app with user input and feedback to expand training dataset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Application>LibreOffice/6.0.6.2$Linux_X86_64 LibreOffice_project/00m0$Build-2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2018-12-16T21:28:17Z</dcterms:modified>
  <cp:revision>77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