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EFF"/>
    <a:srgbClr val="8E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02"/>
    <p:restoredTop sz="94585"/>
  </p:normalViewPr>
  <p:slideViewPr>
    <p:cSldViewPr snapToGrid="0" snapToObjects="1">
      <p:cViewPr>
        <p:scale>
          <a:sx n="120" d="100"/>
          <a:sy n="120" d="100"/>
        </p:scale>
        <p:origin x="248" y="-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97D4F-B605-7F4E-BB2B-3F2070E98BE5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A9F17-7177-D24A-B850-B89CA9181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A9F17-7177-D24A-B850-B89CA91818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5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A9F17-7177-D24A-B850-B89CA91818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0FCF-5F28-1441-B526-9CBA87DEF80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35B6-1CB3-B747-BE63-350026014B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0FCF-5F28-1441-B526-9CBA87DEF80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35B6-1CB3-B747-BE63-350026014B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0FCF-5F28-1441-B526-9CBA87DEF80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35B6-1CB3-B747-BE63-350026014B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0FCF-5F28-1441-B526-9CBA87DEF80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35B6-1CB3-B747-BE63-350026014B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0FCF-5F28-1441-B526-9CBA87DEF80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35B6-1CB3-B747-BE63-350026014B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0FCF-5F28-1441-B526-9CBA87DEF80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35B6-1CB3-B747-BE63-350026014B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0FCF-5F28-1441-B526-9CBA87DEF80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35B6-1CB3-B747-BE63-350026014B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0FCF-5F28-1441-B526-9CBA87DEF80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35B6-1CB3-B747-BE63-350026014B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0FCF-5F28-1441-B526-9CBA87DEF80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35B6-1CB3-B747-BE63-350026014B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0FCF-5F28-1441-B526-9CBA87DEF80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35B6-1CB3-B747-BE63-350026014B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0FCF-5F28-1441-B526-9CBA87DEF80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35B6-1CB3-B747-BE63-350026014B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60FCF-5F28-1441-B526-9CBA87DEF80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A35B6-1CB3-B747-BE63-350026014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7485" y="1085612"/>
            <a:ext cx="173736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/>
              <a:t>Arithmetic</a:t>
            </a:r>
          </a:p>
          <a:p>
            <a:r>
              <a:rPr lang="en-US" dirty="0"/>
              <a:t> </a:t>
            </a:r>
            <a:r>
              <a:rPr lang="en-US" sz="1600" dirty="0">
                <a:sym typeface="Wingdings"/>
              </a:rPr>
              <a:t>1+2=3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28057" y="1763602"/>
            <a:ext cx="12044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Real Numbers</a:t>
            </a:r>
          </a:p>
          <a:p>
            <a:r>
              <a:rPr lang="en-US" sz="1400" dirty="0" smtClean="0"/>
              <a:t>Algebra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28057" y="2338703"/>
            <a:ext cx="90672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Equations</a:t>
            </a:r>
            <a:endParaRPr lang="en-US" sz="12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91167" y="2851198"/>
            <a:ext cx="370332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6712" y="213211"/>
                <a:ext cx="6049808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Arithmetic </a:t>
                </a:r>
                <a:r>
                  <a:rPr lang="en-US" sz="2000" dirty="0" smtClean="0">
                    <a:sym typeface="Wingdings"/>
                  </a:rPr>
                  <a:t> </a:t>
                </a:r>
                <a:r>
                  <a:rPr lang="en-US" sz="2000" smtClean="0">
                    <a:sym typeface="Wingdings"/>
                  </a:rPr>
                  <a:t>Algebra       Functions   </a:t>
                </a:r>
                <a:r>
                  <a:rPr lang="en-US" sz="2000" u="sng" dirty="0" smtClean="0">
                    <a:sym typeface="Wingdings"/>
                  </a:rPr>
                  <a:t>Functions 2.0</a:t>
                </a:r>
              </a:p>
              <a:p>
                <a:r>
                  <a:rPr lang="en-US" sz="1600" dirty="0" smtClean="0">
                    <a:sym typeface="Wingdings"/>
                  </a:rPr>
                  <a:t>1+2=3                           3x+7x=20        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charset="0"/>
                        <a:sym typeface="Wingdings"/>
                      </a:rPr>
                      <m:t>𝑦</m:t>
                    </m:r>
                    <m:r>
                      <a:rPr lang="en-US" sz="1600" i="1" dirty="0" smtClean="0">
                        <a:latin typeface="Cambria Math" charset="0"/>
                        <a:sym typeface="Wingdings"/>
                      </a:rPr>
                      <m:t>=5</m:t>
                    </m:r>
                    <m:sSup>
                      <m:sSupPr>
                        <m:ctrlPr>
                          <a:rPr lang="en-US" sz="1600" b="0" i="1" dirty="0" smtClean="0">
                            <a:latin typeface="Cambria Math" charset="0"/>
                            <a:sym typeface="Wingdings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charset="0"/>
                            <a:sym typeface="Wingdings"/>
                          </a:rPr>
                          <m:t>𝑥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charset="0"/>
                            <a:sym typeface="Wingdings"/>
                          </a:rPr>
                          <m:t>2</m:t>
                        </m:r>
                      </m:sup>
                    </m:sSup>
                    <m:r>
                      <a:rPr lang="en-US" sz="1600" i="1" dirty="0" smtClean="0">
                        <a:latin typeface="Cambria Math" charset="0"/>
                        <a:sym typeface="Wingdings"/>
                      </a:rPr>
                      <m:t>+</m:t>
                    </m:r>
                    <m:r>
                      <a:rPr lang="en-US" sz="1600" b="0" i="1" dirty="0" smtClean="0">
                        <a:latin typeface="Cambria Math" charset="0"/>
                        <a:sym typeface="Wingdings"/>
                      </a:rPr>
                      <m:t>3</m:t>
                    </m:r>
                  </m:oMath>
                </a14:m>
                <a:r>
                  <a:rPr lang="en-US" sz="1600" b="0" dirty="0" smtClean="0"/>
                  <a:t>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dirty="0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600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600" b="0" i="1" dirty="0" smtClean="0">
                            <a:latin typeface="Cambria Math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600" b="0" i="1" dirty="0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600" b="0" i="1" dirty="0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16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  <m:r>
                              <a:rPr lang="en-US" sz="16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12" y="213211"/>
                <a:ext cx="6049808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905" t="-5556" b="-101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129089" y="2143312"/>
            <a:ext cx="125415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>
                <a:sym typeface="Wingdings"/>
              </a:rPr>
              <a:t>Algebra </a:t>
            </a:r>
          </a:p>
          <a:p>
            <a:r>
              <a:rPr lang="en-US" sz="1600" dirty="0">
                <a:sym typeface="Wingdings"/>
              </a:rPr>
              <a:t>3x+7x=20</a:t>
            </a:r>
            <a:endParaRPr lang="en-US" sz="1600" dirty="0"/>
          </a:p>
        </p:txBody>
      </p:sp>
      <p:cxnSp>
        <p:nvCxnSpPr>
          <p:cNvPr id="14" name="Straight Arrow Connector 13"/>
          <p:cNvCxnSpPr>
            <a:stCxn id="4" idx="2"/>
            <a:endCxn id="11" idx="0"/>
          </p:cNvCxnSpPr>
          <p:nvPr/>
        </p:nvCxnSpPr>
        <p:spPr>
          <a:xfrm>
            <a:off x="5756165" y="1793498"/>
            <a:ext cx="1" cy="34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8057" y="3094165"/>
            <a:ext cx="2328266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Relations, Functions, Graphs</a:t>
            </a:r>
          </a:p>
          <a:p>
            <a:r>
              <a:rPr lang="en-US" sz="1100" dirty="0" smtClean="0"/>
              <a:t>Domain, Range, 1-1 function, lines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628057" y="3814271"/>
            <a:ext cx="1659878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System of equations</a:t>
            </a:r>
          </a:p>
          <a:p>
            <a:r>
              <a:rPr lang="en-US" sz="1100" dirty="0" smtClean="0"/>
              <a:t>Graphs of two lines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70838" y="3201886"/>
                <a:ext cx="8106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charset="0"/>
                        </a:rPr>
                        <m:t>𝑚𝑥</m:t>
                      </m:r>
                      <m:r>
                        <a:rPr lang="en-US" sz="1200" b="0" i="1" smtClean="0">
                          <a:latin typeface="Cambria Math" charset="0"/>
                        </a:rPr>
                        <m:t>+</m:t>
                      </m:r>
                      <m:r>
                        <a:rPr lang="en-US" sz="12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38" y="3201886"/>
                <a:ext cx="810607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4511" r="-3759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767122" y="4004651"/>
            <a:ext cx="1064330" cy="477054"/>
          </a:xfrm>
          <a:prstGeom prst="rect">
            <a:avLst/>
          </a:prstGeom>
          <a:solidFill>
            <a:srgbClr val="8EFA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Polynomials</a:t>
            </a:r>
          </a:p>
          <a:p>
            <a:r>
              <a:rPr lang="en-US" sz="1100" dirty="0"/>
              <a:t>F</a:t>
            </a:r>
            <a:r>
              <a:rPr lang="en-US" sz="1100" dirty="0" smtClean="0"/>
              <a:t>actoring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918697" y="3972927"/>
                <a:ext cx="167578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charset="0"/>
                          </a:rPr>
                          <m:t>+3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sz="1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+5</m:t>
                        </m:r>
                      </m:e>
                    </m:d>
                    <m:r>
                      <a:rPr lang="en-US" sz="1200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1200" b="0" dirty="0" smtClean="0"/>
              </a:p>
              <a:p>
                <a:r>
                  <a:rPr lang="en-US" sz="1200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200" b="0" i="1" dirty="0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1200" b="0" i="1" dirty="0" smtClean="0">
                        <a:latin typeface="Cambria Math" charset="0"/>
                      </a:rPr>
                      <m:t>+5</m:t>
                    </m:r>
                    <m:r>
                      <a:rPr lang="en-US" sz="1200" b="0" i="1" dirty="0" smtClean="0">
                        <a:latin typeface="Cambria Math" charset="0"/>
                      </a:rPr>
                      <m:t>𝑥</m:t>
                    </m:r>
                    <m:r>
                      <a:rPr lang="en-US" sz="1200" b="0" i="1" dirty="0" smtClean="0">
                        <a:latin typeface="Cambria Math" charset="0"/>
                      </a:rPr>
                      <m:t>+6</m:t>
                    </m:r>
                  </m:oMath>
                </a14:m>
                <a:endParaRPr lang="en-US" sz="1200" b="0" dirty="0" smtClean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697" y="3972927"/>
                <a:ext cx="1675780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48000" b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940919" y="3476465"/>
            <a:ext cx="716735" cy="400110"/>
          </a:xfrm>
          <a:prstGeom prst="rect">
            <a:avLst/>
          </a:prstGeom>
          <a:solidFill>
            <a:srgbClr val="8EFA00"/>
          </a:solidFill>
          <a:ln>
            <a:noFill/>
          </a:ln>
          <a:effectLst>
            <a:softEdge rad="50800"/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2000" dirty="0"/>
              <a:t>Tools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60760" y="4690745"/>
            <a:ext cx="2641749" cy="307777"/>
          </a:xfrm>
          <a:prstGeom prst="rect">
            <a:avLst/>
          </a:prstGeom>
          <a:solidFill>
            <a:srgbClr val="8EFA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Powers, Roots, Complex Numbers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8057" y="4889867"/>
            <a:ext cx="2739853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Quadratic equations</a:t>
            </a:r>
          </a:p>
          <a:p>
            <a:r>
              <a:rPr lang="en-US" sz="1100" dirty="0" smtClean="0"/>
              <a:t>Solving: Factoring, complete square, formula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628057" y="5490369"/>
            <a:ext cx="21594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Quadratic graphs: Parabola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8057" y="6343988"/>
            <a:ext cx="1715150" cy="477054"/>
          </a:xfrm>
          <a:prstGeom prst="rect">
            <a:avLst/>
          </a:prstGeom>
          <a:solidFill>
            <a:srgbClr val="73FE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Polynomial functions</a:t>
            </a:r>
          </a:p>
          <a:p>
            <a:r>
              <a:rPr lang="en-US" sz="1100" dirty="0" smtClean="0"/>
              <a:t>Graphs, behavior, roots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790686" y="5495589"/>
            <a:ext cx="2101088" cy="307777"/>
          </a:xfrm>
          <a:prstGeom prst="rect">
            <a:avLst/>
          </a:prstGeom>
          <a:solidFill>
            <a:srgbClr val="8EFA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Functions transformations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90686" y="5939770"/>
            <a:ext cx="1680075" cy="492443"/>
          </a:xfrm>
          <a:prstGeom prst="rect">
            <a:avLst/>
          </a:prstGeom>
          <a:solidFill>
            <a:srgbClr val="8EFA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Rational expressions</a:t>
            </a:r>
          </a:p>
          <a:p>
            <a:r>
              <a:rPr lang="en-US" sz="1100" dirty="0" smtClean="0"/>
              <a:t>Division</a:t>
            </a:r>
            <a:endParaRPr lang="en-US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608988" y="6012460"/>
                <a:ext cx="1082091" cy="4659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charset="0"/>
                            </a:rPr>
                            <m:t>+4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charset="0"/>
                            </a:rPr>
                            <m:t>+5</m:t>
                          </m:r>
                        </m:den>
                      </m:f>
                    </m:oMath>
                  </m:oMathPara>
                </a14:m>
                <a:endParaRPr lang="en-US" sz="1200" b="0" dirty="0" smtClean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988" y="6012460"/>
                <a:ext cx="1082091" cy="465961"/>
              </a:xfrm>
              <a:prstGeom prst="rect">
                <a:avLst/>
              </a:prstGeom>
              <a:blipFill rotWithShape="0">
                <a:blip r:embed="rId6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Elbow Connector 31"/>
          <p:cNvCxnSpPr>
            <a:stCxn id="19" idx="1"/>
            <a:endCxn id="23" idx="3"/>
          </p:cNvCxnSpPr>
          <p:nvPr/>
        </p:nvCxnSpPr>
        <p:spPr>
          <a:xfrm rot="10800000" flipV="1">
            <a:off x="3367910" y="4243178"/>
            <a:ext cx="399212" cy="88521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2" idx="2"/>
            <a:endCxn id="23" idx="3"/>
          </p:cNvCxnSpPr>
          <p:nvPr/>
        </p:nvCxnSpPr>
        <p:spPr>
          <a:xfrm rot="5400000">
            <a:off x="4159837" y="4206596"/>
            <a:ext cx="129872" cy="17137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7" idx="2"/>
            <a:endCxn id="25" idx="3"/>
          </p:cNvCxnSpPr>
          <p:nvPr/>
        </p:nvCxnSpPr>
        <p:spPr>
          <a:xfrm rot="5400000">
            <a:off x="3411815" y="5363606"/>
            <a:ext cx="150302" cy="2287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8057" y="7166937"/>
            <a:ext cx="2369559" cy="477054"/>
          </a:xfrm>
          <a:prstGeom prst="rect">
            <a:avLst/>
          </a:prstGeom>
          <a:solidFill>
            <a:srgbClr val="73FE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Exponents, Logarithms</a:t>
            </a:r>
          </a:p>
          <a:p>
            <a:r>
              <a:rPr lang="en-US" sz="1100" dirty="0" smtClean="0"/>
              <a:t>New functions: Graphs, manipulations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628057" y="7989886"/>
            <a:ext cx="2077813" cy="477054"/>
          </a:xfrm>
          <a:prstGeom prst="rect">
            <a:avLst/>
          </a:prstGeom>
          <a:solidFill>
            <a:srgbClr val="73FE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Trigonometric functions</a:t>
            </a:r>
          </a:p>
          <a:p>
            <a:r>
              <a:rPr lang="en-US" sz="1100" dirty="0" smtClean="0"/>
              <a:t>Geometry meets algebra (again!)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2717893" y="8089912"/>
                <a:ext cx="13765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a:rPr lang="en-US" sz="1200" b="0" i="0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sz="1200" b="0" i="1" smtClean="0">
                              <a:latin typeface="Cambria Math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cos</m:t>
                          </m:r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⁡(</m:t>
                          </m:r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200" b="0" dirty="0" smtClean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893" y="8089912"/>
                <a:ext cx="1376594" cy="276999"/>
              </a:xfrm>
              <a:prstGeom prst="rect">
                <a:avLst/>
              </a:prstGeom>
              <a:blipFill rotWithShape="0">
                <a:blip r:embed="rId7"/>
                <a:stretch>
                  <a:fillRect t="-78261" b="-9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009639" y="7240452"/>
                <a:ext cx="143584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charset="0"/>
                            </a:rPr>
                            <m:t>𝑥</m:t>
                          </m:r>
                        </m:sup>
                      </m:sSup>
                      <m:r>
                        <a:rPr lang="en-US" sz="1200" b="0" i="1" smtClean="0">
                          <a:latin typeface="Cambria Math" charset="0"/>
                        </a:rPr>
                        <m:t>+2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+5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200" b="0" dirty="0" smtClean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639" y="7240452"/>
                <a:ext cx="1435841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4324394" y="7740739"/>
            <a:ext cx="1757212" cy="477054"/>
          </a:xfrm>
          <a:prstGeom prst="rect">
            <a:avLst/>
          </a:prstGeom>
          <a:solidFill>
            <a:srgbClr val="8EFA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Sequences and Series</a:t>
            </a:r>
          </a:p>
          <a:p>
            <a:r>
              <a:rPr lang="en-US" sz="1100" dirty="0" smtClean="0"/>
              <a:t>Arithmetic, Geometric</a:t>
            </a:r>
            <a:endParaRPr lang="en-US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035761" y="3064293"/>
                <a:ext cx="1440808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ym typeface="Wingdings"/>
                  </a:rPr>
                  <a:t>Functions</a:t>
                </a:r>
                <a:endParaRPr lang="en-US" sz="2000" u="sng" dirty="0" smtClean="0">
                  <a:sym typeface="Wingding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charset="0"/>
                          <a:sym typeface="Wingdings"/>
                        </a:rPr>
                        <m:t>𝑦</m:t>
                      </m:r>
                      <m:r>
                        <a:rPr lang="en-US" sz="1600" i="1" dirty="0" smtClean="0">
                          <a:latin typeface="Cambria Math" charset="0"/>
                          <a:sym typeface="Wingdings"/>
                        </a:rPr>
                        <m:t>=5</m:t>
                      </m:r>
                      <m:sSup>
                        <m:sSupPr>
                          <m:ctrlPr>
                            <a:rPr lang="en-US" sz="1600" b="0" i="1" dirty="0" smtClean="0">
                              <a:latin typeface="Cambria Math" charset="0"/>
                              <a:sym typeface="Wingdings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charset="0"/>
                              <a:sym typeface="Wingdings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charset="0"/>
                              <a:sym typeface="Wingdings"/>
                            </a:rPr>
                            <m:t>2</m:t>
                          </m:r>
                        </m:sup>
                      </m:sSup>
                      <m:r>
                        <a:rPr lang="en-US" sz="1600" i="1" dirty="0" smtClean="0">
                          <a:latin typeface="Cambria Math" charset="0"/>
                          <a:sym typeface="Wingdings"/>
                        </a:rPr>
                        <m:t>+</m:t>
                      </m:r>
                      <m:r>
                        <a:rPr lang="en-US" sz="1600" b="0" i="1" dirty="0" smtClean="0">
                          <a:latin typeface="Cambria Math" charset="0"/>
                          <a:sym typeface="Wingdings"/>
                        </a:rPr>
                        <m:t>3</m:t>
                      </m:r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761" y="3064293"/>
                <a:ext cx="1440808" cy="646331"/>
              </a:xfrm>
              <a:prstGeom prst="rect">
                <a:avLst/>
              </a:prstGeom>
              <a:blipFill rotWithShape="0">
                <a:blip r:embed="rId9"/>
                <a:stretch>
                  <a:fillRect l="-3782" t="-46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stCxn id="11" idx="2"/>
            <a:endCxn id="48" idx="0"/>
          </p:cNvCxnSpPr>
          <p:nvPr/>
        </p:nvCxnSpPr>
        <p:spPr>
          <a:xfrm flipH="1">
            <a:off x="5756165" y="2789643"/>
            <a:ext cx="1" cy="274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880742" y="6769036"/>
                <a:ext cx="1750846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 smtClean="0">
                    <a:sym typeface="Wingdings"/>
                  </a:rPr>
                  <a:t>Functions 2.0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dirty="0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dirty="0" smtClean="0">
                              <a:latin typeface="Cambria Math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1600" b="0" i="1" dirty="0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dirty="0" smtClean="0"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b="0" i="1" dirty="0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6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  <m:r>
                                <a:rPr lang="en-US" sz="16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742" y="6769036"/>
                <a:ext cx="1750846" cy="646331"/>
              </a:xfrm>
              <a:prstGeom prst="rect">
                <a:avLst/>
              </a:prstGeom>
              <a:blipFill rotWithShape="0">
                <a:blip r:embed="rId10"/>
                <a:stretch>
                  <a:fillRect l="-3460" t="-3704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172807" y="2134758"/>
            <a:ext cx="1567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Review from Algebra-I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50610" y="946266"/>
            <a:ext cx="4152260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mic Sans MS" charset="0"/>
                <a:ea typeface="Comic Sans MS" charset="0"/>
                <a:cs typeface="Comic Sans MS" charset="0"/>
              </a:rPr>
              <a:t>“Most people overestimate what they can do in 1 week and underestimate what they can achieve in 1-year”  </a:t>
            </a:r>
            <a:r>
              <a:rPr lang="en-US" sz="1100" dirty="0" smtClean="0">
                <a:latin typeface="Comic Sans MS" charset="0"/>
                <a:ea typeface="Comic Sans MS" charset="0"/>
                <a:cs typeface="Comic Sans MS" charset="0"/>
              </a:rPr>
              <a:t>(Bill Gates)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06609" y="6185991"/>
            <a:ext cx="306090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8" idx="3"/>
            <a:endCxn id="53" idx="0"/>
          </p:cNvCxnSpPr>
          <p:nvPr/>
        </p:nvCxnSpPr>
        <p:spPr>
          <a:xfrm flipH="1">
            <a:off x="5756165" y="3387459"/>
            <a:ext cx="720404" cy="3381577"/>
          </a:xfrm>
          <a:prstGeom prst="bentConnector4">
            <a:avLst>
              <a:gd name="adj1" fmla="val -31732"/>
              <a:gd name="adj2" fmla="val 931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5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7485" y="1085612"/>
            <a:ext cx="173736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/>
              <a:t>Arithmetic</a:t>
            </a:r>
          </a:p>
          <a:p>
            <a:r>
              <a:rPr lang="en-US" dirty="0"/>
              <a:t> </a:t>
            </a:r>
            <a:r>
              <a:rPr lang="en-US" sz="1600" dirty="0">
                <a:sym typeface="Wingdings"/>
              </a:rPr>
              <a:t>1+2=3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28057" y="1763602"/>
            <a:ext cx="12044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Real Numbers</a:t>
            </a:r>
          </a:p>
          <a:p>
            <a:r>
              <a:rPr lang="en-US" sz="1400" dirty="0" smtClean="0"/>
              <a:t>Algebra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28057" y="2338703"/>
            <a:ext cx="90672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Equations</a:t>
            </a:r>
            <a:endParaRPr lang="en-US" sz="12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91167" y="2851198"/>
            <a:ext cx="370332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6712" y="213211"/>
                <a:ext cx="6049808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Arithmetic </a:t>
                </a:r>
                <a:r>
                  <a:rPr lang="en-US" sz="2000" dirty="0" smtClean="0">
                    <a:sym typeface="Wingdings"/>
                  </a:rPr>
                  <a:t> </a:t>
                </a:r>
                <a:r>
                  <a:rPr lang="en-US" sz="2000" smtClean="0">
                    <a:sym typeface="Wingdings"/>
                  </a:rPr>
                  <a:t>Algebra       Functions   </a:t>
                </a:r>
                <a:r>
                  <a:rPr lang="en-US" sz="2000" u="sng" dirty="0" smtClean="0">
                    <a:sym typeface="Wingdings"/>
                  </a:rPr>
                  <a:t>Functions 2.0</a:t>
                </a:r>
              </a:p>
              <a:p>
                <a:r>
                  <a:rPr lang="en-US" sz="1600" dirty="0" smtClean="0">
                    <a:sym typeface="Wingdings"/>
                  </a:rPr>
                  <a:t>1+2=3                           3x+7x=20        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charset="0"/>
                        <a:sym typeface="Wingdings"/>
                      </a:rPr>
                      <m:t>𝑦</m:t>
                    </m:r>
                    <m:r>
                      <a:rPr lang="en-US" sz="1600" i="1" dirty="0" smtClean="0">
                        <a:latin typeface="Cambria Math" charset="0"/>
                        <a:sym typeface="Wingdings"/>
                      </a:rPr>
                      <m:t>=5</m:t>
                    </m:r>
                    <m:sSup>
                      <m:sSupPr>
                        <m:ctrlPr>
                          <a:rPr lang="en-US" sz="1600" b="0" i="1" dirty="0" smtClean="0">
                            <a:latin typeface="Cambria Math" charset="0"/>
                            <a:sym typeface="Wingdings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charset="0"/>
                            <a:sym typeface="Wingdings"/>
                          </a:rPr>
                          <m:t>𝑥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charset="0"/>
                            <a:sym typeface="Wingdings"/>
                          </a:rPr>
                          <m:t>2</m:t>
                        </m:r>
                      </m:sup>
                    </m:sSup>
                    <m:r>
                      <a:rPr lang="en-US" sz="1600" i="1" dirty="0" smtClean="0">
                        <a:latin typeface="Cambria Math" charset="0"/>
                        <a:sym typeface="Wingdings"/>
                      </a:rPr>
                      <m:t>+</m:t>
                    </m:r>
                    <m:r>
                      <a:rPr lang="en-US" sz="1600" b="0" i="1" dirty="0" smtClean="0">
                        <a:latin typeface="Cambria Math" charset="0"/>
                        <a:sym typeface="Wingdings"/>
                      </a:rPr>
                      <m:t>3</m:t>
                    </m:r>
                  </m:oMath>
                </a14:m>
                <a:r>
                  <a:rPr lang="en-US" sz="1600" b="0" dirty="0" smtClean="0"/>
                  <a:t>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dirty="0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600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600" b="0" i="1" dirty="0" smtClean="0">
                            <a:latin typeface="Cambria Math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600" b="0" i="1" dirty="0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600" b="0" i="1" dirty="0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16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  <m:r>
                              <a:rPr lang="en-US" sz="16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12" y="213211"/>
                <a:ext cx="6049808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905" t="-5556" b="-101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129089" y="2143312"/>
            <a:ext cx="125415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>
                <a:sym typeface="Wingdings"/>
              </a:rPr>
              <a:t>Algebra </a:t>
            </a:r>
          </a:p>
          <a:p>
            <a:r>
              <a:rPr lang="en-US" sz="1600" dirty="0">
                <a:sym typeface="Wingdings"/>
              </a:rPr>
              <a:t>3x+7x=20</a:t>
            </a:r>
            <a:endParaRPr lang="en-US" sz="1600" dirty="0"/>
          </a:p>
        </p:txBody>
      </p:sp>
      <p:cxnSp>
        <p:nvCxnSpPr>
          <p:cNvPr id="14" name="Straight Arrow Connector 13"/>
          <p:cNvCxnSpPr>
            <a:stCxn id="4" idx="2"/>
            <a:endCxn id="11" idx="0"/>
          </p:cNvCxnSpPr>
          <p:nvPr/>
        </p:nvCxnSpPr>
        <p:spPr>
          <a:xfrm>
            <a:off x="5756165" y="1793498"/>
            <a:ext cx="1" cy="34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8057" y="3094165"/>
            <a:ext cx="2328266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Relations, Functions, Graphs</a:t>
            </a:r>
          </a:p>
          <a:p>
            <a:r>
              <a:rPr lang="en-US" sz="1100" dirty="0" smtClean="0"/>
              <a:t>Domain, Range, 1-1 function, lines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628057" y="3814271"/>
            <a:ext cx="1659878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System of equations</a:t>
            </a:r>
          </a:p>
          <a:p>
            <a:r>
              <a:rPr lang="en-US" sz="1100" dirty="0" smtClean="0"/>
              <a:t>Graphs of two lines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70838" y="3201886"/>
                <a:ext cx="8106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charset="0"/>
                        </a:rPr>
                        <m:t>𝑚𝑥</m:t>
                      </m:r>
                      <m:r>
                        <a:rPr lang="en-US" sz="1200" b="0" i="1" smtClean="0">
                          <a:latin typeface="Cambria Math" charset="0"/>
                        </a:rPr>
                        <m:t>+</m:t>
                      </m:r>
                      <m:r>
                        <a:rPr lang="en-US" sz="12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38" y="3201886"/>
                <a:ext cx="810607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4511" r="-3759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767122" y="4004651"/>
            <a:ext cx="1064330" cy="477054"/>
          </a:xfrm>
          <a:prstGeom prst="rect">
            <a:avLst/>
          </a:prstGeom>
          <a:solidFill>
            <a:srgbClr val="8EFA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Polynomials</a:t>
            </a:r>
          </a:p>
          <a:p>
            <a:r>
              <a:rPr lang="en-US" sz="1100" dirty="0"/>
              <a:t>F</a:t>
            </a:r>
            <a:r>
              <a:rPr lang="en-US" sz="1100" dirty="0" smtClean="0"/>
              <a:t>actoring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918697" y="3972927"/>
                <a:ext cx="167578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charset="0"/>
                          </a:rPr>
                          <m:t>+3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sz="1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+5</m:t>
                        </m:r>
                      </m:e>
                    </m:d>
                    <m:r>
                      <a:rPr lang="en-US" sz="1200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1200" b="0" dirty="0" smtClean="0"/>
              </a:p>
              <a:p>
                <a:r>
                  <a:rPr lang="en-US" sz="1200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200" b="0" i="1" dirty="0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1200" b="0" i="1" dirty="0" smtClean="0">
                        <a:latin typeface="Cambria Math" charset="0"/>
                      </a:rPr>
                      <m:t>+5</m:t>
                    </m:r>
                    <m:r>
                      <a:rPr lang="en-US" sz="1200" b="0" i="1" dirty="0" smtClean="0">
                        <a:latin typeface="Cambria Math" charset="0"/>
                      </a:rPr>
                      <m:t>𝑥</m:t>
                    </m:r>
                    <m:r>
                      <a:rPr lang="en-US" sz="1200" b="0" i="1" dirty="0" smtClean="0">
                        <a:latin typeface="Cambria Math" charset="0"/>
                      </a:rPr>
                      <m:t>+6</m:t>
                    </m:r>
                  </m:oMath>
                </a14:m>
                <a:endParaRPr lang="en-US" sz="1200" b="0" dirty="0" smtClean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697" y="3972927"/>
                <a:ext cx="1675780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48000" b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940919" y="3476465"/>
            <a:ext cx="716735" cy="400110"/>
          </a:xfrm>
          <a:prstGeom prst="rect">
            <a:avLst/>
          </a:prstGeom>
          <a:solidFill>
            <a:srgbClr val="8EFA00"/>
          </a:solidFill>
          <a:ln>
            <a:noFill/>
          </a:ln>
          <a:effectLst>
            <a:softEdge rad="50800"/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2000" dirty="0"/>
              <a:t>Tools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60760" y="4690745"/>
            <a:ext cx="2641749" cy="307777"/>
          </a:xfrm>
          <a:prstGeom prst="rect">
            <a:avLst/>
          </a:prstGeom>
          <a:solidFill>
            <a:srgbClr val="8EFA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Powers, Roots, Complex Numbers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8057" y="4889867"/>
            <a:ext cx="2739853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Quadratic equations</a:t>
            </a:r>
          </a:p>
          <a:p>
            <a:r>
              <a:rPr lang="en-US" sz="1100" dirty="0" smtClean="0"/>
              <a:t>Solving: Factoring, complete square, formula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628057" y="5490369"/>
            <a:ext cx="21594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Quadratic graphs: Parabola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8057" y="6343988"/>
            <a:ext cx="1715150" cy="477054"/>
          </a:xfrm>
          <a:prstGeom prst="rect">
            <a:avLst/>
          </a:prstGeom>
          <a:solidFill>
            <a:srgbClr val="73FE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Polynomial functions</a:t>
            </a:r>
          </a:p>
          <a:p>
            <a:r>
              <a:rPr lang="en-US" sz="1100" dirty="0" smtClean="0"/>
              <a:t>Graphs, behavior, roots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790686" y="5495589"/>
            <a:ext cx="2101088" cy="307777"/>
          </a:xfrm>
          <a:prstGeom prst="rect">
            <a:avLst/>
          </a:prstGeom>
          <a:solidFill>
            <a:srgbClr val="8EFA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Functions transformations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90686" y="5939770"/>
            <a:ext cx="1680075" cy="492443"/>
          </a:xfrm>
          <a:prstGeom prst="rect">
            <a:avLst/>
          </a:prstGeom>
          <a:solidFill>
            <a:srgbClr val="8EFA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Rational expressions</a:t>
            </a:r>
          </a:p>
          <a:p>
            <a:r>
              <a:rPr lang="en-US" sz="1100" dirty="0" smtClean="0"/>
              <a:t>Division</a:t>
            </a:r>
            <a:endParaRPr lang="en-US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608988" y="6012460"/>
                <a:ext cx="1082091" cy="4659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charset="0"/>
                            </a:rPr>
                            <m:t>+4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charset="0"/>
                            </a:rPr>
                            <m:t>+5</m:t>
                          </m:r>
                        </m:den>
                      </m:f>
                    </m:oMath>
                  </m:oMathPara>
                </a14:m>
                <a:endParaRPr lang="en-US" sz="1200" b="0" dirty="0" smtClean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988" y="6012460"/>
                <a:ext cx="1082091" cy="465961"/>
              </a:xfrm>
              <a:prstGeom prst="rect">
                <a:avLst/>
              </a:prstGeom>
              <a:blipFill rotWithShape="0">
                <a:blip r:embed="rId6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Elbow Connector 31"/>
          <p:cNvCxnSpPr>
            <a:stCxn id="19" idx="1"/>
            <a:endCxn id="23" idx="3"/>
          </p:cNvCxnSpPr>
          <p:nvPr/>
        </p:nvCxnSpPr>
        <p:spPr>
          <a:xfrm rot="10800000" flipV="1">
            <a:off x="3367910" y="4243178"/>
            <a:ext cx="399212" cy="88521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2" idx="2"/>
            <a:endCxn id="23" idx="3"/>
          </p:cNvCxnSpPr>
          <p:nvPr/>
        </p:nvCxnSpPr>
        <p:spPr>
          <a:xfrm rot="5400000">
            <a:off x="4159837" y="4206596"/>
            <a:ext cx="129872" cy="17137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7" idx="2"/>
            <a:endCxn id="25" idx="3"/>
          </p:cNvCxnSpPr>
          <p:nvPr/>
        </p:nvCxnSpPr>
        <p:spPr>
          <a:xfrm rot="5400000">
            <a:off x="3411815" y="5363606"/>
            <a:ext cx="150302" cy="2287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8057" y="7166937"/>
            <a:ext cx="2369559" cy="477054"/>
          </a:xfrm>
          <a:prstGeom prst="rect">
            <a:avLst/>
          </a:prstGeom>
          <a:solidFill>
            <a:srgbClr val="73FE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Exponents, Logarithms</a:t>
            </a:r>
          </a:p>
          <a:p>
            <a:r>
              <a:rPr lang="en-US" sz="1100" dirty="0" smtClean="0"/>
              <a:t>New functions: Graphs, manipulations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628057" y="7989886"/>
            <a:ext cx="2077813" cy="477054"/>
          </a:xfrm>
          <a:prstGeom prst="rect">
            <a:avLst/>
          </a:prstGeom>
          <a:solidFill>
            <a:srgbClr val="73FE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Trigonometric functions</a:t>
            </a:r>
          </a:p>
          <a:p>
            <a:r>
              <a:rPr lang="en-US" sz="1100" dirty="0" smtClean="0"/>
              <a:t>Geometry meets algebra (again!)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2717893" y="8089912"/>
                <a:ext cx="13765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a:rPr lang="en-US" sz="1200" b="0" i="0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sz="1200" b="0" i="1" smtClean="0">
                              <a:latin typeface="Cambria Math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cos</m:t>
                          </m:r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⁡(</m:t>
                          </m:r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200" b="0" dirty="0" smtClean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893" y="8089912"/>
                <a:ext cx="1376594" cy="276999"/>
              </a:xfrm>
              <a:prstGeom prst="rect">
                <a:avLst/>
              </a:prstGeom>
              <a:blipFill rotWithShape="0">
                <a:blip r:embed="rId7"/>
                <a:stretch>
                  <a:fillRect t="-78261" b="-9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009639" y="7240452"/>
                <a:ext cx="143584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charset="0"/>
                            </a:rPr>
                            <m:t>𝑥</m:t>
                          </m:r>
                        </m:sup>
                      </m:sSup>
                      <m:r>
                        <a:rPr lang="en-US" sz="1200" b="0" i="1" smtClean="0">
                          <a:latin typeface="Cambria Math" charset="0"/>
                        </a:rPr>
                        <m:t>+2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+5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200" b="0" dirty="0" smtClean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639" y="7240452"/>
                <a:ext cx="1435841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4324394" y="7740739"/>
            <a:ext cx="1757212" cy="477054"/>
          </a:xfrm>
          <a:prstGeom prst="rect">
            <a:avLst/>
          </a:prstGeom>
          <a:solidFill>
            <a:srgbClr val="8EFA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Sequences and Series</a:t>
            </a:r>
          </a:p>
          <a:p>
            <a:r>
              <a:rPr lang="en-US" sz="1100" dirty="0" smtClean="0"/>
              <a:t>Arithmetic, Geometric</a:t>
            </a:r>
            <a:endParaRPr lang="en-US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035761" y="3064293"/>
                <a:ext cx="1440808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ym typeface="Wingdings"/>
                  </a:rPr>
                  <a:t>Functions</a:t>
                </a:r>
                <a:endParaRPr lang="en-US" sz="2000" u="sng" dirty="0" smtClean="0">
                  <a:sym typeface="Wingding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charset="0"/>
                          <a:sym typeface="Wingdings"/>
                        </a:rPr>
                        <m:t>𝑦</m:t>
                      </m:r>
                      <m:r>
                        <a:rPr lang="en-US" sz="1600" i="1" dirty="0" smtClean="0">
                          <a:latin typeface="Cambria Math" charset="0"/>
                          <a:sym typeface="Wingdings"/>
                        </a:rPr>
                        <m:t>=5</m:t>
                      </m:r>
                      <m:sSup>
                        <m:sSupPr>
                          <m:ctrlPr>
                            <a:rPr lang="en-US" sz="1600" b="0" i="1" dirty="0" smtClean="0">
                              <a:latin typeface="Cambria Math" charset="0"/>
                              <a:sym typeface="Wingdings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charset="0"/>
                              <a:sym typeface="Wingdings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charset="0"/>
                              <a:sym typeface="Wingdings"/>
                            </a:rPr>
                            <m:t>2</m:t>
                          </m:r>
                        </m:sup>
                      </m:sSup>
                      <m:r>
                        <a:rPr lang="en-US" sz="1600" i="1" dirty="0" smtClean="0">
                          <a:latin typeface="Cambria Math" charset="0"/>
                          <a:sym typeface="Wingdings"/>
                        </a:rPr>
                        <m:t>+</m:t>
                      </m:r>
                      <m:r>
                        <a:rPr lang="en-US" sz="1600" b="0" i="1" dirty="0" smtClean="0">
                          <a:latin typeface="Cambria Math" charset="0"/>
                          <a:sym typeface="Wingdings"/>
                        </a:rPr>
                        <m:t>3</m:t>
                      </m:r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761" y="3064293"/>
                <a:ext cx="1440808" cy="646331"/>
              </a:xfrm>
              <a:prstGeom prst="rect">
                <a:avLst/>
              </a:prstGeom>
              <a:blipFill rotWithShape="0">
                <a:blip r:embed="rId9"/>
                <a:stretch>
                  <a:fillRect l="-3782" t="-46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stCxn id="11" idx="2"/>
            <a:endCxn id="48" idx="0"/>
          </p:cNvCxnSpPr>
          <p:nvPr/>
        </p:nvCxnSpPr>
        <p:spPr>
          <a:xfrm flipH="1">
            <a:off x="5756165" y="2789643"/>
            <a:ext cx="1" cy="274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880742" y="6769036"/>
                <a:ext cx="1750846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 smtClean="0">
                    <a:sym typeface="Wingdings"/>
                  </a:rPr>
                  <a:t>Functions 2.0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dirty="0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dirty="0" smtClean="0">
                              <a:latin typeface="Cambria Math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1600" b="0" i="1" dirty="0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dirty="0" smtClean="0"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b="0" i="1" dirty="0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6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  <m:r>
                                <a:rPr lang="en-US" sz="16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742" y="6769036"/>
                <a:ext cx="1750846" cy="646331"/>
              </a:xfrm>
              <a:prstGeom prst="rect">
                <a:avLst/>
              </a:prstGeom>
              <a:blipFill rotWithShape="0">
                <a:blip r:embed="rId10"/>
                <a:stretch>
                  <a:fillRect l="-3460" t="-3704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172807" y="2134758"/>
            <a:ext cx="1567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Review from Algebra-I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50610" y="946266"/>
            <a:ext cx="4152260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mic Sans MS" charset="0"/>
                <a:ea typeface="Comic Sans MS" charset="0"/>
                <a:cs typeface="Comic Sans MS" charset="0"/>
              </a:rPr>
              <a:t>“Most people overestimate what they can do in 1 week and underestimate what they can achieve in 1-year”  </a:t>
            </a:r>
            <a:r>
              <a:rPr lang="en-US" sz="1100" dirty="0" smtClean="0">
                <a:latin typeface="Comic Sans MS" charset="0"/>
                <a:ea typeface="Comic Sans MS" charset="0"/>
                <a:cs typeface="Comic Sans MS" charset="0"/>
              </a:rPr>
              <a:t>(Bill Gates)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06609" y="6185991"/>
            <a:ext cx="306090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8" idx="3"/>
            <a:endCxn id="53" idx="0"/>
          </p:cNvCxnSpPr>
          <p:nvPr/>
        </p:nvCxnSpPr>
        <p:spPr>
          <a:xfrm flipH="1">
            <a:off x="5756165" y="3387459"/>
            <a:ext cx="720404" cy="3381577"/>
          </a:xfrm>
          <a:prstGeom prst="bentConnector4">
            <a:avLst>
              <a:gd name="adj1" fmla="val -31732"/>
              <a:gd name="adj2" fmla="val 931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04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3" grpId="0" animBg="1"/>
      <p:bldP spid="44" grpId="0" animBg="1"/>
      <p:bldP spid="45" grpId="0"/>
      <p:bldP spid="46" grpId="0"/>
      <p:bldP spid="47" grpId="0" animBg="1"/>
      <p:bldP spid="48" grpId="0" animBg="1"/>
      <p:bldP spid="53" grpId="0" animBg="1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280</Words>
  <Application>Microsoft Macintosh PowerPoint</Application>
  <PresentationFormat>Letter Paper (8.5x11 in)</PresentationFormat>
  <Paragraphs>88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Comic Sans MS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Zachi Baharav</dc:creator>
  <cp:lastModifiedBy>Zachi Baharav</cp:lastModifiedBy>
  <cp:revision>10</cp:revision>
  <dcterms:created xsi:type="dcterms:W3CDTF">2017-03-12T05:14:32Z</dcterms:created>
  <dcterms:modified xsi:type="dcterms:W3CDTF">2017-03-14T15:15:40Z</dcterms:modified>
</cp:coreProperties>
</file>