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6" r:id="rId6"/>
    <p:sldId id="259" r:id="rId7"/>
    <p:sldId id="265" r:id="rId8"/>
    <p:sldId id="261" r:id="rId9"/>
    <p:sldId id="262" r:id="rId10"/>
    <p:sldId id="263" r:id="rId11"/>
    <p:sldId id="264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E6E2-B50E-0F45-8E3E-A72186437857}" type="datetimeFigureOut">
              <a:rPr lang="en-US" smtClean="0"/>
              <a:pPr/>
              <a:t>5/30/20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763-F741-EA45-B99D-2BD18CD4A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E6E2-B50E-0F45-8E3E-A72186437857}" type="datetimeFigureOut">
              <a:rPr lang="en-US" smtClean="0"/>
              <a:pPr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763-F741-EA45-B99D-2BD18CD4A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E6E2-B50E-0F45-8E3E-A72186437857}" type="datetimeFigureOut">
              <a:rPr lang="en-US" smtClean="0"/>
              <a:pPr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763-F741-EA45-B99D-2BD18CD4A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E6E2-B50E-0F45-8E3E-A72186437857}" type="datetimeFigureOut">
              <a:rPr lang="en-US" smtClean="0"/>
              <a:pPr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763-F741-EA45-B99D-2BD18CD4A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E6E2-B50E-0F45-8E3E-A72186437857}" type="datetimeFigureOut">
              <a:rPr lang="en-US" smtClean="0"/>
              <a:pPr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763-F741-EA45-B99D-2BD18CD4A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E6E2-B50E-0F45-8E3E-A72186437857}" type="datetimeFigureOut">
              <a:rPr lang="en-US" smtClean="0"/>
              <a:pPr/>
              <a:t>5/30/20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763-F741-EA45-B99D-2BD18CD4A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E6E2-B50E-0F45-8E3E-A72186437857}" type="datetimeFigureOut">
              <a:rPr lang="en-US" smtClean="0"/>
              <a:pPr/>
              <a:t>5/30/20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763-F741-EA45-B99D-2BD18CD4A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E6E2-B50E-0F45-8E3E-A72186437857}" type="datetimeFigureOut">
              <a:rPr lang="en-US" smtClean="0"/>
              <a:pPr/>
              <a:t>5/30/20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A07763-F741-EA45-B99D-2BD18CD4A0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E6E2-B50E-0F45-8E3E-A72186437857}" type="datetimeFigureOut">
              <a:rPr lang="en-US" smtClean="0"/>
              <a:pPr/>
              <a:t>5/30/20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763-F741-EA45-B99D-2BD18CD4A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E6E2-B50E-0F45-8E3E-A72186437857}" type="datetimeFigureOut">
              <a:rPr lang="en-US" smtClean="0"/>
              <a:pPr/>
              <a:t>5/30/20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EA07763-F741-EA45-B99D-2BD18CD4A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4F3E6E2-B50E-0F45-8E3E-A72186437857}" type="datetimeFigureOut">
              <a:rPr lang="en-US" smtClean="0"/>
              <a:pPr/>
              <a:t>5/30/20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763-F741-EA45-B99D-2BD18CD4A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4F3E6E2-B50E-0F45-8E3E-A72186437857}" type="datetimeFigureOut">
              <a:rPr lang="en-US" smtClean="0"/>
              <a:pPr/>
              <a:t>5/30/20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EA07763-F741-EA45-B99D-2BD18CD4A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netflix.com/research-area/machine-learning" TargetMode="External"/><Relationship Id="rId4" Type="http://schemas.openxmlformats.org/officeDocument/2006/relationships/hyperlink" Target="https://www.alliedmarketresearch.com/video-streaming-marke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ariety.com/2019/tv/news/netflix-more-2019-originals-than-entire-tv-industry-in-2005-120344170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1036320"/>
            <a:ext cx="6480048" cy="2301240"/>
          </a:xfrm>
        </p:spPr>
        <p:txBody>
          <a:bodyPr/>
          <a:lstStyle/>
          <a:p>
            <a:r>
              <a:rPr lang="en-US" dirty="0" smtClean="0"/>
              <a:t>DSC 530: EDA of Streaming Content Data Set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064" y="3759200"/>
            <a:ext cx="6480048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 Zach Quinn</a:t>
            </a:r>
          </a:p>
          <a:p>
            <a:r>
              <a:rPr lang="en-US" sz="2400" dirty="0" smtClean="0"/>
              <a:t>DSC 530 </a:t>
            </a:r>
          </a:p>
          <a:p>
            <a:r>
              <a:rPr lang="en-US" sz="2400" dirty="0" smtClean="0"/>
              <a:t>Prof Williams</a:t>
            </a:r>
          </a:p>
          <a:p>
            <a:r>
              <a:rPr lang="en-US" sz="2400" dirty="0" smtClean="0"/>
              <a:t>Bellevue University 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Model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80-20 </a:t>
            </a:r>
            <a:r>
              <a:rPr lang="en-US" dirty="0" err="1" smtClean="0"/>
              <a:t>train_test</a:t>
            </a:r>
            <a:r>
              <a:rPr lang="en-US" dirty="0" smtClean="0"/>
              <a:t> split of year ~ IMDB</a:t>
            </a:r>
          </a:p>
          <a:p>
            <a:r>
              <a:rPr lang="en-US" dirty="0" smtClean="0"/>
              <a:t>Coefficient: -0.07 </a:t>
            </a:r>
          </a:p>
          <a:p>
            <a:r>
              <a:rPr lang="en-US" dirty="0" smtClean="0"/>
              <a:t>Intercept: 20.42</a:t>
            </a:r>
          </a:p>
          <a:p>
            <a:r>
              <a:rPr lang="en-US" dirty="0" smtClean="0"/>
              <a:t>Score: 0.01 </a:t>
            </a:r>
          </a:p>
          <a:p>
            <a:r>
              <a:rPr lang="en-US" dirty="0" smtClean="0"/>
              <a:t>Accuracy: 1% </a:t>
            </a:r>
          </a:p>
          <a:p>
            <a:r>
              <a:rPr lang="en-US" dirty="0" smtClean="0"/>
              <a:t>Result: Cannot sufficiently reject null hypothesis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Model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80-20 </a:t>
            </a:r>
            <a:r>
              <a:rPr lang="en-US" dirty="0" err="1" smtClean="0"/>
              <a:t>test_train</a:t>
            </a:r>
            <a:r>
              <a:rPr lang="en-US" dirty="0" smtClean="0"/>
              <a:t> split of Runtime ~ IMDB </a:t>
            </a:r>
          </a:p>
          <a:p>
            <a:r>
              <a:rPr lang="en-US" dirty="0" smtClean="0"/>
              <a:t>Coefficient: 0.01</a:t>
            </a:r>
          </a:p>
          <a:p>
            <a:r>
              <a:rPr lang="en-US" dirty="0" smtClean="0"/>
              <a:t>Intercept: 4.89</a:t>
            </a:r>
          </a:p>
          <a:p>
            <a:r>
              <a:rPr lang="en-US" dirty="0" smtClean="0"/>
              <a:t>Score: 0.08 </a:t>
            </a:r>
          </a:p>
          <a:p>
            <a:r>
              <a:rPr lang="en-US" dirty="0" smtClean="0"/>
              <a:t>Accuracy: 8%</a:t>
            </a:r>
          </a:p>
          <a:p>
            <a:r>
              <a:rPr lang="en-US" dirty="0" smtClean="0"/>
              <a:t>Result: Cannot sufficiently reject the null hypothesis for the model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Model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80-20 </a:t>
            </a:r>
            <a:r>
              <a:rPr lang="en-US" dirty="0" err="1" smtClean="0"/>
              <a:t>test_train</a:t>
            </a:r>
            <a:r>
              <a:rPr lang="en-US" dirty="0" smtClean="0"/>
              <a:t> split of Year ~ Rotten Tomatoes</a:t>
            </a:r>
          </a:p>
          <a:p>
            <a:r>
              <a:rPr lang="en-US" dirty="0" smtClean="0"/>
              <a:t>Coefficient: -0.09</a:t>
            </a:r>
          </a:p>
          <a:p>
            <a:r>
              <a:rPr lang="en-US" dirty="0" smtClean="0"/>
              <a:t>Intercept: 234.2</a:t>
            </a:r>
          </a:p>
          <a:p>
            <a:r>
              <a:rPr lang="en-US" dirty="0" smtClean="0"/>
              <a:t>Score: 0.002</a:t>
            </a:r>
          </a:p>
          <a:p>
            <a:r>
              <a:rPr lang="en-US" dirty="0" smtClean="0"/>
              <a:t>Accuracy: 0.002% </a:t>
            </a:r>
          </a:p>
          <a:p>
            <a:r>
              <a:rPr lang="en-US" dirty="0" smtClean="0"/>
              <a:t>Result: Cannot reject null hypothesis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Unable to reject null hypothesis on basis of insufficient correlation test and linear model</a:t>
            </a:r>
          </a:p>
          <a:p>
            <a:r>
              <a:rPr lang="en-US" dirty="0" smtClean="0"/>
              <a:t>No significant correlation among variables: Year ~ </a:t>
            </a:r>
            <a:r>
              <a:rPr lang="en-US" dirty="0" smtClean="0"/>
              <a:t>IMDB</a:t>
            </a:r>
            <a:r>
              <a:rPr lang="en-US" dirty="0" smtClean="0"/>
              <a:t>, </a:t>
            </a:r>
            <a:r>
              <a:rPr lang="en-US" dirty="0" smtClean="0"/>
              <a:t>Runtime </a:t>
            </a:r>
            <a:r>
              <a:rPr lang="en-US" dirty="0" smtClean="0"/>
              <a:t>~ IMDB</a:t>
            </a:r>
            <a:r>
              <a:rPr lang="en-US" dirty="0" smtClean="0"/>
              <a:t> or Year ~ Rotten Tomatoes</a:t>
            </a:r>
          </a:p>
          <a:p>
            <a:r>
              <a:rPr lang="en-US" dirty="0" smtClean="0"/>
              <a:t>Hypothesis invalid: Year and runtime do not have a significant impact on how streaming content is rated and, consequently, promoted to subscribers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References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Bridge, G. (2019, December 18). Netflix Released More Originals in 2019 Than the Entire TV Industry Did in 2005. Retrieved May 30, 2020, from </a:t>
            </a:r>
            <a:r>
              <a:rPr lang="en-US" sz="1800" dirty="0" smtClean="0">
                <a:hlinkClick r:id="rId2"/>
              </a:rPr>
              <a:t>https://variety.com/2019/tv/news/netflix-more-2019-originals-than-entire-tv-industry-in-2005-1203441709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r>
              <a:rPr lang="en-US" sz="1800" dirty="0" smtClean="0"/>
              <a:t>Netflix. (2020). Netflix Research: Machine Learning. Retrieved May 30, 2020, from </a:t>
            </a:r>
            <a:r>
              <a:rPr lang="en-US" sz="1800" dirty="0" smtClean="0">
                <a:hlinkClick r:id="rId3"/>
              </a:rPr>
              <a:t>https://research.netflix.com/research-area/machine-</a:t>
            </a:r>
            <a:r>
              <a:rPr lang="en-US" sz="1800" dirty="0" smtClean="0">
                <a:hlinkClick r:id="rId3"/>
              </a:rPr>
              <a:t>learning</a:t>
            </a:r>
            <a:endParaRPr lang="en-US" sz="1800" dirty="0" smtClean="0"/>
          </a:p>
          <a:p>
            <a:r>
              <a:rPr lang="en-US" sz="1800" dirty="0" smtClean="0"/>
              <a:t>Rake</a:t>
            </a:r>
            <a:r>
              <a:rPr lang="en-US" sz="1800" dirty="0" smtClean="0"/>
              <a:t>, R., &amp;amp; </a:t>
            </a:r>
            <a:r>
              <a:rPr lang="en-US" sz="1800" dirty="0" err="1" smtClean="0"/>
              <a:t>Baul</a:t>
            </a:r>
            <a:r>
              <a:rPr lang="en-US" sz="1800" dirty="0" smtClean="0"/>
              <a:t>, S. (2019, December). Video Streaming Market Size, Share and Growth Drivers Analysis - 2026. Retrieved May 30, 2020, from </a:t>
            </a:r>
            <a:r>
              <a:rPr lang="en-US" sz="1800" dirty="0" smtClean="0">
                <a:hlinkClick r:id="rId4"/>
              </a:rPr>
              <a:t>https://www.alliedmarketresearch.com/video-streaming-</a:t>
            </a:r>
            <a:r>
              <a:rPr lang="en-US" sz="1800" dirty="0" smtClean="0">
                <a:hlinkClick r:id="rId4"/>
              </a:rPr>
              <a:t>market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Video streaming market valued at 38.5 billion (2018), projected to reach 149 billion dollars by 2026 (Rake, </a:t>
            </a:r>
            <a:r>
              <a:rPr lang="en-US" sz="2400" dirty="0" err="1" smtClean="0">
                <a:latin typeface="Times New Roman"/>
                <a:cs typeface="Times New Roman"/>
              </a:rPr>
              <a:t>Baul</a:t>
            </a:r>
            <a:r>
              <a:rPr lang="en-US" sz="2400" dirty="0" smtClean="0">
                <a:latin typeface="Times New Roman"/>
                <a:cs typeface="Times New Roman"/>
              </a:rPr>
              <a:t>, 2019)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Netflix released nearly 400 original series in 2019 and relies heavily upon its robust library of licensed content (Bridge, 2019)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Subscriber data feeds machine learning recommendation algorithms to promote most-viewed and highly rated content (Netflix, 2020)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Unlike Nielsen ratings of broadcast T.V. age, streaming platforms reluctant to release user data to public/advertisers</a:t>
            </a:r>
          </a:p>
          <a:p>
            <a:endParaRPr lang="en-US" sz="2400" dirty="0" smtClean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EDA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Research question: </a:t>
            </a:r>
            <a:r>
              <a:rPr lang="en-US" sz="2200" dirty="0"/>
              <a:t>Does the release </a:t>
            </a:r>
            <a:r>
              <a:rPr lang="en-US" sz="2200" dirty="0" smtClean="0"/>
              <a:t>year and runtime </a:t>
            </a:r>
            <a:r>
              <a:rPr lang="en-US" sz="2200" dirty="0"/>
              <a:t>of a particular film selection have a significant impact on how it is rated and, therefore, promoted on Disney Plus, </a:t>
            </a:r>
            <a:r>
              <a:rPr lang="en-US" sz="2200" dirty="0" err="1"/>
              <a:t>Hulu</a:t>
            </a:r>
            <a:r>
              <a:rPr lang="en-US" sz="2200" dirty="0"/>
              <a:t>, Netflix and Amazon Prime?</a:t>
            </a:r>
            <a:r>
              <a:rPr lang="en-US" sz="2200" dirty="0" smtClean="0"/>
              <a:t>  </a:t>
            </a:r>
          </a:p>
          <a:p>
            <a:r>
              <a:rPr lang="en-US" sz="2200" dirty="0" smtClean="0"/>
              <a:t>Data set includes 17 columns with 16,744 unique values </a:t>
            </a:r>
          </a:p>
          <a:p>
            <a:r>
              <a:rPr lang="en-US" sz="2200" dirty="0" smtClean="0"/>
              <a:t>Relevant variables:</a:t>
            </a:r>
            <a:endParaRPr lang="en-US" sz="2200" dirty="0" smtClean="0"/>
          </a:p>
          <a:p>
            <a:pPr lvl="1"/>
            <a:r>
              <a:rPr lang="en-US" sz="1800" dirty="0" smtClean="0"/>
              <a:t>Runtime</a:t>
            </a:r>
            <a:endParaRPr lang="en-US" sz="1800" dirty="0" smtClean="0"/>
          </a:p>
          <a:p>
            <a:pPr lvl="1"/>
            <a:r>
              <a:rPr lang="en-US" sz="1800" dirty="0" smtClean="0"/>
              <a:t>IMDB rating</a:t>
            </a:r>
          </a:p>
          <a:p>
            <a:pPr lvl="1"/>
            <a:r>
              <a:rPr lang="en-US" sz="1800" dirty="0" smtClean="0"/>
              <a:t>Year</a:t>
            </a:r>
          </a:p>
          <a:p>
            <a:pPr lvl="1"/>
            <a:r>
              <a:rPr lang="en-US" sz="1800" dirty="0" smtClean="0"/>
              <a:t>Rotten </a:t>
            </a:r>
            <a:r>
              <a:rPr lang="en-US" sz="1800" dirty="0" smtClean="0"/>
              <a:t>Tomatoes rating</a:t>
            </a:r>
          </a:p>
          <a:p>
            <a:pPr lvl="1"/>
            <a:r>
              <a:rPr lang="en-US" sz="1800" dirty="0" smtClean="0"/>
              <a:t>Netflix (downloaded or not downloaded)</a:t>
            </a:r>
            <a:endParaRPr lang="en-US" sz="18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Cleaned data display</a:t>
            </a:r>
            <a:endParaRPr lang="en-US" dirty="0"/>
          </a:p>
        </p:txBody>
      </p:sp>
      <p:pic>
        <p:nvPicPr>
          <p:cNvPr id="4" name="Content Placeholder 3" descr="Screen Shot 2020-05-29 at 5.33.49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650" r="-5650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 </a:t>
            </a:r>
            <a:endParaRPr lang="en-US" dirty="0"/>
          </a:p>
        </p:txBody>
      </p:sp>
      <p:pic>
        <p:nvPicPr>
          <p:cNvPr id="6" name="Content Placeholder 5" descr="Screen Shot 2020-05-30 at 11.13.02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68903" b="-68903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 for variables</a:t>
            </a:r>
            <a:endParaRPr lang="en-US" dirty="0"/>
          </a:p>
        </p:txBody>
      </p:sp>
      <p:pic>
        <p:nvPicPr>
          <p:cNvPr id="12" name="Content Placeholder 11" descr="Screen Shot 2020-05-30 at 11.18.22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9334" r="-9334"/>
          <a:stretch>
            <a:fillRect/>
          </a:stretch>
        </p:blipFill>
        <p:spPr>
          <a:xfrm>
            <a:off x="457200" y="1417638"/>
            <a:ext cx="3794335" cy="2086738"/>
          </a:xfrm>
        </p:spPr>
      </p:pic>
      <p:pic>
        <p:nvPicPr>
          <p:cNvPr id="13" name="Picture 12" descr="Screen Shot 2020-05-30 at 11.19.15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70" y="1417638"/>
            <a:ext cx="2946288" cy="1996287"/>
          </a:xfrm>
          <a:prstGeom prst="rect">
            <a:avLst/>
          </a:prstGeom>
        </p:spPr>
      </p:pic>
      <p:pic>
        <p:nvPicPr>
          <p:cNvPr id="14" name="Picture 13" descr="Screen Shot 2020-05-30 at 11.19.50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86" y="3825649"/>
            <a:ext cx="2677575" cy="2134836"/>
          </a:xfrm>
          <a:prstGeom prst="rect">
            <a:avLst/>
          </a:prstGeom>
        </p:spPr>
      </p:pic>
      <p:pic>
        <p:nvPicPr>
          <p:cNvPr id="15" name="Picture 14" descr="Screen Shot 2020-05-30 at 11.20.21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151" y="3844141"/>
            <a:ext cx="2966837" cy="2116344"/>
          </a:xfrm>
          <a:prstGeom prst="rect">
            <a:avLst/>
          </a:prstGeom>
        </p:spPr>
      </p:pic>
      <p:pic>
        <p:nvPicPr>
          <p:cNvPr id="16" name="Picture 15" descr="Screen Shot 2020-05-30 at 11.20.55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988" y="3825649"/>
            <a:ext cx="2643540" cy="21348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</a:t>
            </a:r>
            <a:endParaRPr lang="en-US" dirty="0"/>
          </a:p>
        </p:txBody>
      </p:sp>
      <p:pic>
        <p:nvPicPr>
          <p:cNvPr id="6" name="Content Placeholder 5" descr="Screen Shot 2020-05-30 at 11.21.47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39327" b="-39327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Test Heat Map</a:t>
            </a:r>
            <a:endParaRPr lang="en-US" dirty="0"/>
          </a:p>
        </p:txBody>
      </p:sp>
      <p:pic>
        <p:nvPicPr>
          <p:cNvPr id="6" name="Content Placeholder 5" descr="Screen Shot 2020-05-30 at 11.22.44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3672" r="-13672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Plot (All Variables)</a:t>
            </a:r>
            <a:endParaRPr lang="en-US" dirty="0"/>
          </a:p>
        </p:txBody>
      </p:sp>
      <p:pic>
        <p:nvPicPr>
          <p:cNvPr id="4" name="Content Placeholder 3" descr="Screen Shot 2020-05-29 at 5.36.26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880" r="-5880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103</TotalTime>
  <Words>508</Words>
  <Application>Microsoft Macintosh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DSC 530: EDA of Streaming Content Data Set </vt:lpstr>
      <vt:lpstr>Introduction </vt:lpstr>
      <vt:lpstr>Beginning EDA </vt:lpstr>
      <vt:lpstr>Cleaned data display</vt:lpstr>
      <vt:lpstr>Descriptive Statistics </vt:lpstr>
      <vt:lpstr>Histograms for variables</vt:lpstr>
      <vt:lpstr>Correlation Matrix</vt:lpstr>
      <vt:lpstr>Correlation Test Heat Map</vt:lpstr>
      <vt:lpstr>Correlation Plot (All Variables)</vt:lpstr>
      <vt:lpstr>Linear Regression Model 1</vt:lpstr>
      <vt:lpstr>Linear Regression Model 2</vt:lpstr>
      <vt:lpstr>Linear Regression Model 3</vt:lpstr>
      <vt:lpstr>Results </vt:lpstr>
      <vt:lpstr>References </vt:lpstr>
    </vt:vector>
  </TitlesOfParts>
  <Company>Calvert Hall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Zach  Quinn</dc:creator>
  <cp:lastModifiedBy>Zach  Quinn</cp:lastModifiedBy>
  <cp:revision>27</cp:revision>
  <dcterms:created xsi:type="dcterms:W3CDTF">2020-05-30T15:11:53Z</dcterms:created>
  <dcterms:modified xsi:type="dcterms:W3CDTF">2020-05-30T15:56:26Z</dcterms:modified>
</cp:coreProperties>
</file>