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1"/>
  </p:notesMasterIdLst>
  <p:sldIdLst>
    <p:sldId id="256" r:id="rId3"/>
    <p:sldId id="257" r:id="rId4"/>
    <p:sldId id="258" r:id="rId5"/>
    <p:sldId id="266" r:id="rId6"/>
    <p:sldId id="259" r:id="rId7"/>
    <p:sldId id="260" r:id="rId8"/>
    <p:sldId id="261" r:id="rId9"/>
    <p:sldId id="262" r:id="rId10"/>
    <p:sldId id="264" r:id="rId11"/>
    <p:sldId id="265"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162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6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urface\CSC_proj\presentation\mlp_yield.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urface\CSC_proj\presentation\market_yield.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urface\CSC_proj\presentation\xgb_yiel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urface\CSC_proj\presentation\xgb_yiel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urface\CSC_proj\presentation\industrie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urface\CSC_proj\presentation\industrie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urface\CSC_proj\data\industries_0.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urface\CSC_proj\data\industries_9.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urface\CSC_proj\presentation\market_yield.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urface\CSC_proj\presentation\market_yield.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a:t>截至</a:t>
            </a:r>
            <a:r>
              <a:rPr lang="en-US" altLang="zh-CN" dirty="0"/>
              <a:t>2019/11</a:t>
            </a:r>
            <a:r>
              <a:rPr lang="zh-CN" altLang="en-US" dirty="0"/>
              <a:t>最终收益率对比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9类</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Sheet1!$L$62</c:f>
              <c:numCache>
                <c:formatCode>General</c:formatCode>
                <c:ptCount val="1"/>
              </c:numCache>
            </c:numRef>
          </c:cat>
          <c:val>
            <c:numRef>
              <c:f>Sheet1!$U$5</c:f>
              <c:numCache>
                <c:formatCode>0.0000%</c:formatCode>
                <c:ptCount val="1"/>
                <c:pt idx="0">
                  <c:v>0.28662300000000007</c:v>
                </c:pt>
              </c:numCache>
            </c:numRef>
          </c:val>
          <c:extLst>
            <c:ext xmlns:c16="http://schemas.microsoft.com/office/drawing/2014/chart" uri="{C3380CC4-5D6E-409C-BE32-E72D297353CC}">
              <c16:uniqueId val="{00000000-AA5F-4416-99C8-E7389B4B62C5}"/>
            </c:ext>
          </c:extLst>
        </c:ser>
        <c:ser>
          <c:idx val="1"/>
          <c:order val="1"/>
          <c:tx>
            <c:v>8类</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Sheet1!$L$62</c:f>
              <c:numCache>
                <c:formatCode>General</c:formatCode>
                <c:ptCount val="1"/>
              </c:numCache>
            </c:numRef>
          </c:cat>
          <c:val>
            <c:numRef>
              <c:f>Sheet1!$U$11</c:f>
              <c:numCache>
                <c:formatCode>0.0000%</c:formatCode>
                <c:ptCount val="1"/>
                <c:pt idx="0">
                  <c:v>0.22371500000000011</c:v>
                </c:pt>
              </c:numCache>
            </c:numRef>
          </c:val>
          <c:extLst>
            <c:ext xmlns:c16="http://schemas.microsoft.com/office/drawing/2014/chart" uri="{C3380CC4-5D6E-409C-BE32-E72D297353CC}">
              <c16:uniqueId val="{00000001-AA5F-4416-99C8-E7389B4B62C5}"/>
            </c:ext>
          </c:extLst>
        </c:ser>
        <c:ser>
          <c:idx val="2"/>
          <c:order val="2"/>
          <c:tx>
            <c:v>7类</c:v>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Sheet1!$L$62</c:f>
              <c:numCache>
                <c:formatCode>General</c:formatCode>
                <c:ptCount val="1"/>
              </c:numCache>
            </c:numRef>
          </c:cat>
          <c:val>
            <c:numRef>
              <c:f>Sheet1!$U$17</c:f>
              <c:numCache>
                <c:formatCode>0.0000%</c:formatCode>
                <c:ptCount val="1"/>
                <c:pt idx="0">
                  <c:v>0.22204099999999993</c:v>
                </c:pt>
              </c:numCache>
            </c:numRef>
          </c:val>
          <c:extLst>
            <c:ext xmlns:c16="http://schemas.microsoft.com/office/drawing/2014/chart" uri="{C3380CC4-5D6E-409C-BE32-E72D297353CC}">
              <c16:uniqueId val="{00000002-AA5F-4416-99C8-E7389B4B62C5}"/>
            </c:ext>
          </c:extLst>
        </c:ser>
        <c:ser>
          <c:idx val="3"/>
          <c:order val="3"/>
          <c:tx>
            <c:v>6类</c:v>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Sheet1!$L$62</c:f>
              <c:numCache>
                <c:formatCode>General</c:formatCode>
                <c:ptCount val="1"/>
              </c:numCache>
            </c:numRef>
          </c:cat>
          <c:val>
            <c:numRef>
              <c:f>Sheet1!$U$23</c:f>
              <c:numCache>
                <c:formatCode>0.0000%</c:formatCode>
                <c:ptCount val="1"/>
                <c:pt idx="0">
                  <c:v>0.16673000000000004</c:v>
                </c:pt>
              </c:numCache>
            </c:numRef>
          </c:val>
          <c:extLst>
            <c:ext xmlns:c16="http://schemas.microsoft.com/office/drawing/2014/chart" uri="{C3380CC4-5D6E-409C-BE32-E72D297353CC}">
              <c16:uniqueId val="{00000003-AA5F-4416-99C8-E7389B4B62C5}"/>
            </c:ext>
          </c:extLst>
        </c:ser>
        <c:ser>
          <c:idx val="4"/>
          <c:order val="4"/>
          <c:tx>
            <c:v>5类</c:v>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Sheet1!$L$62</c:f>
              <c:numCache>
                <c:formatCode>General</c:formatCode>
                <c:ptCount val="1"/>
              </c:numCache>
            </c:numRef>
          </c:cat>
          <c:val>
            <c:numRef>
              <c:f>Sheet1!$U$29</c:f>
              <c:numCache>
                <c:formatCode>0.0000%</c:formatCode>
                <c:ptCount val="1"/>
                <c:pt idx="0">
                  <c:v>0.25264599999999993</c:v>
                </c:pt>
              </c:numCache>
            </c:numRef>
          </c:val>
          <c:extLst>
            <c:ext xmlns:c16="http://schemas.microsoft.com/office/drawing/2014/chart" uri="{C3380CC4-5D6E-409C-BE32-E72D297353CC}">
              <c16:uniqueId val="{00000004-AA5F-4416-99C8-E7389B4B62C5}"/>
            </c:ext>
          </c:extLst>
        </c:ser>
        <c:ser>
          <c:idx val="5"/>
          <c:order val="5"/>
          <c:tx>
            <c:v>4类</c:v>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Sheet1!$L$62</c:f>
              <c:numCache>
                <c:formatCode>General</c:formatCode>
                <c:ptCount val="1"/>
              </c:numCache>
            </c:numRef>
          </c:cat>
          <c:val>
            <c:numRef>
              <c:f>Sheet1!$U$35</c:f>
              <c:numCache>
                <c:formatCode>0.0000%</c:formatCode>
                <c:ptCount val="1"/>
                <c:pt idx="0">
                  <c:v>0.22075200000000006</c:v>
                </c:pt>
              </c:numCache>
            </c:numRef>
          </c:val>
          <c:extLst>
            <c:ext xmlns:c16="http://schemas.microsoft.com/office/drawing/2014/chart" uri="{C3380CC4-5D6E-409C-BE32-E72D297353CC}">
              <c16:uniqueId val="{00000005-AA5F-4416-99C8-E7389B4B62C5}"/>
            </c:ext>
          </c:extLst>
        </c:ser>
        <c:ser>
          <c:idx val="6"/>
          <c:order val="6"/>
          <c:tx>
            <c:v>3类</c:v>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Sheet1!$L$62</c:f>
              <c:numCache>
                <c:formatCode>General</c:formatCode>
                <c:ptCount val="1"/>
              </c:numCache>
            </c:numRef>
          </c:cat>
          <c:val>
            <c:numRef>
              <c:f>Sheet1!$U$41</c:f>
              <c:numCache>
                <c:formatCode>0.0000%</c:formatCode>
                <c:ptCount val="1"/>
                <c:pt idx="0">
                  <c:v>0.30404900000000001</c:v>
                </c:pt>
              </c:numCache>
            </c:numRef>
          </c:val>
          <c:extLst>
            <c:ext xmlns:c16="http://schemas.microsoft.com/office/drawing/2014/chart" uri="{C3380CC4-5D6E-409C-BE32-E72D297353CC}">
              <c16:uniqueId val="{00000006-AA5F-4416-99C8-E7389B4B62C5}"/>
            </c:ext>
          </c:extLst>
        </c:ser>
        <c:ser>
          <c:idx val="7"/>
          <c:order val="7"/>
          <c:tx>
            <c:v>2类</c:v>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Sheet1!$L$62</c:f>
              <c:numCache>
                <c:formatCode>General</c:formatCode>
                <c:ptCount val="1"/>
              </c:numCache>
            </c:numRef>
          </c:cat>
          <c:val>
            <c:numRef>
              <c:f>Sheet1!$U$47</c:f>
              <c:numCache>
                <c:formatCode>0.0000%</c:formatCode>
                <c:ptCount val="1"/>
                <c:pt idx="0">
                  <c:v>0.24973099999999993</c:v>
                </c:pt>
              </c:numCache>
            </c:numRef>
          </c:val>
          <c:extLst>
            <c:ext xmlns:c16="http://schemas.microsoft.com/office/drawing/2014/chart" uri="{C3380CC4-5D6E-409C-BE32-E72D297353CC}">
              <c16:uniqueId val="{00000007-AA5F-4416-99C8-E7389B4B62C5}"/>
            </c:ext>
          </c:extLst>
        </c:ser>
        <c:ser>
          <c:idx val="8"/>
          <c:order val="8"/>
          <c:tx>
            <c:v>1类</c:v>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Sheet1!$L$62</c:f>
              <c:numCache>
                <c:formatCode>General</c:formatCode>
                <c:ptCount val="1"/>
              </c:numCache>
            </c:numRef>
          </c:cat>
          <c:val>
            <c:numRef>
              <c:f>Sheet1!$U$53</c:f>
              <c:numCache>
                <c:formatCode>0.0000%</c:formatCode>
                <c:ptCount val="1"/>
                <c:pt idx="0">
                  <c:v>0.19395899999999999</c:v>
                </c:pt>
              </c:numCache>
            </c:numRef>
          </c:val>
          <c:extLst>
            <c:ext xmlns:c16="http://schemas.microsoft.com/office/drawing/2014/chart" uri="{C3380CC4-5D6E-409C-BE32-E72D297353CC}">
              <c16:uniqueId val="{00000008-AA5F-4416-99C8-E7389B4B62C5}"/>
            </c:ext>
          </c:extLst>
        </c:ser>
        <c:ser>
          <c:idx val="9"/>
          <c:order val="9"/>
          <c:tx>
            <c:v>0类</c:v>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Sheet1!$L$62</c:f>
              <c:numCache>
                <c:formatCode>General</c:formatCode>
                <c:ptCount val="1"/>
              </c:numCache>
            </c:numRef>
          </c:cat>
          <c:val>
            <c:numRef>
              <c:f>Sheet1!$U$59</c:f>
              <c:numCache>
                <c:formatCode>0.0000%</c:formatCode>
                <c:ptCount val="1"/>
                <c:pt idx="0">
                  <c:v>0.1106720000000001</c:v>
                </c:pt>
              </c:numCache>
            </c:numRef>
          </c:val>
          <c:extLst>
            <c:ext xmlns:c16="http://schemas.microsoft.com/office/drawing/2014/chart" uri="{C3380CC4-5D6E-409C-BE32-E72D297353CC}">
              <c16:uniqueId val="{00000009-AA5F-4416-99C8-E7389B4B62C5}"/>
            </c:ext>
          </c:extLst>
        </c:ser>
        <c:dLbls>
          <c:dLblPos val="outEnd"/>
          <c:showLegendKey val="0"/>
          <c:showVal val="1"/>
          <c:showCatName val="0"/>
          <c:showSerName val="0"/>
          <c:showPercent val="0"/>
          <c:showBubbleSize val="0"/>
        </c:dLbls>
        <c:gapWidth val="219"/>
        <c:overlap val="-27"/>
        <c:axId val="802200264"/>
        <c:axId val="802201576"/>
      </c:barChart>
      <c:catAx>
        <c:axId val="802200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02201576"/>
        <c:crosses val="autoZero"/>
        <c:auto val="1"/>
        <c:lblAlgn val="ctr"/>
        <c:lblOffset val="100"/>
        <c:noMultiLvlLbl val="0"/>
      </c:catAx>
      <c:valAx>
        <c:axId val="802201576"/>
        <c:scaling>
          <c:orientation val="minMax"/>
        </c:scaling>
        <c:delete val="0"/>
        <c:axPos val="l"/>
        <c:majorGridlines>
          <c:spPr>
            <a:ln w="9525" cap="flat" cmpd="sng" algn="ctr">
              <a:solidFill>
                <a:schemeClr val="tx1">
                  <a:lumMod val="15000"/>
                  <a:lumOff val="85000"/>
                </a:schemeClr>
              </a:solidFill>
              <a:round/>
            </a:ln>
            <a:effectLst/>
          </c:spPr>
        </c:majorGridlines>
        <c:numFmt formatCode="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022002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模型拟合度对比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Sheet1!$A$112</c:f>
              <c:strCache>
                <c:ptCount val="1"/>
                <c:pt idx="0">
                  <c:v>mlp</c:v>
                </c:pt>
              </c:strCache>
            </c:strRef>
          </c:tx>
          <c:spPr>
            <a:solidFill>
              <a:schemeClr val="accent1"/>
            </a:solidFill>
            <a:ln>
              <a:noFill/>
            </a:ln>
            <a:effectLst/>
          </c:spPr>
          <c:invertIfNegative val="0"/>
          <c:cat>
            <c:strRef>
              <c:f>Sheet1!$B$111:$F$111</c:f>
              <c:strCache>
                <c:ptCount val="5"/>
                <c:pt idx="0">
                  <c:v>accuracy</c:v>
                </c:pt>
                <c:pt idx="1">
                  <c:v>9类precision</c:v>
                </c:pt>
                <c:pt idx="2">
                  <c:v>9类recall</c:v>
                </c:pt>
                <c:pt idx="3">
                  <c:v>0类precision</c:v>
                </c:pt>
                <c:pt idx="4">
                  <c:v>0类recall</c:v>
                </c:pt>
              </c:strCache>
            </c:strRef>
          </c:cat>
          <c:val>
            <c:numRef>
              <c:f>Sheet1!$B$112:$F$112</c:f>
              <c:numCache>
                <c:formatCode>General</c:formatCode>
                <c:ptCount val="5"/>
                <c:pt idx="0">
                  <c:v>0.13189812000000001</c:v>
                </c:pt>
                <c:pt idx="1">
                  <c:v>0.13457617199999999</c:v>
                </c:pt>
                <c:pt idx="2">
                  <c:v>0.12737799799999999</c:v>
                </c:pt>
                <c:pt idx="3">
                  <c:v>0.16856652899999999</c:v>
                </c:pt>
                <c:pt idx="4">
                  <c:v>0.46007709299999999</c:v>
                </c:pt>
              </c:numCache>
            </c:numRef>
          </c:val>
          <c:extLst>
            <c:ext xmlns:c16="http://schemas.microsoft.com/office/drawing/2014/chart" uri="{C3380CC4-5D6E-409C-BE32-E72D297353CC}">
              <c16:uniqueId val="{00000000-F9CD-48A1-B141-FE47D09EE0B9}"/>
            </c:ext>
          </c:extLst>
        </c:ser>
        <c:ser>
          <c:idx val="1"/>
          <c:order val="1"/>
          <c:tx>
            <c:strRef>
              <c:f>Sheet1!$A$113</c:f>
              <c:strCache>
                <c:ptCount val="1"/>
                <c:pt idx="0">
                  <c:v>xgboost</c:v>
                </c:pt>
              </c:strCache>
            </c:strRef>
          </c:tx>
          <c:spPr>
            <a:solidFill>
              <a:schemeClr val="accent2"/>
            </a:solidFill>
            <a:ln>
              <a:noFill/>
            </a:ln>
            <a:effectLst/>
          </c:spPr>
          <c:invertIfNegative val="0"/>
          <c:cat>
            <c:strRef>
              <c:f>Sheet1!$B$111:$F$111</c:f>
              <c:strCache>
                <c:ptCount val="5"/>
                <c:pt idx="0">
                  <c:v>accuracy</c:v>
                </c:pt>
                <c:pt idx="1">
                  <c:v>9类precision</c:v>
                </c:pt>
                <c:pt idx="2">
                  <c:v>9类recall</c:v>
                </c:pt>
                <c:pt idx="3">
                  <c:v>0类precision</c:v>
                </c:pt>
                <c:pt idx="4">
                  <c:v>0类recall</c:v>
                </c:pt>
              </c:strCache>
            </c:strRef>
          </c:cat>
          <c:val>
            <c:numRef>
              <c:f>Sheet1!$B$113:$F$113</c:f>
              <c:numCache>
                <c:formatCode>General</c:formatCode>
                <c:ptCount val="5"/>
                <c:pt idx="0">
                  <c:v>0.14920888700000001</c:v>
                </c:pt>
                <c:pt idx="1">
                  <c:v>0.15172413800000001</c:v>
                </c:pt>
                <c:pt idx="2">
                  <c:v>0.16377171200000001</c:v>
                </c:pt>
                <c:pt idx="3">
                  <c:v>0.211696472</c:v>
                </c:pt>
                <c:pt idx="4">
                  <c:v>0.482378855</c:v>
                </c:pt>
              </c:numCache>
            </c:numRef>
          </c:val>
          <c:extLst>
            <c:ext xmlns:c16="http://schemas.microsoft.com/office/drawing/2014/chart" uri="{C3380CC4-5D6E-409C-BE32-E72D297353CC}">
              <c16:uniqueId val="{00000001-F9CD-48A1-B141-FE47D09EE0B9}"/>
            </c:ext>
          </c:extLst>
        </c:ser>
        <c:dLbls>
          <c:showLegendKey val="0"/>
          <c:showVal val="0"/>
          <c:showCatName val="0"/>
          <c:showSerName val="0"/>
          <c:showPercent val="0"/>
          <c:showBubbleSize val="0"/>
        </c:dLbls>
        <c:gapWidth val="219"/>
        <c:overlap val="-27"/>
        <c:axId val="525434296"/>
        <c:axId val="525430688"/>
      </c:barChart>
      <c:catAx>
        <c:axId val="525434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25430688"/>
        <c:crosses val="autoZero"/>
        <c:auto val="1"/>
        <c:lblAlgn val="ctr"/>
        <c:lblOffset val="100"/>
        <c:noMultiLvlLbl val="0"/>
      </c:catAx>
      <c:valAx>
        <c:axId val="525430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25434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组合收益率曲线</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v>9类</c:v>
          </c:tx>
          <c:spPr>
            <a:ln w="28575" cap="rnd">
              <a:solidFill>
                <a:schemeClr val="accent1"/>
              </a:solidFill>
              <a:round/>
            </a:ln>
            <a:effectLst/>
          </c:spPr>
          <c:marker>
            <c:symbol val="none"/>
          </c:marker>
          <c:cat>
            <c:numRef>
              <c:f>Sheet1!$B$82:$K$82</c:f>
              <c:numCache>
                <c:formatCode>mmm\-yy</c:formatCode>
                <c:ptCount val="10"/>
                <c:pt idx="0">
                  <c:v>43497</c:v>
                </c:pt>
                <c:pt idx="1">
                  <c:v>43525</c:v>
                </c:pt>
                <c:pt idx="2">
                  <c:v>43556</c:v>
                </c:pt>
                <c:pt idx="3">
                  <c:v>43586</c:v>
                </c:pt>
                <c:pt idx="4">
                  <c:v>43617</c:v>
                </c:pt>
                <c:pt idx="5">
                  <c:v>43647</c:v>
                </c:pt>
                <c:pt idx="6">
                  <c:v>43678</c:v>
                </c:pt>
                <c:pt idx="7">
                  <c:v>43709</c:v>
                </c:pt>
                <c:pt idx="8">
                  <c:v>43739</c:v>
                </c:pt>
                <c:pt idx="9">
                  <c:v>43770</c:v>
                </c:pt>
              </c:numCache>
            </c:numRef>
          </c:cat>
          <c:val>
            <c:numRef>
              <c:f>Sheet1!$L$5:$U$5</c:f>
              <c:numCache>
                <c:formatCode>0.0000%</c:formatCode>
                <c:ptCount val="10"/>
                <c:pt idx="0">
                  <c:v>0.25454110271903008</c:v>
                </c:pt>
                <c:pt idx="1">
                  <c:v>0.42435774049694008</c:v>
                </c:pt>
                <c:pt idx="2">
                  <c:v>0.39108770252517</c:v>
                </c:pt>
                <c:pt idx="3">
                  <c:v>0.34023504534697002</c:v>
                </c:pt>
                <c:pt idx="4">
                  <c:v>0.35919287043704995</c:v>
                </c:pt>
                <c:pt idx="5">
                  <c:v>0.36340950663439009</c:v>
                </c:pt>
                <c:pt idx="6">
                  <c:v>0.37749319882926002</c:v>
                </c:pt>
                <c:pt idx="7">
                  <c:v>0.42674686794414995</c:v>
                </c:pt>
                <c:pt idx="8">
                  <c:v>0.41442252281390002</c:v>
                </c:pt>
                <c:pt idx="9">
                  <c:v>0.42259375665001997</c:v>
                </c:pt>
              </c:numCache>
            </c:numRef>
          </c:val>
          <c:smooth val="0"/>
          <c:extLst>
            <c:ext xmlns:c16="http://schemas.microsoft.com/office/drawing/2014/chart" uri="{C3380CC4-5D6E-409C-BE32-E72D297353CC}">
              <c16:uniqueId val="{00000000-D661-4DFD-A69D-961ECE1A8DDB}"/>
            </c:ext>
          </c:extLst>
        </c:ser>
        <c:ser>
          <c:idx val="1"/>
          <c:order val="1"/>
          <c:tx>
            <c:v>8类</c:v>
          </c:tx>
          <c:spPr>
            <a:ln w="28575" cap="rnd">
              <a:solidFill>
                <a:schemeClr val="accent2"/>
              </a:solidFill>
              <a:round/>
            </a:ln>
            <a:effectLst/>
          </c:spPr>
          <c:marker>
            <c:symbol val="none"/>
          </c:marker>
          <c:cat>
            <c:numRef>
              <c:f>Sheet1!$B$82:$K$82</c:f>
              <c:numCache>
                <c:formatCode>mmm\-yy</c:formatCode>
                <c:ptCount val="10"/>
                <c:pt idx="0">
                  <c:v>43497</c:v>
                </c:pt>
                <c:pt idx="1">
                  <c:v>43525</c:v>
                </c:pt>
                <c:pt idx="2">
                  <c:v>43556</c:v>
                </c:pt>
                <c:pt idx="3">
                  <c:v>43586</c:v>
                </c:pt>
                <c:pt idx="4">
                  <c:v>43617</c:v>
                </c:pt>
                <c:pt idx="5">
                  <c:v>43647</c:v>
                </c:pt>
                <c:pt idx="6">
                  <c:v>43678</c:v>
                </c:pt>
                <c:pt idx="7">
                  <c:v>43709</c:v>
                </c:pt>
                <c:pt idx="8">
                  <c:v>43739</c:v>
                </c:pt>
                <c:pt idx="9">
                  <c:v>43770</c:v>
                </c:pt>
              </c:numCache>
            </c:numRef>
          </c:cat>
          <c:val>
            <c:numRef>
              <c:f>Sheet1!$L$11:$U$11</c:f>
              <c:numCache>
                <c:formatCode>0.0000%</c:formatCode>
                <c:ptCount val="10"/>
                <c:pt idx="0">
                  <c:v>0.15428719078947006</c:v>
                </c:pt>
                <c:pt idx="1">
                  <c:v>0.26790790695283007</c:v>
                </c:pt>
                <c:pt idx="2">
                  <c:v>0.2528500556367399</c:v>
                </c:pt>
                <c:pt idx="3">
                  <c:v>0.21200467780590992</c:v>
                </c:pt>
                <c:pt idx="4">
                  <c:v>0.27648029665349005</c:v>
                </c:pt>
                <c:pt idx="5">
                  <c:v>0.27837302162828004</c:v>
                </c:pt>
                <c:pt idx="6">
                  <c:v>0.28839517360875999</c:v>
                </c:pt>
                <c:pt idx="7">
                  <c:v>0.31540840378067991</c:v>
                </c:pt>
                <c:pt idx="8">
                  <c:v>0.33854681277248999</c:v>
                </c:pt>
                <c:pt idx="9">
                  <c:v>0.3302052937045199</c:v>
                </c:pt>
              </c:numCache>
            </c:numRef>
          </c:val>
          <c:smooth val="0"/>
          <c:extLst>
            <c:ext xmlns:c16="http://schemas.microsoft.com/office/drawing/2014/chart" uri="{C3380CC4-5D6E-409C-BE32-E72D297353CC}">
              <c16:uniqueId val="{00000001-D661-4DFD-A69D-961ECE1A8DDB}"/>
            </c:ext>
          </c:extLst>
        </c:ser>
        <c:ser>
          <c:idx val="2"/>
          <c:order val="2"/>
          <c:tx>
            <c:v>7类</c:v>
          </c:tx>
          <c:spPr>
            <a:ln w="28575" cap="rnd">
              <a:solidFill>
                <a:schemeClr val="accent3"/>
              </a:solidFill>
              <a:round/>
            </a:ln>
            <a:effectLst/>
          </c:spPr>
          <c:marker>
            <c:symbol val="none"/>
          </c:marker>
          <c:cat>
            <c:numRef>
              <c:f>Sheet1!$B$82:$K$82</c:f>
              <c:numCache>
                <c:formatCode>mmm\-yy</c:formatCode>
                <c:ptCount val="10"/>
                <c:pt idx="0">
                  <c:v>43497</c:v>
                </c:pt>
                <c:pt idx="1">
                  <c:v>43525</c:v>
                </c:pt>
                <c:pt idx="2">
                  <c:v>43556</c:v>
                </c:pt>
                <c:pt idx="3">
                  <c:v>43586</c:v>
                </c:pt>
                <c:pt idx="4">
                  <c:v>43617</c:v>
                </c:pt>
                <c:pt idx="5">
                  <c:v>43647</c:v>
                </c:pt>
                <c:pt idx="6">
                  <c:v>43678</c:v>
                </c:pt>
                <c:pt idx="7">
                  <c:v>43709</c:v>
                </c:pt>
                <c:pt idx="8">
                  <c:v>43739</c:v>
                </c:pt>
                <c:pt idx="9">
                  <c:v>43770</c:v>
                </c:pt>
              </c:numCache>
            </c:numRef>
          </c:cat>
          <c:val>
            <c:numRef>
              <c:f>Sheet1!$L$17:$U$17</c:f>
              <c:numCache>
                <c:formatCode>0.0000%</c:formatCode>
                <c:ptCount val="10"/>
                <c:pt idx="0">
                  <c:v>0.14340445175437999</c:v>
                </c:pt>
                <c:pt idx="1">
                  <c:v>0.23471237420755009</c:v>
                </c:pt>
                <c:pt idx="2">
                  <c:v>0.2280230906165599</c:v>
                </c:pt>
                <c:pt idx="3">
                  <c:v>0.16684723425504</c:v>
                </c:pt>
                <c:pt idx="4">
                  <c:v>0.18670400801508991</c:v>
                </c:pt>
                <c:pt idx="5">
                  <c:v>0.18675767366701002</c:v>
                </c:pt>
                <c:pt idx="6">
                  <c:v>0.16810442910592993</c:v>
                </c:pt>
                <c:pt idx="7">
                  <c:v>0.18411480878605002</c:v>
                </c:pt>
                <c:pt idx="8">
                  <c:v>0.18574162808356998</c:v>
                </c:pt>
                <c:pt idx="9">
                  <c:v>0.18155243711564006</c:v>
                </c:pt>
              </c:numCache>
            </c:numRef>
          </c:val>
          <c:smooth val="0"/>
          <c:extLst>
            <c:ext xmlns:c16="http://schemas.microsoft.com/office/drawing/2014/chart" uri="{C3380CC4-5D6E-409C-BE32-E72D297353CC}">
              <c16:uniqueId val="{00000002-D661-4DFD-A69D-961ECE1A8DDB}"/>
            </c:ext>
          </c:extLst>
        </c:ser>
        <c:ser>
          <c:idx val="3"/>
          <c:order val="3"/>
          <c:tx>
            <c:v>6类</c:v>
          </c:tx>
          <c:spPr>
            <a:ln w="28575" cap="rnd">
              <a:solidFill>
                <a:schemeClr val="accent4"/>
              </a:solidFill>
              <a:round/>
            </a:ln>
            <a:effectLst/>
          </c:spPr>
          <c:marker>
            <c:symbol val="none"/>
          </c:marker>
          <c:cat>
            <c:numRef>
              <c:f>Sheet1!$B$82:$K$82</c:f>
              <c:numCache>
                <c:formatCode>mmm\-yy</c:formatCode>
                <c:ptCount val="10"/>
                <c:pt idx="0">
                  <c:v>43497</c:v>
                </c:pt>
                <c:pt idx="1">
                  <c:v>43525</c:v>
                </c:pt>
                <c:pt idx="2">
                  <c:v>43556</c:v>
                </c:pt>
                <c:pt idx="3">
                  <c:v>43586</c:v>
                </c:pt>
                <c:pt idx="4">
                  <c:v>43617</c:v>
                </c:pt>
                <c:pt idx="5">
                  <c:v>43647</c:v>
                </c:pt>
                <c:pt idx="6">
                  <c:v>43678</c:v>
                </c:pt>
                <c:pt idx="7">
                  <c:v>43709</c:v>
                </c:pt>
                <c:pt idx="8">
                  <c:v>43739</c:v>
                </c:pt>
                <c:pt idx="9">
                  <c:v>43770</c:v>
                </c:pt>
              </c:numCache>
            </c:numRef>
          </c:cat>
          <c:val>
            <c:numRef>
              <c:f>Sheet1!$L$23:$U$23</c:f>
              <c:numCache>
                <c:formatCode>0.0000%</c:formatCode>
                <c:ptCount val="10"/>
                <c:pt idx="0">
                  <c:v>0.18755795238095008</c:v>
                </c:pt>
                <c:pt idx="1">
                  <c:v>0.30713076373912007</c:v>
                </c:pt>
                <c:pt idx="2">
                  <c:v>0.29964523769091</c:v>
                </c:pt>
                <c:pt idx="3">
                  <c:v>0.21621365340104992</c:v>
                </c:pt>
                <c:pt idx="4">
                  <c:v>0.23112526893864005</c:v>
                </c:pt>
                <c:pt idx="5">
                  <c:v>0.22433935344576006</c:v>
                </c:pt>
                <c:pt idx="6">
                  <c:v>0.1962676037725799</c:v>
                </c:pt>
                <c:pt idx="7">
                  <c:v>0.21284292076939004</c:v>
                </c:pt>
                <c:pt idx="8">
                  <c:v>0.21716926877075005</c:v>
                </c:pt>
                <c:pt idx="9">
                  <c:v>0.19004692449349991</c:v>
                </c:pt>
              </c:numCache>
            </c:numRef>
          </c:val>
          <c:smooth val="0"/>
          <c:extLst>
            <c:ext xmlns:c16="http://schemas.microsoft.com/office/drawing/2014/chart" uri="{C3380CC4-5D6E-409C-BE32-E72D297353CC}">
              <c16:uniqueId val="{00000003-D661-4DFD-A69D-961ECE1A8DDB}"/>
            </c:ext>
          </c:extLst>
        </c:ser>
        <c:ser>
          <c:idx val="4"/>
          <c:order val="4"/>
          <c:tx>
            <c:v>5类</c:v>
          </c:tx>
          <c:spPr>
            <a:ln w="28575" cap="rnd">
              <a:solidFill>
                <a:schemeClr val="accent5"/>
              </a:solidFill>
              <a:round/>
            </a:ln>
            <a:effectLst/>
          </c:spPr>
          <c:marker>
            <c:symbol val="none"/>
          </c:marker>
          <c:cat>
            <c:numRef>
              <c:f>Sheet1!$B$82:$K$82</c:f>
              <c:numCache>
                <c:formatCode>mmm\-yy</c:formatCode>
                <c:ptCount val="10"/>
                <c:pt idx="0">
                  <c:v>43497</c:v>
                </c:pt>
                <c:pt idx="1">
                  <c:v>43525</c:v>
                </c:pt>
                <c:pt idx="2">
                  <c:v>43556</c:v>
                </c:pt>
                <c:pt idx="3">
                  <c:v>43586</c:v>
                </c:pt>
                <c:pt idx="4">
                  <c:v>43617</c:v>
                </c:pt>
                <c:pt idx="5">
                  <c:v>43647</c:v>
                </c:pt>
                <c:pt idx="6">
                  <c:v>43678</c:v>
                </c:pt>
                <c:pt idx="7">
                  <c:v>43709</c:v>
                </c:pt>
                <c:pt idx="8">
                  <c:v>43739</c:v>
                </c:pt>
                <c:pt idx="9">
                  <c:v>43770</c:v>
                </c:pt>
              </c:numCache>
            </c:numRef>
          </c:cat>
          <c:val>
            <c:numRef>
              <c:f>Sheet1!$L$29:$U$29</c:f>
              <c:numCache>
                <c:formatCode>0.0000%</c:formatCode>
                <c:ptCount val="10"/>
                <c:pt idx="0">
                  <c:v>0.20695581751823999</c:v>
                </c:pt>
                <c:pt idx="1">
                  <c:v>0.34512626942946989</c:v>
                </c:pt>
                <c:pt idx="2">
                  <c:v>0.32435306260634</c:v>
                </c:pt>
                <c:pt idx="3">
                  <c:v>0.28742698085598994</c:v>
                </c:pt>
                <c:pt idx="4">
                  <c:v>0.30144613913887008</c:v>
                </c:pt>
                <c:pt idx="5">
                  <c:v>0.28066651863321002</c:v>
                </c:pt>
                <c:pt idx="6">
                  <c:v>0.2522942599848601</c:v>
                </c:pt>
                <c:pt idx="7">
                  <c:v>0.2683775220817699</c:v>
                </c:pt>
                <c:pt idx="8">
                  <c:v>0.27723914097055991</c:v>
                </c:pt>
                <c:pt idx="9">
                  <c:v>0.24560236616798004</c:v>
                </c:pt>
              </c:numCache>
            </c:numRef>
          </c:val>
          <c:smooth val="0"/>
          <c:extLst>
            <c:ext xmlns:c16="http://schemas.microsoft.com/office/drawing/2014/chart" uri="{C3380CC4-5D6E-409C-BE32-E72D297353CC}">
              <c16:uniqueId val="{00000004-D661-4DFD-A69D-961ECE1A8DDB}"/>
            </c:ext>
          </c:extLst>
        </c:ser>
        <c:ser>
          <c:idx val="5"/>
          <c:order val="5"/>
          <c:tx>
            <c:v>4类</c:v>
          </c:tx>
          <c:spPr>
            <a:ln w="28575" cap="rnd">
              <a:solidFill>
                <a:schemeClr val="accent6"/>
              </a:solidFill>
              <a:round/>
            </a:ln>
            <a:effectLst/>
          </c:spPr>
          <c:marker>
            <c:symbol val="none"/>
          </c:marker>
          <c:cat>
            <c:numRef>
              <c:f>Sheet1!$B$82:$K$82</c:f>
              <c:numCache>
                <c:formatCode>mmm\-yy</c:formatCode>
                <c:ptCount val="10"/>
                <c:pt idx="0">
                  <c:v>43497</c:v>
                </c:pt>
                <c:pt idx="1">
                  <c:v>43525</c:v>
                </c:pt>
                <c:pt idx="2">
                  <c:v>43556</c:v>
                </c:pt>
                <c:pt idx="3">
                  <c:v>43586</c:v>
                </c:pt>
                <c:pt idx="4">
                  <c:v>43617</c:v>
                </c:pt>
                <c:pt idx="5">
                  <c:v>43647</c:v>
                </c:pt>
                <c:pt idx="6">
                  <c:v>43678</c:v>
                </c:pt>
                <c:pt idx="7">
                  <c:v>43709</c:v>
                </c:pt>
                <c:pt idx="8">
                  <c:v>43739</c:v>
                </c:pt>
                <c:pt idx="9">
                  <c:v>43770</c:v>
                </c:pt>
              </c:numCache>
            </c:numRef>
          </c:cat>
          <c:val>
            <c:numRef>
              <c:f>Sheet1!$L$35:$U$35</c:f>
              <c:numCache>
                <c:formatCode>0.0000%</c:formatCode>
                <c:ptCount val="10"/>
                <c:pt idx="0">
                  <c:v>0.23213218429001992</c:v>
                </c:pt>
                <c:pt idx="1">
                  <c:v>0.36806609197310003</c:v>
                </c:pt>
                <c:pt idx="2">
                  <c:v>0.33219240676083994</c:v>
                </c:pt>
                <c:pt idx="3">
                  <c:v>0.27394388859984997</c:v>
                </c:pt>
                <c:pt idx="4">
                  <c:v>0.34731159108820009</c:v>
                </c:pt>
                <c:pt idx="5">
                  <c:v>0.31832833192564003</c:v>
                </c:pt>
                <c:pt idx="6">
                  <c:v>0.29282941543330998</c:v>
                </c:pt>
                <c:pt idx="7">
                  <c:v>0.30667926940675994</c:v>
                </c:pt>
                <c:pt idx="8">
                  <c:v>0.30339969011185008</c:v>
                </c:pt>
                <c:pt idx="9">
                  <c:v>0.27076792029240004</c:v>
                </c:pt>
              </c:numCache>
            </c:numRef>
          </c:val>
          <c:smooth val="0"/>
          <c:extLst>
            <c:ext xmlns:c16="http://schemas.microsoft.com/office/drawing/2014/chart" uri="{C3380CC4-5D6E-409C-BE32-E72D297353CC}">
              <c16:uniqueId val="{00000005-D661-4DFD-A69D-961ECE1A8DDB}"/>
            </c:ext>
          </c:extLst>
        </c:ser>
        <c:ser>
          <c:idx val="6"/>
          <c:order val="6"/>
          <c:tx>
            <c:v>3类</c:v>
          </c:tx>
          <c:spPr>
            <a:ln w="28575" cap="rnd">
              <a:solidFill>
                <a:schemeClr val="accent1">
                  <a:lumMod val="60000"/>
                </a:schemeClr>
              </a:solidFill>
              <a:round/>
            </a:ln>
            <a:effectLst/>
          </c:spPr>
          <c:marker>
            <c:symbol val="none"/>
          </c:marker>
          <c:cat>
            <c:numRef>
              <c:f>Sheet1!$B$82:$K$82</c:f>
              <c:numCache>
                <c:formatCode>mmm\-yy</c:formatCode>
                <c:ptCount val="10"/>
                <c:pt idx="0">
                  <c:v>43497</c:v>
                </c:pt>
                <c:pt idx="1">
                  <c:v>43525</c:v>
                </c:pt>
                <c:pt idx="2">
                  <c:v>43556</c:v>
                </c:pt>
                <c:pt idx="3">
                  <c:v>43586</c:v>
                </c:pt>
                <c:pt idx="4">
                  <c:v>43617</c:v>
                </c:pt>
                <c:pt idx="5">
                  <c:v>43647</c:v>
                </c:pt>
                <c:pt idx="6">
                  <c:v>43678</c:v>
                </c:pt>
                <c:pt idx="7">
                  <c:v>43709</c:v>
                </c:pt>
                <c:pt idx="8">
                  <c:v>43739</c:v>
                </c:pt>
                <c:pt idx="9">
                  <c:v>43770</c:v>
                </c:pt>
              </c:numCache>
            </c:numRef>
          </c:cat>
          <c:val>
            <c:numRef>
              <c:f>Sheet1!$L$41:$U$41</c:f>
              <c:numCache>
                <c:formatCode>0.0000%</c:formatCode>
                <c:ptCount val="10"/>
                <c:pt idx="0">
                  <c:v>0.24053070802919008</c:v>
                </c:pt>
                <c:pt idx="1">
                  <c:v>0.3971612429801501</c:v>
                </c:pt>
                <c:pt idx="2">
                  <c:v>0.3677358086262601</c:v>
                </c:pt>
                <c:pt idx="3">
                  <c:v>0.32649090046540996</c:v>
                </c:pt>
                <c:pt idx="4">
                  <c:v>0.33432564972705991</c:v>
                </c:pt>
                <c:pt idx="5">
                  <c:v>0.3206158428544299</c:v>
                </c:pt>
                <c:pt idx="6">
                  <c:v>0.29011951811711989</c:v>
                </c:pt>
                <c:pt idx="7">
                  <c:v>0.32479636169982995</c:v>
                </c:pt>
                <c:pt idx="8">
                  <c:v>0.3207028845947999</c:v>
                </c:pt>
                <c:pt idx="9">
                  <c:v>0.28840468402867003</c:v>
                </c:pt>
              </c:numCache>
            </c:numRef>
          </c:val>
          <c:smooth val="0"/>
          <c:extLst>
            <c:ext xmlns:c16="http://schemas.microsoft.com/office/drawing/2014/chart" uri="{C3380CC4-5D6E-409C-BE32-E72D297353CC}">
              <c16:uniqueId val="{00000006-D661-4DFD-A69D-961ECE1A8DDB}"/>
            </c:ext>
          </c:extLst>
        </c:ser>
        <c:ser>
          <c:idx val="7"/>
          <c:order val="7"/>
          <c:tx>
            <c:v>2类</c:v>
          </c:tx>
          <c:spPr>
            <a:ln w="28575" cap="rnd">
              <a:solidFill>
                <a:schemeClr val="accent2">
                  <a:lumMod val="60000"/>
                </a:schemeClr>
              </a:solidFill>
              <a:round/>
            </a:ln>
            <a:effectLst/>
          </c:spPr>
          <c:marker>
            <c:symbol val="none"/>
          </c:marker>
          <c:cat>
            <c:numRef>
              <c:f>Sheet1!$B$82:$K$82</c:f>
              <c:numCache>
                <c:formatCode>mmm\-yy</c:formatCode>
                <c:ptCount val="10"/>
                <c:pt idx="0">
                  <c:v>43497</c:v>
                </c:pt>
                <c:pt idx="1">
                  <c:v>43525</c:v>
                </c:pt>
                <c:pt idx="2">
                  <c:v>43556</c:v>
                </c:pt>
                <c:pt idx="3">
                  <c:v>43586</c:v>
                </c:pt>
                <c:pt idx="4">
                  <c:v>43617</c:v>
                </c:pt>
                <c:pt idx="5">
                  <c:v>43647</c:v>
                </c:pt>
                <c:pt idx="6">
                  <c:v>43678</c:v>
                </c:pt>
                <c:pt idx="7">
                  <c:v>43709</c:v>
                </c:pt>
                <c:pt idx="8">
                  <c:v>43739</c:v>
                </c:pt>
                <c:pt idx="9">
                  <c:v>43770</c:v>
                </c:pt>
              </c:numCache>
            </c:numRef>
          </c:cat>
          <c:val>
            <c:numRef>
              <c:f>Sheet1!$L$47:$U$47</c:f>
              <c:numCache>
                <c:formatCode>0.0000%</c:formatCode>
                <c:ptCount val="10"/>
                <c:pt idx="0">
                  <c:v>0.26127931320753994</c:v>
                </c:pt>
                <c:pt idx="1">
                  <c:v>0.41386186522581991</c:v>
                </c:pt>
                <c:pt idx="2">
                  <c:v>0.38915059245291994</c:v>
                </c:pt>
                <c:pt idx="3">
                  <c:v>0.26364456187412011</c:v>
                </c:pt>
                <c:pt idx="4">
                  <c:v>0.24954253755759992</c:v>
                </c:pt>
                <c:pt idx="5">
                  <c:v>0.19999679657830005</c:v>
                </c:pt>
                <c:pt idx="6">
                  <c:v>0.19029914246643997</c:v>
                </c:pt>
                <c:pt idx="7">
                  <c:v>0.21985419399473005</c:v>
                </c:pt>
                <c:pt idx="8">
                  <c:v>0.19984713252379005</c:v>
                </c:pt>
                <c:pt idx="9">
                  <c:v>0.18231702513263004</c:v>
                </c:pt>
              </c:numCache>
            </c:numRef>
          </c:val>
          <c:smooth val="0"/>
          <c:extLst>
            <c:ext xmlns:c16="http://schemas.microsoft.com/office/drawing/2014/chart" uri="{C3380CC4-5D6E-409C-BE32-E72D297353CC}">
              <c16:uniqueId val="{00000007-D661-4DFD-A69D-961ECE1A8DDB}"/>
            </c:ext>
          </c:extLst>
        </c:ser>
        <c:ser>
          <c:idx val="8"/>
          <c:order val="8"/>
          <c:tx>
            <c:v>1类</c:v>
          </c:tx>
          <c:spPr>
            <a:ln w="28575" cap="rnd">
              <a:solidFill>
                <a:schemeClr val="accent3">
                  <a:lumMod val="60000"/>
                </a:schemeClr>
              </a:solidFill>
              <a:round/>
            </a:ln>
            <a:effectLst/>
          </c:spPr>
          <c:marker>
            <c:symbol val="none"/>
          </c:marker>
          <c:cat>
            <c:numRef>
              <c:f>Sheet1!$B$82:$K$82</c:f>
              <c:numCache>
                <c:formatCode>mmm\-yy</c:formatCode>
                <c:ptCount val="10"/>
                <c:pt idx="0">
                  <c:v>43497</c:v>
                </c:pt>
                <c:pt idx="1">
                  <c:v>43525</c:v>
                </c:pt>
                <c:pt idx="2">
                  <c:v>43556</c:v>
                </c:pt>
                <c:pt idx="3">
                  <c:v>43586</c:v>
                </c:pt>
                <c:pt idx="4">
                  <c:v>43617</c:v>
                </c:pt>
                <c:pt idx="5">
                  <c:v>43647</c:v>
                </c:pt>
                <c:pt idx="6">
                  <c:v>43678</c:v>
                </c:pt>
                <c:pt idx="7">
                  <c:v>43709</c:v>
                </c:pt>
                <c:pt idx="8">
                  <c:v>43739</c:v>
                </c:pt>
                <c:pt idx="9">
                  <c:v>43770</c:v>
                </c:pt>
              </c:numCache>
            </c:numRef>
          </c:cat>
          <c:val>
            <c:numRef>
              <c:f>Sheet1!$L$53:$U$53</c:f>
              <c:numCache>
                <c:formatCode>0.0000%</c:formatCode>
                <c:ptCount val="10"/>
                <c:pt idx="0">
                  <c:v>0.26270049407113993</c:v>
                </c:pt>
                <c:pt idx="1">
                  <c:v>0.39486364169600008</c:v>
                </c:pt>
                <c:pt idx="2">
                  <c:v>0.33401867751855008</c:v>
                </c:pt>
                <c:pt idx="3">
                  <c:v>0.27394521664940008</c:v>
                </c:pt>
                <c:pt idx="4">
                  <c:v>0.32487780120007992</c:v>
                </c:pt>
                <c:pt idx="5">
                  <c:v>0.30561994423511996</c:v>
                </c:pt>
                <c:pt idx="6">
                  <c:v>0.29104433754375991</c:v>
                </c:pt>
                <c:pt idx="7">
                  <c:v>0.32350796830671991</c:v>
                </c:pt>
                <c:pt idx="8">
                  <c:v>0.29400834510313989</c:v>
                </c:pt>
                <c:pt idx="9">
                  <c:v>0.2580074257018401</c:v>
                </c:pt>
              </c:numCache>
            </c:numRef>
          </c:val>
          <c:smooth val="0"/>
          <c:extLst>
            <c:ext xmlns:c16="http://schemas.microsoft.com/office/drawing/2014/chart" uri="{C3380CC4-5D6E-409C-BE32-E72D297353CC}">
              <c16:uniqueId val="{00000008-D661-4DFD-A69D-961ECE1A8DDB}"/>
            </c:ext>
          </c:extLst>
        </c:ser>
        <c:ser>
          <c:idx val="9"/>
          <c:order val="9"/>
          <c:tx>
            <c:v>0类</c:v>
          </c:tx>
          <c:spPr>
            <a:ln w="28575" cap="rnd">
              <a:solidFill>
                <a:schemeClr val="accent4">
                  <a:lumMod val="60000"/>
                </a:schemeClr>
              </a:solidFill>
              <a:round/>
            </a:ln>
            <a:effectLst/>
          </c:spPr>
          <c:marker>
            <c:symbol val="none"/>
          </c:marker>
          <c:cat>
            <c:numRef>
              <c:f>Sheet1!$B$82:$K$82</c:f>
              <c:numCache>
                <c:formatCode>mmm\-yy</c:formatCode>
                <c:ptCount val="10"/>
                <c:pt idx="0">
                  <c:v>43497</c:v>
                </c:pt>
                <c:pt idx="1">
                  <c:v>43525</c:v>
                </c:pt>
                <c:pt idx="2">
                  <c:v>43556</c:v>
                </c:pt>
                <c:pt idx="3">
                  <c:v>43586</c:v>
                </c:pt>
                <c:pt idx="4">
                  <c:v>43617</c:v>
                </c:pt>
                <c:pt idx="5">
                  <c:v>43647</c:v>
                </c:pt>
                <c:pt idx="6">
                  <c:v>43678</c:v>
                </c:pt>
                <c:pt idx="7">
                  <c:v>43709</c:v>
                </c:pt>
                <c:pt idx="8">
                  <c:v>43739</c:v>
                </c:pt>
                <c:pt idx="9">
                  <c:v>43770</c:v>
                </c:pt>
              </c:numCache>
            </c:numRef>
          </c:cat>
          <c:val>
            <c:numRef>
              <c:f>Sheet1!$L$59:$U$59</c:f>
              <c:numCache>
                <c:formatCode>0.0000%</c:formatCode>
                <c:ptCount val="10"/>
                <c:pt idx="0">
                  <c:v>0.26446863690475997</c:v>
                </c:pt>
                <c:pt idx="1">
                  <c:v>0.39094209085779008</c:v>
                </c:pt>
                <c:pt idx="2">
                  <c:v>0.31335598701909007</c:v>
                </c:pt>
                <c:pt idx="3">
                  <c:v>0.21682537239238009</c:v>
                </c:pt>
                <c:pt idx="4">
                  <c:v>0.1937990377621901</c:v>
                </c:pt>
                <c:pt idx="5">
                  <c:v>0.13452738740322001</c:v>
                </c:pt>
                <c:pt idx="6">
                  <c:v>0.1390041879366799</c:v>
                </c:pt>
                <c:pt idx="7">
                  <c:v>0.12527630893421993</c:v>
                </c:pt>
                <c:pt idx="8">
                  <c:v>9.6521804702440095E-2</c:v>
                </c:pt>
                <c:pt idx="9">
                  <c:v>6.1827949238939972E-2</c:v>
                </c:pt>
              </c:numCache>
            </c:numRef>
          </c:val>
          <c:smooth val="0"/>
          <c:extLst>
            <c:ext xmlns:c16="http://schemas.microsoft.com/office/drawing/2014/chart" uri="{C3380CC4-5D6E-409C-BE32-E72D297353CC}">
              <c16:uniqueId val="{00000009-D661-4DFD-A69D-961ECE1A8DDB}"/>
            </c:ext>
          </c:extLst>
        </c:ser>
        <c:dLbls>
          <c:showLegendKey val="0"/>
          <c:showVal val="0"/>
          <c:showCatName val="0"/>
          <c:showSerName val="0"/>
          <c:showPercent val="0"/>
          <c:showBubbleSize val="0"/>
        </c:dLbls>
        <c:smooth val="0"/>
        <c:axId val="298878192"/>
        <c:axId val="298879504"/>
      </c:lineChart>
      <c:dateAx>
        <c:axId val="2988781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月份</a:t>
                </a:r>
              </a:p>
            </c:rich>
          </c:tx>
          <c:layout>
            <c:manualLayout>
              <c:xMode val="edge"/>
              <c:yMode val="edge"/>
              <c:x val="0.50654185648635486"/>
              <c:y val="0.8770833333333332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8879504"/>
        <c:crosses val="autoZero"/>
        <c:auto val="1"/>
        <c:lblOffset val="100"/>
        <c:baseTimeUnit val="months"/>
      </c:dateAx>
      <c:valAx>
        <c:axId val="2988795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收益率</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88781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最终收益率对比</a:t>
            </a:r>
          </a:p>
        </c:rich>
      </c:tx>
      <c:layout>
        <c:manualLayout>
          <c:xMode val="edge"/>
          <c:yMode val="edge"/>
          <c:x val="0.36343065547088443"/>
          <c:y val="2.265428280108255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9类</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Sheet1!$L$62</c:f>
              <c:numCache>
                <c:formatCode>General</c:formatCode>
                <c:ptCount val="1"/>
              </c:numCache>
            </c:numRef>
          </c:cat>
          <c:val>
            <c:numRef>
              <c:f>Sheet1!$U$5</c:f>
              <c:numCache>
                <c:formatCode>0.0000%</c:formatCode>
                <c:ptCount val="1"/>
                <c:pt idx="0">
                  <c:v>0.42259375665001997</c:v>
                </c:pt>
              </c:numCache>
            </c:numRef>
          </c:val>
          <c:extLst>
            <c:ext xmlns:c16="http://schemas.microsoft.com/office/drawing/2014/chart" uri="{C3380CC4-5D6E-409C-BE32-E72D297353CC}">
              <c16:uniqueId val="{00000000-8270-434C-9C2B-54B2940580F0}"/>
            </c:ext>
          </c:extLst>
        </c:ser>
        <c:ser>
          <c:idx val="1"/>
          <c:order val="1"/>
          <c:tx>
            <c:v>8类</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Sheet1!$L$62</c:f>
              <c:numCache>
                <c:formatCode>General</c:formatCode>
                <c:ptCount val="1"/>
              </c:numCache>
            </c:numRef>
          </c:cat>
          <c:val>
            <c:numRef>
              <c:f>Sheet1!$U$11</c:f>
              <c:numCache>
                <c:formatCode>0.0000%</c:formatCode>
                <c:ptCount val="1"/>
                <c:pt idx="0">
                  <c:v>0.3302052937045199</c:v>
                </c:pt>
              </c:numCache>
            </c:numRef>
          </c:val>
          <c:extLst>
            <c:ext xmlns:c16="http://schemas.microsoft.com/office/drawing/2014/chart" uri="{C3380CC4-5D6E-409C-BE32-E72D297353CC}">
              <c16:uniqueId val="{00000001-8270-434C-9C2B-54B2940580F0}"/>
            </c:ext>
          </c:extLst>
        </c:ser>
        <c:ser>
          <c:idx val="2"/>
          <c:order val="2"/>
          <c:tx>
            <c:v>7类</c:v>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Sheet1!$L$62</c:f>
              <c:numCache>
                <c:formatCode>General</c:formatCode>
                <c:ptCount val="1"/>
              </c:numCache>
            </c:numRef>
          </c:cat>
          <c:val>
            <c:numRef>
              <c:f>Sheet1!$U$17</c:f>
              <c:numCache>
                <c:formatCode>0.0000%</c:formatCode>
                <c:ptCount val="1"/>
                <c:pt idx="0">
                  <c:v>0.18155243711564006</c:v>
                </c:pt>
              </c:numCache>
            </c:numRef>
          </c:val>
          <c:extLst>
            <c:ext xmlns:c16="http://schemas.microsoft.com/office/drawing/2014/chart" uri="{C3380CC4-5D6E-409C-BE32-E72D297353CC}">
              <c16:uniqueId val="{00000002-8270-434C-9C2B-54B2940580F0}"/>
            </c:ext>
          </c:extLst>
        </c:ser>
        <c:ser>
          <c:idx val="3"/>
          <c:order val="3"/>
          <c:tx>
            <c:v>6类</c:v>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Sheet1!$L$62</c:f>
              <c:numCache>
                <c:formatCode>General</c:formatCode>
                <c:ptCount val="1"/>
              </c:numCache>
            </c:numRef>
          </c:cat>
          <c:val>
            <c:numRef>
              <c:f>Sheet1!$U$23</c:f>
              <c:numCache>
                <c:formatCode>0.0000%</c:formatCode>
                <c:ptCount val="1"/>
                <c:pt idx="0">
                  <c:v>0.19004692449349991</c:v>
                </c:pt>
              </c:numCache>
            </c:numRef>
          </c:val>
          <c:extLst>
            <c:ext xmlns:c16="http://schemas.microsoft.com/office/drawing/2014/chart" uri="{C3380CC4-5D6E-409C-BE32-E72D297353CC}">
              <c16:uniqueId val="{00000003-8270-434C-9C2B-54B2940580F0}"/>
            </c:ext>
          </c:extLst>
        </c:ser>
        <c:ser>
          <c:idx val="4"/>
          <c:order val="4"/>
          <c:tx>
            <c:v>5类</c:v>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Sheet1!$L$62</c:f>
              <c:numCache>
                <c:formatCode>General</c:formatCode>
                <c:ptCount val="1"/>
              </c:numCache>
            </c:numRef>
          </c:cat>
          <c:val>
            <c:numRef>
              <c:f>Sheet1!$U$29</c:f>
              <c:numCache>
                <c:formatCode>0.0000%</c:formatCode>
                <c:ptCount val="1"/>
                <c:pt idx="0">
                  <c:v>0.24560236616798004</c:v>
                </c:pt>
              </c:numCache>
            </c:numRef>
          </c:val>
          <c:extLst>
            <c:ext xmlns:c16="http://schemas.microsoft.com/office/drawing/2014/chart" uri="{C3380CC4-5D6E-409C-BE32-E72D297353CC}">
              <c16:uniqueId val="{00000004-8270-434C-9C2B-54B2940580F0}"/>
            </c:ext>
          </c:extLst>
        </c:ser>
        <c:ser>
          <c:idx val="5"/>
          <c:order val="5"/>
          <c:tx>
            <c:v>4类</c:v>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Sheet1!$L$62</c:f>
              <c:numCache>
                <c:formatCode>General</c:formatCode>
                <c:ptCount val="1"/>
              </c:numCache>
            </c:numRef>
          </c:cat>
          <c:val>
            <c:numRef>
              <c:f>Sheet1!$U$35</c:f>
              <c:numCache>
                <c:formatCode>0.0000%</c:formatCode>
                <c:ptCount val="1"/>
                <c:pt idx="0">
                  <c:v>0.27076792029240004</c:v>
                </c:pt>
              </c:numCache>
            </c:numRef>
          </c:val>
          <c:extLst>
            <c:ext xmlns:c16="http://schemas.microsoft.com/office/drawing/2014/chart" uri="{C3380CC4-5D6E-409C-BE32-E72D297353CC}">
              <c16:uniqueId val="{00000005-8270-434C-9C2B-54B2940580F0}"/>
            </c:ext>
          </c:extLst>
        </c:ser>
        <c:ser>
          <c:idx val="6"/>
          <c:order val="6"/>
          <c:tx>
            <c:v>3类</c:v>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Sheet1!$L$62</c:f>
              <c:numCache>
                <c:formatCode>General</c:formatCode>
                <c:ptCount val="1"/>
              </c:numCache>
            </c:numRef>
          </c:cat>
          <c:val>
            <c:numRef>
              <c:f>Sheet1!$U$41</c:f>
              <c:numCache>
                <c:formatCode>0.0000%</c:formatCode>
                <c:ptCount val="1"/>
                <c:pt idx="0">
                  <c:v>0.28840468402867003</c:v>
                </c:pt>
              </c:numCache>
            </c:numRef>
          </c:val>
          <c:extLst>
            <c:ext xmlns:c16="http://schemas.microsoft.com/office/drawing/2014/chart" uri="{C3380CC4-5D6E-409C-BE32-E72D297353CC}">
              <c16:uniqueId val="{00000006-8270-434C-9C2B-54B2940580F0}"/>
            </c:ext>
          </c:extLst>
        </c:ser>
        <c:ser>
          <c:idx val="7"/>
          <c:order val="7"/>
          <c:tx>
            <c:v>2类</c:v>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Sheet1!$L$62</c:f>
              <c:numCache>
                <c:formatCode>General</c:formatCode>
                <c:ptCount val="1"/>
              </c:numCache>
            </c:numRef>
          </c:cat>
          <c:val>
            <c:numRef>
              <c:f>Sheet1!$U$47</c:f>
              <c:numCache>
                <c:formatCode>0.0000%</c:formatCode>
                <c:ptCount val="1"/>
                <c:pt idx="0">
                  <c:v>0.18231702513263004</c:v>
                </c:pt>
              </c:numCache>
            </c:numRef>
          </c:val>
          <c:extLst>
            <c:ext xmlns:c16="http://schemas.microsoft.com/office/drawing/2014/chart" uri="{C3380CC4-5D6E-409C-BE32-E72D297353CC}">
              <c16:uniqueId val="{00000007-8270-434C-9C2B-54B2940580F0}"/>
            </c:ext>
          </c:extLst>
        </c:ser>
        <c:ser>
          <c:idx val="8"/>
          <c:order val="8"/>
          <c:tx>
            <c:v>1类</c:v>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Sheet1!$L$62</c:f>
              <c:numCache>
                <c:formatCode>General</c:formatCode>
                <c:ptCount val="1"/>
              </c:numCache>
            </c:numRef>
          </c:cat>
          <c:val>
            <c:numRef>
              <c:f>Sheet1!$U$53</c:f>
              <c:numCache>
                <c:formatCode>0.0000%</c:formatCode>
                <c:ptCount val="1"/>
                <c:pt idx="0">
                  <c:v>0.2580074257018401</c:v>
                </c:pt>
              </c:numCache>
            </c:numRef>
          </c:val>
          <c:extLst>
            <c:ext xmlns:c16="http://schemas.microsoft.com/office/drawing/2014/chart" uri="{C3380CC4-5D6E-409C-BE32-E72D297353CC}">
              <c16:uniqueId val="{00000008-8270-434C-9C2B-54B2940580F0}"/>
            </c:ext>
          </c:extLst>
        </c:ser>
        <c:ser>
          <c:idx val="9"/>
          <c:order val="9"/>
          <c:tx>
            <c:v>0类</c:v>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Sheet1!$L$62</c:f>
              <c:numCache>
                <c:formatCode>General</c:formatCode>
                <c:ptCount val="1"/>
              </c:numCache>
            </c:numRef>
          </c:cat>
          <c:val>
            <c:numRef>
              <c:f>Sheet1!$U$59</c:f>
              <c:numCache>
                <c:formatCode>0.0000%</c:formatCode>
                <c:ptCount val="1"/>
                <c:pt idx="0">
                  <c:v>6.1827949238939972E-2</c:v>
                </c:pt>
              </c:numCache>
            </c:numRef>
          </c:val>
          <c:extLst>
            <c:ext xmlns:c16="http://schemas.microsoft.com/office/drawing/2014/chart" uri="{C3380CC4-5D6E-409C-BE32-E72D297353CC}">
              <c16:uniqueId val="{00000009-8270-434C-9C2B-54B2940580F0}"/>
            </c:ext>
          </c:extLst>
        </c:ser>
        <c:dLbls>
          <c:dLblPos val="outEnd"/>
          <c:showLegendKey val="0"/>
          <c:showVal val="1"/>
          <c:showCatName val="0"/>
          <c:showSerName val="0"/>
          <c:showPercent val="0"/>
          <c:showBubbleSize val="0"/>
        </c:dLbls>
        <c:gapWidth val="219"/>
        <c:overlap val="-27"/>
        <c:axId val="802200264"/>
        <c:axId val="802201576"/>
      </c:barChart>
      <c:catAx>
        <c:axId val="802200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02201576"/>
        <c:crosses val="autoZero"/>
        <c:auto val="1"/>
        <c:lblAlgn val="ctr"/>
        <c:lblOffset val="100"/>
        <c:noMultiLvlLbl val="0"/>
      </c:catAx>
      <c:valAx>
        <c:axId val="802201576"/>
        <c:scaling>
          <c:orientation val="minMax"/>
        </c:scaling>
        <c:delete val="0"/>
        <c:axPos val="l"/>
        <c:majorGridlines>
          <c:spPr>
            <a:ln w="9525" cap="flat" cmpd="sng" algn="ctr">
              <a:solidFill>
                <a:schemeClr val="tx1">
                  <a:lumMod val="15000"/>
                  <a:lumOff val="85000"/>
                </a:schemeClr>
              </a:solidFill>
              <a:round/>
            </a:ln>
            <a:effectLst/>
          </c:spPr>
        </c:majorGridlines>
        <c:numFmt formatCode="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022002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更新前后模型累计超额收益率对比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0"/>
          <c:tx>
            <c:v>更新前xgboost9类</c:v>
          </c:tx>
          <c:spPr>
            <a:ln w="28575" cap="rnd">
              <a:solidFill>
                <a:schemeClr val="accent2"/>
              </a:solidFill>
              <a:round/>
            </a:ln>
            <a:effectLst/>
          </c:spPr>
          <c:marker>
            <c:symbol val="none"/>
          </c:marker>
          <c:val>
            <c:numRef>
              <c:f>industries!$A$116:$J$116</c:f>
              <c:numCache>
                <c:formatCode>General</c:formatCode>
                <c:ptCount val="10"/>
                <c:pt idx="0">
                  <c:v>2.9555999999999999E-2</c:v>
                </c:pt>
                <c:pt idx="1">
                  <c:v>6.9757E-2</c:v>
                </c:pt>
                <c:pt idx="2">
                  <c:v>8.8872999999999994E-2</c:v>
                </c:pt>
                <c:pt idx="3">
                  <c:v>0.101233</c:v>
                </c:pt>
                <c:pt idx="4">
                  <c:v>0.113665</c:v>
                </c:pt>
                <c:pt idx="5">
                  <c:v>0.13941500000000001</c:v>
                </c:pt>
                <c:pt idx="6">
                  <c:v>0.16778399999999999</c:v>
                </c:pt>
                <c:pt idx="7">
                  <c:v>0.198855</c:v>
                </c:pt>
                <c:pt idx="8">
                  <c:v>0.193103</c:v>
                </c:pt>
                <c:pt idx="9">
                  <c:v>0.22617100000000001</c:v>
                </c:pt>
              </c:numCache>
            </c:numRef>
          </c:val>
          <c:smooth val="0"/>
          <c:extLst>
            <c:ext xmlns:c16="http://schemas.microsoft.com/office/drawing/2014/chart" uri="{C3380CC4-5D6E-409C-BE32-E72D297353CC}">
              <c16:uniqueId val="{00000000-8940-433E-980B-B864BC206196}"/>
            </c:ext>
          </c:extLst>
        </c:ser>
        <c:ser>
          <c:idx val="2"/>
          <c:order val="1"/>
          <c:tx>
            <c:v>更新前xgboost0类</c:v>
          </c:tx>
          <c:spPr>
            <a:ln w="28575" cap="rnd">
              <a:solidFill>
                <a:schemeClr val="accent3"/>
              </a:solidFill>
              <a:round/>
            </a:ln>
            <a:effectLst/>
          </c:spPr>
          <c:marker>
            <c:symbol val="none"/>
          </c:marker>
          <c:val>
            <c:numRef>
              <c:f>industries!$A$121:$J$121</c:f>
              <c:numCache>
                <c:formatCode>General</c:formatCode>
                <c:ptCount val="10"/>
                <c:pt idx="0">
                  <c:v>3.9483999999999998E-2</c:v>
                </c:pt>
                <c:pt idx="1">
                  <c:v>3.6340999999999998E-2</c:v>
                </c:pt>
                <c:pt idx="2">
                  <c:v>1.1141E-2</c:v>
                </c:pt>
                <c:pt idx="3">
                  <c:v>-2.2176999999999999E-2</c:v>
                </c:pt>
                <c:pt idx="4">
                  <c:v>-5.1728999999999997E-2</c:v>
                </c:pt>
                <c:pt idx="5">
                  <c:v>-8.9468000000000006E-2</c:v>
                </c:pt>
                <c:pt idx="6">
                  <c:v>-7.0705000000000004E-2</c:v>
                </c:pt>
                <c:pt idx="7">
                  <c:v>-0.102616</c:v>
                </c:pt>
                <c:pt idx="8">
                  <c:v>-0.12479800000000001</c:v>
                </c:pt>
                <c:pt idx="9">
                  <c:v>-0.13459499999999999</c:v>
                </c:pt>
              </c:numCache>
            </c:numRef>
          </c:val>
          <c:smooth val="0"/>
          <c:extLst>
            <c:ext xmlns:c16="http://schemas.microsoft.com/office/drawing/2014/chart" uri="{C3380CC4-5D6E-409C-BE32-E72D297353CC}">
              <c16:uniqueId val="{00000001-8940-433E-980B-B864BC206196}"/>
            </c:ext>
          </c:extLst>
        </c:ser>
        <c:ser>
          <c:idx val="3"/>
          <c:order val="2"/>
          <c:tx>
            <c:v>更新后xgboost9类</c:v>
          </c:tx>
          <c:spPr>
            <a:ln w="28575" cap="rnd">
              <a:solidFill>
                <a:schemeClr val="accent4"/>
              </a:solidFill>
              <a:round/>
            </a:ln>
            <a:effectLst/>
          </c:spPr>
          <c:marker>
            <c:symbol val="none"/>
          </c:marker>
          <c:val>
            <c:numRef>
              <c:f>industries!$A$128:$J$128</c:f>
              <c:numCache>
                <c:formatCode>General</c:formatCode>
                <c:ptCount val="10"/>
                <c:pt idx="0">
                  <c:v>-5.1391632653099428E-3</c:v>
                </c:pt>
                <c:pt idx="1">
                  <c:v>1.3048231538399901E-2</c:v>
                </c:pt>
                <c:pt idx="2">
                  <c:v>2.8486269324970004E-2</c:v>
                </c:pt>
                <c:pt idx="3">
                  <c:v>5.1537378001620116E-2</c:v>
                </c:pt>
                <c:pt idx="4">
                  <c:v>8.0082791213919896E-2</c:v>
                </c:pt>
                <c:pt idx="5">
                  <c:v>8.7161914703450083E-2</c:v>
                </c:pt>
                <c:pt idx="6">
                  <c:v>0.1257560045629699</c:v>
                </c:pt>
                <c:pt idx="7">
                  <c:v>0.13212491066411999</c:v>
                </c:pt>
                <c:pt idx="8">
                  <c:v>0.12715601786707006</c:v>
                </c:pt>
                <c:pt idx="9">
                  <c:v>0.14795383676944998</c:v>
                </c:pt>
              </c:numCache>
            </c:numRef>
          </c:val>
          <c:smooth val="0"/>
          <c:extLst>
            <c:ext xmlns:c16="http://schemas.microsoft.com/office/drawing/2014/chart" uri="{C3380CC4-5D6E-409C-BE32-E72D297353CC}">
              <c16:uniqueId val="{00000002-8940-433E-980B-B864BC206196}"/>
            </c:ext>
          </c:extLst>
        </c:ser>
        <c:ser>
          <c:idx val="4"/>
          <c:order val="3"/>
          <c:tx>
            <c:v>更新后xgboost0类</c:v>
          </c:tx>
          <c:spPr>
            <a:ln w="28575" cap="rnd">
              <a:solidFill>
                <a:schemeClr val="accent5"/>
              </a:solidFill>
              <a:round/>
            </a:ln>
            <a:effectLst/>
          </c:spPr>
          <c:marker>
            <c:symbol val="none"/>
          </c:marker>
          <c:val>
            <c:numRef>
              <c:f>industries!$A$133:$J$133</c:f>
              <c:numCache>
                <c:formatCode>General</c:formatCode>
                <c:ptCount val="10"/>
                <c:pt idx="0">
                  <c:v>3.8700728110589999E-2</c:v>
                </c:pt>
                <c:pt idx="1">
                  <c:v>3.0572945675779895E-2</c:v>
                </c:pt>
                <c:pt idx="2">
                  <c:v>8.4027305033799182E-3</c:v>
                </c:pt>
                <c:pt idx="3">
                  <c:v>-2.040484081547006E-2</c:v>
                </c:pt>
                <c:pt idx="4">
                  <c:v>-4.2902377597589886E-2</c:v>
                </c:pt>
                <c:pt idx="5">
                  <c:v>-7.2521106297140092E-2</c:v>
                </c:pt>
                <c:pt idx="6">
                  <c:v>-5.3471192886480029E-2</c:v>
                </c:pt>
                <c:pt idx="7">
                  <c:v>-6.9297412502459937E-2</c:v>
                </c:pt>
                <c:pt idx="8">
                  <c:v>-8.6589952548699972E-2</c:v>
                </c:pt>
                <c:pt idx="9">
                  <c:v>-0.10685589539862003</c:v>
                </c:pt>
              </c:numCache>
            </c:numRef>
          </c:val>
          <c:smooth val="0"/>
          <c:extLst>
            <c:ext xmlns:c16="http://schemas.microsoft.com/office/drawing/2014/chart" uri="{C3380CC4-5D6E-409C-BE32-E72D297353CC}">
              <c16:uniqueId val="{00000003-8940-433E-980B-B864BC206196}"/>
            </c:ext>
          </c:extLst>
        </c:ser>
        <c:dLbls>
          <c:showLegendKey val="0"/>
          <c:showVal val="0"/>
          <c:showCatName val="0"/>
          <c:showSerName val="0"/>
          <c:showPercent val="0"/>
          <c:showBubbleSize val="0"/>
        </c:dLbls>
        <c:smooth val="0"/>
        <c:axId val="603892368"/>
        <c:axId val="603893024"/>
      </c:lineChart>
      <c:catAx>
        <c:axId val="60389236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03893024"/>
        <c:crosses val="autoZero"/>
        <c:auto val="1"/>
        <c:lblAlgn val="ctr"/>
        <c:lblOffset val="100"/>
        <c:noMultiLvlLbl val="0"/>
      </c:catAx>
      <c:valAx>
        <c:axId val="603893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03892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模型多空组合收益率对比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0"/>
          <c:tx>
            <c:v>更新前多空组合</c:v>
          </c:tx>
          <c:spPr>
            <a:ln w="28575" cap="rnd">
              <a:solidFill>
                <a:schemeClr val="accent2"/>
              </a:solidFill>
              <a:round/>
            </a:ln>
            <a:effectLst/>
          </c:spPr>
          <c:marker>
            <c:symbol val="none"/>
          </c:marker>
          <c:val>
            <c:numRef>
              <c:f>industries!$A$140:$J$140</c:f>
              <c:numCache>
                <c:formatCode>General</c:formatCode>
                <c:ptCount val="10"/>
                <c:pt idx="0">
                  <c:v>-4.9637670000000078E-3</c:v>
                </c:pt>
                <c:pt idx="1">
                  <c:v>1.2618786424193562E-2</c:v>
                </c:pt>
                <c:pt idx="2">
                  <c:v>2.9034153629180937E-2</c:v>
                </c:pt>
                <c:pt idx="3">
                  <c:v>4.8042040320674495E-2</c:v>
                </c:pt>
                <c:pt idx="4">
                  <c:v>6.5370595888501359E-2</c:v>
                </c:pt>
                <c:pt idx="5">
                  <c:v>9.3470764914720839E-2</c:v>
                </c:pt>
                <c:pt idx="6">
                  <c:v>9.6961013155781206E-2</c:v>
                </c:pt>
                <c:pt idx="7">
                  <c:v>0.12318306703917203</c:v>
                </c:pt>
                <c:pt idx="8">
                  <c:v>0.13268250520128633</c:v>
                </c:pt>
                <c:pt idx="9">
                  <c:v>0.15387329301813835</c:v>
                </c:pt>
              </c:numCache>
            </c:numRef>
          </c:val>
          <c:smooth val="0"/>
          <c:extLst>
            <c:ext xmlns:c16="http://schemas.microsoft.com/office/drawing/2014/chart" uri="{C3380CC4-5D6E-409C-BE32-E72D297353CC}">
              <c16:uniqueId val="{00000000-00B8-4D09-B82E-60940112523E}"/>
            </c:ext>
          </c:extLst>
        </c:ser>
        <c:ser>
          <c:idx val="0"/>
          <c:order val="1"/>
          <c:tx>
            <c:v>更新后多空组合</c:v>
          </c:tx>
          <c:spPr>
            <a:ln w="28575" cap="rnd">
              <a:solidFill>
                <a:schemeClr val="accent1"/>
              </a:solidFill>
              <a:round/>
            </a:ln>
            <a:effectLst/>
          </c:spPr>
          <c:marker>
            <c:symbol val="none"/>
          </c:marker>
          <c:val>
            <c:numRef>
              <c:f>industries!$A$147:$J$147</c:f>
              <c:numCache>
                <c:formatCode>General</c:formatCode>
                <c:ptCount val="10"/>
                <c:pt idx="0">
                  <c:v>-2.1919945687949971E-2</c:v>
                </c:pt>
                <c:pt idx="1">
                  <c:v>-9.680430257960837E-3</c:v>
                </c:pt>
                <c:pt idx="2">
                  <c:v>3.5941950001336931E-3</c:v>
                </c:pt>
                <c:pt idx="3">
                  <c:v>2.3681436610603512E-2</c:v>
                </c:pt>
                <c:pt idx="4">
                  <c:v>4.4299544450181472E-2</c:v>
                </c:pt>
                <c:pt idx="5">
                  <c:v>6.0815046180741295E-2</c:v>
                </c:pt>
                <c:pt idx="6">
                  <c:v>6.8454076069172975E-2</c:v>
                </c:pt>
                <c:pt idx="7">
                  <c:v>7.7186668330767816E-2</c:v>
                </c:pt>
                <c:pt idx="8">
                  <c:v>8.3710105324326323E-2</c:v>
                </c:pt>
                <c:pt idx="9">
                  <c:v>0.10362909983585444</c:v>
                </c:pt>
              </c:numCache>
            </c:numRef>
          </c:val>
          <c:smooth val="0"/>
          <c:extLst>
            <c:ext xmlns:c16="http://schemas.microsoft.com/office/drawing/2014/chart" uri="{C3380CC4-5D6E-409C-BE32-E72D297353CC}">
              <c16:uniqueId val="{00000001-00B8-4D09-B82E-60940112523E}"/>
            </c:ext>
          </c:extLst>
        </c:ser>
        <c:dLbls>
          <c:showLegendKey val="0"/>
          <c:showVal val="0"/>
          <c:showCatName val="0"/>
          <c:showSerName val="0"/>
          <c:showPercent val="0"/>
          <c:showBubbleSize val="0"/>
        </c:dLbls>
        <c:smooth val="0"/>
        <c:axId val="607830568"/>
        <c:axId val="607828272"/>
      </c:lineChart>
      <c:catAx>
        <c:axId val="60783056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07828272"/>
        <c:crosses val="autoZero"/>
        <c:auto val="1"/>
        <c:lblAlgn val="ctr"/>
        <c:lblOffset val="100"/>
        <c:noMultiLvlLbl val="0"/>
      </c:catAx>
      <c:valAx>
        <c:axId val="607828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078305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altLang="zh-CN" sz="1400" b="0" i="0" u="none" strike="noStrike" kern="1200" spc="0" baseline="0">
                <a:solidFill>
                  <a:sysClr val="windowText" lastClr="000000">
                    <a:lumMod val="65000"/>
                    <a:lumOff val="35000"/>
                  </a:sysClr>
                </a:solidFill>
                <a:latin typeface="+mn-lt"/>
                <a:ea typeface="+mn-ea"/>
                <a:cs typeface="+mn-cs"/>
              </a:defRPr>
            </a:pPr>
            <a:r>
              <a:rPr lang="en-US" sz="1400" b="0" i="0" u="none" strike="noStrike" kern="1200" spc="0" baseline="0">
                <a:solidFill>
                  <a:sysClr val="windowText" lastClr="000000">
                    <a:lumMod val="65000"/>
                    <a:lumOff val="35000"/>
                  </a:sysClr>
                </a:solidFill>
                <a:latin typeface="+mn-lt"/>
                <a:ea typeface="+mn-ea"/>
                <a:cs typeface="+mn-cs"/>
              </a:rPr>
              <a:t>0类投资组合主要行业占比</a:t>
            </a:r>
          </a:p>
        </c:rich>
      </c:tx>
      <c:overlay val="0"/>
      <c:spPr>
        <a:noFill/>
        <a:ln>
          <a:noFill/>
        </a:ln>
        <a:effectLst/>
      </c:spPr>
      <c:txPr>
        <a:bodyPr rot="0" spcFirstLastPara="1" vertOverflow="ellipsis" vert="horz" wrap="square" anchor="ctr" anchorCtr="1"/>
        <a:lstStyle/>
        <a:p>
          <a:pPr algn="ctr" rtl="0">
            <a:defRPr lang="en-US" altLang="zh-CN" sz="1400" b="0" i="0" u="none" strike="noStrike" kern="1200" spc="0" baseline="0">
              <a:solidFill>
                <a:sysClr val="windowText" lastClr="000000">
                  <a:lumMod val="65000"/>
                  <a:lumOff val="35000"/>
                </a:sysClr>
              </a:solidFill>
              <a:latin typeface="+mn-lt"/>
              <a:ea typeface="+mn-ea"/>
              <a:cs typeface="+mn-cs"/>
            </a:defRPr>
          </a:pPr>
          <a:endParaRPr lang="zh-CN"/>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E61-4BB5-B106-B208C16FB3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E61-4BB5-B106-B208C16FB3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E61-4BB5-B106-B208C16FB3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E61-4BB5-B106-B208C16FB3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E61-4BB5-B106-B208C16FB3DF}"/>
              </c:ext>
            </c:extLst>
          </c:dPt>
          <c:cat>
            <c:strRef>
              <c:f>industries_0!$K$7:$K$11</c:f>
              <c:strCache>
                <c:ptCount val="5"/>
                <c:pt idx="0">
                  <c:v>电子元器件</c:v>
                </c:pt>
                <c:pt idx="1">
                  <c:v>机械</c:v>
                </c:pt>
                <c:pt idx="2">
                  <c:v>计算机</c:v>
                </c:pt>
                <c:pt idx="3">
                  <c:v>基础化工</c:v>
                </c:pt>
                <c:pt idx="4">
                  <c:v>医药</c:v>
                </c:pt>
              </c:strCache>
            </c:strRef>
          </c:cat>
          <c:val>
            <c:numRef>
              <c:f>industries_0!$L$7:$L$11</c:f>
              <c:numCache>
                <c:formatCode>General</c:formatCode>
                <c:ptCount val="5"/>
                <c:pt idx="0">
                  <c:v>885</c:v>
                </c:pt>
                <c:pt idx="1">
                  <c:v>718</c:v>
                </c:pt>
                <c:pt idx="2">
                  <c:v>652</c:v>
                </c:pt>
                <c:pt idx="3">
                  <c:v>554</c:v>
                </c:pt>
                <c:pt idx="4">
                  <c:v>535</c:v>
                </c:pt>
              </c:numCache>
            </c:numRef>
          </c:val>
          <c:extLst>
            <c:ext xmlns:c16="http://schemas.microsoft.com/office/drawing/2014/chart" uri="{C3380CC4-5D6E-409C-BE32-E72D297353CC}">
              <c16:uniqueId val="{0000000A-CE61-4BB5-B106-B208C16FB3D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400" b="0" i="0" u="none" strike="noStrike" kern="1200" spc="0" baseline="0">
              <a:solidFill>
                <a:sysClr val="windowText" lastClr="000000">
                  <a:lumMod val="65000"/>
                  <a:lumOff val="35000"/>
                </a:sys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ctr" rtl="0">
        <a:defRPr lang="en-US" altLang="zh-CN" sz="1400" b="0" i="0" u="none" strike="noStrike" kern="1200" spc="0" baseline="0">
          <a:solidFill>
            <a:sysClr val="windowText" lastClr="000000">
              <a:lumMod val="65000"/>
              <a:lumOff val="35000"/>
            </a:sysClr>
          </a:solidFill>
          <a:latin typeface="+mn-lt"/>
          <a:ea typeface="+mn-ea"/>
          <a:cs typeface="+mn-cs"/>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9</a:t>
            </a:r>
            <a:r>
              <a:rPr lang="zh-CN" altLang="en-US"/>
              <a:t>类投资组合主要行业占比</a:t>
            </a:r>
          </a:p>
        </c:rich>
      </c:tx>
      <c:layout>
        <c:manualLayout>
          <c:xMode val="edge"/>
          <c:yMode val="edge"/>
          <c:x val="0.29444444444444445"/>
          <c:y val="4.629629629629629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E8D-4E3D-BF3A-8C04FF792B1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E8D-4E3D-BF3A-8C04FF792B1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E8D-4E3D-BF3A-8C04FF792B1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E8D-4E3D-BF3A-8C04FF792B1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E8D-4E3D-BF3A-8C04FF792B12}"/>
              </c:ext>
            </c:extLst>
          </c:dPt>
          <c:cat>
            <c:strRef>
              <c:f>industries_9!$F$13:$F$17</c:f>
              <c:strCache>
                <c:ptCount val="5"/>
                <c:pt idx="0">
                  <c:v>机械 </c:v>
                </c:pt>
                <c:pt idx="1">
                  <c:v>医药</c:v>
                </c:pt>
                <c:pt idx="2">
                  <c:v>基础化工 </c:v>
                </c:pt>
                <c:pt idx="3">
                  <c:v>计算机 </c:v>
                </c:pt>
                <c:pt idx="4">
                  <c:v>电子元器件 </c:v>
                </c:pt>
              </c:strCache>
            </c:strRef>
          </c:cat>
          <c:val>
            <c:numRef>
              <c:f>industries_9!$G$13:$G$17</c:f>
              <c:numCache>
                <c:formatCode>General</c:formatCode>
                <c:ptCount val="5"/>
                <c:pt idx="0">
                  <c:v>342</c:v>
                </c:pt>
                <c:pt idx="1">
                  <c:v>272</c:v>
                </c:pt>
                <c:pt idx="2">
                  <c:v>242</c:v>
                </c:pt>
                <c:pt idx="3">
                  <c:v>180</c:v>
                </c:pt>
                <c:pt idx="4">
                  <c:v>156</c:v>
                </c:pt>
              </c:numCache>
            </c:numRef>
          </c:val>
          <c:extLst>
            <c:ext xmlns:c16="http://schemas.microsoft.com/office/drawing/2014/chart" uri="{C3380CC4-5D6E-409C-BE32-E72D297353CC}">
              <c16:uniqueId val="{0000000A-3E8D-4E3D-BF3A-8C04FF792B12}"/>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0"/>
        <c:txPr>
          <a:bodyPr rot="0" spcFirstLastPara="1" vertOverflow="ellipsis" vert="horz" wrap="square" anchor="ctr" anchorCtr="1"/>
          <a:lstStyle/>
          <a:p>
            <a:pPr>
              <a:defRPr lang="en-US" altLang="zh-CN" sz="1400" b="0" i="0" u="none" strike="noStrike" kern="1200" baseline="0">
                <a:solidFill>
                  <a:schemeClr val="tx1">
                    <a:lumMod val="65000"/>
                    <a:lumOff val="35000"/>
                  </a:schemeClr>
                </a:solidFill>
                <a:latin typeface="+mn-lt"/>
                <a:ea typeface="+mn-ea"/>
                <a:cs typeface="+mn-cs"/>
              </a:defRPr>
            </a:pPr>
            <a:endParaRPr lang="zh-CN"/>
          </a:p>
        </c:txPr>
      </c:legendEntry>
      <c:legendEntry>
        <c:idx val="1"/>
        <c:txPr>
          <a:bodyPr rot="0" spcFirstLastPara="1" vertOverflow="ellipsis" vert="horz" wrap="square" anchor="ctr" anchorCtr="1"/>
          <a:lstStyle/>
          <a:p>
            <a:pPr>
              <a:defRPr lang="en-US" altLang="zh-CN" sz="1400" b="0" i="0" u="none" strike="noStrike" kern="1200" baseline="0">
                <a:solidFill>
                  <a:schemeClr val="tx1">
                    <a:lumMod val="65000"/>
                    <a:lumOff val="35000"/>
                  </a:schemeClr>
                </a:solidFill>
                <a:latin typeface="+mn-lt"/>
                <a:ea typeface="+mn-ea"/>
                <a:cs typeface="+mn-cs"/>
              </a:defRPr>
            </a:pPr>
            <a:endParaRPr lang="zh-CN"/>
          </a:p>
        </c:txPr>
      </c:legendEntry>
      <c:legendEntry>
        <c:idx val="2"/>
        <c:txPr>
          <a:bodyPr rot="0" spcFirstLastPara="1" vertOverflow="ellipsis" vert="horz" wrap="square" anchor="ctr" anchorCtr="1"/>
          <a:lstStyle/>
          <a:p>
            <a:pPr>
              <a:defRPr lang="en-US" altLang="zh-CN" sz="1400" b="0" i="0" u="none" strike="noStrike" kern="1200" baseline="0">
                <a:solidFill>
                  <a:schemeClr val="tx1">
                    <a:lumMod val="65000"/>
                    <a:lumOff val="35000"/>
                  </a:schemeClr>
                </a:solidFill>
                <a:latin typeface="+mn-lt"/>
                <a:ea typeface="+mn-ea"/>
                <a:cs typeface="+mn-cs"/>
              </a:defRPr>
            </a:pPr>
            <a:endParaRPr lang="zh-CN"/>
          </a:p>
        </c:txPr>
      </c:legendEntry>
      <c:legendEntry>
        <c:idx val="3"/>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Entry>
      <c:legendEntry>
        <c:idx val="4"/>
        <c:txPr>
          <a:bodyPr rot="0" spcFirstLastPara="1" vertOverflow="ellipsis" vert="horz" wrap="square" anchor="ctr" anchorCtr="1"/>
          <a:lstStyle/>
          <a:p>
            <a:pPr>
              <a:defRPr lang="en-US" altLang="zh-CN" sz="1400" b="0" i="0" u="none" strike="noStrike" kern="1200" baseline="0">
                <a:solidFill>
                  <a:schemeClr val="tx1">
                    <a:lumMod val="65000"/>
                    <a:lumOff val="35000"/>
                  </a:schemeClr>
                </a:solidFill>
                <a:latin typeface="+mn-lt"/>
                <a:ea typeface="+mn-ea"/>
                <a:cs typeface="+mn-cs"/>
              </a:defRPr>
            </a:pPr>
            <a:endParaRPr lang="zh-CN"/>
          </a:p>
        </c:txPr>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模型累计超额收益率对比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0"/>
          <c:tx>
            <c:v>xgboost9类</c:v>
          </c:tx>
          <c:spPr>
            <a:ln w="28575" cap="rnd">
              <a:solidFill>
                <a:schemeClr val="accent2"/>
              </a:solidFill>
              <a:round/>
            </a:ln>
            <a:effectLst/>
          </c:spPr>
          <c:marker>
            <c:symbol val="none"/>
          </c:marker>
          <c:val>
            <c:numRef>
              <c:f>Sheet1!$A$11:$J$11</c:f>
              <c:numCache>
                <c:formatCode>General</c:formatCode>
                <c:ptCount val="10"/>
                <c:pt idx="0">
                  <c:v>2.9555999999999999E-2</c:v>
                </c:pt>
                <c:pt idx="1">
                  <c:v>6.9757E-2</c:v>
                </c:pt>
                <c:pt idx="2">
                  <c:v>8.8872999999999994E-2</c:v>
                </c:pt>
                <c:pt idx="3">
                  <c:v>0.101233</c:v>
                </c:pt>
                <c:pt idx="4">
                  <c:v>0.113665</c:v>
                </c:pt>
                <c:pt idx="5">
                  <c:v>0.13941500000000001</c:v>
                </c:pt>
                <c:pt idx="6">
                  <c:v>0.16778399999999999</c:v>
                </c:pt>
                <c:pt idx="7">
                  <c:v>0.198855</c:v>
                </c:pt>
                <c:pt idx="8">
                  <c:v>0.193103</c:v>
                </c:pt>
                <c:pt idx="9">
                  <c:v>0.22617100000000001</c:v>
                </c:pt>
              </c:numCache>
            </c:numRef>
          </c:val>
          <c:smooth val="0"/>
          <c:extLst>
            <c:ext xmlns:c16="http://schemas.microsoft.com/office/drawing/2014/chart" uri="{C3380CC4-5D6E-409C-BE32-E72D297353CC}">
              <c16:uniqueId val="{00000000-1402-4757-99EA-D976CA9FDCA2}"/>
            </c:ext>
          </c:extLst>
        </c:ser>
        <c:ser>
          <c:idx val="2"/>
          <c:order val="1"/>
          <c:tx>
            <c:v>xgboost0类</c:v>
          </c:tx>
          <c:spPr>
            <a:ln w="28575" cap="rnd">
              <a:solidFill>
                <a:schemeClr val="accent3"/>
              </a:solidFill>
              <a:round/>
            </a:ln>
            <a:effectLst/>
          </c:spPr>
          <c:marker>
            <c:symbol val="none"/>
          </c:marker>
          <c:val>
            <c:numRef>
              <c:f>Sheet1!$A$16:$J$16</c:f>
              <c:numCache>
                <c:formatCode>General</c:formatCode>
                <c:ptCount val="10"/>
                <c:pt idx="0">
                  <c:v>3.9483999999999998E-2</c:v>
                </c:pt>
                <c:pt idx="1">
                  <c:v>3.6340999999999998E-2</c:v>
                </c:pt>
                <c:pt idx="2">
                  <c:v>1.1141E-2</c:v>
                </c:pt>
                <c:pt idx="3">
                  <c:v>-2.2176999999999999E-2</c:v>
                </c:pt>
                <c:pt idx="4">
                  <c:v>-5.1728999999999997E-2</c:v>
                </c:pt>
                <c:pt idx="5">
                  <c:v>-8.9468000000000006E-2</c:v>
                </c:pt>
                <c:pt idx="6">
                  <c:v>-7.0705000000000004E-2</c:v>
                </c:pt>
                <c:pt idx="7">
                  <c:v>-0.102616</c:v>
                </c:pt>
                <c:pt idx="8">
                  <c:v>-0.12479800000000001</c:v>
                </c:pt>
                <c:pt idx="9">
                  <c:v>-0.13459499999999999</c:v>
                </c:pt>
              </c:numCache>
            </c:numRef>
          </c:val>
          <c:smooth val="0"/>
          <c:extLst>
            <c:ext xmlns:c16="http://schemas.microsoft.com/office/drawing/2014/chart" uri="{C3380CC4-5D6E-409C-BE32-E72D297353CC}">
              <c16:uniqueId val="{00000001-1402-4757-99EA-D976CA9FDCA2}"/>
            </c:ext>
          </c:extLst>
        </c:ser>
        <c:ser>
          <c:idx val="3"/>
          <c:order val="2"/>
          <c:tx>
            <c:v>mlp9类</c:v>
          </c:tx>
          <c:spPr>
            <a:ln w="28575" cap="rnd">
              <a:solidFill>
                <a:schemeClr val="accent4"/>
              </a:solidFill>
              <a:round/>
            </a:ln>
            <a:effectLst/>
          </c:spPr>
          <c:marker>
            <c:symbol val="none"/>
          </c:marker>
          <c:val>
            <c:numRef>
              <c:f>Sheet1!$A$23:$J$23</c:f>
              <c:numCache>
                <c:formatCode>General</c:formatCode>
                <c:ptCount val="10"/>
                <c:pt idx="0">
                  <c:v>-1.6504000000000001E-2</c:v>
                </c:pt>
                <c:pt idx="1">
                  <c:v>1.0968E-2</c:v>
                </c:pt>
                <c:pt idx="2">
                  <c:v>3.6013000000000003E-2</c:v>
                </c:pt>
                <c:pt idx="3">
                  <c:v>4.1880000000000001E-2</c:v>
                </c:pt>
                <c:pt idx="4">
                  <c:v>4.5470999999999998E-2</c:v>
                </c:pt>
                <c:pt idx="5">
                  <c:v>5.3834E-2</c:v>
                </c:pt>
                <c:pt idx="6">
                  <c:v>5.6244000000000002E-2</c:v>
                </c:pt>
                <c:pt idx="7">
                  <c:v>6.7025000000000001E-2</c:v>
                </c:pt>
                <c:pt idx="8">
                  <c:v>6.4427999999999999E-2</c:v>
                </c:pt>
                <c:pt idx="9">
                  <c:v>9.0200000000000002E-2</c:v>
                </c:pt>
              </c:numCache>
            </c:numRef>
          </c:val>
          <c:smooth val="0"/>
          <c:extLst>
            <c:ext xmlns:c16="http://schemas.microsoft.com/office/drawing/2014/chart" uri="{C3380CC4-5D6E-409C-BE32-E72D297353CC}">
              <c16:uniqueId val="{00000002-1402-4757-99EA-D976CA9FDCA2}"/>
            </c:ext>
          </c:extLst>
        </c:ser>
        <c:ser>
          <c:idx val="4"/>
          <c:order val="3"/>
          <c:tx>
            <c:v>mlp0类</c:v>
          </c:tx>
          <c:spPr>
            <a:ln w="28575" cap="rnd">
              <a:solidFill>
                <a:schemeClr val="accent5"/>
              </a:solidFill>
              <a:round/>
            </a:ln>
            <a:effectLst/>
          </c:spPr>
          <c:marker>
            <c:symbol val="none"/>
          </c:marker>
          <c:val>
            <c:numRef>
              <c:f>Sheet1!$A$28:$J$28</c:f>
              <c:numCache>
                <c:formatCode>General</c:formatCode>
                <c:ptCount val="10"/>
                <c:pt idx="0">
                  <c:v>2.1165E-2</c:v>
                </c:pt>
                <c:pt idx="1">
                  <c:v>1.2300999999999999E-2</c:v>
                </c:pt>
                <c:pt idx="2">
                  <c:v>-1.5403E-2</c:v>
                </c:pt>
                <c:pt idx="3">
                  <c:v>-3.6372000000000002E-2</c:v>
                </c:pt>
                <c:pt idx="4">
                  <c:v>-5.3587000000000003E-2</c:v>
                </c:pt>
                <c:pt idx="5">
                  <c:v>-7.0416999999999993E-2</c:v>
                </c:pt>
                <c:pt idx="6">
                  <c:v>-5.4972E-2</c:v>
                </c:pt>
                <c:pt idx="7">
                  <c:v>-6.7721000000000003E-2</c:v>
                </c:pt>
                <c:pt idx="8">
                  <c:v>-7.7121999999999996E-2</c:v>
                </c:pt>
                <c:pt idx="9">
                  <c:v>-8.5750999999999994E-2</c:v>
                </c:pt>
              </c:numCache>
            </c:numRef>
          </c:val>
          <c:smooth val="0"/>
          <c:extLst>
            <c:ext xmlns:c16="http://schemas.microsoft.com/office/drawing/2014/chart" uri="{C3380CC4-5D6E-409C-BE32-E72D297353CC}">
              <c16:uniqueId val="{00000003-1402-4757-99EA-D976CA9FDCA2}"/>
            </c:ext>
          </c:extLst>
        </c:ser>
        <c:dLbls>
          <c:showLegendKey val="0"/>
          <c:showVal val="0"/>
          <c:showCatName val="0"/>
          <c:showSerName val="0"/>
          <c:showPercent val="0"/>
          <c:showBubbleSize val="0"/>
        </c:dLbls>
        <c:smooth val="0"/>
        <c:axId val="603892368"/>
        <c:axId val="603893024"/>
      </c:lineChart>
      <c:catAx>
        <c:axId val="60389236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03893024"/>
        <c:crosses val="autoZero"/>
        <c:auto val="1"/>
        <c:lblAlgn val="ctr"/>
        <c:lblOffset val="100"/>
        <c:noMultiLvlLbl val="0"/>
      </c:catAx>
      <c:valAx>
        <c:axId val="603893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03892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模型多空组合收益率对比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v>mlp多空组合</c:v>
          </c:tx>
          <c:spPr>
            <a:ln w="28575" cap="rnd">
              <a:solidFill>
                <a:schemeClr val="accent1"/>
              </a:solidFill>
              <a:round/>
            </a:ln>
            <a:effectLst/>
          </c:spPr>
          <c:marker>
            <c:symbol val="none"/>
          </c:marker>
          <c:val>
            <c:numRef>
              <c:f>Sheet1!$A$78:$J$78</c:f>
              <c:numCache>
                <c:formatCode>General</c:formatCode>
                <c:ptCount val="10"/>
                <c:pt idx="0">
                  <c:v>1.8834500000000004E-2</c:v>
                </c:pt>
                <c:pt idx="1">
                  <c:v>3.5690097967999934E-2</c:v>
                </c:pt>
                <c:pt idx="2">
                  <c:v>5.5663899352361934E-2</c:v>
                </c:pt>
                <c:pt idx="3">
                  <c:v>6.7574955128754555E-2</c:v>
                </c:pt>
                <c:pt idx="4">
                  <c:v>7.6535111727150218E-2</c:v>
                </c:pt>
                <c:pt idx="5">
                  <c:v>8.8368385675254846E-2</c:v>
                </c:pt>
                <c:pt idx="6">
                  <c:v>8.2764376857413113E-2</c:v>
                </c:pt>
                <c:pt idx="7">
                  <c:v>9.2602915367727912E-2</c:v>
                </c:pt>
                <c:pt idx="8">
                  <c:v>9.6256579516717622E-2</c:v>
                </c:pt>
                <c:pt idx="9">
                  <c:v>0.11268946564367321</c:v>
                </c:pt>
              </c:numCache>
            </c:numRef>
          </c:val>
          <c:smooth val="0"/>
          <c:extLst>
            <c:ext xmlns:c16="http://schemas.microsoft.com/office/drawing/2014/chart" uri="{C3380CC4-5D6E-409C-BE32-E72D297353CC}">
              <c16:uniqueId val="{00000000-A783-4F50-9579-EA083B5902C1}"/>
            </c:ext>
          </c:extLst>
        </c:ser>
        <c:ser>
          <c:idx val="1"/>
          <c:order val="1"/>
          <c:tx>
            <c:v>xgboost多空组合</c:v>
          </c:tx>
          <c:spPr>
            <a:ln w="28575" cap="rnd">
              <a:solidFill>
                <a:schemeClr val="accent2"/>
              </a:solidFill>
              <a:round/>
            </a:ln>
            <a:effectLst/>
          </c:spPr>
          <c:marker>
            <c:symbol val="none"/>
          </c:marker>
          <c:val>
            <c:numRef>
              <c:f>Sheet1!$A$97:$J$97</c:f>
              <c:numCache>
                <c:formatCode>General</c:formatCode>
                <c:ptCount val="10"/>
                <c:pt idx="0">
                  <c:v>-4.9637670000000078E-3</c:v>
                </c:pt>
                <c:pt idx="1">
                  <c:v>1.2618786424193562E-2</c:v>
                </c:pt>
                <c:pt idx="2">
                  <c:v>2.9034153629180937E-2</c:v>
                </c:pt>
                <c:pt idx="3">
                  <c:v>4.8042040320674495E-2</c:v>
                </c:pt>
                <c:pt idx="4">
                  <c:v>6.5370595888501359E-2</c:v>
                </c:pt>
                <c:pt idx="5">
                  <c:v>9.3470764914720839E-2</c:v>
                </c:pt>
                <c:pt idx="6">
                  <c:v>9.6961013155781206E-2</c:v>
                </c:pt>
                <c:pt idx="7">
                  <c:v>0.12318306703917203</c:v>
                </c:pt>
                <c:pt idx="8">
                  <c:v>0.13268250520128633</c:v>
                </c:pt>
                <c:pt idx="9">
                  <c:v>0.15387329301813835</c:v>
                </c:pt>
              </c:numCache>
            </c:numRef>
          </c:val>
          <c:smooth val="0"/>
          <c:extLst>
            <c:ext xmlns:c16="http://schemas.microsoft.com/office/drawing/2014/chart" uri="{C3380CC4-5D6E-409C-BE32-E72D297353CC}">
              <c16:uniqueId val="{00000001-A783-4F50-9579-EA083B5902C1}"/>
            </c:ext>
          </c:extLst>
        </c:ser>
        <c:dLbls>
          <c:showLegendKey val="0"/>
          <c:showVal val="0"/>
          <c:showCatName val="0"/>
          <c:showSerName val="0"/>
          <c:showPercent val="0"/>
          <c:showBubbleSize val="0"/>
        </c:dLbls>
        <c:smooth val="0"/>
        <c:axId val="607830568"/>
        <c:axId val="607828272"/>
      </c:lineChart>
      <c:catAx>
        <c:axId val="60783056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07828272"/>
        <c:crosses val="autoZero"/>
        <c:auto val="1"/>
        <c:lblAlgn val="ctr"/>
        <c:lblOffset val="100"/>
        <c:noMultiLvlLbl val="0"/>
      </c:catAx>
      <c:valAx>
        <c:axId val="607828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078305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F69D89-3F14-4D2F-A83A-14D476B48E41}" type="datetimeFigureOut">
              <a:rPr lang="zh-CN" altLang="en-US" smtClean="0"/>
              <a:t>2020/1/2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B08B8E-716A-47FD-825C-0F7DDC3A5C83}" type="slidenum">
              <a:rPr lang="zh-CN" altLang="en-US" smtClean="0"/>
              <a:t>‹#›</a:t>
            </a:fld>
            <a:endParaRPr lang="zh-CN" altLang="en-US"/>
          </a:p>
        </p:txBody>
      </p:sp>
    </p:spTree>
    <p:extLst>
      <p:ext uri="{BB962C8B-B14F-4D97-AF65-F5344CB8AC3E}">
        <p14:creationId xmlns:p14="http://schemas.microsoft.com/office/powerpoint/2010/main" val="4052809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5856251F-BF67-4A6A-9D47-783FD9F899FF}"/>
              </a:ext>
            </a:extLst>
          </p:cNvPr>
          <p:cNvSpPr/>
          <p:nvPr userDrawn="1"/>
        </p:nvSpPr>
        <p:spPr>
          <a:xfrm>
            <a:off x="-2" y="6635262"/>
            <a:ext cx="4953002" cy="222738"/>
          </a:xfrm>
          <a:prstGeom prst="rect">
            <a:avLst/>
          </a:prstGeom>
          <a:solidFill>
            <a:srgbClr val="D20A10"/>
          </a:solidFill>
          <a:ln>
            <a:noFill/>
          </a:ln>
        </p:spPr>
        <p:style>
          <a:lnRef idx="2">
            <a:schemeClr val="accent1">
              <a:shade val="50000"/>
            </a:schemeClr>
          </a:lnRef>
          <a:fillRef idx="1">
            <a:schemeClr val="accent1"/>
          </a:fillRef>
          <a:effectRef idx="0">
            <a:schemeClr val="accent1"/>
          </a:effectRef>
          <a:fontRef idx="minor">
            <a:schemeClr val="lt1"/>
          </a:fontRef>
        </p:style>
        <p:txBody>
          <a:bodyPr lIns="91191" tIns="45596" rIns="91191" bIns="45596" spcCol="0" rtlCol="0" anchor="ctr"/>
          <a:lstStyle/>
          <a:p>
            <a:pPr algn="ctr"/>
            <a:endParaRPr lang="zh-CN" altLang="en-US"/>
          </a:p>
        </p:txBody>
      </p:sp>
      <p:sp>
        <p:nvSpPr>
          <p:cNvPr id="13" name="文本占位符 11">
            <a:extLst>
              <a:ext uri="{FF2B5EF4-FFF2-40B4-BE49-F238E27FC236}">
                <a16:creationId xmlns:a16="http://schemas.microsoft.com/office/drawing/2014/main" id="{6B4DE9B5-C378-424E-8F9C-CE4375A2A294}"/>
              </a:ext>
            </a:extLst>
          </p:cNvPr>
          <p:cNvSpPr>
            <a:spLocks noGrp="1"/>
          </p:cNvSpPr>
          <p:nvPr>
            <p:ph type="body" sz="quarter" idx="10" hasCustomPrompt="1"/>
          </p:nvPr>
        </p:nvSpPr>
        <p:spPr>
          <a:xfrm>
            <a:off x="3250119" y="2421032"/>
            <a:ext cx="6019800" cy="1435100"/>
          </a:xfrm>
          <a:prstGeom prst="rect">
            <a:avLst/>
          </a:prstGeom>
          <a:solidFill>
            <a:srgbClr val="D20A10"/>
          </a:solidFill>
          <a:ln w="25400" cap="flat" cmpd="sng" algn="ctr">
            <a:noFill/>
            <a:prstDash val="solid"/>
          </a:ln>
          <a:effectLst/>
        </p:spPr>
        <p:txBody>
          <a:bodyPr lIns="91191" tIns="45596" rIns="91191" bIns="45596" rtlCol="0" anchor="ctr"/>
          <a:lstStyle>
            <a:lvl1pPr marL="0" algn="ctr" defTabSz="914400" rtl="0" eaLnBrk="0" fontAlgn="base" latinLnBrk="0" hangingPunct="0">
              <a:spcBef>
                <a:spcPct val="0"/>
              </a:spcBef>
              <a:spcAft>
                <a:spcPct val="0"/>
              </a:spcAft>
              <a:buNone/>
              <a:defRPr lang="zh-CN" altLang="en-US" sz="3200" b="1" kern="1200" dirty="0" smtClean="0">
                <a:solidFill>
                  <a:schemeClr val="bg1"/>
                </a:solidFill>
                <a:latin typeface="Arial" pitchFamily="34" charset="0"/>
                <a:ea typeface="楷体_GB2312" pitchFamily="49" charset="-122"/>
                <a:cs typeface="Arial" pitchFamily="34" charset="0"/>
                <a:sym typeface="楷体GB_2312"/>
              </a:defRPr>
            </a:lvl1pPr>
            <a:lvl2pPr>
              <a:defRPr lang="zh-CN" altLang="en-US" sz="1800" smtClean="0">
                <a:solidFill>
                  <a:schemeClr val="tx1"/>
                </a:solidFill>
                <a:latin typeface="+mn-lt"/>
                <a:ea typeface="+mn-ea"/>
                <a:cs typeface="+mn-cs"/>
              </a:defRPr>
            </a:lvl2pPr>
            <a:lvl3pPr>
              <a:defRPr lang="zh-CN" altLang="en-US" sz="1800" smtClean="0">
                <a:solidFill>
                  <a:schemeClr val="tx1"/>
                </a:solidFill>
                <a:latin typeface="+mn-lt"/>
                <a:ea typeface="+mn-ea"/>
                <a:cs typeface="+mn-cs"/>
              </a:defRPr>
            </a:lvl3pPr>
            <a:lvl4pPr>
              <a:defRPr lang="zh-CN" altLang="en-US" sz="1800" smtClean="0">
                <a:solidFill>
                  <a:schemeClr val="tx1"/>
                </a:solidFill>
              </a:defRPr>
            </a:lvl4pPr>
            <a:lvl5pPr>
              <a:defRPr lang="zh-CN" altLang="en-US" sz="1800">
                <a:solidFill>
                  <a:schemeClr val="tx1"/>
                </a:solidFill>
              </a:defRPr>
            </a:lvl5pPr>
          </a:lstStyle>
          <a:p>
            <a:pPr marL="0" marR="0" lvl="0" indent="0" algn="ctr" defTabSz="911860" fontAlgn="auto">
              <a:lnSpc>
                <a:spcPct val="100000"/>
              </a:lnSpc>
              <a:spcBef>
                <a:spcPts val="0"/>
              </a:spcBef>
              <a:spcAft>
                <a:spcPts val="0"/>
              </a:spcAft>
              <a:buClrTx/>
              <a:buSzTx/>
              <a:buFontTx/>
              <a:buNone/>
            </a:pPr>
            <a:r>
              <a:rPr lang="zh-CN" altLang="en-US" dirty="0"/>
              <a:t>文件名</a:t>
            </a:r>
          </a:p>
        </p:txBody>
      </p:sp>
      <p:sp>
        <p:nvSpPr>
          <p:cNvPr id="14" name="文本占位符 11">
            <a:extLst>
              <a:ext uri="{FF2B5EF4-FFF2-40B4-BE49-F238E27FC236}">
                <a16:creationId xmlns:a16="http://schemas.microsoft.com/office/drawing/2014/main" id="{8EA91212-8912-494D-9156-60A10C1098AB}"/>
              </a:ext>
            </a:extLst>
          </p:cNvPr>
          <p:cNvSpPr>
            <a:spLocks noGrp="1"/>
          </p:cNvSpPr>
          <p:nvPr>
            <p:ph type="body" sz="quarter" idx="11" hasCustomPrompt="1"/>
          </p:nvPr>
        </p:nvSpPr>
        <p:spPr>
          <a:xfrm>
            <a:off x="636082" y="2421032"/>
            <a:ext cx="2160000" cy="1435100"/>
          </a:xfrm>
          <a:prstGeom prst="rect">
            <a:avLst/>
          </a:prstGeom>
          <a:solidFill>
            <a:schemeClr val="bg1">
              <a:lumMod val="85000"/>
            </a:schemeClr>
          </a:solidFill>
        </p:spPr>
        <p:txBody>
          <a:bodyPr anchor="ctr" anchorCtr="1"/>
          <a:lstStyle>
            <a:lvl1pPr>
              <a:buFontTx/>
              <a:buNone/>
              <a:defRPr lang="zh-CN" altLang="en-US" sz="2000" dirty="0" smtClean="0"/>
            </a:lvl1pPr>
          </a:lstStyle>
          <a:p>
            <a:pPr marL="0" lvl="0" indent="0">
              <a:buClr>
                <a:srgbClr val="0E345B"/>
              </a:buClr>
              <a:buFontTx/>
              <a:buNone/>
            </a:pPr>
            <a:r>
              <a:rPr lang="zh-CN" altLang="en-US" dirty="0"/>
              <a:t>客户</a:t>
            </a:r>
            <a:r>
              <a:rPr lang="en-US" altLang="zh-CN" dirty="0"/>
              <a:t>LOGO</a:t>
            </a:r>
            <a:endParaRPr lang="zh-CN" altLang="en-US" dirty="0"/>
          </a:p>
        </p:txBody>
      </p:sp>
      <p:cxnSp>
        <p:nvCxnSpPr>
          <p:cNvPr id="15" name="直接连接符 14">
            <a:extLst>
              <a:ext uri="{FF2B5EF4-FFF2-40B4-BE49-F238E27FC236}">
                <a16:creationId xmlns:a16="http://schemas.microsoft.com/office/drawing/2014/main" id="{FD4EC7D6-6A96-4BBF-886A-6CEF87EDB6C2}"/>
              </a:ext>
            </a:extLst>
          </p:cNvPr>
          <p:cNvCxnSpPr/>
          <p:nvPr userDrawn="1"/>
        </p:nvCxnSpPr>
        <p:spPr>
          <a:xfrm>
            <a:off x="3101726" y="2421032"/>
            <a:ext cx="0" cy="1440000"/>
          </a:xfrm>
          <a:prstGeom prst="line">
            <a:avLst/>
          </a:prstGeom>
          <a:noFill/>
          <a:ln w="15875" cap="flat" cmpd="sng" algn="ctr">
            <a:solidFill>
              <a:srgbClr val="D20A10"/>
            </a:solidFill>
            <a:prstDash val="solid"/>
          </a:ln>
          <a:effectLst/>
        </p:spPr>
      </p:cxnSp>
      <p:sp>
        <p:nvSpPr>
          <p:cNvPr id="16" name="矩形 15">
            <a:extLst>
              <a:ext uri="{FF2B5EF4-FFF2-40B4-BE49-F238E27FC236}">
                <a16:creationId xmlns:a16="http://schemas.microsoft.com/office/drawing/2014/main" id="{BAFC15AB-1EB3-4810-B253-EE69A6FB8E5E}"/>
              </a:ext>
            </a:extLst>
          </p:cNvPr>
          <p:cNvSpPr/>
          <p:nvPr userDrawn="1"/>
        </p:nvSpPr>
        <p:spPr>
          <a:xfrm>
            <a:off x="-19879" y="271145"/>
            <a:ext cx="343535" cy="250825"/>
          </a:xfrm>
          <a:prstGeom prst="rect">
            <a:avLst/>
          </a:prstGeom>
          <a:solidFill>
            <a:srgbClr val="D20A10"/>
          </a:solidFill>
          <a:ln>
            <a:noFill/>
          </a:ln>
        </p:spPr>
        <p:style>
          <a:lnRef idx="2">
            <a:schemeClr val="accent1">
              <a:shade val="50000"/>
            </a:schemeClr>
          </a:lnRef>
          <a:fillRef idx="1">
            <a:schemeClr val="accent1"/>
          </a:fillRef>
          <a:effectRef idx="0">
            <a:schemeClr val="accent1"/>
          </a:effectRef>
          <a:fontRef idx="minor">
            <a:schemeClr val="lt1"/>
          </a:fontRef>
        </p:style>
        <p:txBody>
          <a:bodyPr lIns="91191" tIns="45596" rIns="91191" bIns="45596" spcCol="0" rtlCol="0" anchor="ctr"/>
          <a:lstStyle/>
          <a:p>
            <a:pPr algn="ctr"/>
            <a:endParaRPr lang="zh-CN" altLang="en-US"/>
          </a:p>
        </p:txBody>
      </p:sp>
      <p:pic>
        <p:nvPicPr>
          <p:cNvPr id="17" name="图片 16">
            <a:extLst>
              <a:ext uri="{FF2B5EF4-FFF2-40B4-BE49-F238E27FC236}">
                <a16:creationId xmlns:a16="http://schemas.microsoft.com/office/drawing/2014/main" id="{9B478ED8-EF17-4F4D-8E36-13744FBDC4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8134" y="5759825"/>
            <a:ext cx="2587948" cy="823537"/>
          </a:xfrm>
          <a:prstGeom prst="rect">
            <a:avLst/>
          </a:prstGeom>
        </p:spPr>
      </p:pic>
    </p:spTree>
    <p:extLst>
      <p:ext uri="{BB962C8B-B14F-4D97-AF65-F5344CB8AC3E}">
        <p14:creationId xmlns:p14="http://schemas.microsoft.com/office/powerpoint/2010/main" val="3766022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F1232C-0066-4AA0-871A-3BC55C8A46E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34C20F2-084E-4D72-A147-8BD942E23145}"/>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E85A46C-B257-4237-B2EF-423DD421AEE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FFFC0A6-C29F-424C-B2BF-1990859E02B7}"/>
              </a:ext>
            </a:extLst>
          </p:cNvPr>
          <p:cNvSpPr>
            <a:spLocks noGrp="1"/>
          </p:cNvSpPr>
          <p:nvPr>
            <p:ph type="dt" sz="half" idx="10"/>
          </p:nvPr>
        </p:nvSpPr>
        <p:spPr>
          <a:xfrm>
            <a:off x="838200" y="6356350"/>
            <a:ext cx="2743200" cy="365125"/>
          </a:xfrm>
          <a:prstGeom prst="rect">
            <a:avLst/>
          </a:prstGeom>
        </p:spPr>
        <p:txBody>
          <a:bodyPr/>
          <a:lstStyle/>
          <a:p>
            <a:fld id="{83BF752F-E272-4573-867F-27AAAFAE4C48}" type="datetimeFigureOut">
              <a:rPr lang="zh-CN" altLang="en-US" smtClean="0"/>
              <a:t>2020/1/2</a:t>
            </a:fld>
            <a:endParaRPr lang="zh-CN" altLang="en-US"/>
          </a:p>
        </p:txBody>
      </p:sp>
      <p:sp>
        <p:nvSpPr>
          <p:cNvPr id="6" name="页脚占位符 5">
            <a:extLst>
              <a:ext uri="{FF2B5EF4-FFF2-40B4-BE49-F238E27FC236}">
                <a16:creationId xmlns:a16="http://schemas.microsoft.com/office/drawing/2014/main" id="{A576F7D7-399B-4BC2-9DCF-618699F6BEF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0C371BB6-89D9-4800-A9DE-BF6871FE55B6}"/>
              </a:ext>
            </a:extLst>
          </p:cNvPr>
          <p:cNvSpPr>
            <a:spLocks noGrp="1"/>
          </p:cNvSpPr>
          <p:nvPr>
            <p:ph type="sldNum" sz="quarter" idx="12"/>
          </p:nvPr>
        </p:nvSpPr>
        <p:spPr>
          <a:xfrm>
            <a:off x="8610600" y="6356350"/>
            <a:ext cx="2743200" cy="365125"/>
          </a:xfrm>
          <a:prstGeom prst="rect">
            <a:avLst/>
          </a:prstGeom>
        </p:spPr>
        <p:txBody>
          <a:bodyPr/>
          <a:lstStyle/>
          <a:p>
            <a:fld id="{2763BEB9-E52D-405B-98F5-B6083DD00C8C}" type="slidenum">
              <a:rPr lang="zh-CN" altLang="en-US" smtClean="0"/>
              <a:t>‹#›</a:t>
            </a:fld>
            <a:endParaRPr lang="zh-CN" altLang="en-US"/>
          </a:p>
        </p:txBody>
      </p:sp>
    </p:spTree>
    <p:extLst>
      <p:ext uri="{BB962C8B-B14F-4D97-AF65-F5344CB8AC3E}">
        <p14:creationId xmlns:p14="http://schemas.microsoft.com/office/powerpoint/2010/main" val="2447146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66C7C4-F9C5-4E2B-9C38-9A4EC747BAE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1FB6D73-AE0B-42C0-809E-76D179C357E8}"/>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B6128D8-4323-4C55-99C4-91B88DFE85F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7322A65-6B16-4616-977F-4ECCC6243181}"/>
              </a:ext>
            </a:extLst>
          </p:cNvPr>
          <p:cNvSpPr>
            <a:spLocks noGrp="1"/>
          </p:cNvSpPr>
          <p:nvPr>
            <p:ph type="dt" sz="half" idx="10"/>
          </p:nvPr>
        </p:nvSpPr>
        <p:spPr>
          <a:xfrm>
            <a:off x="838200" y="6356350"/>
            <a:ext cx="2743200" cy="365125"/>
          </a:xfrm>
          <a:prstGeom prst="rect">
            <a:avLst/>
          </a:prstGeom>
        </p:spPr>
        <p:txBody>
          <a:bodyPr/>
          <a:lstStyle/>
          <a:p>
            <a:fld id="{83BF752F-E272-4573-867F-27AAAFAE4C48}" type="datetimeFigureOut">
              <a:rPr lang="zh-CN" altLang="en-US" smtClean="0"/>
              <a:t>2020/1/2</a:t>
            </a:fld>
            <a:endParaRPr lang="zh-CN" altLang="en-US"/>
          </a:p>
        </p:txBody>
      </p:sp>
      <p:sp>
        <p:nvSpPr>
          <p:cNvPr id="6" name="页脚占位符 5">
            <a:extLst>
              <a:ext uri="{FF2B5EF4-FFF2-40B4-BE49-F238E27FC236}">
                <a16:creationId xmlns:a16="http://schemas.microsoft.com/office/drawing/2014/main" id="{966F97CF-0DF0-450A-A39D-012F1C05F809}"/>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C607816E-2A75-4564-8CC1-AF5498B1661C}"/>
              </a:ext>
            </a:extLst>
          </p:cNvPr>
          <p:cNvSpPr>
            <a:spLocks noGrp="1"/>
          </p:cNvSpPr>
          <p:nvPr>
            <p:ph type="sldNum" sz="quarter" idx="12"/>
          </p:nvPr>
        </p:nvSpPr>
        <p:spPr>
          <a:xfrm>
            <a:off x="8610600" y="6356350"/>
            <a:ext cx="2743200" cy="365125"/>
          </a:xfrm>
          <a:prstGeom prst="rect">
            <a:avLst/>
          </a:prstGeom>
        </p:spPr>
        <p:txBody>
          <a:bodyPr/>
          <a:lstStyle/>
          <a:p>
            <a:fld id="{2763BEB9-E52D-405B-98F5-B6083DD00C8C}" type="slidenum">
              <a:rPr lang="zh-CN" altLang="en-US" smtClean="0"/>
              <a:t>‹#›</a:t>
            </a:fld>
            <a:endParaRPr lang="zh-CN" altLang="en-US"/>
          </a:p>
        </p:txBody>
      </p:sp>
    </p:spTree>
    <p:extLst>
      <p:ext uri="{BB962C8B-B14F-4D97-AF65-F5344CB8AC3E}">
        <p14:creationId xmlns:p14="http://schemas.microsoft.com/office/powerpoint/2010/main" val="3489960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BD0C71-6F68-46E0-9544-3CA99ABD3EB3}"/>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1B615C4-E082-4DF8-8955-9E64F2A7662F}"/>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928B29E-9DB0-40AE-9438-3618B0BEC921}"/>
              </a:ext>
            </a:extLst>
          </p:cNvPr>
          <p:cNvSpPr>
            <a:spLocks noGrp="1"/>
          </p:cNvSpPr>
          <p:nvPr>
            <p:ph type="dt" sz="half" idx="10"/>
          </p:nvPr>
        </p:nvSpPr>
        <p:spPr>
          <a:xfrm>
            <a:off x="838200" y="6356350"/>
            <a:ext cx="2743200" cy="365125"/>
          </a:xfrm>
          <a:prstGeom prst="rect">
            <a:avLst/>
          </a:prstGeom>
        </p:spPr>
        <p:txBody>
          <a:bodyPr/>
          <a:lstStyle/>
          <a:p>
            <a:fld id="{83BF752F-E272-4573-867F-27AAAFAE4C48}" type="datetimeFigureOut">
              <a:rPr lang="zh-CN" altLang="en-US" smtClean="0"/>
              <a:t>2020/1/2</a:t>
            </a:fld>
            <a:endParaRPr lang="zh-CN" altLang="en-US"/>
          </a:p>
        </p:txBody>
      </p:sp>
      <p:sp>
        <p:nvSpPr>
          <p:cNvPr id="5" name="页脚占位符 4">
            <a:extLst>
              <a:ext uri="{FF2B5EF4-FFF2-40B4-BE49-F238E27FC236}">
                <a16:creationId xmlns:a16="http://schemas.microsoft.com/office/drawing/2014/main" id="{9C109428-556F-45D8-A5A1-C86C1CC1A77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62D4359-E64D-4746-BC4F-516039DA4712}"/>
              </a:ext>
            </a:extLst>
          </p:cNvPr>
          <p:cNvSpPr>
            <a:spLocks noGrp="1"/>
          </p:cNvSpPr>
          <p:nvPr>
            <p:ph type="sldNum" sz="quarter" idx="12"/>
          </p:nvPr>
        </p:nvSpPr>
        <p:spPr>
          <a:xfrm>
            <a:off x="8610600" y="6356350"/>
            <a:ext cx="2743200" cy="365125"/>
          </a:xfrm>
          <a:prstGeom prst="rect">
            <a:avLst/>
          </a:prstGeom>
        </p:spPr>
        <p:txBody>
          <a:bodyPr/>
          <a:lstStyle/>
          <a:p>
            <a:fld id="{2763BEB9-E52D-405B-98F5-B6083DD00C8C}" type="slidenum">
              <a:rPr lang="zh-CN" altLang="en-US" smtClean="0"/>
              <a:t>‹#›</a:t>
            </a:fld>
            <a:endParaRPr lang="zh-CN" altLang="en-US"/>
          </a:p>
        </p:txBody>
      </p:sp>
    </p:spTree>
    <p:extLst>
      <p:ext uri="{BB962C8B-B14F-4D97-AF65-F5344CB8AC3E}">
        <p14:creationId xmlns:p14="http://schemas.microsoft.com/office/powerpoint/2010/main" val="3140432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F3DF5F0-4A94-4F08-B481-31772CFFF179}"/>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ACFD047-4513-44B2-8F98-10C4483934A8}"/>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5460C8-CBA9-48F5-935F-CF0D57FABABE}"/>
              </a:ext>
            </a:extLst>
          </p:cNvPr>
          <p:cNvSpPr>
            <a:spLocks noGrp="1"/>
          </p:cNvSpPr>
          <p:nvPr>
            <p:ph type="dt" sz="half" idx="10"/>
          </p:nvPr>
        </p:nvSpPr>
        <p:spPr>
          <a:xfrm>
            <a:off x="838200" y="6356350"/>
            <a:ext cx="2743200" cy="365125"/>
          </a:xfrm>
          <a:prstGeom prst="rect">
            <a:avLst/>
          </a:prstGeom>
        </p:spPr>
        <p:txBody>
          <a:bodyPr/>
          <a:lstStyle/>
          <a:p>
            <a:fld id="{83BF752F-E272-4573-867F-27AAAFAE4C48}" type="datetimeFigureOut">
              <a:rPr lang="zh-CN" altLang="en-US" smtClean="0"/>
              <a:t>2020/1/2</a:t>
            </a:fld>
            <a:endParaRPr lang="zh-CN" altLang="en-US"/>
          </a:p>
        </p:txBody>
      </p:sp>
      <p:sp>
        <p:nvSpPr>
          <p:cNvPr id="5" name="页脚占位符 4">
            <a:extLst>
              <a:ext uri="{FF2B5EF4-FFF2-40B4-BE49-F238E27FC236}">
                <a16:creationId xmlns:a16="http://schemas.microsoft.com/office/drawing/2014/main" id="{7B3F0A0F-E520-48ED-975F-D42C1BDCC15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BD48EDD8-9636-4761-A1A9-817EE25F58F7}"/>
              </a:ext>
            </a:extLst>
          </p:cNvPr>
          <p:cNvSpPr>
            <a:spLocks noGrp="1"/>
          </p:cNvSpPr>
          <p:nvPr>
            <p:ph type="sldNum" sz="quarter" idx="12"/>
          </p:nvPr>
        </p:nvSpPr>
        <p:spPr>
          <a:xfrm>
            <a:off x="8610600" y="6356350"/>
            <a:ext cx="2743200" cy="365125"/>
          </a:xfrm>
          <a:prstGeom prst="rect">
            <a:avLst/>
          </a:prstGeom>
        </p:spPr>
        <p:txBody>
          <a:bodyPr/>
          <a:lstStyle/>
          <a:p>
            <a:fld id="{2763BEB9-E52D-405B-98F5-B6083DD00C8C}" type="slidenum">
              <a:rPr lang="zh-CN" altLang="en-US" smtClean="0"/>
              <a:t>‹#›</a:t>
            </a:fld>
            <a:endParaRPr lang="zh-CN" altLang="en-US"/>
          </a:p>
        </p:txBody>
      </p:sp>
    </p:spTree>
    <p:extLst>
      <p:ext uri="{BB962C8B-B14F-4D97-AF65-F5344CB8AC3E}">
        <p14:creationId xmlns:p14="http://schemas.microsoft.com/office/powerpoint/2010/main" val="1403786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2688853-BCC6-41A9-BF74-729262E38D20}"/>
              </a:ext>
            </a:extLst>
          </p:cNvPr>
          <p:cNvSpPr>
            <a:spLocks noGrp="1"/>
          </p:cNvSpPr>
          <p:nvPr>
            <p:ph type="body" sz="quarter" idx="10" hasCustomPrompt="1"/>
          </p:nvPr>
        </p:nvSpPr>
        <p:spPr>
          <a:xfrm>
            <a:off x="516834" y="1431925"/>
            <a:ext cx="9317935" cy="3890479"/>
          </a:xfrm>
          <a:prstGeom prst="rect">
            <a:avLst/>
          </a:prstGeom>
        </p:spPr>
        <p:txBody>
          <a:bodyPr/>
          <a:lstStyle>
            <a:lvl1pPr marL="457200" indent="-457200">
              <a:buClr>
                <a:srgbClr val="DD1620"/>
              </a:buClr>
              <a:buSzPct val="70000"/>
              <a:buFont typeface="Wingdings" panose="05000000000000000000" pitchFamily="2" charset="2"/>
              <a:buChar char="n"/>
              <a:defRPr sz="2400">
                <a:solidFill>
                  <a:schemeClr val="tx1"/>
                </a:solidFill>
              </a:defRPr>
            </a:lvl1pPr>
            <a:lvl2pPr marL="457200" marR="0" indent="0" algn="l" defTabSz="914400" rtl="0" eaLnBrk="1" fontAlgn="auto" latinLnBrk="0" hangingPunct="1">
              <a:lnSpc>
                <a:spcPct val="90000"/>
              </a:lnSpc>
              <a:spcBef>
                <a:spcPts val="500"/>
              </a:spcBef>
              <a:spcAft>
                <a:spcPts val="0"/>
              </a:spcAft>
              <a:buClr>
                <a:srgbClr val="DD1620"/>
              </a:buClr>
              <a:buSzPct val="70000"/>
              <a:buFont typeface="Wingdings" panose="05000000000000000000" pitchFamily="2" charset="2"/>
              <a:buNone/>
              <a:tabLst/>
              <a:defRPr sz="2000"/>
            </a:lvl2pPr>
            <a:lvl3pPr marL="914400" indent="0">
              <a:buNone/>
              <a:defRPr/>
            </a:lvl3pPr>
            <a:lvl4pPr marL="1371600" indent="0">
              <a:buNone/>
              <a:defRPr/>
            </a:lvl4pPr>
            <a:lvl5pPr marL="1828800" indent="0">
              <a:buNone/>
              <a:defRPr/>
            </a:lvl5pPr>
          </a:lstStyle>
          <a:p>
            <a:pPr lvl="0"/>
            <a:r>
              <a:rPr lang="zh-CN" altLang="en-US" dirty="0"/>
              <a:t>第一级</a:t>
            </a:r>
            <a:endParaRPr lang="en-US" altLang="zh-CN" dirty="0"/>
          </a:p>
          <a:p>
            <a:pPr marL="800100" marR="0" lvl="1" indent="-342900" algn="l" defTabSz="914400" rtl="0" eaLnBrk="1" fontAlgn="auto" latinLnBrk="0" hangingPunct="1">
              <a:lnSpc>
                <a:spcPct val="90000"/>
              </a:lnSpc>
              <a:spcBef>
                <a:spcPts val="500"/>
              </a:spcBef>
              <a:spcAft>
                <a:spcPts val="0"/>
              </a:spcAft>
              <a:buClr>
                <a:srgbClr val="DD1620"/>
              </a:buClr>
              <a:buSzPct val="70000"/>
              <a:buFont typeface="Wingdings" panose="05000000000000000000" pitchFamily="2" charset="2"/>
              <a:buChar char="Ø"/>
              <a:tabLst/>
              <a:defRPr/>
            </a:pPr>
            <a:r>
              <a:rPr lang="zh-CN" altLang="en-US" dirty="0"/>
              <a:t>第二级</a:t>
            </a:r>
          </a:p>
        </p:txBody>
      </p:sp>
      <p:sp>
        <p:nvSpPr>
          <p:cNvPr id="10" name="文本占位符 9">
            <a:extLst>
              <a:ext uri="{FF2B5EF4-FFF2-40B4-BE49-F238E27FC236}">
                <a16:creationId xmlns:a16="http://schemas.microsoft.com/office/drawing/2014/main" id="{E09F60AD-51F9-4C1F-B128-81AEA45B585B}"/>
              </a:ext>
            </a:extLst>
          </p:cNvPr>
          <p:cNvSpPr>
            <a:spLocks noGrp="1"/>
          </p:cNvSpPr>
          <p:nvPr>
            <p:ph type="body" sz="quarter" idx="11"/>
          </p:nvPr>
        </p:nvSpPr>
        <p:spPr>
          <a:xfrm>
            <a:off x="517525" y="184150"/>
            <a:ext cx="8780463" cy="60166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lang="zh-CN" altLang="en-US" sz="2400" b="1" kern="1200" dirty="0" smtClean="0">
                <a:solidFill>
                  <a:schemeClr val="tx1"/>
                </a:solidFill>
                <a:latin typeface="Arial" pitchFamily="34" charset="0"/>
                <a:ea typeface="楷体_GB2312" pitchFamily="49" charset="-122"/>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p:txBody>
      </p:sp>
    </p:spTree>
    <p:extLst>
      <p:ext uri="{BB962C8B-B14F-4D97-AF65-F5344CB8AC3E}">
        <p14:creationId xmlns:p14="http://schemas.microsoft.com/office/powerpoint/2010/main" val="2188949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2C5AEE-D9FE-4F21-BE39-C5DCB4C17FC8}"/>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142F1E4-C794-48EB-B9A5-681A793B5557}"/>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EB3D797-1814-4110-947C-229EFD8BF898}"/>
              </a:ext>
            </a:extLst>
          </p:cNvPr>
          <p:cNvSpPr>
            <a:spLocks noGrp="1"/>
          </p:cNvSpPr>
          <p:nvPr>
            <p:ph type="dt" sz="half" idx="10"/>
          </p:nvPr>
        </p:nvSpPr>
        <p:spPr>
          <a:xfrm>
            <a:off x="838200" y="6356350"/>
            <a:ext cx="2743200" cy="365125"/>
          </a:xfrm>
          <a:prstGeom prst="rect">
            <a:avLst/>
          </a:prstGeom>
        </p:spPr>
        <p:txBody>
          <a:bodyPr/>
          <a:lstStyle/>
          <a:p>
            <a:fld id="{83BF752F-E272-4573-867F-27AAAFAE4C48}" type="datetimeFigureOut">
              <a:rPr lang="zh-CN" altLang="en-US" smtClean="0"/>
              <a:t>2020/1/2</a:t>
            </a:fld>
            <a:endParaRPr lang="zh-CN" altLang="en-US"/>
          </a:p>
        </p:txBody>
      </p:sp>
      <p:sp>
        <p:nvSpPr>
          <p:cNvPr id="5" name="页脚占位符 4">
            <a:extLst>
              <a:ext uri="{FF2B5EF4-FFF2-40B4-BE49-F238E27FC236}">
                <a16:creationId xmlns:a16="http://schemas.microsoft.com/office/drawing/2014/main" id="{E5634E19-1072-4EBB-B981-1FB1C2CFCCD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0A61B85D-F679-4080-AD63-66281A8CB030}"/>
              </a:ext>
            </a:extLst>
          </p:cNvPr>
          <p:cNvSpPr>
            <a:spLocks noGrp="1"/>
          </p:cNvSpPr>
          <p:nvPr>
            <p:ph type="sldNum" sz="quarter" idx="12"/>
          </p:nvPr>
        </p:nvSpPr>
        <p:spPr>
          <a:xfrm>
            <a:off x="8610600" y="6356350"/>
            <a:ext cx="2743200" cy="365125"/>
          </a:xfrm>
          <a:prstGeom prst="rect">
            <a:avLst/>
          </a:prstGeom>
        </p:spPr>
        <p:txBody>
          <a:bodyPr/>
          <a:lstStyle/>
          <a:p>
            <a:fld id="{2763BEB9-E52D-405B-98F5-B6083DD00C8C}" type="slidenum">
              <a:rPr lang="zh-CN" altLang="en-US" smtClean="0"/>
              <a:t>‹#›</a:t>
            </a:fld>
            <a:endParaRPr lang="zh-CN" altLang="en-US"/>
          </a:p>
        </p:txBody>
      </p:sp>
    </p:spTree>
    <p:extLst>
      <p:ext uri="{BB962C8B-B14F-4D97-AF65-F5344CB8AC3E}">
        <p14:creationId xmlns:p14="http://schemas.microsoft.com/office/powerpoint/2010/main" val="1581360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B9972-88BA-48B8-AB2B-BF57AF3ABF45}"/>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66AFE17-4B96-4491-ADF9-2A535C39F947}"/>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6C0F0A0-B6AA-4E2E-9635-144CB3531620}"/>
              </a:ext>
            </a:extLst>
          </p:cNvPr>
          <p:cNvSpPr>
            <a:spLocks noGrp="1"/>
          </p:cNvSpPr>
          <p:nvPr>
            <p:ph type="dt" sz="half" idx="10"/>
          </p:nvPr>
        </p:nvSpPr>
        <p:spPr>
          <a:xfrm>
            <a:off x="838200" y="6356350"/>
            <a:ext cx="2743200" cy="365125"/>
          </a:xfrm>
          <a:prstGeom prst="rect">
            <a:avLst/>
          </a:prstGeom>
        </p:spPr>
        <p:txBody>
          <a:bodyPr/>
          <a:lstStyle/>
          <a:p>
            <a:fld id="{83BF752F-E272-4573-867F-27AAAFAE4C48}" type="datetimeFigureOut">
              <a:rPr lang="zh-CN" altLang="en-US" smtClean="0"/>
              <a:t>2020/1/2</a:t>
            </a:fld>
            <a:endParaRPr lang="zh-CN" altLang="en-US"/>
          </a:p>
        </p:txBody>
      </p:sp>
      <p:sp>
        <p:nvSpPr>
          <p:cNvPr id="5" name="页脚占位符 4">
            <a:extLst>
              <a:ext uri="{FF2B5EF4-FFF2-40B4-BE49-F238E27FC236}">
                <a16:creationId xmlns:a16="http://schemas.microsoft.com/office/drawing/2014/main" id="{B5901ACF-D835-4397-A0F7-4EBED72734A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6BF3A76B-D61C-4687-956F-9A193BD068F8}"/>
              </a:ext>
            </a:extLst>
          </p:cNvPr>
          <p:cNvSpPr>
            <a:spLocks noGrp="1"/>
          </p:cNvSpPr>
          <p:nvPr>
            <p:ph type="sldNum" sz="quarter" idx="12"/>
          </p:nvPr>
        </p:nvSpPr>
        <p:spPr>
          <a:xfrm>
            <a:off x="8610600" y="6356350"/>
            <a:ext cx="2743200" cy="365125"/>
          </a:xfrm>
          <a:prstGeom prst="rect">
            <a:avLst/>
          </a:prstGeom>
        </p:spPr>
        <p:txBody>
          <a:bodyPr/>
          <a:lstStyle/>
          <a:p>
            <a:fld id="{2763BEB9-E52D-405B-98F5-B6083DD00C8C}" type="slidenum">
              <a:rPr lang="zh-CN" altLang="en-US" smtClean="0"/>
              <a:t>‹#›</a:t>
            </a:fld>
            <a:endParaRPr lang="zh-CN" altLang="en-US"/>
          </a:p>
        </p:txBody>
      </p:sp>
    </p:spTree>
    <p:extLst>
      <p:ext uri="{BB962C8B-B14F-4D97-AF65-F5344CB8AC3E}">
        <p14:creationId xmlns:p14="http://schemas.microsoft.com/office/powerpoint/2010/main" val="2029172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28245C-24FB-4856-A604-AFBE1C1CE0D4}"/>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2BD98B1-917D-41C5-A3A5-675EC0C6E64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851CEAF-E939-4DDA-85C3-182AA8CC46C2}"/>
              </a:ext>
            </a:extLst>
          </p:cNvPr>
          <p:cNvSpPr>
            <a:spLocks noGrp="1"/>
          </p:cNvSpPr>
          <p:nvPr>
            <p:ph type="dt" sz="half" idx="10"/>
          </p:nvPr>
        </p:nvSpPr>
        <p:spPr>
          <a:xfrm>
            <a:off x="838200" y="6356350"/>
            <a:ext cx="2743200" cy="365125"/>
          </a:xfrm>
          <a:prstGeom prst="rect">
            <a:avLst/>
          </a:prstGeom>
        </p:spPr>
        <p:txBody>
          <a:bodyPr/>
          <a:lstStyle/>
          <a:p>
            <a:fld id="{83BF752F-E272-4573-867F-27AAAFAE4C48}" type="datetimeFigureOut">
              <a:rPr lang="zh-CN" altLang="en-US" smtClean="0"/>
              <a:t>2020/1/2</a:t>
            </a:fld>
            <a:endParaRPr lang="zh-CN" altLang="en-US"/>
          </a:p>
        </p:txBody>
      </p:sp>
      <p:sp>
        <p:nvSpPr>
          <p:cNvPr id="5" name="页脚占位符 4">
            <a:extLst>
              <a:ext uri="{FF2B5EF4-FFF2-40B4-BE49-F238E27FC236}">
                <a16:creationId xmlns:a16="http://schemas.microsoft.com/office/drawing/2014/main" id="{EBE3CC95-EEF8-4B34-920B-918E7CB44FC3}"/>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3A02DD2D-7726-46A7-B105-169B80A2B0EF}"/>
              </a:ext>
            </a:extLst>
          </p:cNvPr>
          <p:cNvSpPr>
            <a:spLocks noGrp="1"/>
          </p:cNvSpPr>
          <p:nvPr>
            <p:ph type="sldNum" sz="quarter" idx="12"/>
          </p:nvPr>
        </p:nvSpPr>
        <p:spPr>
          <a:xfrm>
            <a:off x="8610600" y="6356350"/>
            <a:ext cx="2743200" cy="365125"/>
          </a:xfrm>
          <a:prstGeom prst="rect">
            <a:avLst/>
          </a:prstGeom>
        </p:spPr>
        <p:txBody>
          <a:bodyPr/>
          <a:lstStyle/>
          <a:p>
            <a:fld id="{2763BEB9-E52D-405B-98F5-B6083DD00C8C}" type="slidenum">
              <a:rPr lang="zh-CN" altLang="en-US" smtClean="0"/>
              <a:t>‹#›</a:t>
            </a:fld>
            <a:endParaRPr lang="zh-CN" altLang="en-US"/>
          </a:p>
        </p:txBody>
      </p:sp>
    </p:spTree>
    <p:extLst>
      <p:ext uri="{BB962C8B-B14F-4D97-AF65-F5344CB8AC3E}">
        <p14:creationId xmlns:p14="http://schemas.microsoft.com/office/powerpoint/2010/main" val="3440845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6FC763-CAC1-48CF-8BD2-DD8BC2ACF539}"/>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9CE5DDD-264B-4D27-8CE7-35A6B3AA3CF2}"/>
              </a:ext>
            </a:extLst>
          </p:cNvPr>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E0721CF-704C-4522-881D-23769BF9DDF1}"/>
              </a:ext>
            </a:extLst>
          </p:cNvPr>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3DE608B-6194-4908-A554-9A99D1238407}"/>
              </a:ext>
            </a:extLst>
          </p:cNvPr>
          <p:cNvSpPr>
            <a:spLocks noGrp="1"/>
          </p:cNvSpPr>
          <p:nvPr>
            <p:ph type="dt" sz="half" idx="10"/>
          </p:nvPr>
        </p:nvSpPr>
        <p:spPr>
          <a:xfrm>
            <a:off x="838200" y="6356350"/>
            <a:ext cx="2743200" cy="365125"/>
          </a:xfrm>
          <a:prstGeom prst="rect">
            <a:avLst/>
          </a:prstGeom>
        </p:spPr>
        <p:txBody>
          <a:bodyPr/>
          <a:lstStyle/>
          <a:p>
            <a:fld id="{83BF752F-E272-4573-867F-27AAAFAE4C48}" type="datetimeFigureOut">
              <a:rPr lang="zh-CN" altLang="en-US" smtClean="0"/>
              <a:t>2020/1/2</a:t>
            </a:fld>
            <a:endParaRPr lang="zh-CN" altLang="en-US"/>
          </a:p>
        </p:txBody>
      </p:sp>
      <p:sp>
        <p:nvSpPr>
          <p:cNvPr id="6" name="页脚占位符 5">
            <a:extLst>
              <a:ext uri="{FF2B5EF4-FFF2-40B4-BE49-F238E27FC236}">
                <a16:creationId xmlns:a16="http://schemas.microsoft.com/office/drawing/2014/main" id="{D2F72978-38B8-4ED0-9A5B-4C5C84ED15D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CDCE0B93-38AA-4150-AA72-B96FFBB1063D}"/>
              </a:ext>
            </a:extLst>
          </p:cNvPr>
          <p:cNvSpPr>
            <a:spLocks noGrp="1"/>
          </p:cNvSpPr>
          <p:nvPr>
            <p:ph type="sldNum" sz="quarter" idx="12"/>
          </p:nvPr>
        </p:nvSpPr>
        <p:spPr>
          <a:xfrm>
            <a:off x="8610600" y="6356350"/>
            <a:ext cx="2743200" cy="365125"/>
          </a:xfrm>
          <a:prstGeom prst="rect">
            <a:avLst/>
          </a:prstGeom>
        </p:spPr>
        <p:txBody>
          <a:bodyPr/>
          <a:lstStyle/>
          <a:p>
            <a:fld id="{2763BEB9-E52D-405B-98F5-B6083DD00C8C}" type="slidenum">
              <a:rPr lang="zh-CN" altLang="en-US" smtClean="0"/>
              <a:t>‹#›</a:t>
            </a:fld>
            <a:endParaRPr lang="zh-CN" altLang="en-US"/>
          </a:p>
        </p:txBody>
      </p:sp>
    </p:spTree>
    <p:extLst>
      <p:ext uri="{BB962C8B-B14F-4D97-AF65-F5344CB8AC3E}">
        <p14:creationId xmlns:p14="http://schemas.microsoft.com/office/powerpoint/2010/main" val="2146356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F1CBE-DC4D-4C61-A65A-8DD2F664552B}"/>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508056E-347B-4256-A58F-2900985FE431}"/>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E6ACD1F-AFEB-4EC2-B7AE-F1A7F4C4F141}"/>
              </a:ext>
            </a:extLst>
          </p:cNvPr>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EBA02CE-6B10-4B94-BC43-35DA98399BE3}"/>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7E1AA4B-9D21-4936-B3EC-B9302B6AEC4A}"/>
              </a:ext>
            </a:extLst>
          </p:cNvPr>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CDC91EC-3F72-4DFA-8603-2EA110F042BD}"/>
              </a:ext>
            </a:extLst>
          </p:cNvPr>
          <p:cNvSpPr>
            <a:spLocks noGrp="1"/>
          </p:cNvSpPr>
          <p:nvPr>
            <p:ph type="dt" sz="half" idx="10"/>
          </p:nvPr>
        </p:nvSpPr>
        <p:spPr>
          <a:xfrm>
            <a:off x="838200" y="6356350"/>
            <a:ext cx="2743200" cy="365125"/>
          </a:xfrm>
          <a:prstGeom prst="rect">
            <a:avLst/>
          </a:prstGeom>
        </p:spPr>
        <p:txBody>
          <a:bodyPr/>
          <a:lstStyle/>
          <a:p>
            <a:fld id="{83BF752F-E272-4573-867F-27AAAFAE4C48}" type="datetimeFigureOut">
              <a:rPr lang="zh-CN" altLang="en-US" smtClean="0"/>
              <a:t>2020/1/2</a:t>
            </a:fld>
            <a:endParaRPr lang="zh-CN" altLang="en-US"/>
          </a:p>
        </p:txBody>
      </p:sp>
      <p:sp>
        <p:nvSpPr>
          <p:cNvPr id="8" name="页脚占位符 7">
            <a:extLst>
              <a:ext uri="{FF2B5EF4-FFF2-40B4-BE49-F238E27FC236}">
                <a16:creationId xmlns:a16="http://schemas.microsoft.com/office/drawing/2014/main" id="{CB9CAD9D-040C-425A-B2B0-2A06203CA00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1EA089B4-429F-460E-BB78-D2D605B2C272}"/>
              </a:ext>
            </a:extLst>
          </p:cNvPr>
          <p:cNvSpPr>
            <a:spLocks noGrp="1"/>
          </p:cNvSpPr>
          <p:nvPr>
            <p:ph type="sldNum" sz="quarter" idx="12"/>
          </p:nvPr>
        </p:nvSpPr>
        <p:spPr>
          <a:xfrm>
            <a:off x="8610600" y="6356350"/>
            <a:ext cx="2743200" cy="365125"/>
          </a:xfrm>
          <a:prstGeom prst="rect">
            <a:avLst/>
          </a:prstGeom>
        </p:spPr>
        <p:txBody>
          <a:bodyPr/>
          <a:lstStyle/>
          <a:p>
            <a:fld id="{2763BEB9-E52D-405B-98F5-B6083DD00C8C}" type="slidenum">
              <a:rPr lang="zh-CN" altLang="en-US" smtClean="0"/>
              <a:t>‹#›</a:t>
            </a:fld>
            <a:endParaRPr lang="zh-CN" altLang="en-US"/>
          </a:p>
        </p:txBody>
      </p:sp>
    </p:spTree>
    <p:extLst>
      <p:ext uri="{BB962C8B-B14F-4D97-AF65-F5344CB8AC3E}">
        <p14:creationId xmlns:p14="http://schemas.microsoft.com/office/powerpoint/2010/main" val="4081351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45EC0C-3C6C-4729-8AD2-D124AF77948B}"/>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F51E949-2658-4DFD-96C1-1CE65641C306}"/>
              </a:ext>
            </a:extLst>
          </p:cNvPr>
          <p:cNvSpPr>
            <a:spLocks noGrp="1"/>
          </p:cNvSpPr>
          <p:nvPr>
            <p:ph type="dt" sz="half" idx="10"/>
          </p:nvPr>
        </p:nvSpPr>
        <p:spPr>
          <a:xfrm>
            <a:off x="838200" y="6356350"/>
            <a:ext cx="2743200" cy="365125"/>
          </a:xfrm>
          <a:prstGeom prst="rect">
            <a:avLst/>
          </a:prstGeom>
        </p:spPr>
        <p:txBody>
          <a:bodyPr/>
          <a:lstStyle/>
          <a:p>
            <a:fld id="{83BF752F-E272-4573-867F-27AAAFAE4C48}" type="datetimeFigureOut">
              <a:rPr lang="zh-CN" altLang="en-US" smtClean="0"/>
              <a:t>2020/1/2</a:t>
            </a:fld>
            <a:endParaRPr lang="zh-CN" altLang="en-US"/>
          </a:p>
        </p:txBody>
      </p:sp>
      <p:sp>
        <p:nvSpPr>
          <p:cNvPr id="4" name="页脚占位符 3">
            <a:extLst>
              <a:ext uri="{FF2B5EF4-FFF2-40B4-BE49-F238E27FC236}">
                <a16:creationId xmlns:a16="http://schemas.microsoft.com/office/drawing/2014/main" id="{D6B11D7F-9BAF-4269-B0A4-65D26ECF8BB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072B514B-D35F-445F-89BF-9FD57E39FD85}"/>
              </a:ext>
            </a:extLst>
          </p:cNvPr>
          <p:cNvSpPr>
            <a:spLocks noGrp="1"/>
          </p:cNvSpPr>
          <p:nvPr>
            <p:ph type="sldNum" sz="quarter" idx="12"/>
          </p:nvPr>
        </p:nvSpPr>
        <p:spPr>
          <a:xfrm>
            <a:off x="8610600" y="6356350"/>
            <a:ext cx="2743200" cy="365125"/>
          </a:xfrm>
          <a:prstGeom prst="rect">
            <a:avLst/>
          </a:prstGeom>
        </p:spPr>
        <p:txBody>
          <a:bodyPr/>
          <a:lstStyle/>
          <a:p>
            <a:fld id="{2763BEB9-E52D-405B-98F5-B6083DD00C8C}" type="slidenum">
              <a:rPr lang="zh-CN" altLang="en-US" smtClean="0"/>
              <a:t>‹#›</a:t>
            </a:fld>
            <a:endParaRPr lang="zh-CN" altLang="en-US"/>
          </a:p>
        </p:txBody>
      </p:sp>
    </p:spTree>
    <p:extLst>
      <p:ext uri="{BB962C8B-B14F-4D97-AF65-F5344CB8AC3E}">
        <p14:creationId xmlns:p14="http://schemas.microsoft.com/office/powerpoint/2010/main" val="3169950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E36FC8F-468D-49E5-B680-C343AFEEACC1}"/>
              </a:ext>
            </a:extLst>
          </p:cNvPr>
          <p:cNvSpPr>
            <a:spLocks noGrp="1"/>
          </p:cNvSpPr>
          <p:nvPr>
            <p:ph type="dt" sz="half" idx="10"/>
          </p:nvPr>
        </p:nvSpPr>
        <p:spPr>
          <a:xfrm>
            <a:off x="838200" y="6356350"/>
            <a:ext cx="2743200" cy="365125"/>
          </a:xfrm>
          <a:prstGeom prst="rect">
            <a:avLst/>
          </a:prstGeom>
        </p:spPr>
        <p:txBody>
          <a:bodyPr/>
          <a:lstStyle/>
          <a:p>
            <a:fld id="{83BF752F-E272-4573-867F-27AAAFAE4C48}" type="datetimeFigureOut">
              <a:rPr lang="zh-CN" altLang="en-US" smtClean="0"/>
              <a:t>2020/1/2</a:t>
            </a:fld>
            <a:endParaRPr lang="zh-CN" altLang="en-US"/>
          </a:p>
        </p:txBody>
      </p:sp>
      <p:sp>
        <p:nvSpPr>
          <p:cNvPr id="3" name="页脚占位符 2">
            <a:extLst>
              <a:ext uri="{FF2B5EF4-FFF2-40B4-BE49-F238E27FC236}">
                <a16:creationId xmlns:a16="http://schemas.microsoft.com/office/drawing/2014/main" id="{80AFD1B3-A1D2-45E2-B8B4-9BE5F1EC79D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F376BE71-1DE4-40E4-978F-71328C2D6D29}"/>
              </a:ext>
            </a:extLst>
          </p:cNvPr>
          <p:cNvSpPr>
            <a:spLocks noGrp="1"/>
          </p:cNvSpPr>
          <p:nvPr>
            <p:ph type="sldNum" sz="quarter" idx="12"/>
          </p:nvPr>
        </p:nvSpPr>
        <p:spPr>
          <a:xfrm>
            <a:off x="8610600" y="6356350"/>
            <a:ext cx="2743200" cy="365125"/>
          </a:xfrm>
          <a:prstGeom prst="rect">
            <a:avLst/>
          </a:prstGeom>
        </p:spPr>
        <p:txBody>
          <a:bodyPr/>
          <a:lstStyle/>
          <a:p>
            <a:fld id="{2763BEB9-E52D-405B-98F5-B6083DD00C8C}" type="slidenum">
              <a:rPr lang="zh-CN" altLang="en-US" smtClean="0"/>
              <a:t>‹#›</a:t>
            </a:fld>
            <a:endParaRPr lang="zh-CN" altLang="en-US"/>
          </a:p>
        </p:txBody>
      </p:sp>
    </p:spTree>
    <p:extLst>
      <p:ext uri="{BB962C8B-B14F-4D97-AF65-F5344CB8AC3E}">
        <p14:creationId xmlns:p14="http://schemas.microsoft.com/office/powerpoint/2010/main" val="32569514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image" Target="../media/image2.jpg"/><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27E827-024F-4C37-8BFA-6EC46C7104E2}"/>
              </a:ext>
            </a:extLst>
          </p:cNvPr>
          <p:cNvSpPr>
            <a:spLocks noChangeArrowheads="1"/>
          </p:cNvSpPr>
          <p:nvPr userDrawn="1"/>
        </p:nvSpPr>
        <p:spPr bwMode="auto">
          <a:xfrm flipV="1">
            <a:off x="488999" y="881970"/>
            <a:ext cx="11109965" cy="45719"/>
          </a:xfrm>
          <a:prstGeom prst="rect">
            <a:avLst/>
          </a:prstGeom>
          <a:solidFill>
            <a:srgbClr val="C20000"/>
          </a:solidFill>
          <a:ln w="9525">
            <a:noFill/>
            <a:miter lim="800000"/>
            <a:headEnd/>
            <a:tailEnd/>
          </a:ln>
          <a:effectLst/>
        </p:spPr>
        <p:txBody>
          <a:bodyPr wrap="none" anchor="ctr"/>
          <a:lstStyle/>
          <a:p>
            <a:pPr>
              <a:defRPr/>
            </a:pPr>
            <a:endParaRPr lang="zh-CN" altLang="en-US" sz="1600" b="0" dirty="0">
              <a:solidFill>
                <a:schemeClr val="bg1"/>
              </a:solidFill>
              <a:latin typeface="Arial" pitchFamily="34" charset="0"/>
              <a:ea typeface="楷体_GB2312" pitchFamily="49" charset="-122"/>
              <a:cs typeface="Arial" pitchFamily="34" charset="0"/>
            </a:endParaRPr>
          </a:p>
        </p:txBody>
      </p:sp>
      <p:pic>
        <p:nvPicPr>
          <p:cNvPr id="10" name="图片 9">
            <a:extLst>
              <a:ext uri="{FF2B5EF4-FFF2-40B4-BE49-F238E27FC236}">
                <a16:creationId xmlns:a16="http://schemas.microsoft.com/office/drawing/2014/main" id="{C9903D90-3578-43D6-9874-3028DFE2424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24072" y="5759825"/>
            <a:ext cx="2587948" cy="823537"/>
          </a:xfrm>
          <a:prstGeom prst="rect">
            <a:avLst/>
          </a:prstGeom>
        </p:spPr>
      </p:pic>
      <p:sp>
        <p:nvSpPr>
          <p:cNvPr id="11" name="Rectangle 7">
            <a:extLst>
              <a:ext uri="{FF2B5EF4-FFF2-40B4-BE49-F238E27FC236}">
                <a16:creationId xmlns:a16="http://schemas.microsoft.com/office/drawing/2014/main" id="{4067CDA8-7B66-453F-91C2-82D9807D11BA}"/>
              </a:ext>
            </a:extLst>
          </p:cNvPr>
          <p:cNvSpPr>
            <a:spLocks noChangeArrowheads="1"/>
          </p:cNvSpPr>
          <p:nvPr userDrawn="1"/>
        </p:nvSpPr>
        <p:spPr bwMode="auto">
          <a:xfrm flipV="1">
            <a:off x="3036403" y="6269816"/>
            <a:ext cx="8562561" cy="45719"/>
          </a:xfrm>
          <a:prstGeom prst="rect">
            <a:avLst/>
          </a:prstGeom>
          <a:solidFill>
            <a:srgbClr val="C20000"/>
          </a:solidFill>
          <a:ln w="9525">
            <a:noFill/>
            <a:miter lim="800000"/>
            <a:headEnd/>
            <a:tailEnd/>
          </a:ln>
          <a:effectLst/>
        </p:spPr>
        <p:txBody>
          <a:bodyPr wrap="none" anchor="ctr"/>
          <a:lstStyle/>
          <a:p>
            <a:pPr>
              <a:defRPr/>
            </a:pPr>
            <a:endParaRPr lang="zh-CN" altLang="en-US" sz="1600" b="0" dirty="0">
              <a:solidFill>
                <a:schemeClr val="bg1"/>
              </a:solidFill>
              <a:latin typeface="Arial" pitchFamily="34" charset="0"/>
              <a:ea typeface="楷体_GB2312" pitchFamily="49" charset="-122"/>
              <a:cs typeface="Arial" pitchFamily="34" charset="0"/>
            </a:endParaRPr>
          </a:p>
        </p:txBody>
      </p:sp>
    </p:spTree>
    <p:extLst>
      <p:ext uri="{BB962C8B-B14F-4D97-AF65-F5344CB8AC3E}">
        <p14:creationId xmlns:p14="http://schemas.microsoft.com/office/powerpoint/2010/main" val="1595438706"/>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6244314F-00D8-4945-8BAF-BB4F34F11AB0}"/>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910" y="-88524"/>
            <a:ext cx="12193910" cy="3656672"/>
          </a:xfrm>
          <a:prstGeom prst="rect">
            <a:avLst/>
          </a:prstGeom>
        </p:spPr>
      </p:pic>
      <p:sp>
        <p:nvSpPr>
          <p:cNvPr id="9" name="Line 5">
            <a:extLst>
              <a:ext uri="{FF2B5EF4-FFF2-40B4-BE49-F238E27FC236}">
                <a16:creationId xmlns:a16="http://schemas.microsoft.com/office/drawing/2014/main" id="{2F8B0408-5805-4A63-927C-EBF8EFEC1094}"/>
              </a:ext>
            </a:extLst>
          </p:cNvPr>
          <p:cNvSpPr>
            <a:spLocks noChangeShapeType="1"/>
          </p:cNvSpPr>
          <p:nvPr userDrawn="1"/>
        </p:nvSpPr>
        <p:spPr bwMode="auto">
          <a:xfrm>
            <a:off x="1631402" y="5075319"/>
            <a:ext cx="8736012" cy="0"/>
          </a:xfrm>
          <a:prstGeom prst="line">
            <a:avLst/>
          </a:prstGeom>
          <a:noFill/>
          <a:ln w="38100">
            <a:solidFill>
              <a:srgbClr val="C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华文楷体" panose="02010600040101010101" pitchFamily="2" charset="-122"/>
              <a:cs typeface="+mn-ea"/>
              <a:sym typeface="Arial" panose="020B0604020202020204" pitchFamily="34" charset="0"/>
            </a:endParaRPr>
          </a:p>
        </p:txBody>
      </p:sp>
      <p:pic>
        <p:nvPicPr>
          <p:cNvPr id="10" name="图片 9">
            <a:extLst>
              <a:ext uri="{FF2B5EF4-FFF2-40B4-BE49-F238E27FC236}">
                <a16:creationId xmlns:a16="http://schemas.microsoft.com/office/drawing/2014/main" id="{9259EF47-BEF7-4479-8A4D-2E0CAA5CCD44}"/>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250638" y="5176978"/>
            <a:ext cx="2587948" cy="823537"/>
          </a:xfrm>
          <a:prstGeom prst="rect">
            <a:avLst/>
          </a:prstGeom>
        </p:spPr>
      </p:pic>
      <p:sp>
        <p:nvSpPr>
          <p:cNvPr id="11" name="Rectangle 9">
            <a:extLst>
              <a:ext uri="{FF2B5EF4-FFF2-40B4-BE49-F238E27FC236}">
                <a16:creationId xmlns:a16="http://schemas.microsoft.com/office/drawing/2014/main" id="{6D961D86-3FEC-422D-801D-E072066166EF}"/>
              </a:ext>
            </a:extLst>
          </p:cNvPr>
          <p:cNvSpPr>
            <a:spLocks noChangeArrowheads="1"/>
          </p:cNvSpPr>
          <p:nvPr userDrawn="1"/>
        </p:nvSpPr>
        <p:spPr bwMode="auto">
          <a:xfrm>
            <a:off x="3036672" y="6102173"/>
            <a:ext cx="5602287"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kumimoji="1" lang="zh-CN" altLang="en-US" sz="1800" b="1" dirty="0">
                <a:solidFill>
                  <a:srgbClr val="000000"/>
                </a:solidFill>
                <a:latin typeface="+mn-lt"/>
                <a:ea typeface="+mn-ea"/>
              </a:rPr>
              <a:t>二零二零年一月</a:t>
            </a:r>
          </a:p>
        </p:txBody>
      </p:sp>
      <p:sp>
        <p:nvSpPr>
          <p:cNvPr id="12" name="矩形 2">
            <a:extLst>
              <a:ext uri="{FF2B5EF4-FFF2-40B4-BE49-F238E27FC236}">
                <a16:creationId xmlns:a16="http://schemas.microsoft.com/office/drawing/2014/main" id="{273663AB-E223-47ED-A3E7-BB4F326C7925}"/>
              </a:ext>
            </a:extLst>
          </p:cNvPr>
          <p:cNvSpPr/>
          <p:nvPr userDrawn="1"/>
        </p:nvSpPr>
        <p:spPr>
          <a:xfrm>
            <a:off x="2578902" y="3713548"/>
            <a:ext cx="5931432" cy="523220"/>
          </a:xfrm>
          <a:prstGeom prst="rect">
            <a:avLst/>
          </a:prstGeom>
        </p:spPr>
        <p:txBody>
          <a:bodyPr wrap="none">
            <a:spAutoFit/>
          </a:bodyPr>
          <a:lstStyle/>
          <a:p>
            <a:pPr algn="ctr"/>
            <a:r>
              <a:rPr lang="zh-CN" altLang="en-US" sz="2800" b="1" dirty="0">
                <a:solidFill>
                  <a:srgbClr val="000000"/>
                </a:solidFill>
                <a:latin typeface="Arial" panose="020B0604020202020204" pitchFamily="34" charset="0"/>
                <a:ea typeface="KaiTi_GB2312" panose="02010609030101010101" pitchFamily="49" charset="-122"/>
                <a:cs typeface="Times New Roman" panose="02020603050405020304" pitchFamily="18" charset="0"/>
                <a:sym typeface="Arial" panose="020B0604020202020204" pitchFamily="34" charset="0"/>
              </a:rPr>
              <a:t>人工智能选股之</a:t>
            </a:r>
            <a:r>
              <a:rPr lang="en-US" altLang="zh-CN" sz="2800" b="1" dirty="0" err="1">
                <a:solidFill>
                  <a:srgbClr val="000000"/>
                </a:solidFill>
                <a:latin typeface="Arial" panose="020B0604020202020204" pitchFamily="34" charset="0"/>
                <a:ea typeface="KaiTi_GB2312" panose="02010609030101010101" pitchFamily="49" charset="-122"/>
                <a:cs typeface="Times New Roman" panose="02020603050405020304" pitchFamily="18" charset="0"/>
                <a:sym typeface="Arial" panose="020B0604020202020204" pitchFamily="34" charset="0"/>
              </a:rPr>
              <a:t>Xgboost</a:t>
            </a:r>
            <a:r>
              <a:rPr lang="zh-CN" altLang="en-US" sz="2800" b="1" dirty="0">
                <a:solidFill>
                  <a:srgbClr val="000000"/>
                </a:solidFill>
                <a:latin typeface="Arial" panose="020B0604020202020204" pitchFamily="34" charset="0"/>
                <a:ea typeface="KaiTi_GB2312" panose="02010609030101010101" pitchFamily="49" charset="-122"/>
                <a:cs typeface="Times New Roman" panose="02020603050405020304" pitchFamily="18" charset="0"/>
                <a:sym typeface="Arial" panose="020B0604020202020204" pitchFamily="34" charset="0"/>
              </a:rPr>
              <a:t>与神经网络</a:t>
            </a:r>
            <a:endParaRPr lang="zh-CN" altLang="en-US" sz="2800" b="1" dirty="0">
              <a:latin typeface="Arial" panose="020B0604020202020204" pitchFamily="34" charset="0"/>
              <a:ea typeface="KaiTi_GB2312" panose="02010609030101010101" pitchFamily="49" charset="-122"/>
              <a:cs typeface="Times New Roman" panose="02020603050405020304" pitchFamily="18" charset="0"/>
              <a:sym typeface="Arial" panose="020B0604020202020204" pitchFamily="34" charset="0"/>
            </a:endParaRPr>
          </a:p>
        </p:txBody>
      </p:sp>
      <p:sp>
        <p:nvSpPr>
          <p:cNvPr id="13" name="TextBox 1">
            <a:extLst>
              <a:ext uri="{FF2B5EF4-FFF2-40B4-BE49-F238E27FC236}">
                <a16:creationId xmlns:a16="http://schemas.microsoft.com/office/drawing/2014/main" id="{A755E197-7E54-4232-B671-7AF00628B674}"/>
              </a:ext>
            </a:extLst>
          </p:cNvPr>
          <p:cNvSpPr txBox="1">
            <a:spLocks noChangeArrowheads="1"/>
          </p:cNvSpPr>
          <p:nvPr userDrawn="1"/>
        </p:nvSpPr>
        <p:spPr bwMode="auto">
          <a:xfrm>
            <a:off x="2631963" y="4311406"/>
            <a:ext cx="5825296" cy="618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400" b="1">
                <a:solidFill>
                  <a:schemeClr val="bg2"/>
                </a:solidFill>
                <a:latin typeface="Arial" panose="020B0604020202020204" pitchFamily="34" charset="0"/>
                <a:ea typeface="楷体_GB2312" panose="02010609030101010101" pitchFamily="49" charset="-122"/>
              </a:defRPr>
            </a:lvl1pPr>
            <a:lvl2pPr marL="742950" indent="-285750" eaLnBrk="0" hangingPunct="0">
              <a:defRPr kumimoji="1" sz="1400" b="1">
                <a:solidFill>
                  <a:schemeClr val="bg2"/>
                </a:solidFill>
                <a:latin typeface="Arial" panose="020B0604020202020204" pitchFamily="34" charset="0"/>
                <a:ea typeface="楷体_GB2312" panose="02010609030101010101" pitchFamily="49" charset="-122"/>
              </a:defRPr>
            </a:lvl2pPr>
            <a:lvl3pPr marL="1143000" indent="-228600" eaLnBrk="0" hangingPunct="0">
              <a:defRPr kumimoji="1" sz="1400" b="1">
                <a:solidFill>
                  <a:schemeClr val="bg2"/>
                </a:solidFill>
                <a:latin typeface="Arial" panose="020B0604020202020204" pitchFamily="34" charset="0"/>
                <a:ea typeface="楷体_GB2312" panose="02010609030101010101" pitchFamily="49" charset="-122"/>
              </a:defRPr>
            </a:lvl3pPr>
            <a:lvl4pPr marL="1600200" indent="-228600" eaLnBrk="0" hangingPunct="0">
              <a:defRPr kumimoji="1" sz="1400" b="1">
                <a:solidFill>
                  <a:schemeClr val="bg2"/>
                </a:solidFill>
                <a:latin typeface="Arial" panose="020B0604020202020204" pitchFamily="34" charset="0"/>
                <a:ea typeface="楷体_GB2312" panose="02010609030101010101" pitchFamily="49" charset="-122"/>
              </a:defRPr>
            </a:lvl4pPr>
            <a:lvl5pPr marL="2057400" indent="-228600" eaLnBrk="0" hangingPunct="0">
              <a:defRPr kumimoji="1" sz="1400" b="1">
                <a:solidFill>
                  <a:schemeClr val="bg2"/>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kumimoji="1" sz="1400" b="1">
                <a:solidFill>
                  <a:schemeClr val="bg2"/>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kumimoji="1" sz="1400" b="1">
                <a:solidFill>
                  <a:schemeClr val="bg2"/>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kumimoji="1" sz="1400" b="1">
                <a:solidFill>
                  <a:schemeClr val="bg2"/>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kumimoji="1" sz="1400" b="1">
                <a:solidFill>
                  <a:schemeClr val="bg2"/>
                </a:solidFill>
                <a:latin typeface="Arial" panose="020B0604020202020204" pitchFamily="34" charset="0"/>
                <a:ea typeface="楷体_GB2312" panose="02010609030101010101" pitchFamily="49" charset="-122"/>
              </a:defRPr>
            </a:lvl9pPr>
          </a:lstStyle>
          <a:p>
            <a:pPr algn="ctr" eaLnBrk="1" hangingPunct="1">
              <a:lnSpc>
                <a:spcPct val="150000"/>
              </a:lnSpc>
            </a:pPr>
            <a:r>
              <a:rPr lang="zh-CN" altLang="en-US" sz="2585" dirty="0">
                <a:solidFill>
                  <a:srgbClr val="000000"/>
                </a:solidFill>
                <a:ea typeface="KaiTi_GB2312" panose="02010609030101010101" pitchFamily="49" charset="-122"/>
                <a:cs typeface="Times New Roman" panose="02020603050405020304" pitchFamily="18" charset="0"/>
                <a:sym typeface="Arial" panose="020B0604020202020204" pitchFamily="34" charset="0"/>
              </a:rPr>
              <a:t>报告复现，优化与分析</a:t>
            </a:r>
            <a:endParaRPr lang="en-US" altLang="zh-CN" sz="2585" dirty="0">
              <a:solidFill>
                <a:srgbClr val="000000"/>
              </a:solidFill>
              <a:ea typeface="KaiTi_GB2312" panose="02010609030101010101" pitchFamily="49" charset="-122"/>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247368506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5" Type="http://schemas.openxmlformats.org/officeDocument/2006/relationships/chart" Target="../charts/chart7.xml"/><Relationship Id="rId4" Type="http://schemas.openxmlformats.org/officeDocument/2006/relationships/chart" Target="../charts/char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246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C5DD0B4-5606-4054-9D76-EF4BE3DCB390}"/>
              </a:ext>
            </a:extLst>
          </p:cNvPr>
          <p:cNvSpPr>
            <a:spLocks noGrp="1"/>
          </p:cNvSpPr>
          <p:nvPr>
            <p:ph type="body" sz="quarter" idx="11"/>
          </p:nvPr>
        </p:nvSpPr>
        <p:spPr/>
        <p:txBody>
          <a:bodyPr/>
          <a:lstStyle/>
          <a:p>
            <a:r>
              <a:rPr lang="en-US" altLang="zh-CN" dirty="0"/>
              <a:t>2.1 </a:t>
            </a:r>
            <a:r>
              <a:rPr lang="en-US" altLang="zh-CN" dirty="0" err="1"/>
              <a:t>Xgboost</a:t>
            </a:r>
            <a:r>
              <a:rPr lang="zh-CN" altLang="en-US" dirty="0"/>
              <a:t>简要介绍</a:t>
            </a:r>
          </a:p>
        </p:txBody>
      </p:sp>
      <p:sp>
        <p:nvSpPr>
          <p:cNvPr id="4" name="文本占位符 3">
            <a:extLst>
              <a:ext uri="{FF2B5EF4-FFF2-40B4-BE49-F238E27FC236}">
                <a16:creationId xmlns:a16="http://schemas.microsoft.com/office/drawing/2014/main" id="{917DE812-2609-4980-86C8-6A7F470ED0E2}"/>
              </a:ext>
            </a:extLst>
          </p:cNvPr>
          <p:cNvSpPr txBox="1">
            <a:spLocks/>
          </p:cNvSpPr>
          <p:nvPr/>
        </p:nvSpPr>
        <p:spPr>
          <a:xfrm>
            <a:off x="494592" y="978255"/>
            <a:ext cx="11104373" cy="264136"/>
          </a:xfrm>
          <a:prstGeom prst="rect">
            <a:avLst/>
          </a:prstGeom>
          <a:solidFill>
            <a:srgbClr val="D20A10"/>
          </a:solidFill>
          <a:ln>
            <a:noFill/>
          </a:ln>
        </p:spPr>
        <p:txBody>
          <a:bodyPr tIns="0" bIns="0" anchor="ctr">
            <a:noAutofit/>
          </a:bodyPr>
          <a:lstStyle>
            <a:lvl1pPr marL="180975" indent="-180975" algn="l" defTabSz="914400" rtl="0" eaLnBrk="1" latinLnBrk="0" hangingPunct="1">
              <a:spcBef>
                <a:spcPts val="300"/>
              </a:spcBef>
              <a:buClr>
                <a:srgbClr val="0E345B"/>
              </a:buClr>
              <a:buSzPct val="80000"/>
              <a:buFont typeface="Wingdings" pitchFamily="2" charset="2"/>
              <a:buChar char="n"/>
              <a:defRPr lang="zh-CN" altLang="en-US" sz="1200" kern="1200" dirty="0" smtClean="0">
                <a:solidFill>
                  <a:srgbClr val="000000"/>
                </a:solidFill>
                <a:latin typeface="Arial" pitchFamily="34" charset="0"/>
                <a:ea typeface="楷体_GB2312" pitchFamily="49" charset="-122"/>
                <a:cs typeface="Arial" pitchFamily="34" charset="0"/>
              </a:defRPr>
            </a:lvl1pPr>
            <a:lvl2pPr marL="447675" indent="-180975" algn="l" defTabSz="914400" rtl="0" eaLnBrk="1" latinLnBrk="0" hangingPunct="1">
              <a:spcBef>
                <a:spcPts val="300"/>
              </a:spcBef>
              <a:buClr>
                <a:srgbClr val="0E345B"/>
              </a:buClr>
              <a:buFont typeface="Wingdings" pitchFamily="2" charset="2"/>
              <a:buChar char="Ø"/>
              <a:defRPr lang="zh-CN" altLang="en-US" sz="1200" kern="1200" dirty="0" smtClean="0">
                <a:solidFill>
                  <a:srgbClr val="000000"/>
                </a:solidFill>
                <a:latin typeface="Arial" pitchFamily="34" charset="0"/>
                <a:ea typeface="楷体_GB2312" pitchFamily="49" charset="-122"/>
                <a:cs typeface="Arial" pitchFamily="34" charset="0"/>
              </a:defRPr>
            </a:lvl2pPr>
            <a:lvl3pPr marL="809625" indent="-180975" algn="l" defTabSz="914400" rtl="0" eaLnBrk="1" latinLnBrk="0" hangingPunct="1">
              <a:spcBef>
                <a:spcPts val="300"/>
              </a:spcBef>
              <a:buClr>
                <a:srgbClr val="0E345B"/>
              </a:buClr>
              <a:buSzPct val="80000"/>
              <a:buFont typeface="Wingdings" pitchFamily="2" charset="2"/>
              <a:buChar char="l"/>
              <a:defRPr lang="zh-CN" altLang="en-US" sz="1200" kern="1200" dirty="0" smtClean="0">
                <a:solidFill>
                  <a:srgbClr val="000000"/>
                </a:solidFill>
                <a:latin typeface="Arial" pitchFamily="34" charset="0"/>
                <a:ea typeface="楷体_GB2312" pitchFamily="49" charset="-122"/>
                <a:cs typeface="Arial" pitchFamily="34" charset="0"/>
              </a:defRPr>
            </a:lvl3pPr>
            <a:lvl4pPr marL="1076325" indent="-180975" algn="l" defTabSz="914400" rtl="0" eaLnBrk="1" latinLnBrk="0" hangingPunct="1">
              <a:spcBef>
                <a:spcPts val="300"/>
              </a:spcBef>
              <a:buFont typeface="Wingdings" pitchFamily="2" charset="2"/>
              <a:buChar char="–"/>
              <a:defRPr lang="zh-CN" altLang="en-US" sz="1200" kern="1200" dirty="0" smtClean="0">
                <a:solidFill>
                  <a:srgbClr val="000000"/>
                </a:solidFill>
                <a:latin typeface="+mn-lt"/>
                <a:ea typeface="+mn-ea"/>
                <a:cs typeface="+mn-cs"/>
              </a:defRPr>
            </a:lvl4pPr>
            <a:lvl5pPr marL="1343025" indent="-180975" algn="l" defTabSz="914400" rtl="0" eaLnBrk="1" latinLnBrk="0" hangingPunct="1">
              <a:spcBef>
                <a:spcPts val="300"/>
              </a:spcBef>
              <a:buFont typeface="Wingdings" pitchFamily="2" charset="2"/>
              <a:buChar char="»"/>
              <a:defRPr lang="zh-CN" altLang="en-US" sz="1200" kern="1200" dirty="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zh-CN" altLang="en-US" sz="1400" b="1" dirty="0">
                <a:solidFill>
                  <a:srgbClr val="FFFFFF"/>
                </a:solidFill>
                <a:ea typeface="KaiTi_GB2312" panose="02010609030101010101" pitchFamily="49" charset="-122"/>
                <a:cs typeface="Times New Roman" panose="02020603050405020304" pitchFamily="18" charset="0"/>
                <a:sym typeface="Arial" panose="020B0604020202020204" pitchFamily="34" charset="0"/>
              </a:rPr>
              <a:t>模型基本逻辑</a:t>
            </a:r>
          </a:p>
        </p:txBody>
      </p:sp>
      <p:sp>
        <p:nvSpPr>
          <p:cNvPr id="5" name="TextBox 22">
            <a:extLst>
              <a:ext uri="{FF2B5EF4-FFF2-40B4-BE49-F238E27FC236}">
                <a16:creationId xmlns:a16="http://schemas.microsoft.com/office/drawing/2014/main" id="{FB4642EB-4228-4F3A-9C91-A3D5667EB0A6}"/>
              </a:ext>
            </a:extLst>
          </p:cNvPr>
          <p:cNvSpPr txBox="1"/>
          <p:nvPr/>
        </p:nvSpPr>
        <p:spPr>
          <a:xfrm>
            <a:off x="494591" y="978255"/>
            <a:ext cx="11104373" cy="3122252"/>
          </a:xfrm>
          <a:prstGeom prst="rect">
            <a:avLst/>
          </a:prstGeom>
          <a:noFill/>
        </p:spPr>
        <p:txBody>
          <a:bodyPr wrap="square" lIns="82155" tIns="41078" rIns="82155" bIns="41078" rtlCol="0">
            <a:spAutoFit/>
          </a:bodyPr>
          <a:lstStyle/>
          <a:p>
            <a:pPr marL="162598" indent="-162598" algn="just" defTabSz="821588">
              <a:lnSpc>
                <a:spcPct val="120000"/>
              </a:lnSpc>
              <a:spcBef>
                <a:spcPts val="270"/>
              </a:spcBef>
              <a:buClr>
                <a:srgbClr val="C00000"/>
              </a:buClr>
              <a:buSzPct val="60000"/>
              <a:buFont typeface="Wingdings" pitchFamily="2" charset="2"/>
              <a:buChar char="n"/>
              <a:defRPr/>
            </a:pPr>
            <a:endParaRPr lang="en-US" altLang="zh-CN" sz="1400"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r>
              <a:rPr lang="en-US" altLang="zh-CN" sz="1400" b="1" dirty="0">
                <a:solidFill>
                  <a:srgbClr val="000000"/>
                </a:solidFill>
                <a:latin typeface="+mn-ea"/>
                <a:cs typeface="Arial" pitchFamily="34" charset="0"/>
                <a:sym typeface="Arial" panose="020B0604020202020204" pitchFamily="34" charset="0"/>
              </a:rPr>
              <a:t>Boosting</a:t>
            </a:r>
            <a:r>
              <a:rPr lang="zh-CN" altLang="en-US" sz="1400" b="1" dirty="0">
                <a:solidFill>
                  <a:srgbClr val="000000"/>
                </a:solidFill>
                <a:latin typeface="+mn-ea"/>
                <a:cs typeface="Arial" pitchFamily="34" charset="0"/>
                <a:sym typeface="Arial" panose="020B0604020202020204" pitchFamily="34" charset="0"/>
              </a:rPr>
              <a:t>算法</a:t>
            </a:r>
            <a:r>
              <a:rPr lang="en-US" altLang="zh-CN" sz="1400" b="1" dirty="0">
                <a:solidFill>
                  <a:srgbClr val="000000"/>
                </a:solidFill>
                <a:latin typeface="+mn-ea"/>
                <a:cs typeface="Arial" pitchFamily="34" charset="0"/>
                <a:sym typeface="Arial" panose="020B0604020202020204" pitchFamily="34" charset="0"/>
              </a:rPr>
              <a:t>:  </a:t>
            </a:r>
            <a:r>
              <a:rPr lang="en-US" altLang="zh-CN" sz="1400" dirty="0">
                <a:solidFill>
                  <a:srgbClr val="000000"/>
                </a:solidFill>
                <a:latin typeface="+mn-ea"/>
                <a:cs typeface="Arial" pitchFamily="34" charset="0"/>
                <a:sym typeface="Arial" panose="020B0604020202020204" pitchFamily="34" charset="0"/>
              </a:rPr>
              <a:t>Boosting</a:t>
            </a:r>
            <a:r>
              <a:rPr lang="zh-CN" altLang="en-US" sz="1400" dirty="0">
                <a:solidFill>
                  <a:srgbClr val="000000"/>
                </a:solidFill>
                <a:latin typeface="+mn-ea"/>
                <a:cs typeface="Arial" pitchFamily="34" charset="0"/>
                <a:sym typeface="Arial" panose="020B0604020202020204" pitchFamily="34" charset="0"/>
              </a:rPr>
              <a:t>算法是由</a:t>
            </a:r>
            <a:r>
              <a:rPr lang="zh-CN" altLang="en-US" sz="1400" dirty="0">
                <a:solidFill>
                  <a:srgbClr val="000000"/>
                </a:solidFill>
                <a:latin typeface="+mn-ea"/>
                <a:cs typeface="Arial" pitchFamily="34" charset="0"/>
              </a:rPr>
              <a:t>若干个基函数及其权值乘积之和的累加，即</a:t>
            </a:r>
            <a:r>
              <a:rPr lang="en-US" altLang="zh-CN" sz="1400" dirty="0">
                <a:solidFill>
                  <a:srgbClr val="000000"/>
                </a:solidFill>
                <a:latin typeface="+mn-ea"/>
                <a:cs typeface="Arial" pitchFamily="34" charset="0"/>
              </a:rPr>
              <a:t>1</a:t>
            </a:r>
            <a:r>
              <a:rPr lang="zh-CN" altLang="en-US" sz="1400" dirty="0">
                <a:solidFill>
                  <a:srgbClr val="000000"/>
                </a:solidFill>
                <a:latin typeface="+mn-ea"/>
                <a:cs typeface="Arial" pitchFamily="34" charset="0"/>
              </a:rPr>
              <a:t>，目标为使损失函数的期望取最小值，也即</a:t>
            </a:r>
            <a:r>
              <a:rPr lang="en-US" altLang="zh-CN" sz="1400" dirty="0">
                <a:solidFill>
                  <a:srgbClr val="000000"/>
                </a:solidFill>
                <a:latin typeface="+mn-ea"/>
                <a:cs typeface="Arial" pitchFamily="34" charset="0"/>
              </a:rPr>
              <a:t>2</a:t>
            </a:r>
            <a:r>
              <a:rPr lang="zh-CN" altLang="en-US" sz="1400" dirty="0">
                <a:solidFill>
                  <a:srgbClr val="000000"/>
                </a:solidFill>
                <a:latin typeface="+mn-ea"/>
                <a:cs typeface="Arial" pitchFamily="34" charset="0"/>
              </a:rPr>
              <a:t>，根据随机梯度下降法，有</a:t>
            </a:r>
            <a:r>
              <a:rPr lang="en-US" altLang="zh-CN" sz="1400" dirty="0">
                <a:solidFill>
                  <a:srgbClr val="000000"/>
                </a:solidFill>
                <a:latin typeface="+mn-ea"/>
                <a:cs typeface="Arial" pitchFamily="34" charset="0"/>
              </a:rPr>
              <a:t>3.</a:t>
            </a:r>
            <a:r>
              <a:rPr lang="zh-CN" altLang="en-US" sz="1400" b="1" dirty="0">
                <a:solidFill>
                  <a:srgbClr val="000000"/>
                </a:solidFill>
                <a:latin typeface="+mn-ea"/>
                <a:cs typeface="Arial" pitchFamily="34" charset="0"/>
                <a:sym typeface="Arial" panose="020B0604020202020204" pitchFamily="34" charset="0"/>
              </a:rPr>
              <a:t>	</a:t>
            </a:r>
            <a:endParaRPr lang="en-US" altLang="zh-CN" sz="1400" b="1"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r>
              <a:rPr lang="en-US" altLang="zh-CN" sz="1400" b="1" dirty="0">
                <a:solidFill>
                  <a:srgbClr val="000000"/>
                </a:solidFill>
                <a:latin typeface="+mn-ea"/>
                <a:cs typeface="Arial" pitchFamily="34" charset="0"/>
                <a:sym typeface="Arial" panose="020B0604020202020204" pitchFamily="34" charset="0"/>
              </a:rPr>
              <a:t>GBDT</a:t>
            </a:r>
            <a:r>
              <a:rPr lang="zh-CN" altLang="en-US" sz="1400" b="1" dirty="0">
                <a:solidFill>
                  <a:srgbClr val="000000"/>
                </a:solidFill>
                <a:latin typeface="+mn-ea"/>
                <a:cs typeface="Arial" pitchFamily="34" charset="0"/>
                <a:sym typeface="Arial" panose="020B0604020202020204" pitchFamily="34" charset="0"/>
              </a:rPr>
              <a:t>：</a:t>
            </a:r>
            <a:r>
              <a:rPr lang="zh-CN" altLang="en-US" sz="1400" dirty="0">
                <a:solidFill>
                  <a:srgbClr val="000000"/>
                </a:solidFill>
                <a:latin typeface="+mn-ea"/>
                <a:cs typeface="Arial" pitchFamily="34" charset="0"/>
                <a:sym typeface="Arial" panose="020B0604020202020204" pitchFamily="34" charset="0"/>
              </a:rPr>
              <a:t>进行到第</a:t>
            </a:r>
            <a:r>
              <a:rPr lang="en-US" altLang="zh-CN" sz="1400" dirty="0">
                <a:solidFill>
                  <a:srgbClr val="000000"/>
                </a:solidFill>
                <a:latin typeface="+mn-ea"/>
                <a:cs typeface="Arial" pitchFamily="34" charset="0"/>
                <a:sym typeface="Arial" panose="020B0604020202020204" pitchFamily="34" charset="0"/>
              </a:rPr>
              <a:t>m</a:t>
            </a:r>
            <a:r>
              <a:rPr lang="zh-CN" altLang="en-US" sz="1400" dirty="0">
                <a:solidFill>
                  <a:srgbClr val="000000"/>
                </a:solidFill>
                <a:latin typeface="+mn-ea"/>
                <a:cs typeface="Arial" pitchFamily="34" charset="0"/>
                <a:sym typeface="Arial" panose="020B0604020202020204" pitchFamily="34" charset="0"/>
              </a:rPr>
              <a:t>步时，首先计算残差</a:t>
            </a:r>
            <a:r>
              <a:rPr lang="en-US" altLang="zh-CN" sz="1400" dirty="0">
                <a:solidFill>
                  <a:srgbClr val="000000"/>
                </a:solidFill>
                <a:latin typeface="+mn-ea"/>
                <a:cs typeface="Arial" pitchFamily="34" charset="0"/>
                <a:sym typeface="Arial" panose="020B0604020202020204" pitchFamily="34" charset="0"/>
              </a:rPr>
              <a:t>1.</a:t>
            </a:r>
            <a:r>
              <a:rPr lang="zh-CN" altLang="en-US" sz="1400" dirty="0">
                <a:solidFill>
                  <a:srgbClr val="000000"/>
                </a:solidFill>
                <a:latin typeface="+mn-ea"/>
                <a:cs typeface="Arial" pitchFamily="34" charset="0"/>
              </a:rPr>
              <a:t>有了残差之后，我们再用（</a:t>
            </a:r>
            <a:r>
              <a:rPr lang="en-US" altLang="zh-CN" sz="1400" dirty="0" err="1">
                <a:solidFill>
                  <a:srgbClr val="000000"/>
                </a:solidFill>
                <a:latin typeface="+mn-ea"/>
                <a:cs typeface="Arial" pitchFamily="34" charset="0"/>
              </a:rPr>
              <a:t>xi,rim</a:t>
            </a:r>
            <a:r>
              <a:rPr lang="zh-CN" altLang="en-US" sz="1400" dirty="0">
                <a:solidFill>
                  <a:srgbClr val="000000"/>
                </a:solidFill>
                <a:latin typeface="+mn-ea"/>
                <a:cs typeface="Arial" pitchFamily="34" charset="0"/>
              </a:rPr>
              <a:t>）去拟合第</a:t>
            </a:r>
            <a:r>
              <a:rPr lang="en-US" altLang="zh-CN" sz="1400" dirty="0">
                <a:solidFill>
                  <a:srgbClr val="000000"/>
                </a:solidFill>
                <a:latin typeface="+mn-ea"/>
                <a:cs typeface="Arial" pitchFamily="34" charset="0"/>
              </a:rPr>
              <a:t>m</a:t>
            </a:r>
            <a:r>
              <a:rPr lang="zh-CN" altLang="en-US" sz="1400" dirty="0">
                <a:solidFill>
                  <a:srgbClr val="000000"/>
                </a:solidFill>
                <a:latin typeface="+mn-ea"/>
                <a:cs typeface="Arial" pitchFamily="34" charset="0"/>
              </a:rPr>
              <a:t>个基函数，假设这棵树把输入空间划分成</a:t>
            </a:r>
            <a:r>
              <a:rPr lang="en-US" altLang="zh-CN" sz="1400" dirty="0">
                <a:solidFill>
                  <a:srgbClr val="000000"/>
                </a:solidFill>
                <a:latin typeface="+mn-ea"/>
                <a:cs typeface="Arial" pitchFamily="34" charset="0"/>
              </a:rPr>
              <a:t>j</a:t>
            </a:r>
            <a:r>
              <a:rPr lang="zh-CN" altLang="en-US" sz="1400" dirty="0">
                <a:solidFill>
                  <a:srgbClr val="000000"/>
                </a:solidFill>
                <a:latin typeface="+mn-ea"/>
                <a:cs typeface="Arial" pitchFamily="34" charset="0"/>
              </a:rPr>
              <a:t>个空间</a:t>
            </a:r>
            <a:r>
              <a:rPr lang="en-US" altLang="zh-CN" sz="1400" dirty="0">
                <a:solidFill>
                  <a:srgbClr val="000000"/>
                </a:solidFill>
                <a:latin typeface="+mn-ea"/>
                <a:cs typeface="Arial" pitchFamily="34" charset="0"/>
              </a:rPr>
              <a:t>R1m</a:t>
            </a:r>
            <a:r>
              <a:rPr lang="zh-CN" altLang="en-US" sz="1400" dirty="0">
                <a:solidFill>
                  <a:srgbClr val="000000"/>
                </a:solidFill>
                <a:latin typeface="+mn-ea"/>
                <a:cs typeface="Arial" pitchFamily="34" charset="0"/>
              </a:rPr>
              <a:t>，</a:t>
            </a:r>
            <a:r>
              <a:rPr lang="en-US" altLang="zh-CN" sz="1400" dirty="0">
                <a:solidFill>
                  <a:srgbClr val="000000"/>
                </a:solidFill>
                <a:latin typeface="+mn-ea"/>
                <a:cs typeface="Arial" pitchFamily="34" charset="0"/>
              </a:rPr>
              <a:t>R2m……</a:t>
            </a:r>
            <a:r>
              <a:rPr lang="zh-CN" altLang="en-US" sz="1400" dirty="0">
                <a:solidFill>
                  <a:srgbClr val="000000"/>
                </a:solidFill>
                <a:latin typeface="+mn-ea"/>
                <a:cs typeface="Arial" pitchFamily="34" charset="0"/>
              </a:rPr>
              <a:t>，</a:t>
            </a:r>
            <a:r>
              <a:rPr lang="en-US" altLang="zh-CN" sz="1400" dirty="0" err="1">
                <a:solidFill>
                  <a:srgbClr val="000000"/>
                </a:solidFill>
                <a:latin typeface="+mn-ea"/>
                <a:cs typeface="Arial" pitchFamily="34" charset="0"/>
              </a:rPr>
              <a:t>Rjm</a:t>
            </a:r>
            <a:r>
              <a:rPr lang="zh-CN" altLang="en-US" sz="1400" dirty="0">
                <a:solidFill>
                  <a:srgbClr val="000000"/>
                </a:solidFill>
                <a:latin typeface="+mn-ea"/>
                <a:cs typeface="Arial" pitchFamily="34" charset="0"/>
              </a:rPr>
              <a:t>，假设它在每个空间上的输出为</a:t>
            </a:r>
            <a:r>
              <a:rPr lang="en-US" altLang="zh-CN" sz="1400" dirty="0" err="1">
                <a:solidFill>
                  <a:srgbClr val="000000"/>
                </a:solidFill>
                <a:latin typeface="+mn-ea"/>
                <a:cs typeface="Arial" pitchFamily="34" charset="0"/>
              </a:rPr>
              <a:t>bjm</a:t>
            </a:r>
            <a:r>
              <a:rPr lang="zh-CN" altLang="en-US" sz="1400" dirty="0">
                <a:solidFill>
                  <a:srgbClr val="000000"/>
                </a:solidFill>
                <a:latin typeface="+mn-ea"/>
                <a:cs typeface="Arial" pitchFamily="34" charset="0"/>
              </a:rPr>
              <a:t>，这样的话，第</a:t>
            </a:r>
            <a:r>
              <a:rPr lang="en-US" altLang="zh-CN" sz="1400" dirty="0">
                <a:solidFill>
                  <a:srgbClr val="000000"/>
                </a:solidFill>
                <a:latin typeface="+mn-ea"/>
                <a:cs typeface="Arial" pitchFamily="34" charset="0"/>
              </a:rPr>
              <a:t>m</a:t>
            </a:r>
            <a:r>
              <a:rPr lang="zh-CN" altLang="en-US" sz="1400" dirty="0">
                <a:solidFill>
                  <a:srgbClr val="000000"/>
                </a:solidFill>
                <a:latin typeface="+mn-ea"/>
                <a:cs typeface="Arial" pitchFamily="34" charset="0"/>
              </a:rPr>
              <a:t>棵树可以表示如下：</a:t>
            </a:r>
            <a:r>
              <a:rPr lang="en-US" altLang="zh-CN" sz="1400" dirty="0">
                <a:solidFill>
                  <a:srgbClr val="000000"/>
                </a:solidFill>
                <a:latin typeface="+mn-ea"/>
                <a:cs typeface="Arial" pitchFamily="34" charset="0"/>
              </a:rPr>
              <a:t>2.</a:t>
            </a:r>
            <a:r>
              <a:rPr lang="zh-CN" altLang="en-US" sz="1400" dirty="0">
                <a:solidFill>
                  <a:srgbClr val="000000"/>
                </a:solidFill>
                <a:latin typeface="+mn-ea"/>
                <a:cs typeface="Arial" pitchFamily="34" charset="0"/>
              </a:rPr>
              <a:t>下一步，对树的每个区域分别用线性搜索的方式寻找最佳步长，这个步长可以和上面的区域预测值</a:t>
            </a:r>
            <a:r>
              <a:rPr lang="en-US" altLang="zh-CN" sz="1400" dirty="0" err="1">
                <a:solidFill>
                  <a:srgbClr val="000000"/>
                </a:solidFill>
                <a:latin typeface="+mn-ea"/>
                <a:cs typeface="Arial" pitchFamily="34" charset="0"/>
              </a:rPr>
              <a:t>bjm</a:t>
            </a:r>
            <a:r>
              <a:rPr lang="zh-CN" altLang="en-US" sz="1400" dirty="0">
                <a:solidFill>
                  <a:srgbClr val="000000"/>
                </a:solidFill>
                <a:latin typeface="+mn-ea"/>
                <a:cs typeface="Arial" pitchFamily="34" charset="0"/>
              </a:rPr>
              <a:t>进行合并，最后就得到了第</a:t>
            </a:r>
            <a:r>
              <a:rPr lang="en-US" altLang="zh-CN" sz="1400" dirty="0">
                <a:solidFill>
                  <a:srgbClr val="000000"/>
                </a:solidFill>
                <a:latin typeface="+mn-ea"/>
                <a:cs typeface="Arial" pitchFamily="34" charset="0"/>
              </a:rPr>
              <a:t>m</a:t>
            </a:r>
            <a:r>
              <a:rPr lang="zh-CN" altLang="en-US" sz="1400" dirty="0">
                <a:solidFill>
                  <a:srgbClr val="000000"/>
                </a:solidFill>
                <a:latin typeface="+mn-ea"/>
                <a:cs typeface="Arial" pitchFamily="34" charset="0"/>
              </a:rPr>
              <a:t>步的目标函数</a:t>
            </a:r>
            <a:r>
              <a:rPr lang="en-US" altLang="zh-CN" sz="1400" dirty="0">
                <a:solidFill>
                  <a:srgbClr val="000000"/>
                </a:solidFill>
                <a:latin typeface="+mn-ea"/>
                <a:cs typeface="Arial" pitchFamily="34" charset="0"/>
              </a:rPr>
              <a:t>3.</a:t>
            </a:r>
            <a:endParaRPr lang="en-US" altLang="zh-CN" sz="1400"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r>
              <a:rPr lang="en-US" altLang="zh-CN" sz="1400" b="1" dirty="0" err="1">
                <a:solidFill>
                  <a:srgbClr val="000000"/>
                </a:solidFill>
                <a:latin typeface="+mn-ea"/>
                <a:cs typeface="Arial" pitchFamily="34" charset="0"/>
                <a:sym typeface="Arial" panose="020B0604020202020204" pitchFamily="34" charset="0"/>
              </a:rPr>
              <a:t>Xgboost</a:t>
            </a:r>
            <a:r>
              <a:rPr lang="zh-CN" altLang="en-US" sz="1400" b="1" dirty="0">
                <a:solidFill>
                  <a:srgbClr val="000000"/>
                </a:solidFill>
                <a:latin typeface="+mn-ea"/>
                <a:cs typeface="Arial" pitchFamily="34" charset="0"/>
                <a:sym typeface="Arial" panose="020B0604020202020204" pitchFamily="34" charset="0"/>
              </a:rPr>
              <a:t>：</a:t>
            </a:r>
            <a:r>
              <a:rPr lang="zh-CN" altLang="en-US" sz="1400" dirty="0">
                <a:solidFill>
                  <a:srgbClr val="000000"/>
                </a:solidFill>
                <a:latin typeface="+mn-ea"/>
                <a:cs typeface="Arial" pitchFamily="34" charset="0"/>
                <a:sym typeface="Arial" panose="020B0604020202020204" pitchFamily="34" charset="0"/>
              </a:rPr>
              <a:t>在</a:t>
            </a:r>
            <a:r>
              <a:rPr lang="en-US" altLang="zh-CN" sz="1400" dirty="0">
                <a:solidFill>
                  <a:srgbClr val="000000"/>
                </a:solidFill>
                <a:latin typeface="+mn-ea"/>
                <a:cs typeface="Arial" pitchFamily="34" charset="0"/>
                <a:sym typeface="Arial" panose="020B0604020202020204" pitchFamily="34" charset="0"/>
              </a:rPr>
              <a:t>GBDT</a:t>
            </a:r>
            <a:r>
              <a:rPr lang="zh-CN" altLang="en-US" sz="1400" dirty="0">
                <a:solidFill>
                  <a:srgbClr val="000000"/>
                </a:solidFill>
                <a:latin typeface="+mn-ea"/>
                <a:cs typeface="Arial" pitchFamily="34" charset="0"/>
                <a:sym typeface="Arial" panose="020B0604020202020204" pitchFamily="34" charset="0"/>
              </a:rPr>
              <a:t>基础上，做出以下优化：</a:t>
            </a:r>
            <a:endParaRPr lang="en-US" altLang="zh-CN" sz="1400" dirty="0">
              <a:solidFill>
                <a:srgbClr val="000000"/>
              </a:solidFill>
              <a:latin typeface="+mn-ea"/>
              <a:cs typeface="Arial" pitchFamily="34" charset="0"/>
              <a:sym typeface="Arial" panose="020B0604020202020204" pitchFamily="34" charset="0"/>
            </a:endParaRPr>
          </a:p>
          <a:p>
            <a:pPr marL="742950" lvl="1" indent="-285750" algn="just" defTabSz="821588">
              <a:lnSpc>
                <a:spcPct val="120000"/>
              </a:lnSpc>
              <a:spcBef>
                <a:spcPts val="270"/>
              </a:spcBef>
              <a:buClr>
                <a:srgbClr val="C00000"/>
              </a:buClr>
              <a:buSzPct val="60000"/>
              <a:buFont typeface="Wingdings" panose="05000000000000000000" pitchFamily="2" charset="2"/>
              <a:buChar char="Ø"/>
              <a:defRPr/>
            </a:pPr>
            <a:r>
              <a:rPr lang="en-US" altLang="zh-CN" sz="1400" dirty="0">
                <a:solidFill>
                  <a:srgbClr val="000000"/>
                </a:solidFill>
                <a:latin typeface="+mn-ea"/>
                <a:cs typeface="Arial" pitchFamily="34" charset="0"/>
                <a:sym typeface="Arial" panose="020B0604020202020204" pitchFamily="34" charset="0"/>
              </a:rPr>
              <a:t>1. </a:t>
            </a:r>
            <a:r>
              <a:rPr lang="zh-CN" altLang="en-US" sz="1400" dirty="0">
                <a:solidFill>
                  <a:srgbClr val="000000"/>
                </a:solidFill>
                <a:latin typeface="+mn-ea"/>
                <a:cs typeface="Arial" pitchFamily="34" charset="0"/>
                <a:sym typeface="Arial" panose="020B0604020202020204" pitchFamily="34" charset="0"/>
              </a:rPr>
              <a:t>划分新树时使用二阶信息，所以可以更快收敛</a:t>
            </a:r>
            <a:endParaRPr lang="en-US" altLang="zh-CN" sz="1400" dirty="0">
              <a:solidFill>
                <a:srgbClr val="000000"/>
              </a:solidFill>
              <a:latin typeface="+mn-ea"/>
              <a:cs typeface="Arial" pitchFamily="34" charset="0"/>
              <a:sym typeface="Arial" panose="020B0604020202020204" pitchFamily="34" charset="0"/>
            </a:endParaRPr>
          </a:p>
          <a:p>
            <a:pPr marL="742950" lvl="1" indent="-285750" algn="just" defTabSz="821588">
              <a:lnSpc>
                <a:spcPct val="120000"/>
              </a:lnSpc>
              <a:spcBef>
                <a:spcPts val="270"/>
              </a:spcBef>
              <a:buClr>
                <a:srgbClr val="C00000"/>
              </a:buClr>
              <a:buSzPct val="60000"/>
              <a:buFont typeface="Wingdings" panose="05000000000000000000" pitchFamily="2" charset="2"/>
              <a:buChar char="Ø"/>
              <a:defRPr/>
            </a:pPr>
            <a:r>
              <a:rPr lang="zh-CN" altLang="en-US" sz="1400" dirty="0">
                <a:solidFill>
                  <a:srgbClr val="000000"/>
                </a:solidFill>
                <a:latin typeface="+mn-ea"/>
                <a:cs typeface="Arial" pitchFamily="34" charset="0"/>
                <a:sym typeface="Arial" panose="020B0604020202020204" pitchFamily="34" charset="0"/>
              </a:rPr>
              <a:t>在寻找最佳分割点时，引入并行计算，因此可以进一步提高速度</a:t>
            </a:r>
            <a:endParaRPr lang="en-US" altLang="zh-CN" sz="1400" dirty="0">
              <a:solidFill>
                <a:srgbClr val="000000"/>
              </a:solidFill>
              <a:latin typeface="+mn-ea"/>
              <a:cs typeface="Arial" pitchFamily="34" charset="0"/>
              <a:sym typeface="Arial" panose="020B0604020202020204" pitchFamily="34" charset="0"/>
            </a:endParaRPr>
          </a:p>
          <a:p>
            <a:pPr marL="742950" lvl="1" indent="-285750" algn="just" defTabSz="821588">
              <a:lnSpc>
                <a:spcPct val="120000"/>
              </a:lnSpc>
              <a:spcBef>
                <a:spcPts val="270"/>
              </a:spcBef>
              <a:buClr>
                <a:srgbClr val="C00000"/>
              </a:buClr>
              <a:buSzPct val="60000"/>
              <a:buFont typeface="Wingdings" panose="05000000000000000000" pitchFamily="2" charset="2"/>
              <a:buChar char="Ø"/>
              <a:defRPr/>
            </a:pPr>
            <a:endParaRPr lang="zh-CN" altLang="en-US" sz="1400" dirty="0">
              <a:solidFill>
                <a:srgbClr val="000000"/>
              </a:solidFill>
              <a:latin typeface="+mn-ea"/>
              <a:cs typeface="Arial" pitchFamily="34" charset="0"/>
              <a:sym typeface="Arial" panose="020B0604020202020204" pitchFamily="34" charset="0"/>
            </a:endParaRPr>
          </a:p>
          <a:p>
            <a:pPr algn="just" defTabSz="821588">
              <a:spcBef>
                <a:spcPts val="270"/>
              </a:spcBef>
              <a:buClr>
                <a:srgbClr val="C00000"/>
              </a:buClr>
              <a:buSzPct val="60000"/>
              <a:defRPr/>
            </a:pPr>
            <a:r>
              <a:rPr lang="en-US" altLang="zh-CN" sz="1200" dirty="0">
                <a:solidFill>
                  <a:srgbClr val="000000"/>
                </a:solidFill>
                <a:latin typeface="+mn-ea"/>
                <a:cs typeface="Arial" pitchFamily="34" charset="0"/>
                <a:sym typeface="Arial" panose="020B0604020202020204" pitchFamily="34" charset="0"/>
              </a:rPr>
              <a:t>	</a:t>
            </a:r>
            <a:endParaRPr lang="zh-CN" altLang="en-US" sz="1200" dirty="0">
              <a:solidFill>
                <a:srgbClr val="000000"/>
              </a:solidFill>
              <a:latin typeface="+mn-ea"/>
              <a:cs typeface="Arial" pitchFamily="34" charset="0"/>
              <a:sym typeface="Arial" panose="020B0604020202020204" pitchFamily="34" charset="0"/>
            </a:endParaRPr>
          </a:p>
        </p:txBody>
      </p:sp>
      <p:pic>
        <p:nvPicPr>
          <p:cNvPr id="6" name="图片 5">
            <a:extLst>
              <a:ext uri="{FF2B5EF4-FFF2-40B4-BE49-F238E27FC236}">
                <a16:creationId xmlns:a16="http://schemas.microsoft.com/office/drawing/2014/main" id="{1985F2A5-C82A-4EB9-AEE8-DF2331986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097" y="4165572"/>
            <a:ext cx="1904791" cy="665415"/>
          </a:xfrm>
          <a:prstGeom prst="rect">
            <a:avLst/>
          </a:prstGeom>
        </p:spPr>
      </p:pic>
      <p:pic>
        <p:nvPicPr>
          <p:cNvPr id="8" name="图片 7">
            <a:extLst>
              <a:ext uri="{FF2B5EF4-FFF2-40B4-BE49-F238E27FC236}">
                <a16:creationId xmlns:a16="http://schemas.microsoft.com/office/drawing/2014/main" id="{ED072FDE-7901-4418-935A-BAF27BC314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892" y="4741610"/>
            <a:ext cx="2206250" cy="648717"/>
          </a:xfrm>
          <a:prstGeom prst="rect">
            <a:avLst/>
          </a:prstGeom>
        </p:spPr>
      </p:pic>
      <p:pic>
        <p:nvPicPr>
          <p:cNvPr id="10" name="图片 9">
            <a:extLst>
              <a:ext uri="{FF2B5EF4-FFF2-40B4-BE49-F238E27FC236}">
                <a16:creationId xmlns:a16="http://schemas.microsoft.com/office/drawing/2014/main" id="{3E243B52-2AC9-426B-8F05-CB45299B7F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5892" y="5341479"/>
            <a:ext cx="2382769" cy="538266"/>
          </a:xfrm>
          <a:prstGeom prst="rect">
            <a:avLst/>
          </a:prstGeom>
        </p:spPr>
      </p:pic>
      <p:sp>
        <p:nvSpPr>
          <p:cNvPr id="12" name="文本框 11">
            <a:extLst>
              <a:ext uri="{FF2B5EF4-FFF2-40B4-BE49-F238E27FC236}">
                <a16:creationId xmlns:a16="http://schemas.microsoft.com/office/drawing/2014/main" id="{2C8CD99B-521B-48CF-9403-A8A823B199E5}"/>
              </a:ext>
            </a:extLst>
          </p:cNvPr>
          <p:cNvSpPr txBox="1"/>
          <p:nvPr/>
        </p:nvSpPr>
        <p:spPr>
          <a:xfrm>
            <a:off x="1398592" y="3756762"/>
            <a:ext cx="1660849" cy="369332"/>
          </a:xfrm>
          <a:prstGeom prst="rect">
            <a:avLst/>
          </a:prstGeom>
          <a:noFill/>
        </p:spPr>
        <p:txBody>
          <a:bodyPr wrap="square" rtlCol="0">
            <a:spAutoFit/>
          </a:bodyPr>
          <a:lstStyle/>
          <a:p>
            <a:r>
              <a:rPr lang="en-US" altLang="zh-CN" dirty="0"/>
              <a:t>Boosting</a:t>
            </a:r>
            <a:r>
              <a:rPr lang="zh-CN" altLang="en-US" dirty="0"/>
              <a:t>算法</a:t>
            </a:r>
          </a:p>
        </p:txBody>
      </p:sp>
      <p:sp>
        <p:nvSpPr>
          <p:cNvPr id="13" name="文本框 12">
            <a:extLst>
              <a:ext uri="{FF2B5EF4-FFF2-40B4-BE49-F238E27FC236}">
                <a16:creationId xmlns:a16="http://schemas.microsoft.com/office/drawing/2014/main" id="{CE7D8C7C-7CCE-4619-BFED-075D2AFE5061}"/>
              </a:ext>
            </a:extLst>
          </p:cNvPr>
          <p:cNvSpPr txBox="1"/>
          <p:nvPr/>
        </p:nvSpPr>
        <p:spPr>
          <a:xfrm>
            <a:off x="4592772" y="3756762"/>
            <a:ext cx="1660849" cy="369332"/>
          </a:xfrm>
          <a:prstGeom prst="rect">
            <a:avLst/>
          </a:prstGeom>
          <a:noFill/>
        </p:spPr>
        <p:txBody>
          <a:bodyPr wrap="square" rtlCol="0">
            <a:spAutoFit/>
          </a:bodyPr>
          <a:lstStyle/>
          <a:p>
            <a:r>
              <a:rPr lang="en-US" altLang="zh-CN" dirty="0"/>
              <a:t>GBDT</a:t>
            </a:r>
            <a:endParaRPr lang="zh-CN" altLang="en-US" dirty="0"/>
          </a:p>
        </p:txBody>
      </p:sp>
      <p:pic>
        <p:nvPicPr>
          <p:cNvPr id="15" name="图片 14">
            <a:extLst>
              <a:ext uri="{FF2B5EF4-FFF2-40B4-BE49-F238E27FC236}">
                <a16:creationId xmlns:a16="http://schemas.microsoft.com/office/drawing/2014/main" id="{03E6B724-272E-4241-8EB4-B806C2EF27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4824" y="4318329"/>
            <a:ext cx="2365740" cy="359899"/>
          </a:xfrm>
          <a:prstGeom prst="rect">
            <a:avLst/>
          </a:prstGeom>
        </p:spPr>
      </p:pic>
      <p:pic>
        <p:nvPicPr>
          <p:cNvPr id="17" name="图片 16">
            <a:extLst>
              <a:ext uri="{FF2B5EF4-FFF2-40B4-BE49-F238E27FC236}">
                <a16:creationId xmlns:a16="http://schemas.microsoft.com/office/drawing/2014/main" id="{C7B55BE3-2F92-46B0-AAF5-A8EAFC9478B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8061" y="4741610"/>
            <a:ext cx="1686276" cy="517833"/>
          </a:xfrm>
          <a:prstGeom prst="rect">
            <a:avLst/>
          </a:prstGeom>
        </p:spPr>
      </p:pic>
      <p:pic>
        <p:nvPicPr>
          <p:cNvPr id="19" name="图片 18">
            <a:extLst>
              <a:ext uri="{FF2B5EF4-FFF2-40B4-BE49-F238E27FC236}">
                <a16:creationId xmlns:a16="http://schemas.microsoft.com/office/drawing/2014/main" id="{C31F1AF1-24F0-4573-B5EC-08BA7FEA51B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84824" y="5259443"/>
            <a:ext cx="2747978" cy="581421"/>
          </a:xfrm>
          <a:prstGeom prst="rect">
            <a:avLst/>
          </a:prstGeom>
        </p:spPr>
      </p:pic>
      <p:sp>
        <p:nvSpPr>
          <p:cNvPr id="20" name="文本框 19">
            <a:extLst>
              <a:ext uri="{FF2B5EF4-FFF2-40B4-BE49-F238E27FC236}">
                <a16:creationId xmlns:a16="http://schemas.microsoft.com/office/drawing/2014/main" id="{89B39E82-07A2-44CC-842F-ABCEA4E67CE2}"/>
              </a:ext>
            </a:extLst>
          </p:cNvPr>
          <p:cNvSpPr txBox="1"/>
          <p:nvPr/>
        </p:nvSpPr>
        <p:spPr>
          <a:xfrm>
            <a:off x="8850641" y="3756762"/>
            <a:ext cx="1189097" cy="369332"/>
          </a:xfrm>
          <a:prstGeom prst="rect">
            <a:avLst/>
          </a:prstGeom>
          <a:noFill/>
        </p:spPr>
        <p:txBody>
          <a:bodyPr wrap="square" rtlCol="0">
            <a:spAutoFit/>
          </a:bodyPr>
          <a:lstStyle/>
          <a:p>
            <a:r>
              <a:rPr lang="en-US" altLang="zh-CN" dirty="0" err="1"/>
              <a:t>Xgboost</a:t>
            </a:r>
            <a:endParaRPr lang="zh-CN" altLang="en-US" dirty="0"/>
          </a:p>
        </p:txBody>
      </p:sp>
      <p:pic>
        <p:nvPicPr>
          <p:cNvPr id="22" name="图片 21">
            <a:extLst>
              <a:ext uri="{FF2B5EF4-FFF2-40B4-BE49-F238E27FC236}">
                <a16:creationId xmlns:a16="http://schemas.microsoft.com/office/drawing/2014/main" id="{B7321340-4FAC-4CF6-B4D6-7A4F2A8131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66833" y="4150505"/>
            <a:ext cx="3112438" cy="848878"/>
          </a:xfrm>
          <a:prstGeom prst="rect">
            <a:avLst/>
          </a:prstGeom>
        </p:spPr>
      </p:pic>
    </p:spTree>
    <p:extLst>
      <p:ext uri="{BB962C8B-B14F-4D97-AF65-F5344CB8AC3E}">
        <p14:creationId xmlns:p14="http://schemas.microsoft.com/office/powerpoint/2010/main" val="2931658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C9220CC4-BE96-4E40-9240-D7B0C7C5B081}"/>
              </a:ext>
            </a:extLst>
          </p:cNvPr>
          <p:cNvSpPr>
            <a:spLocks noGrp="1"/>
          </p:cNvSpPr>
          <p:nvPr>
            <p:ph type="body" sz="quarter" idx="11"/>
          </p:nvPr>
        </p:nvSpPr>
        <p:spPr/>
        <p:txBody>
          <a:bodyPr/>
          <a:lstStyle/>
          <a:p>
            <a:r>
              <a:rPr lang="en-US" altLang="zh-CN" dirty="0"/>
              <a:t>2.2 </a:t>
            </a:r>
            <a:r>
              <a:rPr lang="zh-CN" altLang="en-US" dirty="0"/>
              <a:t>特征工程及模型效果</a:t>
            </a:r>
          </a:p>
        </p:txBody>
      </p:sp>
      <p:sp>
        <p:nvSpPr>
          <p:cNvPr id="5" name="文本占位符 3">
            <a:extLst>
              <a:ext uri="{FF2B5EF4-FFF2-40B4-BE49-F238E27FC236}">
                <a16:creationId xmlns:a16="http://schemas.microsoft.com/office/drawing/2014/main" id="{53C428B4-01C6-44D6-90B8-2B87C8F0D829}"/>
              </a:ext>
            </a:extLst>
          </p:cNvPr>
          <p:cNvSpPr txBox="1">
            <a:spLocks/>
          </p:cNvSpPr>
          <p:nvPr/>
        </p:nvSpPr>
        <p:spPr>
          <a:xfrm>
            <a:off x="499562" y="978255"/>
            <a:ext cx="4370612" cy="264136"/>
          </a:xfrm>
          <a:prstGeom prst="rect">
            <a:avLst/>
          </a:prstGeom>
          <a:solidFill>
            <a:srgbClr val="D20A10"/>
          </a:solidFill>
          <a:ln>
            <a:noFill/>
          </a:ln>
        </p:spPr>
        <p:txBody>
          <a:bodyPr tIns="0" bIns="0" anchor="ctr">
            <a:noAutofit/>
          </a:bodyPr>
          <a:lstStyle>
            <a:lvl1pPr marL="180975" indent="-180975" algn="l" defTabSz="914400" rtl="0" eaLnBrk="1" latinLnBrk="0" hangingPunct="1">
              <a:spcBef>
                <a:spcPts val="300"/>
              </a:spcBef>
              <a:buClr>
                <a:srgbClr val="0E345B"/>
              </a:buClr>
              <a:buSzPct val="80000"/>
              <a:buFont typeface="Wingdings" pitchFamily="2" charset="2"/>
              <a:buChar char="n"/>
              <a:defRPr lang="zh-CN" altLang="en-US" sz="1200" kern="1200" dirty="0" smtClean="0">
                <a:solidFill>
                  <a:srgbClr val="000000"/>
                </a:solidFill>
                <a:latin typeface="Arial" pitchFamily="34" charset="0"/>
                <a:ea typeface="楷体_GB2312" pitchFamily="49" charset="-122"/>
                <a:cs typeface="Arial" pitchFamily="34" charset="0"/>
              </a:defRPr>
            </a:lvl1pPr>
            <a:lvl2pPr marL="447675" indent="-180975" algn="l" defTabSz="914400" rtl="0" eaLnBrk="1" latinLnBrk="0" hangingPunct="1">
              <a:spcBef>
                <a:spcPts val="300"/>
              </a:spcBef>
              <a:buClr>
                <a:srgbClr val="0E345B"/>
              </a:buClr>
              <a:buFont typeface="Wingdings" pitchFamily="2" charset="2"/>
              <a:buChar char="Ø"/>
              <a:defRPr lang="zh-CN" altLang="en-US" sz="1200" kern="1200" dirty="0" smtClean="0">
                <a:solidFill>
                  <a:srgbClr val="000000"/>
                </a:solidFill>
                <a:latin typeface="Arial" pitchFamily="34" charset="0"/>
                <a:ea typeface="楷体_GB2312" pitchFamily="49" charset="-122"/>
                <a:cs typeface="Arial" pitchFamily="34" charset="0"/>
              </a:defRPr>
            </a:lvl2pPr>
            <a:lvl3pPr marL="809625" indent="-180975" algn="l" defTabSz="914400" rtl="0" eaLnBrk="1" latinLnBrk="0" hangingPunct="1">
              <a:spcBef>
                <a:spcPts val="300"/>
              </a:spcBef>
              <a:buClr>
                <a:srgbClr val="0E345B"/>
              </a:buClr>
              <a:buSzPct val="80000"/>
              <a:buFont typeface="Wingdings" pitchFamily="2" charset="2"/>
              <a:buChar char="l"/>
              <a:defRPr lang="zh-CN" altLang="en-US" sz="1200" kern="1200" dirty="0" smtClean="0">
                <a:solidFill>
                  <a:srgbClr val="000000"/>
                </a:solidFill>
                <a:latin typeface="Arial" pitchFamily="34" charset="0"/>
                <a:ea typeface="楷体_GB2312" pitchFamily="49" charset="-122"/>
                <a:cs typeface="Arial" pitchFamily="34" charset="0"/>
              </a:defRPr>
            </a:lvl3pPr>
            <a:lvl4pPr marL="1076325" indent="-180975" algn="l" defTabSz="914400" rtl="0" eaLnBrk="1" latinLnBrk="0" hangingPunct="1">
              <a:spcBef>
                <a:spcPts val="300"/>
              </a:spcBef>
              <a:buFont typeface="Wingdings" pitchFamily="2" charset="2"/>
              <a:buChar char="–"/>
              <a:defRPr lang="zh-CN" altLang="en-US" sz="1200" kern="1200" dirty="0" smtClean="0">
                <a:solidFill>
                  <a:srgbClr val="000000"/>
                </a:solidFill>
                <a:latin typeface="+mn-lt"/>
                <a:ea typeface="+mn-ea"/>
                <a:cs typeface="+mn-cs"/>
              </a:defRPr>
            </a:lvl4pPr>
            <a:lvl5pPr marL="1343025" indent="-180975" algn="l" defTabSz="914400" rtl="0" eaLnBrk="1" latinLnBrk="0" hangingPunct="1">
              <a:spcBef>
                <a:spcPts val="300"/>
              </a:spcBef>
              <a:buFont typeface="Wingdings" pitchFamily="2" charset="2"/>
              <a:buChar char="»"/>
              <a:defRPr lang="zh-CN" altLang="en-US" sz="1200" kern="1200" dirty="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zh-CN" altLang="en-US" sz="1400" b="1" dirty="0">
                <a:solidFill>
                  <a:srgbClr val="FFFFFF"/>
                </a:solidFill>
                <a:ea typeface="KaiTi_GB2312" panose="02010609030101010101" pitchFamily="49" charset="-122"/>
                <a:cs typeface="Times New Roman" panose="02020603050405020304" pitchFamily="18" charset="0"/>
                <a:sym typeface="Arial" panose="020B0604020202020204" pitchFamily="34" charset="0"/>
              </a:rPr>
              <a:t>数据管道</a:t>
            </a:r>
          </a:p>
        </p:txBody>
      </p:sp>
      <p:pic>
        <p:nvPicPr>
          <p:cNvPr id="7" name="图片 6">
            <a:extLst>
              <a:ext uri="{FF2B5EF4-FFF2-40B4-BE49-F238E27FC236}">
                <a16:creationId xmlns:a16="http://schemas.microsoft.com/office/drawing/2014/main" id="{B5AFF50A-D1FB-4121-B8BC-358B239A0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525" y="1347784"/>
            <a:ext cx="4867311" cy="962032"/>
          </a:xfrm>
          <a:prstGeom prst="rect">
            <a:avLst/>
          </a:prstGeom>
        </p:spPr>
      </p:pic>
      <p:sp>
        <p:nvSpPr>
          <p:cNvPr id="9" name="文本占位符 3">
            <a:extLst>
              <a:ext uri="{FF2B5EF4-FFF2-40B4-BE49-F238E27FC236}">
                <a16:creationId xmlns:a16="http://schemas.microsoft.com/office/drawing/2014/main" id="{C8C38D36-2A38-4549-A2F3-CA3A15CEB9C6}"/>
              </a:ext>
            </a:extLst>
          </p:cNvPr>
          <p:cNvSpPr txBox="1">
            <a:spLocks/>
          </p:cNvSpPr>
          <p:nvPr/>
        </p:nvSpPr>
        <p:spPr>
          <a:xfrm>
            <a:off x="7187668" y="989218"/>
            <a:ext cx="4390292" cy="265398"/>
          </a:xfrm>
          <a:prstGeom prst="rect">
            <a:avLst/>
          </a:prstGeom>
          <a:solidFill>
            <a:srgbClr val="D20A10"/>
          </a:solidFill>
          <a:ln>
            <a:noFill/>
          </a:ln>
        </p:spPr>
        <p:txBody>
          <a:bodyPr tIns="0" bIns="0" anchor="ctr">
            <a:noAutofit/>
          </a:bodyPr>
          <a:lstStyle>
            <a:lvl1pPr marL="180975" indent="-180975" algn="l" defTabSz="914400" rtl="0" eaLnBrk="1" latinLnBrk="0" hangingPunct="1">
              <a:spcBef>
                <a:spcPts val="300"/>
              </a:spcBef>
              <a:buClr>
                <a:srgbClr val="0E345B"/>
              </a:buClr>
              <a:buSzPct val="80000"/>
              <a:buFont typeface="Wingdings" pitchFamily="2" charset="2"/>
              <a:buChar char="n"/>
              <a:defRPr lang="zh-CN" altLang="en-US" sz="1200" kern="1200" dirty="0" smtClean="0">
                <a:solidFill>
                  <a:srgbClr val="000000"/>
                </a:solidFill>
                <a:latin typeface="Arial" pitchFamily="34" charset="0"/>
                <a:ea typeface="楷体_GB2312" pitchFamily="49" charset="-122"/>
                <a:cs typeface="Arial" pitchFamily="34" charset="0"/>
              </a:defRPr>
            </a:lvl1pPr>
            <a:lvl2pPr marL="447675" indent="-180975" algn="l" defTabSz="914400" rtl="0" eaLnBrk="1" latinLnBrk="0" hangingPunct="1">
              <a:spcBef>
                <a:spcPts val="300"/>
              </a:spcBef>
              <a:buClr>
                <a:srgbClr val="0E345B"/>
              </a:buClr>
              <a:buFont typeface="Wingdings" pitchFamily="2" charset="2"/>
              <a:buChar char="Ø"/>
              <a:defRPr lang="zh-CN" altLang="en-US" sz="1200" kern="1200" dirty="0" smtClean="0">
                <a:solidFill>
                  <a:srgbClr val="000000"/>
                </a:solidFill>
                <a:latin typeface="Arial" pitchFamily="34" charset="0"/>
                <a:ea typeface="楷体_GB2312" pitchFamily="49" charset="-122"/>
                <a:cs typeface="Arial" pitchFamily="34" charset="0"/>
              </a:defRPr>
            </a:lvl2pPr>
            <a:lvl3pPr marL="809625" indent="-180975" algn="l" defTabSz="914400" rtl="0" eaLnBrk="1" latinLnBrk="0" hangingPunct="1">
              <a:spcBef>
                <a:spcPts val="300"/>
              </a:spcBef>
              <a:buClr>
                <a:srgbClr val="0E345B"/>
              </a:buClr>
              <a:buSzPct val="80000"/>
              <a:buFont typeface="Wingdings" pitchFamily="2" charset="2"/>
              <a:buChar char="l"/>
              <a:defRPr lang="zh-CN" altLang="en-US" sz="1200" kern="1200" dirty="0" smtClean="0">
                <a:solidFill>
                  <a:srgbClr val="000000"/>
                </a:solidFill>
                <a:latin typeface="Arial" pitchFamily="34" charset="0"/>
                <a:ea typeface="楷体_GB2312" pitchFamily="49" charset="-122"/>
                <a:cs typeface="Arial" pitchFamily="34" charset="0"/>
              </a:defRPr>
            </a:lvl3pPr>
            <a:lvl4pPr marL="1076325" indent="-180975" algn="l" defTabSz="914400" rtl="0" eaLnBrk="1" latinLnBrk="0" hangingPunct="1">
              <a:spcBef>
                <a:spcPts val="300"/>
              </a:spcBef>
              <a:buFont typeface="Wingdings" pitchFamily="2" charset="2"/>
              <a:buChar char="–"/>
              <a:defRPr lang="zh-CN" altLang="en-US" sz="1200" kern="1200" dirty="0" smtClean="0">
                <a:solidFill>
                  <a:srgbClr val="000000"/>
                </a:solidFill>
                <a:latin typeface="+mn-lt"/>
                <a:ea typeface="+mn-ea"/>
                <a:cs typeface="+mn-cs"/>
              </a:defRPr>
            </a:lvl4pPr>
            <a:lvl5pPr marL="1343025" indent="-180975" algn="l" defTabSz="914400" rtl="0" eaLnBrk="1" latinLnBrk="0" hangingPunct="1">
              <a:spcBef>
                <a:spcPts val="300"/>
              </a:spcBef>
              <a:buFont typeface="Wingdings" pitchFamily="2" charset="2"/>
              <a:buChar char="»"/>
              <a:defRPr lang="zh-CN" altLang="en-US" sz="1200" kern="1200" dirty="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zh-CN" altLang="en-US" sz="1400" b="1" dirty="0">
                <a:solidFill>
                  <a:srgbClr val="FFFFFF"/>
                </a:solidFill>
                <a:ea typeface="KaiTi_GB2312" panose="02010609030101010101" pitchFamily="49" charset="-122"/>
                <a:cs typeface="Times New Roman" panose="02020603050405020304" pitchFamily="18" charset="0"/>
                <a:sym typeface="Arial" panose="020B0604020202020204" pitchFamily="34" charset="0"/>
              </a:rPr>
              <a:t>网格搜索</a:t>
            </a:r>
          </a:p>
        </p:txBody>
      </p:sp>
      <p:pic>
        <p:nvPicPr>
          <p:cNvPr id="11" name="图片 10">
            <a:extLst>
              <a:ext uri="{FF2B5EF4-FFF2-40B4-BE49-F238E27FC236}">
                <a16:creationId xmlns:a16="http://schemas.microsoft.com/office/drawing/2014/main" id="{EFE1621F-B94D-4C6A-8799-7C2F13B847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0517" y="1347784"/>
            <a:ext cx="5867443" cy="933457"/>
          </a:xfrm>
          <a:prstGeom prst="rect">
            <a:avLst/>
          </a:prstGeom>
        </p:spPr>
      </p:pic>
      <p:sp>
        <p:nvSpPr>
          <p:cNvPr id="12" name="文本占位符 3">
            <a:extLst>
              <a:ext uri="{FF2B5EF4-FFF2-40B4-BE49-F238E27FC236}">
                <a16:creationId xmlns:a16="http://schemas.microsoft.com/office/drawing/2014/main" id="{8F7C25AC-917D-4F17-8D54-1F612314F192}"/>
              </a:ext>
            </a:extLst>
          </p:cNvPr>
          <p:cNvSpPr txBox="1">
            <a:spLocks/>
          </p:cNvSpPr>
          <p:nvPr/>
        </p:nvSpPr>
        <p:spPr>
          <a:xfrm>
            <a:off x="517525" y="2676192"/>
            <a:ext cx="11078398" cy="264136"/>
          </a:xfrm>
          <a:prstGeom prst="rect">
            <a:avLst/>
          </a:prstGeom>
          <a:solidFill>
            <a:srgbClr val="D20A10"/>
          </a:solidFill>
          <a:ln>
            <a:noFill/>
          </a:ln>
        </p:spPr>
        <p:txBody>
          <a:bodyPr tIns="0" bIns="0" anchor="ctr">
            <a:noAutofit/>
          </a:bodyPr>
          <a:lstStyle>
            <a:lvl1pPr marL="180975" indent="-180975" algn="l" defTabSz="914400" rtl="0" eaLnBrk="1" latinLnBrk="0" hangingPunct="1">
              <a:spcBef>
                <a:spcPts val="300"/>
              </a:spcBef>
              <a:buClr>
                <a:srgbClr val="0E345B"/>
              </a:buClr>
              <a:buSzPct val="80000"/>
              <a:buFont typeface="Wingdings" pitchFamily="2" charset="2"/>
              <a:buChar char="n"/>
              <a:defRPr lang="zh-CN" altLang="en-US" sz="1200" kern="1200" dirty="0" smtClean="0">
                <a:solidFill>
                  <a:srgbClr val="000000"/>
                </a:solidFill>
                <a:latin typeface="Arial" pitchFamily="34" charset="0"/>
                <a:ea typeface="楷体_GB2312" pitchFamily="49" charset="-122"/>
                <a:cs typeface="Arial" pitchFamily="34" charset="0"/>
              </a:defRPr>
            </a:lvl1pPr>
            <a:lvl2pPr marL="447675" indent="-180975" algn="l" defTabSz="914400" rtl="0" eaLnBrk="1" latinLnBrk="0" hangingPunct="1">
              <a:spcBef>
                <a:spcPts val="300"/>
              </a:spcBef>
              <a:buClr>
                <a:srgbClr val="0E345B"/>
              </a:buClr>
              <a:buFont typeface="Wingdings" pitchFamily="2" charset="2"/>
              <a:buChar char="Ø"/>
              <a:defRPr lang="zh-CN" altLang="en-US" sz="1200" kern="1200" dirty="0" smtClean="0">
                <a:solidFill>
                  <a:srgbClr val="000000"/>
                </a:solidFill>
                <a:latin typeface="Arial" pitchFamily="34" charset="0"/>
                <a:ea typeface="楷体_GB2312" pitchFamily="49" charset="-122"/>
                <a:cs typeface="Arial" pitchFamily="34" charset="0"/>
              </a:defRPr>
            </a:lvl2pPr>
            <a:lvl3pPr marL="809625" indent="-180975" algn="l" defTabSz="914400" rtl="0" eaLnBrk="1" latinLnBrk="0" hangingPunct="1">
              <a:spcBef>
                <a:spcPts val="300"/>
              </a:spcBef>
              <a:buClr>
                <a:srgbClr val="0E345B"/>
              </a:buClr>
              <a:buSzPct val="80000"/>
              <a:buFont typeface="Wingdings" pitchFamily="2" charset="2"/>
              <a:buChar char="l"/>
              <a:defRPr lang="zh-CN" altLang="en-US" sz="1200" kern="1200" dirty="0" smtClean="0">
                <a:solidFill>
                  <a:srgbClr val="000000"/>
                </a:solidFill>
                <a:latin typeface="Arial" pitchFamily="34" charset="0"/>
                <a:ea typeface="楷体_GB2312" pitchFamily="49" charset="-122"/>
                <a:cs typeface="Arial" pitchFamily="34" charset="0"/>
              </a:defRPr>
            </a:lvl3pPr>
            <a:lvl4pPr marL="1076325" indent="-180975" algn="l" defTabSz="914400" rtl="0" eaLnBrk="1" latinLnBrk="0" hangingPunct="1">
              <a:spcBef>
                <a:spcPts val="300"/>
              </a:spcBef>
              <a:buFont typeface="Wingdings" pitchFamily="2" charset="2"/>
              <a:buChar char="–"/>
              <a:defRPr lang="zh-CN" altLang="en-US" sz="1200" kern="1200" dirty="0" smtClean="0">
                <a:solidFill>
                  <a:srgbClr val="000000"/>
                </a:solidFill>
                <a:latin typeface="+mn-lt"/>
                <a:ea typeface="+mn-ea"/>
                <a:cs typeface="+mn-cs"/>
              </a:defRPr>
            </a:lvl4pPr>
            <a:lvl5pPr marL="1343025" indent="-180975" algn="l" defTabSz="914400" rtl="0" eaLnBrk="1" latinLnBrk="0" hangingPunct="1">
              <a:spcBef>
                <a:spcPts val="300"/>
              </a:spcBef>
              <a:buFont typeface="Wingdings" pitchFamily="2" charset="2"/>
              <a:buChar char="»"/>
              <a:defRPr lang="zh-CN" altLang="en-US" sz="1200" kern="1200" dirty="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zh-CN" altLang="en-US" sz="1400" b="1" dirty="0">
                <a:solidFill>
                  <a:srgbClr val="FFFFFF"/>
                </a:solidFill>
                <a:ea typeface="KaiTi_GB2312" panose="02010609030101010101" pitchFamily="49" charset="-122"/>
                <a:cs typeface="Times New Roman" panose="02020603050405020304" pitchFamily="18" charset="0"/>
                <a:sym typeface="Arial" panose="020B0604020202020204" pitchFamily="34" charset="0"/>
              </a:rPr>
              <a:t>模型效果</a:t>
            </a:r>
          </a:p>
        </p:txBody>
      </p:sp>
      <p:graphicFrame>
        <p:nvGraphicFramePr>
          <p:cNvPr id="13" name="图表 12">
            <a:extLst>
              <a:ext uri="{FF2B5EF4-FFF2-40B4-BE49-F238E27FC236}">
                <a16:creationId xmlns:a16="http://schemas.microsoft.com/office/drawing/2014/main" id="{BE5FBB20-BD44-4384-999D-38EB6F9F665D}"/>
              </a:ext>
            </a:extLst>
          </p:cNvPr>
          <p:cNvGraphicFramePr>
            <a:graphicFrameLocks/>
          </p:cNvGraphicFramePr>
          <p:nvPr>
            <p:extLst>
              <p:ext uri="{D42A27DB-BD31-4B8C-83A1-F6EECF244321}">
                <p14:modId xmlns:p14="http://schemas.microsoft.com/office/powerpoint/2010/main" val="893819334"/>
              </p:ext>
            </p:extLst>
          </p:nvPr>
        </p:nvGraphicFramePr>
        <p:xfrm>
          <a:off x="499562" y="3181741"/>
          <a:ext cx="5210955" cy="253325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图表 13">
            <a:extLst>
              <a:ext uri="{FF2B5EF4-FFF2-40B4-BE49-F238E27FC236}">
                <a16:creationId xmlns:a16="http://schemas.microsoft.com/office/drawing/2014/main" id="{A8BC91FD-4DC7-4FAA-AB6D-9EE67024C89A}"/>
              </a:ext>
            </a:extLst>
          </p:cNvPr>
          <p:cNvGraphicFramePr>
            <a:graphicFrameLocks/>
          </p:cNvGraphicFramePr>
          <p:nvPr>
            <p:extLst>
              <p:ext uri="{D42A27DB-BD31-4B8C-83A1-F6EECF244321}">
                <p14:modId xmlns:p14="http://schemas.microsoft.com/office/powerpoint/2010/main" val="771916608"/>
              </p:ext>
            </p:extLst>
          </p:nvPr>
        </p:nvGraphicFramePr>
        <p:xfrm>
          <a:off x="6038021" y="3181741"/>
          <a:ext cx="5412047" cy="268704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913724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3F471BCC-F7D5-4376-93A3-1BFC1E8ABBB7}"/>
              </a:ext>
            </a:extLst>
          </p:cNvPr>
          <p:cNvSpPr>
            <a:spLocks noGrp="1"/>
          </p:cNvSpPr>
          <p:nvPr>
            <p:ph type="body" sz="quarter" idx="11"/>
          </p:nvPr>
        </p:nvSpPr>
        <p:spPr/>
        <p:txBody>
          <a:bodyPr/>
          <a:lstStyle/>
          <a:p>
            <a:r>
              <a:rPr lang="en-US" altLang="zh-CN" dirty="0"/>
              <a:t>2.3 </a:t>
            </a:r>
            <a:r>
              <a:rPr lang="zh-CN" altLang="en-US" dirty="0"/>
              <a:t>模型优化与分析</a:t>
            </a:r>
          </a:p>
        </p:txBody>
      </p:sp>
      <p:sp>
        <p:nvSpPr>
          <p:cNvPr id="4" name="文本占位符 3">
            <a:extLst>
              <a:ext uri="{FF2B5EF4-FFF2-40B4-BE49-F238E27FC236}">
                <a16:creationId xmlns:a16="http://schemas.microsoft.com/office/drawing/2014/main" id="{76F6A9A5-DAE2-4EC9-A753-68E2A16D1529}"/>
              </a:ext>
            </a:extLst>
          </p:cNvPr>
          <p:cNvSpPr txBox="1">
            <a:spLocks/>
          </p:cNvSpPr>
          <p:nvPr/>
        </p:nvSpPr>
        <p:spPr>
          <a:xfrm>
            <a:off x="499562" y="978255"/>
            <a:ext cx="11094434" cy="264136"/>
          </a:xfrm>
          <a:prstGeom prst="rect">
            <a:avLst/>
          </a:prstGeom>
          <a:solidFill>
            <a:srgbClr val="D20A10"/>
          </a:solidFill>
          <a:ln>
            <a:noFill/>
          </a:ln>
        </p:spPr>
        <p:txBody>
          <a:bodyPr tIns="0" bIns="0" anchor="ctr">
            <a:noAutofit/>
          </a:bodyPr>
          <a:lstStyle>
            <a:lvl1pPr marL="180975" indent="-180975" algn="l" defTabSz="914400" rtl="0" eaLnBrk="1" latinLnBrk="0" hangingPunct="1">
              <a:spcBef>
                <a:spcPts val="300"/>
              </a:spcBef>
              <a:buClr>
                <a:srgbClr val="0E345B"/>
              </a:buClr>
              <a:buSzPct val="80000"/>
              <a:buFont typeface="Wingdings" pitchFamily="2" charset="2"/>
              <a:buChar char="n"/>
              <a:defRPr lang="zh-CN" altLang="en-US" sz="1200" kern="1200" dirty="0" smtClean="0">
                <a:solidFill>
                  <a:srgbClr val="000000"/>
                </a:solidFill>
                <a:latin typeface="Arial" pitchFamily="34" charset="0"/>
                <a:ea typeface="楷体_GB2312" pitchFamily="49" charset="-122"/>
                <a:cs typeface="Arial" pitchFamily="34" charset="0"/>
              </a:defRPr>
            </a:lvl1pPr>
            <a:lvl2pPr marL="447675" indent="-180975" algn="l" defTabSz="914400" rtl="0" eaLnBrk="1" latinLnBrk="0" hangingPunct="1">
              <a:spcBef>
                <a:spcPts val="300"/>
              </a:spcBef>
              <a:buClr>
                <a:srgbClr val="0E345B"/>
              </a:buClr>
              <a:buFont typeface="Wingdings" pitchFamily="2" charset="2"/>
              <a:buChar char="Ø"/>
              <a:defRPr lang="zh-CN" altLang="en-US" sz="1200" kern="1200" dirty="0" smtClean="0">
                <a:solidFill>
                  <a:srgbClr val="000000"/>
                </a:solidFill>
                <a:latin typeface="Arial" pitchFamily="34" charset="0"/>
                <a:ea typeface="楷体_GB2312" pitchFamily="49" charset="-122"/>
                <a:cs typeface="Arial" pitchFamily="34" charset="0"/>
              </a:defRPr>
            </a:lvl2pPr>
            <a:lvl3pPr marL="809625" indent="-180975" algn="l" defTabSz="914400" rtl="0" eaLnBrk="1" latinLnBrk="0" hangingPunct="1">
              <a:spcBef>
                <a:spcPts val="300"/>
              </a:spcBef>
              <a:buClr>
                <a:srgbClr val="0E345B"/>
              </a:buClr>
              <a:buSzPct val="80000"/>
              <a:buFont typeface="Wingdings" pitchFamily="2" charset="2"/>
              <a:buChar char="l"/>
              <a:defRPr lang="zh-CN" altLang="en-US" sz="1200" kern="1200" dirty="0" smtClean="0">
                <a:solidFill>
                  <a:srgbClr val="000000"/>
                </a:solidFill>
                <a:latin typeface="Arial" pitchFamily="34" charset="0"/>
                <a:ea typeface="楷体_GB2312" pitchFamily="49" charset="-122"/>
                <a:cs typeface="Arial" pitchFamily="34" charset="0"/>
              </a:defRPr>
            </a:lvl3pPr>
            <a:lvl4pPr marL="1076325" indent="-180975" algn="l" defTabSz="914400" rtl="0" eaLnBrk="1" latinLnBrk="0" hangingPunct="1">
              <a:spcBef>
                <a:spcPts val="300"/>
              </a:spcBef>
              <a:buFont typeface="Wingdings" pitchFamily="2" charset="2"/>
              <a:buChar char="–"/>
              <a:defRPr lang="zh-CN" altLang="en-US" sz="1200" kern="1200" dirty="0" smtClean="0">
                <a:solidFill>
                  <a:srgbClr val="000000"/>
                </a:solidFill>
                <a:latin typeface="+mn-lt"/>
                <a:ea typeface="+mn-ea"/>
                <a:cs typeface="+mn-cs"/>
              </a:defRPr>
            </a:lvl4pPr>
            <a:lvl5pPr marL="1343025" indent="-180975" algn="l" defTabSz="914400" rtl="0" eaLnBrk="1" latinLnBrk="0" hangingPunct="1">
              <a:spcBef>
                <a:spcPts val="300"/>
              </a:spcBef>
              <a:buFont typeface="Wingdings" pitchFamily="2" charset="2"/>
              <a:buChar char="»"/>
              <a:defRPr lang="zh-CN" altLang="en-US" sz="1200" kern="1200" dirty="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zh-CN" altLang="en-US" sz="1400" b="1" dirty="0">
                <a:solidFill>
                  <a:srgbClr val="FFFFFF"/>
                </a:solidFill>
                <a:ea typeface="KaiTi_GB2312" panose="02010609030101010101" pitchFamily="49" charset="-122"/>
                <a:cs typeface="Times New Roman" panose="02020603050405020304" pitchFamily="18" charset="0"/>
                <a:sym typeface="Arial" panose="020B0604020202020204" pitchFamily="34" charset="0"/>
              </a:rPr>
              <a:t>思考及优化</a:t>
            </a:r>
          </a:p>
        </p:txBody>
      </p:sp>
      <p:sp>
        <p:nvSpPr>
          <p:cNvPr id="5" name="TextBox 22">
            <a:extLst>
              <a:ext uri="{FF2B5EF4-FFF2-40B4-BE49-F238E27FC236}">
                <a16:creationId xmlns:a16="http://schemas.microsoft.com/office/drawing/2014/main" id="{291B5E56-C622-4687-A8A3-D672163F52B7}"/>
              </a:ext>
            </a:extLst>
          </p:cNvPr>
          <p:cNvSpPr txBox="1"/>
          <p:nvPr/>
        </p:nvSpPr>
        <p:spPr>
          <a:xfrm>
            <a:off x="494591" y="978255"/>
            <a:ext cx="11094433" cy="1714174"/>
          </a:xfrm>
          <a:prstGeom prst="rect">
            <a:avLst/>
          </a:prstGeom>
          <a:noFill/>
        </p:spPr>
        <p:txBody>
          <a:bodyPr wrap="square" lIns="82155" tIns="41078" rIns="82155" bIns="41078" rtlCol="0">
            <a:spAutoFit/>
          </a:bodyPr>
          <a:lstStyle/>
          <a:p>
            <a:pPr marL="162598" indent="-162598" algn="just" defTabSz="821588">
              <a:lnSpc>
                <a:spcPct val="120000"/>
              </a:lnSpc>
              <a:spcBef>
                <a:spcPts val="270"/>
              </a:spcBef>
              <a:buClr>
                <a:srgbClr val="C00000"/>
              </a:buClr>
              <a:buSzPct val="60000"/>
              <a:buFont typeface="Wingdings" pitchFamily="2" charset="2"/>
              <a:buChar char="n"/>
              <a:defRPr/>
            </a:pPr>
            <a:endParaRPr lang="en-US" altLang="zh-CN" sz="1400"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r>
              <a:rPr lang="zh-CN" altLang="en-US" sz="1400" dirty="0">
                <a:solidFill>
                  <a:srgbClr val="000000"/>
                </a:solidFill>
                <a:latin typeface="+mn-ea"/>
                <a:cs typeface="Arial" pitchFamily="34" charset="0"/>
                <a:sym typeface="Arial" panose="020B0604020202020204" pitchFamily="34" charset="0"/>
              </a:rPr>
              <a:t>投资组合在每月最后一个交易日更新仓位，若考虑实际情况，则该交易日所有涨停跌停的股票均不能进行买入卖出操作</a:t>
            </a:r>
            <a:r>
              <a:rPr lang="zh-CN" altLang="en-US" sz="1400" b="1" dirty="0">
                <a:solidFill>
                  <a:srgbClr val="000000"/>
                </a:solidFill>
                <a:latin typeface="+mn-ea"/>
                <a:cs typeface="Arial" pitchFamily="34" charset="0"/>
                <a:sym typeface="Arial" panose="020B0604020202020204" pitchFamily="34" charset="0"/>
              </a:rPr>
              <a:t>	</a:t>
            </a:r>
            <a:endParaRPr lang="en-US" altLang="zh-CN" sz="1400" b="1"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r>
              <a:rPr lang="zh-CN" altLang="en-US" sz="1400" dirty="0">
                <a:solidFill>
                  <a:srgbClr val="000000"/>
                </a:solidFill>
                <a:latin typeface="+mn-ea"/>
                <a:cs typeface="Arial" pitchFamily="34" charset="0"/>
                <a:sym typeface="Arial" panose="020B0604020202020204" pitchFamily="34" charset="0"/>
              </a:rPr>
              <a:t>股票的行业可能会对最终涨幅有一定影响，增加行业代码因子来训练模型能增加模型的准确性和鲁棒性</a:t>
            </a:r>
            <a:endParaRPr lang="en-US" altLang="zh-CN" sz="1400"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r>
              <a:rPr lang="en-US" altLang="zh-CN" sz="1400" dirty="0">
                <a:solidFill>
                  <a:srgbClr val="000000"/>
                </a:solidFill>
                <a:latin typeface="+mn-ea"/>
                <a:cs typeface="Arial" pitchFamily="34" charset="0"/>
                <a:sym typeface="Arial" panose="020B0604020202020204" pitchFamily="34" charset="0"/>
              </a:rPr>
              <a:t>2019</a:t>
            </a:r>
            <a:r>
              <a:rPr lang="zh-CN" altLang="en-US" sz="1400" dirty="0">
                <a:solidFill>
                  <a:srgbClr val="000000"/>
                </a:solidFill>
                <a:latin typeface="+mn-ea"/>
                <a:cs typeface="Arial" pitchFamily="34" charset="0"/>
                <a:sym typeface="Arial" panose="020B0604020202020204" pitchFamily="34" charset="0"/>
              </a:rPr>
              <a:t>年的大盘走势可能会对模型有一定的影响，可能模型表现的优异性均是因为大盘走势优异（如在前一张图中所有组合均在</a:t>
            </a:r>
            <a:r>
              <a:rPr lang="en-US" altLang="zh-CN" sz="1400" dirty="0">
                <a:solidFill>
                  <a:srgbClr val="000000"/>
                </a:solidFill>
                <a:latin typeface="+mn-ea"/>
                <a:cs typeface="Arial" pitchFamily="34" charset="0"/>
                <a:sym typeface="Arial" panose="020B0604020202020204" pitchFamily="34" charset="0"/>
              </a:rPr>
              <a:t>2019/2</a:t>
            </a:r>
            <a:r>
              <a:rPr lang="zh-CN" altLang="en-US" sz="1400" dirty="0">
                <a:solidFill>
                  <a:srgbClr val="000000"/>
                </a:solidFill>
                <a:latin typeface="+mn-ea"/>
                <a:cs typeface="Arial" pitchFamily="34" charset="0"/>
                <a:sym typeface="Arial" panose="020B0604020202020204" pitchFamily="34" charset="0"/>
              </a:rPr>
              <a:t>有相当大的涨幅）</a:t>
            </a:r>
          </a:p>
          <a:p>
            <a:pPr algn="just" defTabSz="821588">
              <a:spcBef>
                <a:spcPts val="270"/>
              </a:spcBef>
              <a:buClr>
                <a:srgbClr val="C00000"/>
              </a:buClr>
              <a:buSzPct val="60000"/>
              <a:defRPr/>
            </a:pPr>
            <a:r>
              <a:rPr lang="en-US" altLang="zh-CN" sz="1200" dirty="0">
                <a:solidFill>
                  <a:srgbClr val="000000"/>
                </a:solidFill>
                <a:latin typeface="+mn-ea"/>
                <a:cs typeface="Arial" pitchFamily="34" charset="0"/>
                <a:sym typeface="Arial" panose="020B0604020202020204" pitchFamily="34" charset="0"/>
              </a:rPr>
              <a:t>	</a:t>
            </a:r>
            <a:endParaRPr lang="zh-CN" altLang="en-US" sz="1200" dirty="0">
              <a:solidFill>
                <a:srgbClr val="000000"/>
              </a:solidFill>
              <a:latin typeface="+mn-ea"/>
              <a:cs typeface="Arial" pitchFamily="34" charset="0"/>
              <a:sym typeface="Arial" panose="020B0604020202020204" pitchFamily="34" charset="0"/>
            </a:endParaRPr>
          </a:p>
        </p:txBody>
      </p:sp>
      <p:sp>
        <p:nvSpPr>
          <p:cNvPr id="6" name="文本占位符 3">
            <a:extLst>
              <a:ext uri="{FF2B5EF4-FFF2-40B4-BE49-F238E27FC236}">
                <a16:creationId xmlns:a16="http://schemas.microsoft.com/office/drawing/2014/main" id="{61F9200D-0D4B-484A-823C-FA12DEA1304D}"/>
              </a:ext>
            </a:extLst>
          </p:cNvPr>
          <p:cNvSpPr txBox="1">
            <a:spLocks/>
          </p:cNvSpPr>
          <p:nvPr/>
        </p:nvSpPr>
        <p:spPr>
          <a:xfrm>
            <a:off x="494590" y="3494639"/>
            <a:ext cx="11078398" cy="264136"/>
          </a:xfrm>
          <a:prstGeom prst="rect">
            <a:avLst/>
          </a:prstGeom>
          <a:solidFill>
            <a:srgbClr val="D20A10"/>
          </a:solidFill>
          <a:ln>
            <a:noFill/>
          </a:ln>
        </p:spPr>
        <p:txBody>
          <a:bodyPr tIns="0" bIns="0" anchor="ctr">
            <a:noAutofit/>
          </a:bodyPr>
          <a:lstStyle>
            <a:lvl1pPr marL="180975" indent="-180975" algn="l" defTabSz="914400" rtl="0" eaLnBrk="1" latinLnBrk="0" hangingPunct="1">
              <a:spcBef>
                <a:spcPts val="300"/>
              </a:spcBef>
              <a:buClr>
                <a:srgbClr val="0E345B"/>
              </a:buClr>
              <a:buSzPct val="80000"/>
              <a:buFont typeface="Wingdings" pitchFamily="2" charset="2"/>
              <a:buChar char="n"/>
              <a:defRPr lang="zh-CN" altLang="en-US" sz="1200" kern="1200" dirty="0" smtClean="0">
                <a:solidFill>
                  <a:srgbClr val="000000"/>
                </a:solidFill>
                <a:latin typeface="Arial" pitchFamily="34" charset="0"/>
                <a:ea typeface="楷体_GB2312" pitchFamily="49" charset="-122"/>
                <a:cs typeface="Arial" pitchFamily="34" charset="0"/>
              </a:defRPr>
            </a:lvl1pPr>
            <a:lvl2pPr marL="447675" indent="-180975" algn="l" defTabSz="914400" rtl="0" eaLnBrk="1" latinLnBrk="0" hangingPunct="1">
              <a:spcBef>
                <a:spcPts val="300"/>
              </a:spcBef>
              <a:buClr>
                <a:srgbClr val="0E345B"/>
              </a:buClr>
              <a:buFont typeface="Wingdings" pitchFamily="2" charset="2"/>
              <a:buChar char="Ø"/>
              <a:defRPr lang="zh-CN" altLang="en-US" sz="1200" kern="1200" dirty="0" smtClean="0">
                <a:solidFill>
                  <a:srgbClr val="000000"/>
                </a:solidFill>
                <a:latin typeface="Arial" pitchFamily="34" charset="0"/>
                <a:ea typeface="楷体_GB2312" pitchFamily="49" charset="-122"/>
                <a:cs typeface="Arial" pitchFamily="34" charset="0"/>
              </a:defRPr>
            </a:lvl2pPr>
            <a:lvl3pPr marL="809625" indent="-180975" algn="l" defTabSz="914400" rtl="0" eaLnBrk="1" latinLnBrk="0" hangingPunct="1">
              <a:spcBef>
                <a:spcPts val="300"/>
              </a:spcBef>
              <a:buClr>
                <a:srgbClr val="0E345B"/>
              </a:buClr>
              <a:buSzPct val="80000"/>
              <a:buFont typeface="Wingdings" pitchFamily="2" charset="2"/>
              <a:buChar char="l"/>
              <a:defRPr lang="zh-CN" altLang="en-US" sz="1200" kern="1200" dirty="0" smtClean="0">
                <a:solidFill>
                  <a:srgbClr val="000000"/>
                </a:solidFill>
                <a:latin typeface="Arial" pitchFamily="34" charset="0"/>
                <a:ea typeface="楷体_GB2312" pitchFamily="49" charset="-122"/>
                <a:cs typeface="Arial" pitchFamily="34" charset="0"/>
              </a:defRPr>
            </a:lvl3pPr>
            <a:lvl4pPr marL="1076325" indent="-180975" algn="l" defTabSz="914400" rtl="0" eaLnBrk="1" latinLnBrk="0" hangingPunct="1">
              <a:spcBef>
                <a:spcPts val="300"/>
              </a:spcBef>
              <a:buFont typeface="Wingdings" pitchFamily="2" charset="2"/>
              <a:buChar char="–"/>
              <a:defRPr lang="zh-CN" altLang="en-US" sz="1200" kern="1200" dirty="0" smtClean="0">
                <a:solidFill>
                  <a:srgbClr val="000000"/>
                </a:solidFill>
                <a:latin typeface="+mn-lt"/>
                <a:ea typeface="+mn-ea"/>
                <a:cs typeface="+mn-cs"/>
              </a:defRPr>
            </a:lvl4pPr>
            <a:lvl5pPr marL="1343025" indent="-180975" algn="l" defTabSz="914400" rtl="0" eaLnBrk="1" latinLnBrk="0" hangingPunct="1">
              <a:spcBef>
                <a:spcPts val="300"/>
              </a:spcBef>
              <a:buFont typeface="Wingdings" pitchFamily="2" charset="2"/>
              <a:buChar char="»"/>
              <a:defRPr lang="zh-CN" altLang="en-US" sz="1200" kern="1200" dirty="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zh-CN" altLang="en-US" sz="1400" b="1" dirty="0">
                <a:solidFill>
                  <a:srgbClr val="FFFFFF"/>
                </a:solidFill>
                <a:ea typeface="KaiTi_GB2312" panose="02010609030101010101" pitchFamily="49" charset="-122"/>
                <a:cs typeface="Times New Roman" panose="02020603050405020304" pitchFamily="18" charset="0"/>
                <a:sym typeface="Arial" panose="020B0604020202020204" pitchFamily="34" charset="0"/>
              </a:rPr>
              <a:t>解决方案</a:t>
            </a:r>
          </a:p>
        </p:txBody>
      </p:sp>
      <p:sp>
        <p:nvSpPr>
          <p:cNvPr id="7" name="TextBox 22">
            <a:extLst>
              <a:ext uri="{FF2B5EF4-FFF2-40B4-BE49-F238E27FC236}">
                <a16:creationId xmlns:a16="http://schemas.microsoft.com/office/drawing/2014/main" id="{443D0CB3-5106-41A2-B5B2-A112E512739A}"/>
              </a:ext>
            </a:extLst>
          </p:cNvPr>
          <p:cNvSpPr txBox="1"/>
          <p:nvPr/>
        </p:nvSpPr>
        <p:spPr>
          <a:xfrm>
            <a:off x="494590" y="3758775"/>
            <a:ext cx="11094433" cy="1455642"/>
          </a:xfrm>
          <a:prstGeom prst="rect">
            <a:avLst/>
          </a:prstGeom>
          <a:noFill/>
        </p:spPr>
        <p:txBody>
          <a:bodyPr wrap="square" lIns="82155" tIns="41078" rIns="82155" bIns="41078" rtlCol="0">
            <a:spAutoFit/>
          </a:bodyPr>
          <a:lstStyle/>
          <a:p>
            <a:pPr marL="162598" indent="-162598" algn="just" defTabSz="821588">
              <a:lnSpc>
                <a:spcPct val="120000"/>
              </a:lnSpc>
              <a:spcBef>
                <a:spcPts val="270"/>
              </a:spcBef>
              <a:buClr>
                <a:srgbClr val="C00000"/>
              </a:buClr>
              <a:buSzPct val="60000"/>
              <a:buFont typeface="Wingdings" pitchFamily="2" charset="2"/>
              <a:buChar char="n"/>
              <a:defRPr/>
            </a:pPr>
            <a:endParaRPr lang="en-US" altLang="zh-CN" sz="1400"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r>
              <a:rPr lang="en-US" altLang="zh-CN" sz="1400" dirty="0">
                <a:solidFill>
                  <a:srgbClr val="000000"/>
                </a:solidFill>
                <a:latin typeface="+mn-ea"/>
                <a:cs typeface="Arial" pitchFamily="34" charset="0"/>
                <a:sym typeface="Arial" panose="020B0604020202020204" pitchFamily="34" charset="0"/>
              </a:rPr>
              <a:t>Wind</a:t>
            </a:r>
            <a:r>
              <a:rPr lang="zh-CN" altLang="en-US" sz="1400" dirty="0">
                <a:solidFill>
                  <a:srgbClr val="000000"/>
                </a:solidFill>
                <a:latin typeface="+mn-ea"/>
                <a:cs typeface="Arial" pitchFamily="34" charset="0"/>
                <a:sym typeface="Arial" panose="020B0604020202020204" pitchFamily="34" charset="0"/>
              </a:rPr>
              <a:t>获取</a:t>
            </a:r>
            <a:r>
              <a:rPr lang="en-US" altLang="zh-CN" sz="1400" dirty="0">
                <a:solidFill>
                  <a:srgbClr val="000000"/>
                </a:solidFill>
                <a:latin typeface="+mn-ea"/>
                <a:cs typeface="Arial" pitchFamily="34" charset="0"/>
              </a:rPr>
              <a:t>UP_DOWN_LIMIT_STATUS</a:t>
            </a:r>
            <a:r>
              <a:rPr lang="zh-CN" altLang="en-US" sz="1400" dirty="0">
                <a:solidFill>
                  <a:srgbClr val="000000"/>
                </a:solidFill>
                <a:latin typeface="+mn-ea"/>
                <a:cs typeface="Arial" pitchFamily="34" charset="0"/>
              </a:rPr>
              <a:t>特征股票，仅保留当日该特征</a:t>
            </a:r>
            <a:r>
              <a:rPr lang="en-US" altLang="zh-CN" sz="1400" dirty="0">
                <a:solidFill>
                  <a:srgbClr val="000000"/>
                </a:solidFill>
                <a:latin typeface="+mn-ea"/>
                <a:cs typeface="Arial" pitchFamily="34" charset="0"/>
              </a:rPr>
              <a:t>==0</a:t>
            </a:r>
            <a:r>
              <a:rPr lang="zh-CN" altLang="en-US" sz="1400" dirty="0">
                <a:solidFill>
                  <a:srgbClr val="000000"/>
                </a:solidFill>
                <a:latin typeface="+mn-ea"/>
                <a:cs typeface="Arial" pitchFamily="34" charset="0"/>
              </a:rPr>
              <a:t>的（非涨停跌停）</a:t>
            </a:r>
            <a:r>
              <a:rPr lang="zh-CN" altLang="en-US" sz="1400" b="1" dirty="0">
                <a:solidFill>
                  <a:srgbClr val="000000"/>
                </a:solidFill>
                <a:latin typeface="+mn-ea"/>
                <a:cs typeface="Arial" pitchFamily="34" charset="0"/>
                <a:sym typeface="Arial" panose="020B0604020202020204" pitchFamily="34" charset="0"/>
              </a:rPr>
              <a:t>	</a:t>
            </a:r>
            <a:endParaRPr lang="en-US" altLang="zh-CN" sz="1400" b="1"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r>
              <a:rPr lang="zh-CN" altLang="en-US" sz="1400" dirty="0">
                <a:solidFill>
                  <a:srgbClr val="000000"/>
                </a:solidFill>
                <a:latin typeface="+mn-ea"/>
                <a:cs typeface="Arial" pitchFamily="34" charset="0"/>
                <a:sym typeface="Arial" panose="020B0604020202020204" pitchFamily="34" charset="0"/>
              </a:rPr>
              <a:t>获取行业代码的调入调出表格，将行业代码清洗成每月更新的因子</a:t>
            </a:r>
            <a:endParaRPr lang="en-US" altLang="zh-CN" sz="1400"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r>
              <a:rPr lang="zh-CN" altLang="en-US" sz="1400" dirty="0">
                <a:solidFill>
                  <a:srgbClr val="000000"/>
                </a:solidFill>
                <a:latin typeface="+mn-ea"/>
                <a:cs typeface="Arial" pitchFamily="34" charset="0"/>
                <a:sym typeface="Arial" panose="020B0604020202020204" pitchFamily="34" charset="0"/>
              </a:rPr>
              <a:t>数据分析大盘的走势，计算各个模型的超额收益率</a:t>
            </a:r>
            <a:endParaRPr lang="en-US" altLang="zh-CN" sz="1400" dirty="0">
              <a:solidFill>
                <a:srgbClr val="000000"/>
              </a:solidFill>
              <a:latin typeface="+mn-ea"/>
              <a:cs typeface="Arial" pitchFamily="34" charset="0"/>
              <a:sym typeface="Arial" panose="020B0604020202020204" pitchFamily="34" charset="0"/>
            </a:endParaRPr>
          </a:p>
          <a:p>
            <a:pPr algn="just" defTabSz="821588">
              <a:spcBef>
                <a:spcPts val="270"/>
              </a:spcBef>
              <a:buClr>
                <a:srgbClr val="C00000"/>
              </a:buClr>
              <a:buSzPct val="60000"/>
              <a:defRPr/>
            </a:pPr>
            <a:r>
              <a:rPr lang="en-US" altLang="zh-CN" sz="1200" dirty="0">
                <a:solidFill>
                  <a:srgbClr val="000000"/>
                </a:solidFill>
                <a:latin typeface="+mn-ea"/>
                <a:cs typeface="Arial" pitchFamily="34" charset="0"/>
                <a:sym typeface="Arial" panose="020B0604020202020204" pitchFamily="34" charset="0"/>
              </a:rPr>
              <a:t>	</a:t>
            </a:r>
            <a:endParaRPr lang="zh-CN" altLang="en-US" sz="1200" dirty="0">
              <a:solidFill>
                <a:srgbClr val="000000"/>
              </a:solidFill>
              <a:latin typeface="+mn-ea"/>
              <a:cs typeface="Arial" pitchFamily="34" charset="0"/>
              <a:sym typeface="Arial" panose="020B0604020202020204" pitchFamily="34" charset="0"/>
            </a:endParaRPr>
          </a:p>
        </p:txBody>
      </p:sp>
    </p:spTree>
    <p:extLst>
      <p:ext uri="{BB962C8B-B14F-4D97-AF65-F5344CB8AC3E}">
        <p14:creationId xmlns:p14="http://schemas.microsoft.com/office/powerpoint/2010/main" val="1354868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4A24046E-C105-48DC-920C-6BE08B38531D}"/>
              </a:ext>
            </a:extLst>
          </p:cNvPr>
          <p:cNvSpPr>
            <a:spLocks noGrp="1"/>
          </p:cNvSpPr>
          <p:nvPr>
            <p:ph type="body" sz="quarter" idx="11"/>
          </p:nvPr>
        </p:nvSpPr>
        <p:spPr/>
        <p:txBody>
          <a:bodyPr/>
          <a:lstStyle/>
          <a:p>
            <a:r>
              <a:rPr lang="en-US" altLang="zh-CN" dirty="0"/>
              <a:t>2.3 </a:t>
            </a:r>
            <a:r>
              <a:rPr lang="zh-CN" altLang="en-US" dirty="0"/>
              <a:t>模型优化及分析</a:t>
            </a:r>
            <a:r>
              <a:rPr lang="en-US" altLang="zh-CN" dirty="0"/>
              <a:t> </a:t>
            </a:r>
            <a:endParaRPr lang="zh-CN" altLang="en-US" dirty="0"/>
          </a:p>
        </p:txBody>
      </p:sp>
      <p:graphicFrame>
        <p:nvGraphicFramePr>
          <p:cNvPr id="7" name="图表 6">
            <a:extLst>
              <a:ext uri="{FF2B5EF4-FFF2-40B4-BE49-F238E27FC236}">
                <a16:creationId xmlns:a16="http://schemas.microsoft.com/office/drawing/2014/main" id="{C9D4D488-FC07-4B9A-B263-9C0785DF4DFE}"/>
              </a:ext>
            </a:extLst>
          </p:cNvPr>
          <p:cNvGraphicFramePr>
            <a:graphicFrameLocks/>
          </p:cNvGraphicFramePr>
          <p:nvPr>
            <p:extLst>
              <p:ext uri="{D42A27DB-BD31-4B8C-83A1-F6EECF244321}">
                <p14:modId xmlns:p14="http://schemas.microsoft.com/office/powerpoint/2010/main" val="3415788764"/>
              </p:ext>
            </p:extLst>
          </p:nvPr>
        </p:nvGraphicFramePr>
        <p:xfrm>
          <a:off x="499561" y="3488636"/>
          <a:ext cx="3903713" cy="23422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图表 7">
            <a:extLst>
              <a:ext uri="{FF2B5EF4-FFF2-40B4-BE49-F238E27FC236}">
                <a16:creationId xmlns:a16="http://schemas.microsoft.com/office/drawing/2014/main" id="{5FB3B01E-307D-4DF9-AA37-7B6AEA15616D}"/>
              </a:ext>
            </a:extLst>
          </p:cNvPr>
          <p:cNvGraphicFramePr>
            <a:graphicFrameLocks/>
          </p:cNvGraphicFramePr>
          <p:nvPr>
            <p:extLst>
              <p:ext uri="{D42A27DB-BD31-4B8C-83A1-F6EECF244321}">
                <p14:modId xmlns:p14="http://schemas.microsoft.com/office/powerpoint/2010/main" val="635468387"/>
              </p:ext>
            </p:extLst>
          </p:nvPr>
        </p:nvGraphicFramePr>
        <p:xfrm>
          <a:off x="499561" y="1346752"/>
          <a:ext cx="3705639" cy="2304176"/>
        </p:xfrm>
        <a:graphic>
          <a:graphicData uri="http://schemas.openxmlformats.org/drawingml/2006/chart">
            <c:chart xmlns:c="http://schemas.openxmlformats.org/drawingml/2006/chart" xmlns:r="http://schemas.openxmlformats.org/officeDocument/2006/relationships" r:id="rId3"/>
          </a:graphicData>
        </a:graphic>
      </p:graphicFrame>
      <p:sp>
        <p:nvSpPr>
          <p:cNvPr id="9" name="文本占位符 3">
            <a:extLst>
              <a:ext uri="{FF2B5EF4-FFF2-40B4-BE49-F238E27FC236}">
                <a16:creationId xmlns:a16="http://schemas.microsoft.com/office/drawing/2014/main" id="{685A1784-F11A-4136-B9F6-CA77413714C8}"/>
              </a:ext>
            </a:extLst>
          </p:cNvPr>
          <p:cNvSpPr txBox="1">
            <a:spLocks/>
          </p:cNvSpPr>
          <p:nvPr/>
        </p:nvSpPr>
        <p:spPr>
          <a:xfrm>
            <a:off x="499562" y="978255"/>
            <a:ext cx="4370612" cy="264136"/>
          </a:xfrm>
          <a:prstGeom prst="rect">
            <a:avLst/>
          </a:prstGeom>
          <a:solidFill>
            <a:srgbClr val="D20A10"/>
          </a:solidFill>
          <a:ln>
            <a:noFill/>
          </a:ln>
        </p:spPr>
        <p:txBody>
          <a:bodyPr tIns="0" bIns="0" anchor="ctr">
            <a:noAutofit/>
          </a:bodyPr>
          <a:lstStyle>
            <a:lvl1pPr marL="180975" indent="-180975" algn="l" defTabSz="914400" rtl="0" eaLnBrk="1" latinLnBrk="0" hangingPunct="1">
              <a:spcBef>
                <a:spcPts val="300"/>
              </a:spcBef>
              <a:buClr>
                <a:srgbClr val="0E345B"/>
              </a:buClr>
              <a:buSzPct val="80000"/>
              <a:buFont typeface="Wingdings" pitchFamily="2" charset="2"/>
              <a:buChar char="n"/>
              <a:defRPr lang="zh-CN" altLang="en-US" sz="1200" kern="1200" dirty="0" smtClean="0">
                <a:solidFill>
                  <a:srgbClr val="000000"/>
                </a:solidFill>
                <a:latin typeface="Arial" pitchFamily="34" charset="0"/>
                <a:ea typeface="楷体_GB2312" pitchFamily="49" charset="-122"/>
                <a:cs typeface="Arial" pitchFamily="34" charset="0"/>
              </a:defRPr>
            </a:lvl1pPr>
            <a:lvl2pPr marL="447675" indent="-180975" algn="l" defTabSz="914400" rtl="0" eaLnBrk="1" latinLnBrk="0" hangingPunct="1">
              <a:spcBef>
                <a:spcPts val="300"/>
              </a:spcBef>
              <a:buClr>
                <a:srgbClr val="0E345B"/>
              </a:buClr>
              <a:buFont typeface="Wingdings" pitchFamily="2" charset="2"/>
              <a:buChar char="Ø"/>
              <a:defRPr lang="zh-CN" altLang="en-US" sz="1200" kern="1200" dirty="0" smtClean="0">
                <a:solidFill>
                  <a:srgbClr val="000000"/>
                </a:solidFill>
                <a:latin typeface="Arial" pitchFamily="34" charset="0"/>
                <a:ea typeface="楷体_GB2312" pitchFamily="49" charset="-122"/>
                <a:cs typeface="Arial" pitchFamily="34" charset="0"/>
              </a:defRPr>
            </a:lvl2pPr>
            <a:lvl3pPr marL="809625" indent="-180975" algn="l" defTabSz="914400" rtl="0" eaLnBrk="1" latinLnBrk="0" hangingPunct="1">
              <a:spcBef>
                <a:spcPts val="300"/>
              </a:spcBef>
              <a:buClr>
                <a:srgbClr val="0E345B"/>
              </a:buClr>
              <a:buSzPct val="80000"/>
              <a:buFont typeface="Wingdings" pitchFamily="2" charset="2"/>
              <a:buChar char="l"/>
              <a:defRPr lang="zh-CN" altLang="en-US" sz="1200" kern="1200" dirty="0" smtClean="0">
                <a:solidFill>
                  <a:srgbClr val="000000"/>
                </a:solidFill>
                <a:latin typeface="Arial" pitchFamily="34" charset="0"/>
                <a:ea typeface="楷体_GB2312" pitchFamily="49" charset="-122"/>
                <a:cs typeface="Arial" pitchFamily="34" charset="0"/>
              </a:defRPr>
            </a:lvl3pPr>
            <a:lvl4pPr marL="1076325" indent="-180975" algn="l" defTabSz="914400" rtl="0" eaLnBrk="1" latinLnBrk="0" hangingPunct="1">
              <a:spcBef>
                <a:spcPts val="300"/>
              </a:spcBef>
              <a:buFont typeface="Wingdings" pitchFamily="2" charset="2"/>
              <a:buChar char="–"/>
              <a:defRPr lang="zh-CN" altLang="en-US" sz="1200" kern="1200" dirty="0" smtClean="0">
                <a:solidFill>
                  <a:srgbClr val="000000"/>
                </a:solidFill>
                <a:latin typeface="+mn-lt"/>
                <a:ea typeface="+mn-ea"/>
                <a:cs typeface="+mn-cs"/>
              </a:defRPr>
            </a:lvl4pPr>
            <a:lvl5pPr marL="1343025" indent="-180975" algn="l" defTabSz="914400" rtl="0" eaLnBrk="1" latinLnBrk="0" hangingPunct="1">
              <a:spcBef>
                <a:spcPts val="300"/>
              </a:spcBef>
              <a:buFont typeface="Wingdings" pitchFamily="2" charset="2"/>
              <a:buChar char="»"/>
              <a:defRPr lang="zh-CN" altLang="en-US" sz="1200" kern="1200" dirty="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zh-CN" altLang="en-US" sz="1400" b="1" dirty="0">
                <a:solidFill>
                  <a:srgbClr val="FFFFFF"/>
                </a:solidFill>
                <a:ea typeface="KaiTi_GB2312" panose="02010609030101010101" pitchFamily="49" charset="-122"/>
                <a:cs typeface="Times New Roman" panose="02020603050405020304" pitchFamily="18" charset="0"/>
                <a:sym typeface="Arial" panose="020B0604020202020204" pitchFamily="34" charset="0"/>
              </a:rPr>
              <a:t>模型表现对比</a:t>
            </a:r>
          </a:p>
        </p:txBody>
      </p:sp>
      <p:sp>
        <p:nvSpPr>
          <p:cNvPr id="10" name="文本占位符 3">
            <a:extLst>
              <a:ext uri="{FF2B5EF4-FFF2-40B4-BE49-F238E27FC236}">
                <a16:creationId xmlns:a16="http://schemas.microsoft.com/office/drawing/2014/main" id="{E0FA97FC-BE02-40BC-B426-5A4DA40288EA}"/>
              </a:ext>
            </a:extLst>
          </p:cNvPr>
          <p:cNvSpPr txBox="1">
            <a:spLocks/>
          </p:cNvSpPr>
          <p:nvPr/>
        </p:nvSpPr>
        <p:spPr>
          <a:xfrm>
            <a:off x="7216758" y="978255"/>
            <a:ext cx="4370612" cy="264136"/>
          </a:xfrm>
          <a:prstGeom prst="rect">
            <a:avLst/>
          </a:prstGeom>
          <a:solidFill>
            <a:srgbClr val="D20A10"/>
          </a:solidFill>
          <a:ln>
            <a:noFill/>
          </a:ln>
        </p:spPr>
        <p:txBody>
          <a:bodyPr tIns="0" bIns="0" anchor="ctr">
            <a:noAutofit/>
          </a:bodyPr>
          <a:lstStyle>
            <a:lvl1pPr marL="180975" indent="-180975" algn="l" defTabSz="914400" rtl="0" eaLnBrk="1" latinLnBrk="0" hangingPunct="1">
              <a:spcBef>
                <a:spcPts val="300"/>
              </a:spcBef>
              <a:buClr>
                <a:srgbClr val="0E345B"/>
              </a:buClr>
              <a:buSzPct val="80000"/>
              <a:buFont typeface="Wingdings" pitchFamily="2" charset="2"/>
              <a:buChar char="n"/>
              <a:defRPr lang="zh-CN" altLang="en-US" sz="1200" kern="1200" dirty="0" smtClean="0">
                <a:solidFill>
                  <a:srgbClr val="000000"/>
                </a:solidFill>
                <a:latin typeface="Arial" pitchFamily="34" charset="0"/>
                <a:ea typeface="楷体_GB2312" pitchFamily="49" charset="-122"/>
                <a:cs typeface="Arial" pitchFamily="34" charset="0"/>
              </a:defRPr>
            </a:lvl1pPr>
            <a:lvl2pPr marL="447675" indent="-180975" algn="l" defTabSz="914400" rtl="0" eaLnBrk="1" latinLnBrk="0" hangingPunct="1">
              <a:spcBef>
                <a:spcPts val="300"/>
              </a:spcBef>
              <a:buClr>
                <a:srgbClr val="0E345B"/>
              </a:buClr>
              <a:buFont typeface="Wingdings" pitchFamily="2" charset="2"/>
              <a:buChar char="Ø"/>
              <a:defRPr lang="zh-CN" altLang="en-US" sz="1200" kern="1200" dirty="0" smtClean="0">
                <a:solidFill>
                  <a:srgbClr val="000000"/>
                </a:solidFill>
                <a:latin typeface="Arial" pitchFamily="34" charset="0"/>
                <a:ea typeface="楷体_GB2312" pitchFamily="49" charset="-122"/>
                <a:cs typeface="Arial" pitchFamily="34" charset="0"/>
              </a:defRPr>
            </a:lvl2pPr>
            <a:lvl3pPr marL="809625" indent="-180975" algn="l" defTabSz="914400" rtl="0" eaLnBrk="1" latinLnBrk="0" hangingPunct="1">
              <a:spcBef>
                <a:spcPts val="300"/>
              </a:spcBef>
              <a:buClr>
                <a:srgbClr val="0E345B"/>
              </a:buClr>
              <a:buSzPct val="80000"/>
              <a:buFont typeface="Wingdings" pitchFamily="2" charset="2"/>
              <a:buChar char="l"/>
              <a:defRPr lang="zh-CN" altLang="en-US" sz="1200" kern="1200" dirty="0" smtClean="0">
                <a:solidFill>
                  <a:srgbClr val="000000"/>
                </a:solidFill>
                <a:latin typeface="Arial" pitchFamily="34" charset="0"/>
                <a:ea typeface="楷体_GB2312" pitchFamily="49" charset="-122"/>
                <a:cs typeface="Arial" pitchFamily="34" charset="0"/>
              </a:defRPr>
            </a:lvl3pPr>
            <a:lvl4pPr marL="1076325" indent="-180975" algn="l" defTabSz="914400" rtl="0" eaLnBrk="1" latinLnBrk="0" hangingPunct="1">
              <a:spcBef>
                <a:spcPts val="300"/>
              </a:spcBef>
              <a:buFont typeface="Wingdings" pitchFamily="2" charset="2"/>
              <a:buChar char="–"/>
              <a:defRPr lang="zh-CN" altLang="en-US" sz="1200" kern="1200" dirty="0" smtClean="0">
                <a:solidFill>
                  <a:srgbClr val="000000"/>
                </a:solidFill>
                <a:latin typeface="+mn-lt"/>
                <a:ea typeface="+mn-ea"/>
                <a:cs typeface="+mn-cs"/>
              </a:defRPr>
            </a:lvl4pPr>
            <a:lvl5pPr marL="1343025" indent="-180975" algn="l" defTabSz="914400" rtl="0" eaLnBrk="1" latinLnBrk="0" hangingPunct="1">
              <a:spcBef>
                <a:spcPts val="300"/>
              </a:spcBef>
              <a:buFont typeface="Wingdings" pitchFamily="2" charset="2"/>
              <a:buChar char="»"/>
              <a:defRPr lang="zh-CN" altLang="en-US" sz="1200" kern="1200" dirty="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zh-CN" altLang="en-US" sz="1400" b="1" dirty="0">
                <a:solidFill>
                  <a:srgbClr val="FFFFFF"/>
                </a:solidFill>
                <a:ea typeface="KaiTi_GB2312" panose="02010609030101010101" pitchFamily="49" charset="-122"/>
                <a:cs typeface="Times New Roman" panose="02020603050405020304" pitchFamily="18" charset="0"/>
                <a:sym typeface="Arial" panose="020B0604020202020204" pitchFamily="34" charset="0"/>
              </a:rPr>
              <a:t>行业分析</a:t>
            </a:r>
          </a:p>
        </p:txBody>
      </p:sp>
      <p:graphicFrame>
        <p:nvGraphicFramePr>
          <p:cNvPr id="12" name="图表 11">
            <a:extLst>
              <a:ext uri="{FF2B5EF4-FFF2-40B4-BE49-F238E27FC236}">
                <a16:creationId xmlns:a16="http://schemas.microsoft.com/office/drawing/2014/main" id="{2E57132F-1FFF-4249-9987-038FF0768717}"/>
              </a:ext>
            </a:extLst>
          </p:cNvPr>
          <p:cNvGraphicFramePr>
            <a:graphicFrameLocks/>
          </p:cNvGraphicFramePr>
          <p:nvPr>
            <p:extLst>
              <p:ext uri="{D42A27DB-BD31-4B8C-83A1-F6EECF244321}">
                <p14:modId xmlns:p14="http://schemas.microsoft.com/office/powerpoint/2010/main" val="1524875239"/>
              </p:ext>
            </p:extLst>
          </p:nvPr>
        </p:nvGraphicFramePr>
        <p:xfrm>
          <a:off x="7091570" y="3611172"/>
          <a:ext cx="4495799" cy="234222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图表 12">
            <a:extLst>
              <a:ext uri="{FF2B5EF4-FFF2-40B4-BE49-F238E27FC236}">
                <a16:creationId xmlns:a16="http://schemas.microsoft.com/office/drawing/2014/main" id="{1CB701A8-63ED-4EBE-9E48-64FC3C1EB97E}"/>
              </a:ext>
            </a:extLst>
          </p:cNvPr>
          <p:cNvGraphicFramePr>
            <a:graphicFrameLocks/>
          </p:cNvGraphicFramePr>
          <p:nvPr>
            <p:extLst>
              <p:ext uri="{D42A27DB-BD31-4B8C-83A1-F6EECF244321}">
                <p14:modId xmlns:p14="http://schemas.microsoft.com/office/powerpoint/2010/main" val="2547177207"/>
              </p:ext>
            </p:extLst>
          </p:nvPr>
        </p:nvGraphicFramePr>
        <p:xfrm>
          <a:off x="7012057" y="1346751"/>
          <a:ext cx="4575313" cy="230091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87574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2">
            <a:extLst>
              <a:ext uri="{FF2B5EF4-FFF2-40B4-BE49-F238E27FC236}">
                <a16:creationId xmlns:a16="http://schemas.microsoft.com/office/drawing/2014/main" id="{74F7E43E-E9B3-4430-89B4-00274EEF8F54}"/>
              </a:ext>
            </a:extLst>
          </p:cNvPr>
          <p:cNvGraphicFramePr>
            <a:graphicFrameLocks noGrp="1"/>
          </p:cNvGraphicFramePr>
          <p:nvPr>
            <p:extLst>
              <p:ext uri="{D42A27DB-BD31-4B8C-83A1-F6EECF244321}">
                <p14:modId xmlns:p14="http://schemas.microsoft.com/office/powerpoint/2010/main" val="2164636097"/>
              </p:ext>
            </p:extLst>
          </p:nvPr>
        </p:nvGraphicFramePr>
        <p:xfrm>
          <a:off x="517525" y="1600596"/>
          <a:ext cx="7220057" cy="1387759"/>
        </p:xfrm>
        <a:graphic>
          <a:graphicData uri="http://schemas.openxmlformats.org/drawingml/2006/table">
            <a:tbl>
              <a:tblPr/>
              <a:tblGrid>
                <a:gridCol w="912668">
                  <a:extLst>
                    <a:ext uri="{9D8B030D-6E8A-4147-A177-3AD203B41FA5}">
                      <a16:colId xmlns:a16="http://schemas.microsoft.com/office/drawing/2014/main" val="20000"/>
                    </a:ext>
                  </a:extLst>
                </a:gridCol>
                <a:gridCol w="6307389">
                  <a:extLst>
                    <a:ext uri="{9D8B030D-6E8A-4147-A177-3AD203B41FA5}">
                      <a16:colId xmlns:a16="http://schemas.microsoft.com/office/drawing/2014/main" val="20001"/>
                    </a:ext>
                  </a:extLst>
                </a:gridCol>
              </a:tblGrid>
              <a:tr h="212803">
                <a:tc>
                  <a:txBody>
                    <a:bodyPr/>
                    <a:lstStyle/>
                    <a:p>
                      <a:pPr marL="0" marR="0" lvl="0" indent="0" algn="l" defTabSz="1050925" rtl="0" eaLnBrk="1" fontAlgn="base" latinLnBrk="0" hangingPunct="1">
                        <a:lnSpc>
                          <a:spcPct val="100000"/>
                        </a:lnSpc>
                        <a:spcBef>
                          <a:spcPct val="20000"/>
                        </a:spcBef>
                        <a:spcAft>
                          <a:spcPct val="0"/>
                        </a:spcAft>
                        <a:buClr>
                          <a:srgbClr val="003399"/>
                        </a:buClr>
                        <a:buSzPct val="50000"/>
                        <a:buFont typeface="Wingdings" pitchFamily="2" charset="2"/>
                        <a:buNone/>
                        <a:tabLst/>
                      </a:pPr>
                      <a:r>
                        <a:rPr kumimoji="0" lang="zh-CN" altLang="en-US" sz="1600" b="1" i="0" u="none" strike="noStrike" cap="none" normalizeH="0" baseline="0" dirty="0">
                          <a:ln>
                            <a:noFill/>
                          </a:ln>
                          <a:solidFill>
                            <a:schemeClr val="tx1"/>
                          </a:solidFill>
                          <a:effectLst/>
                          <a:latin typeface="Arial" pitchFamily="34" charset="0"/>
                          <a:ea typeface="楷体_GB2312" pitchFamily="49" charset="-122"/>
                        </a:rPr>
                        <a:t>第三章</a:t>
                      </a:r>
                    </a:p>
                  </a:txBody>
                  <a:tcPr marL="93804" marR="93804" marT="48511" marB="129364"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50925" rtl="0" eaLnBrk="1" fontAlgn="base" latinLnBrk="0" hangingPunct="1">
                        <a:lnSpc>
                          <a:spcPct val="100000"/>
                        </a:lnSpc>
                        <a:spcBef>
                          <a:spcPct val="20000"/>
                        </a:spcBef>
                        <a:spcAft>
                          <a:spcPct val="0"/>
                        </a:spcAft>
                        <a:buClr>
                          <a:srgbClr val="003399"/>
                        </a:buClr>
                        <a:buSzPct val="50000"/>
                        <a:buFont typeface="Wingdings" pitchFamily="2" charset="2"/>
                        <a:buNone/>
                        <a:tabLst/>
                      </a:pPr>
                      <a:r>
                        <a:rPr kumimoji="0" lang="zh-CN" altLang="en-US" sz="1600" b="1" i="0" u="none" strike="noStrike" kern="1200" cap="none" normalizeH="0" baseline="0" dirty="0">
                          <a:ln>
                            <a:noFill/>
                          </a:ln>
                          <a:solidFill>
                            <a:schemeClr val="tx1"/>
                          </a:solidFill>
                          <a:effectLst/>
                          <a:latin typeface="Arial" pitchFamily="34" charset="0"/>
                          <a:ea typeface="楷体_GB2312" pitchFamily="49" charset="-122"/>
                          <a:cs typeface="+mn-cs"/>
                        </a:rPr>
                        <a:t>模型对比及分析</a:t>
                      </a:r>
                    </a:p>
                  </a:txBody>
                  <a:tcPr marL="93804" marR="93804" marT="48511" marB="129364"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2230">
                <a:tc>
                  <a:txBody>
                    <a:bodyPr/>
                    <a:lstStyle/>
                    <a:p>
                      <a:pPr marL="0" marR="0" lvl="0" indent="0" algn="l" defTabSz="1050925" rtl="0" eaLnBrk="1" fontAlgn="base" latinLnBrk="0" hangingPunct="1">
                        <a:lnSpc>
                          <a:spcPct val="100000"/>
                        </a:lnSpc>
                        <a:spcBef>
                          <a:spcPct val="20000"/>
                        </a:spcBef>
                        <a:spcAft>
                          <a:spcPct val="0"/>
                        </a:spcAft>
                        <a:buClr>
                          <a:srgbClr val="003399"/>
                        </a:buClr>
                        <a:buSzPct val="50000"/>
                        <a:buFont typeface="Wingdings" pitchFamily="2" charset="2"/>
                        <a:buNone/>
                        <a:tabLst/>
                      </a:pPr>
                      <a:endParaRPr kumimoji="0" lang="zh-CN" altLang="zh-CN" sz="1100" b="0" i="0" u="none" strike="noStrike" cap="none" normalizeH="0" baseline="0">
                        <a:ln>
                          <a:noFill/>
                        </a:ln>
                        <a:solidFill>
                          <a:schemeClr val="tx1"/>
                        </a:solidFill>
                        <a:effectLst/>
                        <a:latin typeface="Arial" pitchFamily="34" charset="0"/>
                        <a:ea typeface="楷体_GB2312" pitchFamily="49" charset="-122"/>
                      </a:endParaRPr>
                    </a:p>
                  </a:txBody>
                  <a:tcPr marL="94419" marR="94419" marT="47201" marB="4720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1050925" rtl="0" eaLnBrk="1" fontAlgn="base" latinLnBrk="0" hangingPunct="1">
                        <a:lnSpc>
                          <a:spcPct val="100000"/>
                        </a:lnSpc>
                        <a:spcBef>
                          <a:spcPct val="20000"/>
                        </a:spcBef>
                        <a:spcAft>
                          <a:spcPct val="0"/>
                        </a:spcAft>
                        <a:buClr>
                          <a:srgbClr val="003399"/>
                        </a:buClr>
                        <a:buSzPct val="50000"/>
                        <a:buFont typeface="Wingdings" pitchFamily="2" charset="2"/>
                        <a:buNone/>
                        <a:tabLst/>
                      </a:pPr>
                      <a:endParaRPr kumimoji="0" lang="zh-CN" altLang="zh-CN" sz="1100" b="0" i="0" u="none" strike="noStrike" cap="none" normalizeH="0" baseline="0" dirty="0">
                        <a:ln>
                          <a:noFill/>
                        </a:ln>
                        <a:solidFill>
                          <a:schemeClr val="tx1"/>
                        </a:solidFill>
                        <a:effectLst/>
                        <a:latin typeface="Arial" pitchFamily="34" charset="0"/>
                        <a:ea typeface="楷体_GB2312" pitchFamily="49" charset="-122"/>
                      </a:endParaRPr>
                    </a:p>
                  </a:txBody>
                  <a:tcPr marL="94419" marR="94419" marT="47201" marB="4720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55249">
                <a:tc>
                  <a:txBody>
                    <a:bodyPr/>
                    <a:lstStyle/>
                    <a:p>
                      <a:pPr marL="0" marR="0" lvl="0" indent="0" algn="l" defTabSz="1050925" rtl="0" eaLnBrk="1" fontAlgn="base" latinLnBrk="0" hangingPunct="1">
                        <a:lnSpc>
                          <a:spcPct val="100000"/>
                        </a:lnSpc>
                        <a:spcBef>
                          <a:spcPct val="20000"/>
                        </a:spcBef>
                        <a:spcAft>
                          <a:spcPct val="0"/>
                        </a:spcAft>
                        <a:buClr>
                          <a:srgbClr val="003399"/>
                        </a:buClr>
                        <a:buSzPct val="50000"/>
                        <a:buFont typeface="Wingdings" pitchFamily="2" charset="2"/>
                        <a:buNone/>
                        <a:tabLst/>
                      </a:pPr>
                      <a:endParaRPr kumimoji="0" lang="zh-CN" altLang="zh-CN" sz="1600" b="1" i="0" u="none" strike="noStrike" kern="1200" cap="none" normalizeH="0" baseline="0" dirty="0">
                        <a:ln>
                          <a:noFill/>
                        </a:ln>
                        <a:solidFill>
                          <a:schemeClr val="tx1"/>
                        </a:solidFill>
                        <a:effectLst/>
                        <a:latin typeface="Arial" pitchFamily="34" charset="0"/>
                        <a:ea typeface="楷体_GB2312" pitchFamily="49" charset="-122"/>
                        <a:cs typeface="+mn-cs"/>
                      </a:endParaRPr>
                    </a:p>
                  </a:txBody>
                  <a:tcPr marL="94419" marR="94419" marT="47201" marB="47201" horzOverflow="overflow">
                    <a:lnL>
                      <a:noFill/>
                    </a:lnL>
                    <a:lnR>
                      <a:noFill/>
                    </a:lnR>
                    <a:lnT>
                      <a:noFill/>
                    </a:lnT>
                    <a:lnB>
                      <a:noFill/>
                    </a:lnB>
                    <a:lnTlToBr>
                      <a:noFill/>
                    </a:lnTlToBr>
                    <a:lnBlToTr>
                      <a:noFill/>
                    </a:lnBlToTr>
                    <a:noFill/>
                  </a:tcPr>
                </a:tc>
                <a:tc>
                  <a:txBody>
                    <a:bodyPr/>
                    <a:lstStyle/>
                    <a:p>
                      <a:pPr marL="355600" marR="0" lvl="0" indent="-355600" algn="l" defTabSz="1050925" rtl="0" eaLnBrk="1" fontAlgn="base" latinLnBrk="0" hangingPunct="1">
                        <a:lnSpc>
                          <a:spcPct val="100000"/>
                        </a:lnSpc>
                        <a:spcBef>
                          <a:spcPct val="50000"/>
                        </a:spcBef>
                        <a:spcAft>
                          <a:spcPct val="0"/>
                        </a:spcAft>
                        <a:buClr>
                          <a:srgbClr val="003399"/>
                        </a:buClr>
                        <a:buSzTx/>
                        <a:buFont typeface="Wingdings" pitchFamily="2" charset="2"/>
                        <a:buNone/>
                        <a:tabLst/>
                      </a:pPr>
                      <a:endParaRPr kumimoji="0" lang="zh-CN" altLang="en-US" sz="1600" b="1" i="0" u="none" strike="noStrike" kern="1200" cap="none" normalizeH="0" baseline="0" dirty="0">
                        <a:ln>
                          <a:noFill/>
                        </a:ln>
                        <a:solidFill>
                          <a:schemeClr val="tx1"/>
                        </a:solidFill>
                        <a:effectLst/>
                        <a:latin typeface="Arial" pitchFamily="34" charset="0"/>
                        <a:ea typeface="楷体_GB2312" pitchFamily="49" charset="-122"/>
                        <a:cs typeface="+mn-cs"/>
                      </a:endParaRPr>
                    </a:p>
                    <a:p>
                      <a:pPr marL="355600" marR="0" lvl="0" indent="-355600" algn="l" defTabSz="1050925" rtl="0" eaLnBrk="1" fontAlgn="base" latinLnBrk="0" hangingPunct="1">
                        <a:lnSpc>
                          <a:spcPct val="100000"/>
                        </a:lnSpc>
                        <a:spcBef>
                          <a:spcPct val="50000"/>
                        </a:spcBef>
                        <a:spcAft>
                          <a:spcPct val="0"/>
                        </a:spcAft>
                        <a:buClr>
                          <a:srgbClr val="003399"/>
                        </a:buClr>
                        <a:buSzTx/>
                        <a:buFont typeface="Wingdings" pitchFamily="2" charset="2"/>
                        <a:buNone/>
                        <a:tabLst/>
                      </a:pPr>
                      <a:endParaRPr kumimoji="0" lang="en-US" altLang="zh-CN" sz="1600" b="1" i="0" u="none" strike="noStrike" kern="1200" cap="none" normalizeH="0" baseline="0" dirty="0">
                        <a:ln>
                          <a:noFill/>
                        </a:ln>
                        <a:solidFill>
                          <a:schemeClr val="tx1"/>
                        </a:solidFill>
                        <a:effectLst/>
                        <a:latin typeface="Arial" pitchFamily="34" charset="0"/>
                        <a:ea typeface="楷体_GB2312" pitchFamily="49" charset="-122"/>
                        <a:cs typeface="+mn-cs"/>
                      </a:endParaRPr>
                    </a:p>
                  </a:txBody>
                  <a:tcPr marL="94419" marR="94419" marT="47201" marB="4720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62201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E3959575-2D34-4727-99E3-B3466198C165}"/>
              </a:ext>
            </a:extLst>
          </p:cNvPr>
          <p:cNvSpPr>
            <a:spLocks noGrp="1"/>
          </p:cNvSpPr>
          <p:nvPr>
            <p:ph type="body" sz="quarter" idx="11"/>
          </p:nvPr>
        </p:nvSpPr>
        <p:spPr/>
        <p:txBody>
          <a:bodyPr/>
          <a:lstStyle/>
          <a:p>
            <a:r>
              <a:rPr lang="zh-CN" altLang="en-US" dirty="0"/>
              <a:t>模型对比及分析</a:t>
            </a:r>
          </a:p>
        </p:txBody>
      </p:sp>
      <p:sp>
        <p:nvSpPr>
          <p:cNvPr id="4" name="文本占位符 3">
            <a:extLst>
              <a:ext uri="{FF2B5EF4-FFF2-40B4-BE49-F238E27FC236}">
                <a16:creationId xmlns:a16="http://schemas.microsoft.com/office/drawing/2014/main" id="{723F2AFF-EF11-4BBD-9BA3-F9B4FF8B7D11}"/>
              </a:ext>
            </a:extLst>
          </p:cNvPr>
          <p:cNvSpPr txBox="1">
            <a:spLocks/>
          </p:cNvSpPr>
          <p:nvPr/>
        </p:nvSpPr>
        <p:spPr>
          <a:xfrm>
            <a:off x="499561" y="978255"/>
            <a:ext cx="11104373" cy="264136"/>
          </a:xfrm>
          <a:prstGeom prst="rect">
            <a:avLst/>
          </a:prstGeom>
          <a:solidFill>
            <a:srgbClr val="D20A10"/>
          </a:solidFill>
          <a:ln>
            <a:noFill/>
          </a:ln>
        </p:spPr>
        <p:txBody>
          <a:bodyPr tIns="0" bIns="0" anchor="ctr">
            <a:noAutofit/>
          </a:bodyPr>
          <a:lstStyle>
            <a:lvl1pPr marL="180975" indent="-180975" algn="l" defTabSz="914400" rtl="0" eaLnBrk="1" latinLnBrk="0" hangingPunct="1">
              <a:spcBef>
                <a:spcPts val="300"/>
              </a:spcBef>
              <a:buClr>
                <a:srgbClr val="0E345B"/>
              </a:buClr>
              <a:buSzPct val="80000"/>
              <a:buFont typeface="Wingdings" pitchFamily="2" charset="2"/>
              <a:buChar char="n"/>
              <a:defRPr lang="zh-CN" altLang="en-US" sz="1200" kern="1200" dirty="0" smtClean="0">
                <a:solidFill>
                  <a:srgbClr val="000000"/>
                </a:solidFill>
                <a:latin typeface="Arial" pitchFamily="34" charset="0"/>
                <a:ea typeface="楷体_GB2312" pitchFamily="49" charset="-122"/>
                <a:cs typeface="Arial" pitchFamily="34" charset="0"/>
              </a:defRPr>
            </a:lvl1pPr>
            <a:lvl2pPr marL="447675" indent="-180975" algn="l" defTabSz="914400" rtl="0" eaLnBrk="1" latinLnBrk="0" hangingPunct="1">
              <a:spcBef>
                <a:spcPts val="300"/>
              </a:spcBef>
              <a:buClr>
                <a:srgbClr val="0E345B"/>
              </a:buClr>
              <a:buFont typeface="Wingdings" pitchFamily="2" charset="2"/>
              <a:buChar char="Ø"/>
              <a:defRPr lang="zh-CN" altLang="en-US" sz="1200" kern="1200" dirty="0" smtClean="0">
                <a:solidFill>
                  <a:srgbClr val="000000"/>
                </a:solidFill>
                <a:latin typeface="Arial" pitchFamily="34" charset="0"/>
                <a:ea typeface="楷体_GB2312" pitchFamily="49" charset="-122"/>
                <a:cs typeface="Arial" pitchFamily="34" charset="0"/>
              </a:defRPr>
            </a:lvl2pPr>
            <a:lvl3pPr marL="809625" indent="-180975" algn="l" defTabSz="914400" rtl="0" eaLnBrk="1" latinLnBrk="0" hangingPunct="1">
              <a:spcBef>
                <a:spcPts val="300"/>
              </a:spcBef>
              <a:buClr>
                <a:srgbClr val="0E345B"/>
              </a:buClr>
              <a:buSzPct val="80000"/>
              <a:buFont typeface="Wingdings" pitchFamily="2" charset="2"/>
              <a:buChar char="l"/>
              <a:defRPr lang="zh-CN" altLang="en-US" sz="1200" kern="1200" dirty="0" smtClean="0">
                <a:solidFill>
                  <a:srgbClr val="000000"/>
                </a:solidFill>
                <a:latin typeface="Arial" pitchFamily="34" charset="0"/>
                <a:ea typeface="楷体_GB2312" pitchFamily="49" charset="-122"/>
                <a:cs typeface="Arial" pitchFamily="34" charset="0"/>
              </a:defRPr>
            </a:lvl3pPr>
            <a:lvl4pPr marL="1076325" indent="-180975" algn="l" defTabSz="914400" rtl="0" eaLnBrk="1" latinLnBrk="0" hangingPunct="1">
              <a:spcBef>
                <a:spcPts val="300"/>
              </a:spcBef>
              <a:buFont typeface="Wingdings" pitchFamily="2" charset="2"/>
              <a:buChar char="–"/>
              <a:defRPr lang="zh-CN" altLang="en-US" sz="1200" kern="1200" dirty="0" smtClean="0">
                <a:solidFill>
                  <a:srgbClr val="000000"/>
                </a:solidFill>
                <a:latin typeface="+mn-lt"/>
                <a:ea typeface="+mn-ea"/>
                <a:cs typeface="+mn-cs"/>
              </a:defRPr>
            </a:lvl4pPr>
            <a:lvl5pPr marL="1343025" indent="-180975" algn="l" defTabSz="914400" rtl="0" eaLnBrk="1" latinLnBrk="0" hangingPunct="1">
              <a:spcBef>
                <a:spcPts val="300"/>
              </a:spcBef>
              <a:buFont typeface="Wingdings" pitchFamily="2" charset="2"/>
              <a:buChar char="»"/>
              <a:defRPr lang="zh-CN" altLang="en-US" sz="1200" kern="1200" dirty="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altLang="zh-CN" sz="1400" b="1" dirty="0" err="1">
                <a:solidFill>
                  <a:srgbClr val="FFFFFF"/>
                </a:solidFill>
                <a:ea typeface="KaiTi_GB2312" panose="02010609030101010101" pitchFamily="49" charset="-122"/>
                <a:cs typeface="Times New Roman" panose="02020603050405020304" pitchFamily="18" charset="0"/>
                <a:sym typeface="Arial" panose="020B0604020202020204" pitchFamily="34" charset="0"/>
              </a:rPr>
              <a:t>Xgboost</a:t>
            </a:r>
            <a:r>
              <a:rPr lang="zh-CN" altLang="en-US" sz="1400" b="1" dirty="0">
                <a:solidFill>
                  <a:srgbClr val="FFFFFF"/>
                </a:solidFill>
                <a:ea typeface="KaiTi_GB2312" panose="02010609030101010101" pitchFamily="49" charset="-122"/>
                <a:cs typeface="Times New Roman" panose="02020603050405020304" pitchFamily="18" charset="0"/>
                <a:sym typeface="Arial" panose="020B0604020202020204" pitchFamily="34" charset="0"/>
              </a:rPr>
              <a:t>与神经网络收益率表现对比</a:t>
            </a:r>
          </a:p>
        </p:txBody>
      </p:sp>
      <p:graphicFrame>
        <p:nvGraphicFramePr>
          <p:cNvPr id="5" name="图表 4">
            <a:extLst>
              <a:ext uri="{FF2B5EF4-FFF2-40B4-BE49-F238E27FC236}">
                <a16:creationId xmlns:a16="http://schemas.microsoft.com/office/drawing/2014/main" id="{E74DF311-9465-45A6-85ED-A9EF1542C3B6}"/>
              </a:ext>
            </a:extLst>
          </p:cNvPr>
          <p:cNvGraphicFramePr>
            <a:graphicFrameLocks/>
          </p:cNvGraphicFramePr>
          <p:nvPr>
            <p:extLst>
              <p:ext uri="{D42A27DB-BD31-4B8C-83A1-F6EECF244321}">
                <p14:modId xmlns:p14="http://schemas.microsoft.com/office/powerpoint/2010/main" val="288382842"/>
              </p:ext>
            </p:extLst>
          </p:nvPr>
        </p:nvGraphicFramePr>
        <p:xfrm>
          <a:off x="554935" y="1434833"/>
          <a:ext cx="4166152" cy="220288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图表 5">
            <a:extLst>
              <a:ext uri="{FF2B5EF4-FFF2-40B4-BE49-F238E27FC236}">
                <a16:creationId xmlns:a16="http://schemas.microsoft.com/office/drawing/2014/main" id="{6BDEAD96-AA77-45E5-9FBA-2DB78321B5ED}"/>
              </a:ext>
            </a:extLst>
          </p:cNvPr>
          <p:cNvGraphicFramePr>
            <a:graphicFrameLocks/>
          </p:cNvGraphicFramePr>
          <p:nvPr>
            <p:extLst>
              <p:ext uri="{D42A27DB-BD31-4B8C-83A1-F6EECF244321}">
                <p14:modId xmlns:p14="http://schemas.microsoft.com/office/powerpoint/2010/main" val="2128177313"/>
              </p:ext>
            </p:extLst>
          </p:nvPr>
        </p:nvGraphicFramePr>
        <p:xfrm>
          <a:off x="7103166" y="1381540"/>
          <a:ext cx="4500767" cy="2435086"/>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22">
            <a:extLst>
              <a:ext uri="{FF2B5EF4-FFF2-40B4-BE49-F238E27FC236}">
                <a16:creationId xmlns:a16="http://schemas.microsoft.com/office/drawing/2014/main" id="{05B6EA6B-EBB9-4612-97DF-A1354E4281C9}"/>
              </a:ext>
            </a:extLst>
          </p:cNvPr>
          <p:cNvSpPr txBox="1"/>
          <p:nvPr/>
        </p:nvSpPr>
        <p:spPr>
          <a:xfrm>
            <a:off x="499560" y="4055165"/>
            <a:ext cx="11104373" cy="1474365"/>
          </a:xfrm>
          <a:prstGeom prst="rect">
            <a:avLst/>
          </a:prstGeom>
          <a:noFill/>
        </p:spPr>
        <p:txBody>
          <a:bodyPr wrap="square" lIns="82155" tIns="41078" rIns="82155" bIns="41078" rtlCol="0">
            <a:spAutoFit/>
          </a:bodyPr>
          <a:lstStyle/>
          <a:p>
            <a:pPr marL="162598" indent="-162598" algn="just" defTabSz="821588">
              <a:lnSpc>
                <a:spcPct val="120000"/>
              </a:lnSpc>
              <a:spcBef>
                <a:spcPts val="270"/>
              </a:spcBef>
              <a:buClr>
                <a:srgbClr val="C00000"/>
              </a:buClr>
              <a:buSzPct val="60000"/>
              <a:buFont typeface="Wingdings" pitchFamily="2" charset="2"/>
              <a:buChar char="n"/>
              <a:defRPr/>
            </a:pPr>
            <a:endParaRPr lang="en-US" altLang="zh-CN" sz="1400"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r>
              <a:rPr lang="zh-CN" altLang="en-US" sz="1400" dirty="0">
                <a:solidFill>
                  <a:srgbClr val="000000"/>
                </a:solidFill>
                <a:latin typeface="+mn-ea"/>
                <a:cs typeface="Arial" pitchFamily="34" charset="0"/>
                <a:sym typeface="Arial" panose="020B0604020202020204" pitchFamily="34" charset="0"/>
              </a:rPr>
              <a:t>从最后收益率表现来看，</a:t>
            </a:r>
            <a:r>
              <a:rPr lang="en-US" altLang="zh-CN" sz="1400" dirty="0" err="1">
                <a:solidFill>
                  <a:srgbClr val="000000"/>
                </a:solidFill>
                <a:latin typeface="+mn-ea"/>
                <a:cs typeface="Arial" pitchFamily="34" charset="0"/>
                <a:sym typeface="Arial" panose="020B0604020202020204" pitchFamily="34" charset="0"/>
              </a:rPr>
              <a:t>Xgboost</a:t>
            </a:r>
            <a:r>
              <a:rPr lang="zh-CN" altLang="en-US" sz="1400" dirty="0">
                <a:solidFill>
                  <a:srgbClr val="000000"/>
                </a:solidFill>
                <a:latin typeface="+mn-ea"/>
                <a:cs typeface="Arial" pitchFamily="34" charset="0"/>
                <a:sym typeface="Arial" panose="020B0604020202020204" pitchFamily="34" charset="0"/>
              </a:rPr>
              <a:t>的表现要明显好于神经网络，无论是</a:t>
            </a:r>
            <a:r>
              <a:rPr lang="en-US" altLang="zh-CN" sz="1400" dirty="0">
                <a:solidFill>
                  <a:srgbClr val="000000"/>
                </a:solidFill>
                <a:latin typeface="+mn-ea"/>
                <a:cs typeface="Arial" pitchFamily="34" charset="0"/>
                <a:sym typeface="Arial" panose="020B0604020202020204" pitchFamily="34" charset="0"/>
              </a:rPr>
              <a:t>9</a:t>
            </a:r>
            <a:r>
              <a:rPr lang="zh-CN" altLang="en-US" sz="1400" dirty="0">
                <a:solidFill>
                  <a:srgbClr val="000000"/>
                </a:solidFill>
                <a:latin typeface="+mn-ea"/>
                <a:cs typeface="Arial" pitchFamily="34" charset="0"/>
                <a:sym typeface="Arial" panose="020B0604020202020204" pitchFamily="34" charset="0"/>
              </a:rPr>
              <a:t>类看涨组还是</a:t>
            </a:r>
            <a:r>
              <a:rPr lang="en-US" altLang="zh-CN" sz="1400" dirty="0">
                <a:solidFill>
                  <a:srgbClr val="000000"/>
                </a:solidFill>
                <a:latin typeface="+mn-ea"/>
                <a:cs typeface="Arial" pitchFamily="34" charset="0"/>
                <a:sym typeface="Arial" panose="020B0604020202020204" pitchFamily="34" charset="0"/>
              </a:rPr>
              <a:t>0</a:t>
            </a:r>
            <a:r>
              <a:rPr lang="zh-CN" altLang="en-US" sz="1400" dirty="0">
                <a:solidFill>
                  <a:srgbClr val="000000"/>
                </a:solidFill>
                <a:latin typeface="+mn-ea"/>
                <a:cs typeface="Arial" pitchFamily="34" charset="0"/>
                <a:sym typeface="Arial" panose="020B0604020202020204" pitchFamily="34" charset="0"/>
              </a:rPr>
              <a:t>类看跌组的表现</a:t>
            </a:r>
            <a:endParaRPr lang="en-US" altLang="zh-CN" sz="1400"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r>
              <a:rPr lang="zh-CN" altLang="en-US" sz="1400" dirty="0">
                <a:solidFill>
                  <a:srgbClr val="000000"/>
                </a:solidFill>
                <a:latin typeface="+mn-ea"/>
                <a:cs typeface="Arial" pitchFamily="34" charset="0"/>
                <a:sym typeface="Arial" panose="020B0604020202020204" pitchFamily="34" charset="0"/>
              </a:rPr>
              <a:t>去掉大盘的影响后，可以看到两个模型多空组合收益率走势均很稳健，几乎没有回撤，同样的，</a:t>
            </a:r>
            <a:r>
              <a:rPr lang="en-US" altLang="zh-CN" sz="1400" dirty="0" err="1">
                <a:solidFill>
                  <a:srgbClr val="000000"/>
                </a:solidFill>
                <a:latin typeface="+mn-ea"/>
                <a:cs typeface="Arial" pitchFamily="34" charset="0"/>
                <a:sym typeface="Arial" panose="020B0604020202020204" pitchFamily="34" charset="0"/>
              </a:rPr>
              <a:t>Xgboost</a:t>
            </a:r>
            <a:r>
              <a:rPr lang="zh-CN" altLang="en-US" sz="1400" dirty="0">
                <a:solidFill>
                  <a:srgbClr val="000000"/>
                </a:solidFill>
                <a:latin typeface="+mn-ea"/>
                <a:cs typeface="Arial" pitchFamily="34" charset="0"/>
                <a:sym typeface="Arial" panose="020B0604020202020204" pitchFamily="34" charset="0"/>
              </a:rPr>
              <a:t>的表现要明显好于神经网络</a:t>
            </a:r>
            <a:endParaRPr lang="en-US" altLang="zh-CN" sz="1400"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r>
              <a:rPr lang="zh-CN" altLang="en-US" sz="1400" dirty="0">
                <a:solidFill>
                  <a:srgbClr val="000000"/>
                </a:solidFill>
                <a:latin typeface="+mn-ea"/>
                <a:cs typeface="Arial" pitchFamily="34" charset="0"/>
                <a:sym typeface="Arial" panose="020B0604020202020204" pitchFamily="34" charset="0"/>
              </a:rPr>
              <a:t>该份数据集用树基模型分类可能更为合理；在神经网络的损失函数中，由于交叉熵函数的特性，模型将</a:t>
            </a:r>
            <a:r>
              <a:rPr lang="en-US" altLang="zh-CN" sz="1400" dirty="0">
                <a:solidFill>
                  <a:srgbClr val="000000"/>
                </a:solidFill>
                <a:latin typeface="+mn-ea"/>
                <a:cs typeface="Arial" pitchFamily="34" charset="0"/>
                <a:sym typeface="Arial" panose="020B0604020202020204" pitchFamily="34" charset="0"/>
              </a:rPr>
              <a:t>9</a:t>
            </a:r>
            <a:r>
              <a:rPr lang="zh-CN" altLang="en-US" sz="1400" dirty="0">
                <a:solidFill>
                  <a:srgbClr val="000000"/>
                </a:solidFill>
                <a:latin typeface="+mn-ea"/>
                <a:cs typeface="Arial" pitchFamily="34" charset="0"/>
                <a:sym typeface="Arial" panose="020B0604020202020204" pitchFamily="34" charset="0"/>
              </a:rPr>
              <a:t>类错分为</a:t>
            </a:r>
            <a:r>
              <a:rPr lang="en-US" altLang="zh-CN" sz="1400" dirty="0">
                <a:solidFill>
                  <a:srgbClr val="000000"/>
                </a:solidFill>
                <a:latin typeface="+mn-ea"/>
                <a:cs typeface="Arial" pitchFamily="34" charset="0"/>
                <a:sym typeface="Arial" panose="020B0604020202020204" pitchFamily="34" charset="0"/>
              </a:rPr>
              <a:t>8</a:t>
            </a:r>
            <a:r>
              <a:rPr lang="zh-CN" altLang="en-US" sz="1400" dirty="0">
                <a:solidFill>
                  <a:srgbClr val="000000"/>
                </a:solidFill>
                <a:latin typeface="+mn-ea"/>
                <a:cs typeface="Arial" pitchFamily="34" charset="0"/>
                <a:sym typeface="Arial" panose="020B0604020202020204" pitchFamily="34" charset="0"/>
              </a:rPr>
              <a:t>类或</a:t>
            </a:r>
            <a:r>
              <a:rPr lang="en-US" altLang="zh-CN" sz="1400" dirty="0">
                <a:solidFill>
                  <a:srgbClr val="000000"/>
                </a:solidFill>
                <a:latin typeface="+mn-ea"/>
                <a:cs typeface="Arial" pitchFamily="34" charset="0"/>
                <a:sym typeface="Arial" panose="020B0604020202020204" pitchFamily="34" charset="0"/>
              </a:rPr>
              <a:t>0</a:t>
            </a:r>
            <a:r>
              <a:rPr lang="zh-CN" altLang="en-US" sz="1400" dirty="0">
                <a:solidFill>
                  <a:srgbClr val="000000"/>
                </a:solidFill>
                <a:latin typeface="+mn-ea"/>
                <a:cs typeface="Arial" pitchFamily="34" charset="0"/>
                <a:sym typeface="Arial" panose="020B0604020202020204" pitchFamily="34" charset="0"/>
              </a:rPr>
              <a:t>类的损失是一样的，这导致了神经网络的不稳定性（</a:t>
            </a:r>
            <a:r>
              <a:rPr lang="en-US" altLang="zh-CN" sz="1400" dirty="0" err="1">
                <a:solidFill>
                  <a:srgbClr val="000000"/>
                </a:solidFill>
                <a:latin typeface="+mn-ea"/>
                <a:cs typeface="Arial" pitchFamily="34" charset="0"/>
                <a:sym typeface="Arial" panose="020B0604020202020204" pitchFamily="34" charset="0"/>
              </a:rPr>
              <a:t>tensorflow</a:t>
            </a:r>
            <a:r>
              <a:rPr lang="zh-CN" altLang="en-US" sz="1400" dirty="0">
                <a:solidFill>
                  <a:srgbClr val="000000"/>
                </a:solidFill>
                <a:latin typeface="+mn-ea"/>
                <a:cs typeface="Arial" pitchFamily="34" charset="0"/>
                <a:sym typeface="Arial" panose="020B0604020202020204" pitchFamily="34" charset="0"/>
              </a:rPr>
              <a:t>中并没有多分类带权重的交叉熵函数，之后可在该方向对算法进行改进）</a:t>
            </a:r>
            <a:r>
              <a:rPr lang="en-US" altLang="zh-CN" sz="1200" dirty="0">
                <a:solidFill>
                  <a:srgbClr val="000000"/>
                </a:solidFill>
                <a:latin typeface="+mn-ea"/>
                <a:cs typeface="Arial" pitchFamily="34" charset="0"/>
                <a:sym typeface="Arial" panose="020B0604020202020204" pitchFamily="34" charset="0"/>
              </a:rPr>
              <a:t>	</a:t>
            </a:r>
            <a:endParaRPr lang="zh-CN" altLang="en-US" sz="1200" dirty="0">
              <a:solidFill>
                <a:srgbClr val="000000"/>
              </a:solidFill>
              <a:latin typeface="+mn-ea"/>
              <a:cs typeface="Arial" pitchFamily="34" charset="0"/>
              <a:sym typeface="Arial" panose="020B0604020202020204" pitchFamily="34" charset="0"/>
            </a:endParaRPr>
          </a:p>
        </p:txBody>
      </p:sp>
    </p:spTree>
    <p:extLst>
      <p:ext uri="{BB962C8B-B14F-4D97-AF65-F5344CB8AC3E}">
        <p14:creationId xmlns:p14="http://schemas.microsoft.com/office/powerpoint/2010/main" val="1038715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E6A26ECE-3C83-4B60-9DC3-19DA48F474DD}"/>
              </a:ext>
            </a:extLst>
          </p:cNvPr>
          <p:cNvSpPr>
            <a:spLocks noGrp="1"/>
          </p:cNvSpPr>
          <p:nvPr>
            <p:ph type="body" sz="quarter" idx="11"/>
          </p:nvPr>
        </p:nvSpPr>
        <p:spPr/>
        <p:txBody>
          <a:bodyPr/>
          <a:lstStyle/>
          <a:p>
            <a:r>
              <a:rPr lang="zh-CN" altLang="en-US" dirty="0"/>
              <a:t>模型对比及分析</a:t>
            </a:r>
          </a:p>
        </p:txBody>
      </p:sp>
      <p:sp>
        <p:nvSpPr>
          <p:cNvPr id="4" name="文本占位符 3">
            <a:extLst>
              <a:ext uri="{FF2B5EF4-FFF2-40B4-BE49-F238E27FC236}">
                <a16:creationId xmlns:a16="http://schemas.microsoft.com/office/drawing/2014/main" id="{78DD9AD3-45B6-421B-8540-E2AE17302526}"/>
              </a:ext>
            </a:extLst>
          </p:cNvPr>
          <p:cNvSpPr txBox="1">
            <a:spLocks/>
          </p:cNvSpPr>
          <p:nvPr/>
        </p:nvSpPr>
        <p:spPr>
          <a:xfrm>
            <a:off x="499561" y="978255"/>
            <a:ext cx="11104373" cy="264136"/>
          </a:xfrm>
          <a:prstGeom prst="rect">
            <a:avLst/>
          </a:prstGeom>
          <a:solidFill>
            <a:srgbClr val="D20A10"/>
          </a:solidFill>
          <a:ln>
            <a:noFill/>
          </a:ln>
        </p:spPr>
        <p:txBody>
          <a:bodyPr tIns="0" bIns="0" anchor="ctr">
            <a:noAutofit/>
          </a:bodyPr>
          <a:lstStyle>
            <a:lvl1pPr marL="180975" indent="-180975" algn="l" defTabSz="914400" rtl="0" eaLnBrk="1" latinLnBrk="0" hangingPunct="1">
              <a:spcBef>
                <a:spcPts val="300"/>
              </a:spcBef>
              <a:buClr>
                <a:srgbClr val="0E345B"/>
              </a:buClr>
              <a:buSzPct val="80000"/>
              <a:buFont typeface="Wingdings" pitchFamily="2" charset="2"/>
              <a:buChar char="n"/>
              <a:defRPr lang="zh-CN" altLang="en-US" sz="1200" kern="1200" dirty="0" smtClean="0">
                <a:solidFill>
                  <a:srgbClr val="000000"/>
                </a:solidFill>
                <a:latin typeface="Arial" pitchFamily="34" charset="0"/>
                <a:ea typeface="楷体_GB2312" pitchFamily="49" charset="-122"/>
                <a:cs typeface="Arial" pitchFamily="34" charset="0"/>
              </a:defRPr>
            </a:lvl1pPr>
            <a:lvl2pPr marL="447675" indent="-180975" algn="l" defTabSz="914400" rtl="0" eaLnBrk="1" latinLnBrk="0" hangingPunct="1">
              <a:spcBef>
                <a:spcPts val="300"/>
              </a:spcBef>
              <a:buClr>
                <a:srgbClr val="0E345B"/>
              </a:buClr>
              <a:buFont typeface="Wingdings" pitchFamily="2" charset="2"/>
              <a:buChar char="Ø"/>
              <a:defRPr lang="zh-CN" altLang="en-US" sz="1200" kern="1200" dirty="0" smtClean="0">
                <a:solidFill>
                  <a:srgbClr val="000000"/>
                </a:solidFill>
                <a:latin typeface="Arial" pitchFamily="34" charset="0"/>
                <a:ea typeface="楷体_GB2312" pitchFamily="49" charset="-122"/>
                <a:cs typeface="Arial" pitchFamily="34" charset="0"/>
              </a:defRPr>
            </a:lvl2pPr>
            <a:lvl3pPr marL="809625" indent="-180975" algn="l" defTabSz="914400" rtl="0" eaLnBrk="1" latinLnBrk="0" hangingPunct="1">
              <a:spcBef>
                <a:spcPts val="300"/>
              </a:spcBef>
              <a:buClr>
                <a:srgbClr val="0E345B"/>
              </a:buClr>
              <a:buSzPct val="80000"/>
              <a:buFont typeface="Wingdings" pitchFamily="2" charset="2"/>
              <a:buChar char="l"/>
              <a:defRPr lang="zh-CN" altLang="en-US" sz="1200" kern="1200" dirty="0" smtClean="0">
                <a:solidFill>
                  <a:srgbClr val="000000"/>
                </a:solidFill>
                <a:latin typeface="Arial" pitchFamily="34" charset="0"/>
                <a:ea typeface="楷体_GB2312" pitchFamily="49" charset="-122"/>
                <a:cs typeface="Arial" pitchFamily="34" charset="0"/>
              </a:defRPr>
            </a:lvl3pPr>
            <a:lvl4pPr marL="1076325" indent="-180975" algn="l" defTabSz="914400" rtl="0" eaLnBrk="1" latinLnBrk="0" hangingPunct="1">
              <a:spcBef>
                <a:spcPts val="300"/>
              </a:spcBef>
              <a:buFont typeface="Wingdings" pitchFamily="2" charset="2"/>
              <a:buChar char="–"/>
              <a:defRPr lang="zh-CN" altLang="en-US" sz="1200" kern="1200" dirty="0" smtClean="0">
                <a:solidFill>
                  <a:srgbClr val="000000"/>
                </a:solidFill>
                <a:latin typeface="+mn-lt"/>
                <a:ea typeface="+mn-ea"/>
                <a:cs typeface="+mn-cs"/>
              </a:defRPr>
            </a:lvl4pPr>
            <a:lvl5pPr marL="1343025" indent="-180975" algn="l" defTabSz="914400" rtl="0" eaLnBrk="1" latinLnBrk="0" hangingPunct="1">
              <a:spcBef>
                <a:spcPts val="300"/>
              </a:spcBef>
              <a:buFont typeface="Wingdings" pitchFamily="2" charset="2"/>
              <a:buChar char="»"/>
              <a:defRPr lang="zh-CN" altLang="en-US" sz="1200" kern="1200" dirty="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altLang="zh-CN" sz="1400" b="1" dirty="0" err="1">
                <a:solidFill>
                  <a:srgbClr val="FFFFFF"/>
                </a:solidFill>
                <a:ea typeface="KaiTi_GB2312" panose="02010609030101010101" pitchFamily="49" charset="-122"/>
                <a:cs typeface="Times New Roman" panose="02020603050405020304" pitchFamily="18" charset="0"/>
                <a:sym typeface="Arial" panose="020B0604020202020204" pitchFamily="34" charset="0"/>
              </a:rPr>
              <a:t>Xgboost</a:t>
            </a:r>
            <a:r>
              <a:rPr lang="zh-CN" altLang="en-US" sz="1400" b="1" dirty="0">
                <a:solidFill>
                  <a:srgbClr val="FFFFFF"/>
                </a:solidFill>
                <a:ea typeface="KaiTi_GB2312" panose="02010609030101010101" pitchFamily="49" charset="-122"/>
                <a:cs typeface="Times New Roman" panose="02020603050405020304" pitchFamily="18" charset="0"/>
                <a:sym typeface="Arial" panose="020B0604020202020204" pitchFamily="34" charset="0"/>
              </a:rPr>
              <a:t>与神经网拟合度表现对比</a:t>
            </a:r>
          </a:p>
        </p:txBody>
      </p:sp>
      <p:graphicFrame>
        <p:nvGraphicFramePr>
          <p:cNvPr id="5" name="图表 4">
            <a:extLst>
              <a:ext uri="{FF2B5EF4-FFF2-40B4-BE49-F238E27FC236}">
                <a16:creationId xmlns:a16="http://schemas.microsoft.com/office/drawing/2014/main" id="{F1C8BEFC-2809-44E8-8602-494A38E7BDB0}"/>
              </a:ext>
            </a:extLst>
          </p:cNvPr>
          <p:cNvGraphicFramePr>
            <a:graphicFrameLocks/>
          </p:cNvGraphicFramePr>
          <p:nvPr>
            <p:extLst>
              <p:ext uri="{D42A27DB-BD31-4B8C-83A1-F6EECF244321}">
                <p14:modId xmlns:p14="http://schemas.microsoft.com/office/powerpoint/2010/main" val="3122790733"/>
              </p:ext>
            </p:extLst>
          </p:nvPr>
        </p:nvGraphicFramePr>
        <p:xfrm>
          <a:off x="499561" y="1779104"/>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22">
            <a:extLst>
              <a:ext uri="{FF2B5EF4-FFF2-40B4-BE49-F238E27FC236}">
                <a16:creationId xmlns:a16="http://schemas.microsoft.com/office/drawing/2014/main" id="{990B6740-DD93-475F-A267-917203606401}"/>
              </a:ext>
            </a:extLst>
          </p:cNvPr>
          <p:cNvSpPr txBox="1"/>
          <p:nvPr/>
        </p:nvSpPr>
        <p:spPr>
          <a:xfrm>
            <a:off x="6703943" y="1823831"/>
            <a:ext cx="4899991" cy="1952957"/>
          </a:xfrm>
          <a:prstGeom prst="rect">
            <a:avLst/>
          </a:prstGeom>
          <a:noFill/>
        </p:spPr>
        <p:txBody>
          <a:bodyPr wrap="square" lIns="82155" tIns="41078" rIns="82155" bIns="41078" rtlCol="0">
            <a:spAutoFit/>
          </a:bodyPr>
          <a:lstStyle/>
          <a:p>
            <a:pPr marL="162598" indent="-162598" algn="just" defTabSz="821588">
              <a:lnSpc>
                <a:spcPct val="120000"/>
              </a:lnSpc>
              <a:spcBef>
                <a:spcPts val="270"/>
              </a:spcBef>
              <a:buClr>
                <a:srgbClr val="C00000"/>
              </a:buClr>
              <a:buSzPct val="60000"/>
              <a:buFont typeface="Wingdings" pitchFamily="2" charset="2"/>
              <a:buChar char="n"/>
              <a:defRPr/>
            </a:pPr>
            <a:endParaRPr lang="en-US" altLang="zh-CN" sz="1400"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r>
              <a:rPr lang="zh-CN" altLang="en-US" sz="1400" dirty="0">
                <a:solidFill>
                  <a:srgbClr val="000000"/>
                </a:solidFill>
                <a:latin typeface="+mn-ea"/>
                <a:cs typeface="Arial" pitchFamily="34" charset="0"/>
                <a:sym typeface="Arial" panose="020B0604020202020204" pitchFamily="34" charset="0"/>
              </a:rPr>
              <a:t>从拟合度表现看，同样的，</a:t>
            </a:r>
            <a:r>
              <a:rPr lang="en-US" altLang="zh-CN" sz="1400" dirty="0" err="1">
                <a:solidFill>
                  <a:srgbClr val="000000"/>
                </a:solidFill>
                <a:latin typeface="+mn-ea"/>
                <a:cs typeface="Arial" pitchFamily="34" charset="0"/>
                <a:sym typeface="Arial" panose="020B0604020202020204" pitchFamily="34" charset="0"/>
              </a:rPr>
              <a:t>Xgboost</a:t>
            </a:r>
            <a:r>
              <a:rPr lang="zh-CN" altLang="en-US" sz="1400" dirty="0">
                <a:solidFill>
                  <a:srgbClr val="000000"/>
                </a:solidFill>
                <a:latin typeface="+mn-ea"/>
                <a:cs typeface="Arial" pitchFamily="34" charset="0"/>
                <a:sym typeface="Arial" panose="020B0604020202020204" pitchFamily="34" charset="0"/>
              </a:rPr>
              <a:t>要优于神经网络，无论在准确率、召回率还是准确率等各个指标上</a:t>
            </a:r>
            <a:endParaRPr lang="en-US" altLang="zh-CN" sz="1400"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r>
              <a:rPr lang="zh-CN" altLang="en-US" sz="1400" dirty="0">
                <a:solidFill>
                  <a:srgbClr val="000000"/>
                </a:solidFill>
                <a:latin typeface="+mn-ea"/>
                <a:cs typeface="Arial" pitchFamily="34" charset="0"/>
                <a:sym typeface="Arial" panose="020B0604020202020204" pitchFamily="34" charset="0"/>
              </a:rPr>
              <a:t>值得注意的是，两个模型在召回率上的表现相当好，均到达</a:t>
            </a:r>
            <a:r>
              <a:rPr lang="en-US" altLang="zh-CN" sz="1400" dirty="0">
                <a:solidFill>
                  <a:srgbClr val="000000"/>
                </a:solidFill>
                <a:latin typeface="+mn-ea"/>
                <a:cs typeface="Arial" pitchFamily="34" charset="0"/>
                <a:sym typeface="Arial" panose="020B0604020202020204" pitchFamily="34" charset="0"/>
              </a:rPr>
              <a:t>45%</a:t>
            </a:r>
            <a:r>
              <a:rPr lang="zh-CN" altLang="en-US" sz="1400" dirty="0">
                <a:solidFill>
                  <a:srgbClr val="000000"/>
                </a:solidFill>
                <a:latin typeface="+mn-ea"/>
                <a:cs typeface="Arial" pitchFamily="34" charset="0"/>
                <a:sym typeface="Arial" panose="020B0604020202020204" pitchFamily="34" charset="0"/>
              </a:rPr>
              <a:t>以上，也即在十分类的条件下，真正属于</a:t>
            </a:r>
            <a:r>
              <a:rPr lang="en-US" altLang="zh-CN" sz="1400" dirty="0">
                <a:solidFill>
                  <a:srgbClr val="000000"/>
                </a:solidFill>
                <a:latin typeface="+mn-ea"/>
                <a:cs typeface="Arial" pitchFamily="34" charset="0"/>
                <a:sym typeface="Arial" panose="020B0604020202020204" pitchFamily="34" charset="0"/>
              </a:rPr>
              <a:t>0</a:t>
            </a:r>
            <a:r>
              <a:rPr lang="zh-CN" altLang="en-US" sz="1400" dirty="0">
                <a:solidFill>
                  <a:srgbClr val="000000"/>
                </a:solidFill>
                <a:latin typeface="+mn-ea"/>
                <a:cs typeface="Arial" pitchFamily="34" charset="0"/>
                <a:sym typeface="Arial" panose="020B0604020202020204" pitchFamily="34" charset="0"/>
              </a:rPr>
              <a:t>类模型能找回的概率大于</a:t>
            </a:r>
            <a:r>
              <a:rPr lang="en-US" altLang="zh-CN" sz="1400" dirty="0">
                <a:solidFill>
                  <a:srgbClr val="000000"/>
                </a:solidFill>
                <a:latin typeface="+mn-ea"/>
                <a:cs typeface="Arial" pitchFamily="34" charset="0"/>
                <a:sym typeface="Arial" panose="020B0604020202020204" pitchFamily="34" charset="0"/>
              </a:rPr>
              <a:t>45%</a:t>
            </a:r>
            <a:r>
              <a:rPr lang="zh-CN" altLang="en-US" sz="1400" dirty="0">
                <a:solidFill>
                  <a:srgbClr val="000000"/>
                </a:solidFill>
                <a:latin typeface="+mn-ea"/>
                <a:cs typeface="Arial" pitchFamily="34" charset="0"/>
                <a:sym typeface="Arial" panose="020B0604020202020204" pitchFamily="34" charset="0"/>
              </a:rPr>
              <a:t>。这在一定程度上证明了表现差的股票因子数据有一定共通性，能够用模型进行挖掘</a:t>
            </a:r>
            <a:endParaRPr lang="zh-CN" altLang="en-US" sz="1200" dirty="0">
              <a:solidFill>
                <a:srgbClr val="000000"/>
              </a:solidFill>
              <a:latin typeface="+mn-ea"/>
              <a:cs typeface="Arial" pitchFamily="34" charset="0"/>
              <a:sym typeface="Arial" panose="020B0604020202020204" pitchFamily="34" charset="0"/>
            </a:endParaRPr>
          </a:p>
        </p:txBody>
      </p:sp>
    </p:spTree>
    <p:extLst>
      <p:ext uri="{BB962C8B-B14F-4D97-AF65-F5344CB8AC3E}">
        <p14:creationId xmlns:p14="http://schemas.microsoft.com/office/powerpoint/2010/main" val="121504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7E45E32-8403-4E3C-ACA4-812ACD34821E}"/>
              </a:ext>
            </a:extLst>
          </p:cNvPr>
          <p:cNvSpPr>
            <a:spLocks noGrp="1"/>
          </p:cNvSpPr>
          <p:nvPr>
            <p:ph type="body" sz="quarter" idx="10"/>
          </p:nvPr>
        </p:nvSpPr>
        <p:spPr/>
        <p:txBody>
          <a:bodyPr/>
          <a:lstStyle/>
          <a:p>
            <a:r>
              <a:rPr lang="zh-CN" altLang="en-US" dirty="0"/>
              <a:t>总结与展望</a:t>
            </a:r>
          </a:p>
        </p:txBody>
      </p:sp>
      <p:sp>
        <p:nvSpPr>
          <p:cNvPr id="3" name="文本占位符 2">
            <a:extLst>
              <a:ext uri="{FF2B5EF4-FFF2-40B4-BE49-F238E27FC236}">
                <a16:creationId xmlns:a16="http://schemas.microsoft.com/office/drawing/2014/main" id="{A4CBE470-9FB9-469D-83FB-311D7A647CA3}"/>
              </a:ext>
            </a:extLst>
          </p:cNvPr>
          <p:cNvSpPr>
            <a:spLocks noGrp="1"/>
          </p:cNvSpPr>
          <p:nvPr>
            <p:ph type="body" sz="quarter" idx="11"/>
          </p:nvPr>
        </p:nvSpPr>
        <p:spPr/>
        <p:txBody>
          <a:bodyPr/>
          <a:lstStyle/>
          <a:p>
            <a:r>
              <a:rPr lang="zh-CN" altLang="en-US" dirty="0"/>
              <a:t>第四章</a:t>
            </a:r>
          </a:p>
        </p:txBody>
      </p:sp>
    </p:spTree>
    <p:extLst>
      <p:ext uri="{BB962C8B-B14F-4D97-AF65-F5344CB8AC3E}">
        <p14:creationId xmlns:p14="http://schemas.microsoft.com/office/powerpoint/2010/main" val="1879012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6AC893F6-0D52-4A0E-B762-7BE3CDE625A5}"/>
              </a:ext>
            </a:extLst>
          </p:cNvPr>
          <p:cNvSpPr>
            <a:spLocks noGrp="1"/>
          </p:cNvSpPr>
          <p:nvPr>
            <p:ph type="body" sz="quarter" idx="11"/>
          </p:nvPr>
        </p:nvSpPr>
        <p:spPr/>
        <p:txBody>
          <a:bodyPr/>
          <a:lstStyle/>
          <a:p>
            <a:r>
              <a:rPr lang="zh-CN" altLang="en-US" dirty="0"/>
              <a:t>总结与展望</a:t>
            </a:r>
          </a:p>
        </p:txBody>
      </p:sp>
      <p:sp>
        <p:nvSpPr>
          <p:cNvPr id="4" name="TextBox 22">
            <a:extLst>
              <a:ext uri="{FF2B5EF4-FFF2-40B4-BE49-F238E27FC236}">
                <a16:creationId xmlns:a16="http://schemas.microsoft.com/office/drawing/2014/main" id="{91A6142F-E59A-42DE-9AAB-2C172236A9D8}"/>
              </a:ext>
            </a:extLst>
          </p:cNvPr>
          <p:cNvSpPr txBox="1"/>
          <p:nvPr/>
        </p:nvSpPr>
        <p:spPr>
          <a:xfrm>
            <a:off x="517525" y="2024295"/>
            <a:ext cx="11006897" cy="2809410"/>
          </a:xfrm>
          <a:prstGeom prst="rect">
            <a:avLst/>
          </a:prstGeom>
          <a:noFill/>
        </p:spPr>
        <p:txBody>
          <a:bodyPr wrap="square" lIns="82155" tIns="41078" rIns="82155" bIns="41078" rtlCol="0">
            <a:spAutoFit/>
          </a:bodyPr>
          <a:lstStyle/>
          <a:p>
            <a:pPr algn="just" defTabSz="821588">
              <a:lnSpc>
                <a:spcPct val="120000"/>
              </a:lnSpc>
              <a:spcBef>
                <a:spcPts val="270"/>
              </a:spcBef>
              <a:buClr>
                <a:srgbClr val="C00000"/>
              </a:buClr>
              <a:buSzPct val="60000"/>
              <a:defRPr/>
            </a:pPr>
            <a:endParaRPr lang="en-US" altLang="zh-CN" sz="1400"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r>
              <a:rPr lang="zh-CN" altLang="en-US" sz="1400" dirty="0">
                <a:solidFill>
                  <a:srgbClr val="000000"/>
                </a:solidFill>
                <a:latin typeface="+mn-ea"/>
                <a:cs typeface="Arial" pitchFamily="34" charset="0"/>
                <a:sym typeface="Arial" panose="020B0604020202020204" pitchFamily="34" charset="0"/>
              </a:rPr>
              <a:t>在该份数据集上，</a:t>
            </a:r>
            <a:r>
              <a:rPr lang="en-US" altLang="zh-CN" sz="1400" dirty="0" err="1">
                <a:solidFill>
                  <a:srgbClr val="000000"/>
                </a:solidFill>
                <a:latin typeface="+mn-ea"/>
                <a:cs typeface="Arial" pitchFamily="34" charset="0"/>
                <a:sym typeface="Arial" panose="020B0604020202020204" pitchFamily="34" charset="0"/>
              </a:rPr>
              <a:t>Xgboost</a:t>
            </a:r>
            <a:r>
              <a:rPr lang="zh-CN" altLang="en-US" sz="1400" dirty="0">
                <a:solidFill>
                  <a:srgbClr val="000000"/>
                </a:solidFill>
                <a:latin typeface="+mn-ea"/>
                <a:cs typeface="Arial" pitchFamily="34" charset="0"/>
                <a:sym typeface="Arial" panose="020B0604020202020204" pitchFamily="34" charset="0"/>
              </a:rPr>
              <a:t>的效果要明显好于神经网络，十分类的准确率达到了</a:t>
            </a:r>
            <a:r>
              <a:rPr lang="en-US" altLang="zh-CN" sz="1400" dirty="0">
                <a:solidFill>
                  <a:srgbClr val="000000"/>
                </a:solidFill>
                <a:latin typeface="+mn-ea"/>
                <a:cs typeface="Arial" pitchFamily="34" charset="0"/>
                <a:sym typeface="Arial" panose="020B0604020202020204" pitchFamily="34" charset="0"/>
              </a:rPr>
              <a:t>16%</a:t>
            </a:r>
            <a:r>
              <a:rPr lang="zh-CN" altLang="en-US" sz="1400" dirty="0">
                <a:solidFill>
                  <a:srgbClr val="000000"/>
                </a:solidFill>
                <a:latin typeface="+mn-ea"/>
                <a:cs typeface="Arial" pitchFamily="34" charset="0"/>
                <a:sym typeface="Arial" panose="020B0604020202020204" pitchFamily="34" charset="0"/>
              </a:rPr>
              <a:t>，已有一定的选股能力。但是</a:t>
            </a:r>
            <a:r>
              <a:rPr lang="en-US" altLang="zh-CN" sz="1400" dirty="0" err="1">
                <a:solidFill>
                  <a:srgbClr val="000000"/>
                </a:solidFill>
                <a:latin typeface="+mn-ea"/>
                <a:cs typeface="Arial" pitchFamily="34" charset="0"/>
                <a:sym typeface="Arial" panose="020B0604020202020204" pitchFamily="34" charset="0"/>
              </a:rPr>
              <a:t>Xgboost</a:t>
            </a:r>
            <a:r>
              <a:rPr lang="zh-CN" altLang="en-US" sz="1400" dirty="0">
                <a:solidFill>
                  <a:srgbClr val="000000"/>
                </a:solidFill>
                <a:latin typeface="+mn-ea"/>
                <a:cs typeface="Arial" pitchFamily="34" charset="0"/>
                <a:sym typeface="Arial" panose="020B0604020202020204" pitchFamily="34" charset="0"/>
              </a:rPr>
              <a:t>目前不支持</a:t>
            </a:r>
            <a:r>
              <a:rPr lang="en-US" altLang="zh-CN" sz="1400" dirty="0">
                <a:solidFill>
                  <a:srgbClr val="000000"/>
                </a:solidFill>
                <a:latin typeface="+mn-ea"/>
                <a:cs typeface="Arial" pitchFamily="34" charset="0"/>
                <a:sym typeface="Arial" panose="020B0604020202020204" pitchFamily="34" charset="0"/>
              </a:rPr>
              <a:t>GPU</a:t>
            </a:r>
            <a:r>
              <a:rPr lang="zh-CN" altLang="en-US" sz="1400" dirty="0">
                <a:solidFill>
                  <a:srgbClr val="000000"/>
                </a:solidFill>
                <a:latin typeface="+mn-ea"/>
                <a:cs typeface="Arial" pitchFamily="34" charset="0"/>
                <a:sym typeface="Arial" panose="020B0604020202020204" pitchFamily="34" charset="0"/>
              </a:rPr>
              <a:t>加速，使得训练过程非常缓慢。如何在计算资源一定的情况下，合理优化计算效率？</a:t>
            </a:r>
            <a:endParaRPr lang="en-US" altLang="zh-CN" sz="1400"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r>
              <a:rPr lang="zh-CN" altLang="en-US" sz="1400" dirty="0">
                <a:solidFill>
                  <a:srgbClr val="000000"/>
                </a:solidFill>
                <a:latin typeface="+mn-ea"/>
                <a:cs typeface="Arial" pitchFamily="34" charset="0"/>
                <a:sym typeface="Arial" panose="020B0604020202020204" pitchFamily="34" charset="0"/>
              </a:rPr>
              <a:t>神经网络在效果上劣于</a:t>
            </a:r>
            <a:r>
              <a:rPr lang="en-US" altLang="zh-CN" sz="1400" dirty="0" err="1">
                <a:solidFill>
                  <a:srgbClr val="000000"/>
                </a:solidFill>
                <a:latin typeface="+mn-ea"/>
                <a:cs typeface="Arial" pitchFamily="34" charset="0"/>
                <a:sym typeface="Arial" panose="020B0604020202020204" pitchFamily="34" charset="0"/>
              </a:rPr>
              <a:t>Xgboost</a:t>
            </a:r>
            <a:r>
              <a:rPr lang="zh-CN" altLang="en-US" sz="1400" dirty="0">
                <a:solidFill>
                  <a:srgbClr val="000000"/>
                </a:solidFill>
                <a:latin typeface="+mn-ea"/>
                <a:cs typeface="Arial" pitchFamily="34" charset="0"/>
                <a:sym typeface="Arial" panose="020B0604020202020204" pitchFamily="34" charset="0"/>
              </a:rPr>
              <a:t>但优于华泰报告（三分类准确率</a:t>
            </a:r>
            <a:r>
              <a:rPr lang="en-US" altLang="zh-CN" sz="1400" dirty="0">
                <a:solidFill>
                  <a:srgbClr val="000000"/>
                </a:solidFill>
                <a:latin typeface="+mn-ea"/>
                <a:cs typeface="Arial" pitchFamily="34" charset="0"/>
                <a:sym typeface="Arial" panose="020B0604020202020204" pitchFamily="34" charset="0"/>
              </a:rPr>
              <a:t>47%</a:t>
            </a:r>
            <a:r>
              <a:rPr lang="zh-CN" altLang="en-US" sz="1400" dirty="0">
                <a:solidFill>
                  <a:srgbClr val="000000"/>
                </a:solidFill>
                <a:latin typeface="+mn-ea"/>
                <a:cs typeface="Arial" pitchFamily="34" charset="0"/>
                <a:sym typeface="Arial" panose="020B0604020202020204" pitchFamily="34" charset="0"/>
              </a:rPr>
              <a:t>）。原因可能是前面提及的交叉熵函数无法对不同类错分进行不同的惩罚。</a:t>
            </a:r>
            <a:r>
              <a:rPr lang="en-US" altLang="zh-CN" sz="1400" dirty="0" err="1">
                <a:solidFill>
                  <a:srgbClr val="000000"/>
                </a:solidFill>
                <a:latin typeface="+mn-ea"/>
                <a:cs typeface="Arial" pitchFamily="34" charset="0"/>
                <a:sym typeface="Arial" panose="020B0604020202020204" pitchFamily="34" charset="0"/>
              </a:rPr>
              <a:t>Tensorflow</a:t>
            </a:r>
            <a:r>
              <a:rPr lang="zh-CN" altLang="en-US" sz="1400" dirty="0">
                <a:solidFill>
                  <a:srgbClr val="000000"/>
                </a:solidFill>
                <a:latin typeface="+mn-ea"/>
                <a:cs typeface="Arial" pitchFamily="34" charset="0"/>
                <a:sym typeface="Arial" panose="020B0604020202020204" pitchFamily="34" charset="0"/>
              </a:rPr>
              <a:t>并没有封装带权重的多分类交叉熵函数，能否自己重写交叉熵函数并构建反向传播算法，使得错分有不同的损失？</a:t>
            </a:r>
            <a:endParaRPr lang="en-US" altLang="zh-CN" sz="1400"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r>
              <a:rPr lang="zh-CN" altLang="en-US" sz="1400" dirty="0">
                <a:solidFill>
                  <a:srgbClr val="000000"/>
                </a:solidFill>
                <a:latin typeface="+mn-ea"/>
                <a:cs typeface="Arial" pitchFamily="34" charset="0"/>
                <a:sym typeface="Arial" panose="020B0604020202020204" pitchFamily="34" charset="0"/>
              </a:rPr>
              <a:t>全连接神经网络与</a:t>
            </a:r>
            <a:r>
              <a:rPr lang="en-US" altLang="zh-CN" sz="1400" dirty="0" err="1">
                <a:solidFill>
                  <a:srgbClr val="000000"/>
                </a:solidFill>
                <a:latin typeface="+mn-ea"/>
                <a:cs typeface="Arial" pitchFamily="34" charset="0"/>
                <a:sym typeface="Arial" panose="020B0604020202020204" pitchFamily="34" charset="0"/>
              </a:rPr>
              <a:t>Xgboost</a:t>
            </a:r>
            <a:r>
              <a:rPr lang="zh-CN" altLang="en-US" sz="1400" dirty="0">
                <a:solidFill>
                  <a:srgbClr val="000000"/>
                </a:solidFill>
                <a:latin typeface="+mn-ea"/>
                <a:cs typeface="Arial" pitchFamily="34" charset="0"/>
                <a:sym typeface="Arial" panose="020B0604020202020204" pitchFamily="34" charset="0"/>
              </a:rPr>
              <a:t>作为目前火热的算法，算法均比较复杂，具有经济学意义的因子在模型训练后解释起来比较困难。如何合理的解释模型的经济学含义？</a:t>
            </a:r>
            <a:endParaRPr lang="en-US" altLang="zh-CN" sz="1400"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r>
              <a:rPr lang="zh-CN" altLang="en-US" sz="1400" dirty="0">
                <a:solidFill>
                  <a:srgbClr val="000000"/>
                </a:solidFill>
                <a:latin typeface="+mn-ea"/>
                <a:cs typeface="Arial" pitchFamily="34" charset="0"/>
                <a:sym typeface="Arial" panose="020B0604020202020204" pitchFamily="34" charset="0"/>
              </a:rPr>
              <a:t>在特征工程中，我们删去了除每月最后一个交易日外所有因子数据，造成数据的浪费。能否在全连接网络的基础上，构建循环神经网络（如</a:t>
            </a:r>
            <a:r>
              <a:rPr lang="en-US" altLang="zh-CN" sz="1400" dirty="0">
                <a:solidFill>
                  <a:srgbClr val="000000"/>
                </a:solidFill>
                <a:latin typeface="+mn-ea"/>
                <a:cs typeface="Arial" pitchFamily="34" charset="0"/>
                <a:sym typeface="Arial" panose="020B0604020202020204" pitchFamily="34" charset="0"/>
              </a:rPr>
              <a:t>GRU</a:t>
            </a:r>
            <a:r>
              <a:rPr lang="zh-CN" altLang="en-US" sz="1400" dirty="0">
                <a:solidFill>
                  <a:srgbClr val="000000"/>
                </a:solidFill>
                <a:latin typeface="+mn-ea"/>
                <a:cs typeface="Arial" pitchFamily="34" charset="0"/>
                <a:sym typeface="Arial" panose="020B0604020202020204" pitchFamily="34" charset="0"/>
              </a:rPr>
              <a:t>，</a:t>
            </a:r>
            <a:r>
              <a:rPr lang="en-US" altLang="zh-CN" sz="1400" dirty="0">
                <a:solidFill>
                  <a:srgbClr val="000000"/>
                </a:solidFill>
                <a:latin typeface="+mn-ea"/>
                <a:cs typeface="Arial" pitchFamily="34" charset="0"/>
                <a:sym typeface="Arial" panose="020B0604020202020204" pitchFamily="34" charset="0"/>
              </a:rPr>
              <a:t>LSTM</a:t>
            </a:r>
            <a:r>
              <a:rPr lang="zh-CN" altLang="en-US" sz="1400" dirty="0">
                <a:solidFill>
                  <a:srgbClr val="000000"/>
                </a:solidFill>
                <a:latin typeface="+mn-ea"/>
                <a:cs typeface="Arial" pitchFamily="34" charset="0"/>
                <a:sym typeface="Arial" panose="020B0604020202020204" pitchFamily="34" charset="0"/>
              </a:rPr>
              <a:t>）可以将整月数据进行训练？</a:t>
            </a:r>
            <a:endParaRPr lang="en-US" altLang="zh-CN" sz="1400"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endParaRPr lang="zh-CN" altLang="en-US" sz="1200" dirty="0">
              <a:solidFill>
                <a:srgbClr val="000000"/>
              </a:solidFill>
              <a:latin typeface="+mn-ea"/>
              <a:cs typeface="Arial" pitchFamily="34" charset="0"/>
              <a:sym typeface="Arial" panose="020B0604020202020204" pitchFamily="34" charset="0"/>
            </a:endParaRPr>
          </a:p>
        </p:txBody>
      </p:sp>
    </p:spTree>
    <p:extLst>
      <p:ext uri="{BB962C8B-B14F-4D97-AF65-F5344CB8AC3E}">
        <p14:creationId xmlns:p14="http://schemas.microsoft.com/office/powerpoint/2010/main" val="1632359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5">
            <a:extLst>
              <a:ext uri="{FF2B5EF4-FFF2-40B4-BE49-F238E27FC236}">
                <a16:creationId xmlns:a16="http://schemas.microsoft.com/office/drawing/2014/main" id="{E928D720-794E-461A-A976-A60180C687CF}"/>
              </a:ext>
            </a:extLst>
          </p:cNvPr>
          <p:cNvSpPr txBox="1">
            <a:spLocks noChangeArrowheads="1"/>
          </p:cNvSpPr>
          <p:nvPr/>
        </p:nvSpPr>
        <p:spPr bwMode="auto">
          <a:xfrm>
            <a:off x="1406087" y="2669456"/>
            <a:ext cx="4689913" cy="1516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133" tIns="41067" rIns="82133" bIns="41067">
            <a:spAutoFit/>
          </a:bodyPr>
          <a:lstStyle>
            <a:lvl1pPr>
              <a:defRPr sz="1400" b="1">
                <a:solidFill>
                  <a:schemeClr val="tx1"/>
                </a:solidFill>
                <a:latin typeface="Arial" panose="020B0604020202020204" pitchFamily="34" charset="0"/>
                <a:ea typeface="宋体" panose="02010600030101010101" pitchFamily="2" charset="-122"/>
              </a:defRPr>
            </a:lvl1pPr>
            <a:lvl2pPr marL="742950" indent="-285750">
              <a:defRPr sz="1400" b="1">
                <a:solidFill>
                  <a:schemeClr val="tx1"/>
                </a:solidFill>
                <a:latin typeface="Arial" panose="020B0604020202020204" pitchFamily="34" charset="0"/>
                <a:ea typeface="宋体" panose="02010600030101010101" pitchFamily="2" charset="-122"/>
              </a:defRPr>
            </a:lvl2pPr>
            <a:lvl3pPr marL="1143000" indent="-228600">
              <a:defRPr sz="1400" b="1">
                <a:solidFill>
                  <a:schemeClr val="tx1"/>
                </a:solidFill>
                <a:latin typeface="Arial" panose="020B0604020202020204" pitchFamily="34" charset="0"/>
                <a:ea typeface="宋体" panose="02010600030101010101" pitchFamily="2" charset="-122"/>
              </a:defRPr>
            </a:lvl3pPr>
            <a:lvl4pPr marL="1600200" indent="-228600">
              <a:defRPr sz="1400" b="1">
                <a:solidFill>
                  <a:schemeClr val="tx1"/>
                </a:solidFill>
                <a:latin typeface="Arial" panose="020B0604020202020204" pitchFamily="34" charset="0"/>
                <a:ea typeface="宋体" panose="02010600030101010101" pitchFamily="2" charset="-122"/>
              </a:defRPr>
            </a:lvl4pPr>
            <a:lvl5pPr marL="2057400" indent="-228600">
              <a:defRPr sz="1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1600" dirty="0">
                <a:ea typeface="楷体_GB2312" pitchFamily="49" charset="-122"/>
              </a:rPr>
              <a:t>第一章</a:t>
            </a:r>
            <a:r>
              <a:rPr lang="en-US" altLang="zh-CN" sz="1600" dirty="0">
                <a:ea typeface="楷体_GB2312" pitchFamily="49" charset="-122"/>
              </a:rPr>
              <a:t> </a:t>
            </a:r>
            <a:r>
              <a:rPr lang="zh-CN" altLang="en-US" sz="1600" b="0" dirty="0">
                <a:ea typeface="楷体_GB2312" pitchFamily="49" charset="-122"/>
              </a:rPr>
              <a:t>华泰报告效果复现</a:t>
            </a:r>
            <a:endParaRPr lang="en-US" altLang="zh-CN" sz="1600" b="0" dirty="0">
              <a:ea typeface="楷体_GB2312" pitchFamily="49" charset="-122"/>
            </a:endParaRPr>
          </a:p>
          <a:p>
            <a:pPr>
              <a:lnSpc>
                <a:spcPct val="150000"/>
              </a:lnSpc>
            </a:pPr>
            <a:r>
              <a:rPr lang="zh-CN" altLang="en-US" sz="1600" dirty="0">
                <a:ea typeface="楷体_GB2312" pitchFamily="49" charset="-122"/>
              </a:rPr>
              <a:t>第二章 </a:t>
            </a:r>
            <a:r>
              <a:rPr lang="en-US" altLang="zh-CN" sz="1600" b="0" dirty="0" err="1">
                <a:ea typeface="楷体_GB2312" pitchFamily="49" charset="-122"/>
              </a:rPr>
              <a:t>Xgboost</a:t>
            </a:r>
            <a:r>
              <a:rPr lang="zh-CN" altLang="en-US" sz="1600" b="0" dirty="0">
                <a:ea typeface="楷体_GB2312" pitchFamily="49" charset="-122"/>
              </a:rPr>
              <a:t>选股策略实现</a:t>
            </a:r>
            <a:endParaRPr lang="en-US" altLang="zh-CN" sz="1600" b="0" dirty="0">
              <a:ea typeface="楷体_GB2312" pitchFamily="49" charset="-122"/>
            </a:endParaRPr>
          </a:p>
          <a:p>
            <a:pPr>
              <a:lnSpc>
                <a:spcPct val="150000"/>
              </a:lnSpc>
            </a:pPr>
            <a:r>
              <a:rPr lang="zh-CN" altLang="en-US" sz="1600" dirty="0">
                <a:ea typeface="楷体_GB2312" pitchFamily="49" charset="-122"/>
              </a:rPr>
              <a:t>第三章</a:t>
            </a:r>
            <a:r>
              <a:rPr lang="en-US" altLang="zh-CN" sz="1600" dirty="0">
                <a:ea typeface="楷体_GB2312" pitchFamily="49" charset="-122"/>
              </a:rPr>
              <a:t> </a:t>
            </a:r>
            <a:r>
              <a:rPr lang="zh-CN" altLang="en-US" sz="1600" b="0" dirty="0">
                <a:ea typeface="楷体_GB2312" pitchFamily="49" charset="-122"/>
              </a:rPr>
              <a:t>模型对比及分析</a:t>
            </a:r>
            <a:endParaRPr lang="en-US" altLang="zh-CN" sz="1600" b="0" dirty="0">
              <a:ea typeface="楷体_GB2312" pitchFamily="49" charset="-122"/>
            </a:endParaRPr>
          </a:p>
          <a:p>
            <a:pPr>
              <a:lnSpc>
                <a:spcPct val="150000"/>
              </a:lnSpc>
            </a:pPr>
            <a:r>
              <a:rPr lang="zh-CN" altLang="en-US" sz="1600" dirty="0">
                <a:ea typeface="楷体_GB2312" pitchFamily="49" charset="-122"/>
              </a:rPr>
              <a:t>第四章</a:t>
            </a:r>
            <a:r>
              <a:rPr lang="en-US" altLang="zh-CN" sz="1600" dirty="0">
                <a:ea typeface="楷体_GB2312" pitchFamily="49" charset="-122"/>
              </a:rPr>
              <a:t> </a:t>
            </a:r>
            <a:r>
              <a:rPr lang="zh-CN" altLang="en-US" sz="1600" b="0" dirty="0">
                <a:ea typeface="楷体_GB2312" pitchFamily="49" charset="-122"/>
              </a:rPr>
              <a:t>总结及展望</a:t>
            </a:r>
          </a:p>
        </p:txBody>
      </p:sp>
      <p:graphicFrame>
        <p:nvGraphicFramePr>
          <p:cNvPr id="8" name="Group 12">
            <a:extLst>
              <a:ext uri="{FF2B5EF4-FFF2-40B4-BE49-F238E27FC236}">
                <a16:creationId xmlns:a16="http://schemas.microsoft.com/office/drawing/2014/main" id="{316B3A90-31BF-493C-9F7E-58C01A943E22}"/>
              </a:ext>
            </a:extLst>
          </p:cNvPr>
          <p:cNvGraphicFramePr>
            <a:graphicFrameLocks noGrp="1"/>
          </p:cNvGraphicFramePr>
          <p:nvPr>
            <p:extLst>
              <p:ext uri="{D42A27DB-BD31-4B8C-83A1-F6EECF244321}">
                <p14:modId xmlns:p14="http://schemas.microsoft.com/office/powerpoint/2010/main" val="1138253991"/>
              </p:ext>
            </p:extLst>
          </p:nvPr>
        </p:nvGraphicFramePr>
        <p:xfrm>
          <a:off x="553354" y="1496265"/>
          <a:ext cx="7220057" cy="1387759"/>
        </p:xfrm>
        <a:graphic>
          <a:graphicData uri="http://schemas.openxmlformats.org/drawingml/2006/table">
            <a:tbl>
              <a:tblPr/>
              <a:tblGrid>
                <a:gridCol w="1230720">
                  <a:extLst>
                    <a:ext uri="{9D8B030D-6E8A-4147-A177-3AD203B41FA5}">
                      <a16:colId xmlns:a16="http://schemas.microsoft.com/office/drawing/2014/main" val="20000"/>
                    </a:ext>
                  </a:extLst>
                </a:gridCol>
                <a:gridCol w="5989337">
                  <a:extLst>
                    <a:ext uri="{9D8B030D-6E8A-4147-A177-3AD203B41FA5}">
                      <a16:colId xmlns:a16="http://schemas.microsoft.com/office/drawing/2014/main" val="20001"/>
                    </a:ext>
                  </a:extLst>
                </a:gridCol>
              </a:tblGrid>
              <a:tr h="211636">
                <a:tc>
                  <a:txBody>
                    <a:bodyPr/>
                    <a:lstStyle/>
                    <a:p>
                      <a:pPr marL="0" marR="0" lvl="0" indent="0" algn="l" defTabSz="1050925" rtl="0" eaLnBrk="1" fontAlgn="base" latinLnBrk="0" hangingPunct="1">
                        <a:lnSpc>
                          <a:spcPct val="100000"/>
                        </a:lnSpc>
                        <a:spcBef>
                          <a:spcPct val="20000"/>
                        </a:spcBef>
                        <a:spcAft>
                          <a:spcPct val="0"/>
                        </a:spcAft>
                        <a:buClr>
                          <a:srgbClr val="003399"/>
                        </a:buClr>
                        <a:buSzPct val="50000"/>
                        <a:buFont typeface="Wingdings" pitchFamily="2" charset="2"/>
                        <a:buNone/>
                        <a:tabLst/>
                      </a:pPr>
                      <a:r>
                        <a:rPr kumimoji="0" lang="zh-CN" altLang="en-US" sz="1600" b="1" i="0" u="none" strike="noStrike" cap="none" normalizeH="0" baseline="0" dirty="0">
                          <a:ln>
                            <a:noFill/>
                          </a:ln>
                          <a:solidFill>
                            <a:schemeClr val="tx1"/>
                          </a:solidFill>
                          <a:effectLst/>
                          <a:latin typeface="Arial" pitchFamily="34" charset="0"/>
                          <a:ea typeface="楷体_GB2312" pitchFamily="49" charset="-122"/>
                        </a:rPr>
                        <a:t>项目概况</a:t>
                      </a:r>
                    </a:p>
                  </a:txBody>
                  <a:tcPr marL="93804" marR="93804" marT="48511" marB="129364"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50925" rtl="0" eaLnBrk="1" fontAlgn="base" latinLnBrk="0" hangingPunct="1">
                        <a:lnSpc>
                          <a:spcPct val="100000"/>
                        </a:lnSpc>
                        <a:spcBef>
                          <a:spcPct val="20000"/>
                        </a:spcBef>
                        <a:spcAft>
                          <a:spcPct val="0"/>
                        </a:spcAft>
                        <a:buClr>
                          <a:srgbClr val="003399"/>
                        </a:buClr>
                        <a:buSzPct val="50000"/>
                        <a:buFont typeface="Wingdings" pitchFamily="2" charset="2"/>
                        <a:buNone/>
                        <a:tabLst/>
                      </a:pPr>
                      <a:endParaRPr kumimoji="0" lang="zh-CN" altLang="en-US" sz="1600" b="1" i="0" u="none" strike="noStrike" kern="1200" cap="none" normalizeH="0" baseline="0" dirty="0">
                        <a:ln>
                          <a:noFill/>
                        </a:ln>
                        <a:solidFill>
                          <a:schemeClr val="tx1"/>
                        </a:solidFill>
                        <a:effectLst/>
                        <a:latin typeface="Arial" pitchFamily="34" charset="0"/>
                        <a:ea typeface="楷体_GB2312" pitchFamily="49" charset="-122"/>
                        <a:cs typeface="+mn-cs"/>
                      </a:endParaRPr>
                    </a:p>
                  </a:txBody>
                  <a:tcPr marL="93804" marR="93804" marT="48511" marB="129364"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1050925" rtl="0" eaLnBrk="1" fontAlgn="base" latinLnBrk="0" hangingPunct="1">
                        <a:lnSpc>
                          <a:spcPct val="100000"/>
                        </a:lnSpc>
                        <a:spcBef>
                          <a:spcPct val="20000"/>
                        </a:spcBef>
                        <a:spcAft>
                          <a:spcPct val="0"/>
                        </a:spcAft>
                        <a:buClr>
                          <a:srgbClr val="003399"/>
                        </a:buClr>
                        <a:buSzPct val="50000"/>
                        <a:buFont typeface="Wingdings" pitchFamily="2" charset="2"/>
                        <a:buNone/>
                        <a:tabLst/>
                      </a:pPr>
                      <a:endParaRPr kumimoji="0" lang="zh-CN" altLang="zh-CN" sz="1100" b="0" i="0" u="none" strike="noStrike" cap="none" normalizeH="0" baseline="0">
                        <a:ln>
                          <a:noFill/>
                        </a:ln>
                        <a:solidFill>
                          <a:schemeClr val="tx1"/>
                        </a:solidFill>
                        <a:effectLst/>
                        <a:latin typeface="Arial" pitchFamily="34" charset="0"/>
                        <a:ea typeface="楷体_GB2312" pitchFamily="49" charset="-122"/>
                      </a:endParaRPr>
                    </a:p>
                  </a:txBody>
                  <a:tcPr marL="94419" marR="94419" marT="47201" marB="4720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1050925" rtl="0" eaLnBrk="1" fontAlgn="base" latinLnBrk="0" hangingPunct="1">
                        <a:lnSpc>
                          <a:spcPct val="100000"/>
                        </a:lnSpc>
                        <a:spcBef>
                          <a:spcPct val="20000"/>
                        </a:spcBef>
                        <a:spcAft>
                          <a:spcPct val="0"/>
                        </a:spcAft>
                        <a:buClr>
                          <a:srgbClr val="003399"/>
                        </a:buClr>
                        <a:buSzPct val="50000"/>
                        <a:buFont typeface="Wingdings" pitchFamily="2" charset="2"/>
                        <a:buNone/>
                        <a:tabLst/>
                      </a:pPr>
                      <a:endParaRPr kumimoji="0" lang="zh-CN" altLang="zh-CN" sz="1100" b="0" i="0" u="none" strike="noStrike" cap="none" normalizeH="0" baseline="0" dirty="0">
                        <a:ln>
                          <a:noFill/>
                        </a:ln>
                        <a:solidFill>
                          <a:schemeClr val="tx1"/>
                        </a:solidFill>
                        <a:effectLst/>
                        <a:latin typeface="Arial" pitchFamily="34" charset="0"/>
                        <a:ea typeface="楷体_GB2312" pitchFamily="49" charset="-122"/>
                      </a:endParaRPr>
                    </a:p>
                  </a:txBody>
                  <a:tcPr marL="94419" marR="94419" marT="47201" marB="4720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677478">
                <a:tc>
                  <a:txBody>
                    <a:bodyPr/>
                    <a:lstStyle/>
                    <a:p>
                      <a:pPr marL="0" marR="0" lvl="0" indent="0" algn="l" defTabSz="1050925" rtl="0" eaLnBrk="1" fontAlgn="base" latinLnBrk="0" hangingPunct="1">
                        <a:lnSpc>
                          <a:spcPct val="100000"/>
                        </a:lnSpc>
                        <a:spcBef>
                          <a:spcPct val="20000"/>
                        </a:spcBef>
                        <a:spcAft>
                          <a:spcPct val="0"/>
                        </a:spcAft>
                        <a:buClr>
                          <a:srgbClr val="003399"/>
                        </a:buClr>
                        <a:buSzPct val="50000"/>
                        <a:buFont typeface="Wingdings" pitchFamily="2" charset="2"/>
                        <a:buNone/>
                        <a:tabLst/>
                      </a:pPr>
                      <a:endParaRPr kumimoji="0" lang="zh-CN" altLang="zh-CN" sz="1600" b="1" i="0" u="none" strike="noStrike" kern="1200" cap="none" normalizeH="0" baseline="0" dirty="0">
                        <a:ln>
                          <a:noFill/>
                        </a:ln>
                        <a:solidFill>
                          <a:schemeClr val="tx1"/>
                        </a:solidFill>
                        <a:effectLst/>
                        <a:latin typeface="Arial" pitchFamily="34" charset="0"/>
                        <a:ea typeface="楷体_GB2312" pitchFamily="49" charset="-122"/>
                        <a:cs typeface="+mn-cs"/>
                      </a:endParaRPr>
                    </a:p>
                  </a:txBody>
                  <a:tcPr marL="94419" marR="94419" marT="47201" marB="47201" horzOverflow="overflow">
                    <a:lnL>
                      <a:noFill/>
                    </a:lnL>
                    <a:lnR>
                      <a:noFill/>
                    </a:lnR>
                    <a:lnT>
                      <a:noFill/>
                    </a:lnT>
                    <a:lnB>
                      <a:noFill/>
                    </a:lnB>
                    <a:lnTlToBr>
                      <a:noFill/>
                    </a:lnTlToBr>
                    <a:lnBlToTr>
                      <a:noFill/>
                    </a:lnBlToTr>
                    <a:noFill/>
                  </a:tcPr>
                </a:tc>
                <a:tc>
                  <a:txBody>
                    <a:bodyPr/>
                    <a:lstStyle/>
                    <a:p>
                      <a:pPr marL="355600" marR="0" lvl="0" indent="-355600" algn="l" defTabSz="1050925" rtl="0" eaLnBrk="1" fontAlgn="base" latinLnBrk="0" hangingPunct="1">
                        <a:lnSpc>
                          <a:spcPct val="100000"/>
                        </a:lnSpc>
                        <a:spcBef>
                          <a:spcPct val="50000"/>
                        </a:spcBef>
                        <a:spcAft>
                          <a:spcPct val="0"/>
                        </a:spcAft>
                        <a:buClr>
                          <a:srgbClr val="003399"/>
                        </a:buClr>
                        <a:buSzTx/>
                        <a:buFont typeface="Wingdings" pitchFamily="2" charset="2"/>
                        <a:buNone/>
                        <a:tabLst/>
                      </a:pPr>
                      <a:endParaRPr kumimoji="0" lang="zh-CN" altLang="en-US" sz="1600" b="1" i="0" u="none" strike="noStrike" kern="1200" cap="none" normalizeH="0" baseline="0" dirty="0">
                        <a:ln>
                          <a:noFill/>
                        </a:ln>
                        <a:solidFill>
                          <a:schemeClr val="tx1"/>
                        </a:solidFill>
                        <a:effectLst/>
                        <a:latin typeface="Arial" pitchFamily="34" charset="0"/>
                        <a:ea typeface="楷体_GB2312" pitchFamily="49" charset="-122"/>
                        <a:cs typeface="+mn-cs"/>
                      </a:endParaRPr>
                    </a:p>
                    <a:p>
                      <a:pPr marL="355600" marR="0" lvl="0" indent="-355600" algn="l" defTabSz="1050925" rtl="0" eaLnBrk="1" fontAlgn="base" latinLnBrk="0" hangingPunct="1">
                        <a:lnSpc>
                          <a:spcPct val="100000"/>
                        </a:lnSpc>
                        <a:spcBef>
                          <a:spcPct val="50000"/>
                        </a:spcBef>
                        <a:spcAft>
                          <a:spcPct val="0"/>
                        </a:spcAft>
                        <a:buClr>
                          <a:srgbClr val="003399"/>
                        </a:buClr>
                        <a:buSzTx/>
                        <a:buFont typeface="Wingdings" pitchFamily="2" charset="2"/>
                        <a:buNone/>
                        <a:tabLst/>
                      </a:pPr>
                      <a:endParaRPr kumimoji="0" lang="en-US" altLang="zh-CN" sz="1600" b="1" i="0" u="none" strike="noStrike" kern="1200" cap="none" normalizeH="0" baseline="0" dirty="0">
                        <a:ln>
                          <a:noFill/>
                        </a:ln>
                        <a:solidFill>
                          <a:schemeClr val="tx1"/>
                        </a:solidFill>
                        <a:effectLst/>
                        <a:latin typeface="Arial" pitchFamily="34" charset="0"/>
                        <a:ea typeface="楷体_GB2312" pitchFamily="49" charset="-122"/>
                        <a:cs typeface="+mn-cs"/>
                      </a:endParaRPr>
                    </a:p>
                  </a:txBody>
                  <a:tcPr marL="94419" marR="94419" marT="47201" marB="4720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43813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2">
            <a:extLst>
              <a:ext uri="{FF2B5EF4-FFF2-40B4-BE49-F238E27FC236}">
                <a16:creationId xmlns:a16="http://schemas.microsoft.com/office/drawing/2014/main" id="{74F7E43E-E9B3-4430-89B4-00274EEF8F54}"/>
              </a:ext>
            </a:extLst>
          </p:cNvPr>
          <p:cNvGraphicFramePr>
            <a:graphicFrameLocks noGrp="1"/>
          </p:cNvGraphicFramePr>
          <p:nvPr>
            <p:extLst>
              <p:ext uri="{D42A27DB-BD31-4B8C-83A1-F6EECF244321}">
                <p14:modId xmlns:p14="http://schemas.microsoft.com/office/powerpoint/2010/main" val="495100554"/>
              </p:ext>
            </p:extLst>
          </p:nvPr>
        </p:nvGraphicFramePr>
        <p:xfrm>
          <a:off x="517525" y="1600596"/>
          <a:ext cx="7220057" cy="1387759"/>
        </p:xfrm>
        <a:graphic>
          <a:graphicData uri="http://schemas.openxmlformats.org/drawingml/2006/table">
            <a:tbl>
              <a:tblPr/>
              <a:tblGrid>
                <a:gridCol w="912668">
                  <a:extLst>
                    <a:ext uri="{9D8B030D-6E8A-4147-A177-3AD203B41FA5}">
                      <a16:colId xmlns:a16="http://schemas.microsoft.com/office/drawing/2014/main" val="20000"/>
                    </a:ext>
                  </a:extLst>
                </a:gridCol>
                <a:gridCol w="6307389">
                  <a:extLst>
                    <a:ext uri="{9D8B030D-6E8A-4147-A177-3AD203B41FA5}">
                      <a16:colId xmlns:a16="http://schemas.microsoft.com/office/drawing/2014/main" val="20001"/>
                    </a:ext>
                  </a:extLst>
                </a:gridCol>
              </a:tblGrid>
              <a:tr h="212803">
                <a:tc>
                  <a:txBody>
                    <a:bodyPr/>
                    <a:lstStyle/>
                    <a:p>
                      <a:pPr marL="0" marR="0" lvl="0" indent="0" algn="l" defTabSz="1050925" rtl="0" eaLnBrk="1" fontAlgn="base" latinLnBrk="0" hangingPunct="1">
                        <a:lnSpc>
                          <a:spcPct val="100000"/>
                        </a:lnSpc>
                        <a:spcBef>
                          <a:spcPct val="20000"/>
                        </a:spcBef>
                        <a:spcAft>
                          <a:spcPct val="0"/>
                        </a:spcAft>
                        <a:buClr>
                          <a:srgbClr val="003399"/>
                        </a:buClr>
                        <a:buSzPct val="50000"/>
                        <a:buFont typeface="Wingdings" pitchFamily="2" charset="2"/>
                        <a:buNone/>
                        <a:tabLst/>
                      </a:pPr>
                      <a:r>
                        <a:rPr kumimoji="0" lang="zh-CN" altLang="en-US" sz="1600" b="1" i="0" u="none" strike="noStrike" cap="none" normalizeH="0" baseline="0" dirty="0">
                          <a:ln>
                            <a:noFill/>
                          </a:ln>
                          <a:solidFill>
                            <a:schemeClr val="tx1"/>
                          </a:solidFill>
                          <a:effectLst/>
                          <a:latin typeface="Arial" pitchFamily="34" charset="0"/>
                          <a:ea typeface="楷体_GB2312" pitchFamily="49" charset="-122"/>
                        </a:rPr>
                        <a:t>第一章</a:t>
                      </a:r>
                    </a:p>
                  </a:txBody>
                  <a:tcPr marL="93804" marR="93804" marT="48511" marB="129364"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50925" rtl="0" eaLnBrk="1" fontAlgn="base" latinLnBrk="0" hangingPunct="1">
                        <a:lnSpc>
                          <a:spcPct val="100000"/>
                        </a:lnSpc>
                        <a:spcBef>
                          <a:spcPct val="20000"/>
                        </a:spcBef>
                        <a:spcAft>
                          <a:spcPct val="0"/>
                        </a:spcAft>
                        <a:buClr>
                          <a:srgbClr val="003399"/>
                        </a:buClr>
                        <a:buSzPct val="50000"/>
                        <a:buFont typeface="Wingdings" pitchFamily="2" charset="2"/>
                        <a:buNone/>
                        <a:tabLst/>
                      </a:pPr>
                      <a:r>
                        <a:rPr kumimoji="0" lang="zh-CN" altLang="en-US" sz="1600" b="1" i="0" u="none" strike="noStrike" kern="1200" cap="none" normalizeH="0" baseline="0" dirty="0">
                          <a:ln>
                            <a:noFill/>
                          </a:ln>
                          <a:solidFill>
                            <a:schemeClr val="tx1"/>
                          </a:solidFill>
                          <a:effectLst/>
                          <a:latin typeface="Arial" pitchFamily="34" charset="0"/>
                          <a:ea typeface="楷体_GB2312" pitchFamily="49" charset="-122"/>
                          <a:cs typeface="+mn-cs"/>
                        </a:rPr>
                        <a:t>华泰报告效果复现</a:t>
                      </a:r>
                    </a:p>
                  </a:txBody>
                  <a:tcPr marL="93804" marR="93804" marT="48511" marB="129364"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2230">
                <a:tc>
                  <a:txBody>
                    <a:bodyPr/>
                    <a:lstStyle/>
                    <a:p>
                      <a:pPr marL="0" marR="0" lvl="0" indent="0" algn="l" defTabSz="1050925" rtl="0" eaLnBrk="1" fontAlgn="base" latinLnBrk="0" hangingPunct="1">
                        <a:lnSpc>
                          <a:spcPct val="100000"/>
                        </a:lnSpc>
                        <a:spcBef>
                          <a:spcPct val="20000"/>
                        </a:spcBef>
                        <a:spcAft>
                          <a:spcPct val="0"/>
                        </a:spcAft>
                        <a:buClr>
                          <a:srgbClr val="003399"/>
                        </a:buClr>
                        <a:buSzPct val="50000"/>
                        <a:buFont typeface="Wingdings" pitchFamily="2" charset="2"/>
                        <a:buNone/>
                        <a:tabLst/>
                      </a:pPr>
                      <a:endParaRPr kumimoji="0" lang="zh-CN" altLang="zh-CN" sz="1100" b="0" i="0" u="none" strike="noStrike" cap="none" normalizeH="0" baseline="0">
                        <a:ln>
                          <a:noFill/>
                        </a:ln>
                        <a:solidFill>
                          <a:schemeClr val="tx1"/>
                        </a:solidFill>
                        <a:effectLst/>
                        <a:latin typeface="Arial" pitchFamily="34" charset="0"/>
                        <a:ea typeface="楷体_GB2312" pitchFamily="49" charset="-122"/>
                      </a:endParaRPr>
                    </a:p>
                  </a:txBody>
                  <a:tcPr marL="94419" marR="94419" marT="47201" marB="4720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1050925" rtl="0" eaLnBrk="1" fontAlgn="base" latinLnBrk="0" hangingPunct="1">
                        <a:lnSpc>
                          <a:spcPct val="100000"/>
                        </a:lnSpc>
                        <a:spcBef>
                          <a:spcPct val="20000"/>
                        </a:spcBef>
                        <a:spcAft>
                          <a:spcPct val="0"/>
                        </a:spcAft>
                        <a:buClr>
                          <a:srgbClr val="003399"/>
                        </a:buClr>
                        <a:buSzPct val="50000"/>
                        <a:buFont typeface="Wingdings" pitchFamily="2" charset="2"/>
                        <a:buNone/>
                        <a:tabLst/>
                      </a:pPr>
                      <a:endParaRPr kumimoji="0" lang="zh-CN" altLang="zh-CN" sz="1100" b="0" i="0" u="none" strike="noStrike" cap="none" normalizeH="0" baseline="0" dirty="0">
                        <a:ln>
                          <a:noFill/>
                        </a:ln>
                        <a:solidFill>
                          <a:schemeClr val="tx1"/>
                        </a:solidFill>
                        <a:effectLst/>
                        <a:latin typeface="Arial" pitchFamily="34" charset="0"/>
                        <a:ea typeface="楷体_GB2312" pitchFamily="49" charset="-122"/>
                      </a:endParaRPr>
                    </a:p>
                  </a:txBody>
                  <a:tcPr marL="94419" marR="94419" marT="47201" marB="4720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55249">
                <a:tc>
                  <a:txBody>
                    <a:bodyPr/>
                    <a:lstStyle/>
                    <a:p>
                      <a:pPr marL="0" marR="0" lvl="0" indent="0" algn="l" defTabSz="1050925" rtl="0" eaLnBrk="1" fontAlgn="base" latinLnBrk="0" hangingPunct="1">
                        <a:lnSpc>
                          <a:spcPct val="100000"/>
                        </a:lnSpc>
                        <a:spcBef>
                          <a:spcPct val="20000"/>
                        </a:spcBef>
                        <a:spcAft>
                          <a:spcPct val="0"/>
                        </a:spcAft>
                        <a:buClr>
                          <a:srgbClr val="003399"/>
                        </a:buClr>
                        <a:buSzPct val="50000"/>
                        <a:buFont typeface="Wingdings" pitchFamily="2" charset="2"/>
                        <a:buNone/>
                        <a:tabLst/>
                      </a:pPr>
                      <a:endParaRPr kumimoji="0" lang="zh-CN" altLang="zh-CN" sz="1600" b="1" i="0" u="none" strike="noStrike" kern="1200" cap="none" normalizeH="0" baseline="0" dirty="0">
                        <a:ln>
                          <a:noFill/>
                        </a:ln>
                        <a:solidFill>
                          <a:schemeClr val="tx1"/>
                        </a:solidFill>
                        <a:effectLst/>
                        <a:latin typeface="Arial" pitchFamily="34" charset="0"/>
                        <a:ea typeface="楷体_GB2312" pitchFamily="49" charset="-122"/>
                        <a:cs typeface="+mn-cs"/>
                      </a:endParaRPr>
                    </a:p>
                  </a:txBody>
                  <a:tcPr marL="94419" marR="94419" marT="47201" marB="47201" horzOverflow="overflow">
                    <a:lnL>
                      <a:noFill/>
                    </a:lnL>
                    <a:lnR>
                      <a:noFill/>
                    </a:lnR>
                    <a:lnT>
                      <a:noFill/>
                    </a:lnT>
                    <a:lnB>
                      <a:noFill/>
                    </a:lnB>
                    <a:lnTlToBr>
                      <a:noFill/>
                    </a:lnTlToBr>
                    <a:lnBlToTr>
                      <a:noFill/>
                    </a:lnBlToTr>
                    <a:noFill/>
                  </a:tcPr>
                </a:tc>
                <a:tc>
                  <a:txBody>
                    <a:bodyPr/>
                    <a:lstStyle/>
                    <a:p>
                      <a:pPr marL="355600" marR="0" lvl="0" indent="-355600" algn="l" defTabSz="1050925" rtl="0" eaLnBrk="1" fontAlgn="base" latinLnBrk="0" hangingPunct="1">
                        <a:lnSpc>
                          <a:spcPct val="100000"/>
                        </a:lnSpc>
                        <a:spcBef>
                          <a:spcPct val="50000"/>
                        </a:spcBef>
                        <a:spcAft>
                          <a:spcPct val="0"/>
                        </a:spcAft>
                        <a:buClr>
                          <a:srgbClr val="003399"/>
                        </a:buClr>
                        <a:buSzTx/>
                        <a:buFont typeface="Wingdings" pitchFamily="2" charset="2"/>
                        <a:buNone/>
                        <a:tabLst/>
                      </a:pPr>
                      <a:endParaRPr kumimoji="0" lang="zh-CN" altLang="en-US" sz="1600" b="1" i="0" u="none" strike="noStrike" kern="1200" cap="none" normalizeH="0" baseline="0" dirty="0">
                        <a:ln>
                          <a:noFill/>
                        </a:ln>
                        <a:solidFill>
                          <a:schemeClr val="tx1"/>
                        </a:solidFill>
                        <a:effectLst/>
                        <a:latin typeface="Arial" pitchFamily="34" charset="0"/>
                        <a:ea typeface="楷体_GB2312" pitchFamily="49" charset="-122"/>
                        <a:cs typeface="+mn-cs"/>
                      </a:endParaRPr>
                    </a:p>
                    <a:p>
                      <a:pPr marL="355600" marR="0" lvl="0" indent="-355600" algn="l" defTabSz="1050925" rtl="0" eaLnBrk="1" fontAlgn="base" latinLnBrk="0" hangingPunct="1">
                        <a:lnSpc>
                          <a:spcPct val="100000"/>
                        </a:lnSpc>
                        <a:spcBef>
                          <a:spcPct val="50000"/>
                        </a:spcBef>
                        <a:spcAft>
                          <a:spcPct val="0"/>
                        </a:spcAft>
                        <a:buClr>
                          <a:srgbClr val="003399"/>
                        </a:buClr>
                        <a:buSzTx/>
                        <a:buFont typeface="Wingdings" pitchFamily="2" charset="2"/>
                        <a:buNone/>
                        <a:tabLst/>
                      </a:pPr>
                      <a:endParaRPr kumimoji="0" lang="en-US" altLang="zh-CN" sz="1600" b="1" i="0" u="none" strike="noStrike" kern="1200" cap="none" normalizeH="0" baseline="0" dirty="0">
                        <a:ln>
                          <a:noFill/>
                        </a:ln>
                        <a:solidFill>
                          <a:schemeClr val="tx1"/>
                        </a:solidFill>
                        <a:effectLst/>
                        <a:latin typeface="Arial" pitchFamily="34" charset="0"/>
                        <a:ea typeface="楷体_GB2312" pitchFamily="49" charset="-122"/>
                        <a:cs typeface="+mn-cs"/>
                      </a:endParaRPr>
                    </a:p>
                  </a:txBody>
                  <a:tcPr marL="94419" marR="94419" marT="47201" marB="4720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TextBox 5">
            <a:extLst>
              <a:ext uri="{FF2B5EF4-FFF2-40B4-BE49-F238E27FC236}">
                <a16:creationId xmlns:a16="http://schemas.microsoft.com/office/drawing/2014/main" id="{98EF0E2E-1D42-4673-8C89-5C4FDFBE3348}"/>
              </a:ext>
            </a:extLst>
          </p:cNvPr>
          <p:cNvSpPr txBox="1">
            <a:spLocks noChangeArrowheads="1"/>
          </p:cNvSpPr>
          <p:nvPr/>
        </p:nvSpPr>
        <p:spPr bwMode="auto">
          <a:xfrm>
            <a:off x="1466361" y="2161582"/>
            <a:ext cx="4689913" cy="137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133" tIns="41067" rIns="82133" bIns="41067">
            <a:spAutoFit/>
          </a:bodyPr>
          <a:lstStyle>
            <a:lvl1pPr>
              <a:defRPr sz="1400" b="1">
                <a:solidFill>
                  <a:schemeClr val="tx1"/>
                </a:solidFill>
                <a:latin typeface="Arial" panose="020B0604020202020204" pitchFamily="34" charset="0"/>
                <a:ea typeface="宋体" panose="02010600030101010101" pitchFamily="2" charset="-122"/>
              </a:defRPr>
            </a:lvl1pPr>
            <a:lvl2pPr marL="742950" indent="-285750">
              <a:defRPr sz="1400" b="1">
                <a:solidFill>
                  <a:schemeClr val="tx1"/>
                </a:solidFill>
                <a:latin typeface="Arial" panose="020B0604020202020204" pitchFamily="34" charset="0"/>
                <a:ea typeface="宋体" panose="02010600030101010101" pitchFamily="2" charset="-122"/>
              </a:defRPr>
            </a:lvl2pPr>
            <a:lvl3pPr marL="1143000" indent="-228600">
              <a:defRPr sz="1400" b="1">
                <a:solidFill>
                  <a:schemeClr val="tx1"/>
                </a:solidFill>
                <a:latin typeface="Arial" panose="020B0604020202020204" pitchFamily="34" charset="0"/>
                <a:ea typeface="宋体" panose="02010600030101010101" pitchFamily="2" charset="-122"/>
              </a:defRPr>
            </a:lvl3pPr>
            <a:lvl4pPr marL="1600200" indent="-228600">
              <a:defRPr sz="1400" b="1">
                <a:solidFill>
                  <a:schemeClr val="tx1"/>
                </a:solidFill>
                <a:latin typeface="Arial" panose="020B0604020202020204" pitchFamily="34" charset="0"/>
                <a:ea typeface="宋体" panose="02010600030101010101" pitchFamily="2" charset="-122"/>
              </a:defRPr>
            </a:lvl4pPr>
            <a:lvl5pPr marL="2057400" indent="-228600">
              <a:defRPr sz="1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1438" b="0" dirty="0">
                <a:ea typeface="楷体_GB2312" panose="02010609030101010101" pitchFamily="49" charset="-122"/>
              </a:rPr>
              <a:t>1.1 </a:t>
            </a:r>
            <a:r>
              <a:rPr lang="zh-CN" altLang="en-US" sz="1438" b="0" dirty="0">
                <a:ea typeface="楷体_GB2312" panose="02010609030101010101" pitchFamily="49" charset="-122"/>
              </a:rPr>
              <a:t>神经网络简要介绍</a:t>
            </a:r>
            <a:endParaRPr lang="en-US" altLang="zh-CN" sz="1438" b="0" dirty="0">
              <a:ea typeface="楷体_GB2312" panose="02010609030101010101" pitchFamily="49" charset="-122"/>
            </a:endParaRPr>
          </a:p>
          <a:p>
            <a:pPr eaLnBrk="1" hangingPunct="1">
              <a:lnSpc>
                <a:spcPct val="150000"/>
              </a:lnSpc>
            </a:pPr>
            <a:r>
              <a:rPr lang="en-US" altLang="zh-CN" sz="1438" b="0" dirty="0">
                <a:ea typeface="楷体_GB2312" panose="02010609030101010101" pitchFamily="49" charset="-122"/>
              </a:rPr>
              <a:t>1.2 </a:t>
            </a:r>
            <a:r>
              <a:rPr lang="zh-CN" altLang="en-US" sz="1438" b="0" dirty="0">
                <a:ea typeface="楷体_GB2312" panose="02010609030101010101" pitchFamily="49" charset="-122"/>
              </a:rPr>
              <a:t>华泰报告主要内容</a:t>
            </a:r>
            <a:endParaRPr lang="en-US" altLang="zh-CN" sz="1438" b="0" dirty="0">
              <a:ea typeface="楷体_GB2312" panose="02010609030101010101" pitchFamily="49" charset="-122"/>
            </a:endParaRPr>
          </a:p>
          <a:p>
            <a:pPr>
              <a:lnSpc>
                <a:spcPct val="150000"/>
              </a:lnSpc>
            </a:pPr>
            <a:r>
              <a:rPr lang="en-US" altLang="zh-CN" sz="1438" b="0" dirty="0">
                <a:ea typeface="楷体_GB2312" panose="02010609030101010101" pitchFamily="49" charset="-122"/>
              </a:rPr>
              <a:t>1.3 </a:t>
            </a:r>
            <a:r>
              <a:rPr lang="zh-CN" altLang="en-US" sz="1438" b="0" dirty="0">
                <a:ea typeface="楷体_GB2312" panose="02010609030101010101" pitchFamily="49" charset="-122"/>
              </a:rPr>
              <a:t>特征工程</a:t>
            </a:r>
            <a:endParaRPr lang="en-US" altLang="zh-CN" sz="1438" b="0" dirty="0">
              <a:ea typeface="楷体_GB2312" panose="02010609030101010101" pitchFamily="49" charset="-122"/>
            </a:endParaRPr>
          </a:p>
          <a:p>
            <a:pPr eaLnBrk="1" hangingPunct="1">
              <a:lnSpc>
                <a:spcPct val="150000"/>
              </a:lnSpc>
            </a:pPr>
            <a:r>
              <a:rPr lang="en-US" altLang="zh-CN" sz="1438" b="0" dirty="0">
                <a:ea typeface="楷体_GB2312" panose="02010609030101010101" pitchFamily="49" charset="-122"/>
              </a:rPr>
              <a:t>1.4 </a:t>
            </a:r>
            <a:r>
              <a:rPr lang="zh-CN" altLang="en-US" sz="1438" b="0" dirty="0">
                <a:ea typeface="楷体_GB2312" panose="02010609030101010101" pitchFamily="49" charset="-122"/>
              </a:rPr>
              <a:t>神经网络搭建</a:t>
            </a:r>
            <a:endParaRPr lang="en-US" altLang="zh-CN" sz="1438" b="0" dirty="0">
              <a:ea typeface="楷体_GB2312" panose="02010609030101010101" pitchFamily="49" charset="-122"/>
            </a:endParaRPr>
          </a:p>
        </p:txBody>
      </p:sp>
    </p:spTree>
    <p:extLst>
      <p:ext uri="{BB962C8B-B14F-4D97-AF65-F5344CB8AC3E}">
        <p14:creationId xmlns:p14="http://schemas.microsoft.com/office/powerpoint/2010/main" val="2156871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D650FA8-06BF-4C92-88D5-D7673BFE14A8}"/>
              </a:ext>
            </a:extLst>
          </p:cNvPr>
          <p:cNvSpPr>
            <a:spLocks noGrp="1"/>
          </p:cNvSpPr>
          <p:nvPr>
            <p:ph type="body" sz="quarter" idx="10"/>
          </p:nvPr>
        </p:nvSpPr>
        <p:spPr/>
        <p:txBody>
          <a:bodyPr/>
          <a:lstStyle/>
          <a:p>
            <a:r>
              <a:rPr lang="zh-CN" altLang="en-US" sz="1400" b="1" dirty="0">
                <a:solidFill>
                  <a:srgbClr val="000000"/>
                </a:solidFill>
                <a:latin typeface="+mn-ea"/>
                <a:cs typeface="Arial" pitchFamily="34" charset="0"/>
                <a:sym typeface="Arial" panose="020B0604020202020204" pitchFamily="34" charset="0"/>
              </a:rPr>
              <a:t>前向传播</a:t>
            </a:r>
            <a:r>
              <a:rPr lang="en-US" altLang="zh-CN" sz="1400" b="1" dirty="0">
                <a:solidFill>
                  <a:srgbClr val="000000"/>
                </a:solidFill>
                <a:latin typeface="+mn-ea"/>
                <a:cs typeface="Arial" pitchFamily="34" charset="0"/>
                <a:sym typeface="Arial" panose="020B0604020202020204" pitchFamily="34" charset="0"/>
              </a:rPr>
              <a:t>:</a:t>
            </a:r>
          </a:p>
          <a:p>
            <a:pPr marL="628650" lvl="1" indent="-171450">
              <a:buFont typeface="Wingdings" panose="05000000000000000000" pitchFamily="2" charset="2"/>
              <a:buChar char="Ø"/>
            </a:pPr>
            <a:r>
              <a:rPr lang="en-US" altLang="zh-CN" sz="1000" b="1" dirty="0">
                <a:solidFill>
                  <a:srgbClr val="000000"/>
                </a:solidFill>
                <a:latin typeface="+mn-ea"/>
                <a:cs typeface="Arial" pitchFamily="34" charset="0"/>
                <a:sym typeface="Arial" panose="020B0604020202020204" pitchFamily="34" charset="0"/>
              </a:rPr>
              <a:t>	</a:t>
            </a:r>
            <a:r>
              <a:rPr lang="zh-CN" altLang="en-US" sz="1400" b="1" dirty="0">
                <a:solidFill>
                  <a:srgbClr val="000000"/>
                </a:solidFill>
                <a:latin typeface="+mn-ea"/>
                <a:cs typeface="Arial" pitchFamily="34" charset="0"/>
                <a:sym typeface="Arial" panose="020B0604020202020204" pitchFamily="34" charset="0"/>
              </a:rPr>
              <a:t>激活函数：</a:t>
            </a:r>
            <a:r>
              <a:rPr lang="zh-CN" altLang="en-US" sz="1400" dirty="0">
                <a:solidFill>
                  <a:srgbClr val="000000"/>
                </a:solidFill>
                <a:latin typeface="+mn-ea"/>
                <a:cs typeface="Arial" pitchFamily="34" charset="0"/>
              </a:rPr>
              <a:t>打破网络的线性映射关系，如果网络只存在线性关系，则无论网络多深多复杂，最后都可以用单层网络替换（如</a:t>
            </a:r>
            <a:r>
              <a:rPr lang="en-US" altLang="zh-CN" sz="1400" dirty="0" err="1">
                <a:solidFill>
                  <a:srgbClr val="000000"/>
                </a:solidFill>
                <a:latin typeface="+mn-ea"/>
                <a:cs typeface="Arial" pitchFamily="34" charset="0"/>
              </a:rPr>
              <a:t>softmax</a:t>
            </a:r>
            <a:r>
              <a:rPr lang="en-US" altLang="zh-CN" sz="1400" dirty="0">
                <a:solidFill>
                  <a:srgbClr val="000000"/>
                </a:solidFill>
                <a:latin typeface="+mn-ea"/>
                <a:cs typeface="Arial" pitchFamily="34" charset="0"/>
              </a:rPr>
              <a:t>, sigmoid</a:t>
            </a:r>
            <a:r>
              <a:rPr lang="zh-CN" altLang="en-US" sz="1400" dirty="0">
                <a:solidFill>
                  <a:srgbClr val="000000"/>
                </a:solidFill>
                <a:latin typeface="+mn-ea"/>
                <a:cs typeface="Arial" pitchFamily="34" charset="0"/>
              </a:rPr>
              <a:t>以及现在流行的</a:t>
            </a:r>
            <a:r>
              <a:rPr lang="en-US" altLang="zh-CN" sz="1400" dirty="0" err="1">
                <a:solidFill>
                  <a:srgbClr val="000000"/>
                </a:solidFill>
                <a:latin typeface="+mn-ea"/>
                <a:cs typeface="Arial" pitchFamily="34" charset="0"/>
              </a:rPr>
              <a:t>Relu</a:t>
            </a:r>
            <a:r>
              <a:rPr lang="zh-CN" altLang="en-US" sz="1400" dirty="0">
                <a:solidFill>
                  <a:srgbClr val="000000"/>
                </a:solidFill>
                <a:latin typeface="+mn-ea"/>
                <a:cs typeface="Arial" pitchFamily="34" charset="0"/>
              </a:rPr>
              <a:t>）</a:t>
            </a:r>
            <a:endParaRPr lang="en-US" altLang="zh-CN" sz="1400" dirty="0">
              <a:solidFill>
                <a:srgbClr val="000000"/>
              </a:solidFill>
              <a:latin typeface="+mn-ea"/>
              <a:cs typeface="Arial" pitchFamily="34" charset="0"/>
            </a:endParaRPr>
          </a:p>
          <a:p>
            <a:pPr marL="628650" lvl="1" indent="-171450">
              <a:buFont typeface="Wingdings" panose="05000000000000000000" pitchFamily="2" charset="2"/>
              <a:buChar char="Ø"/>
            </a:pPr>
            <a:r>
              <a:rPr lang="en-US" altLang="zh-CN" sz="1400" dirty="0">
                <a:solidFill>
                  <a:srgbClr val="000000"/>
                </a:solidFill>
                <a:latin typeface="+mn-ea"/>
                <a:cs typeface="Arial" pitchFamily="34" charset="0"/>
              </a:rPr>
              <a:t>     </a:t>
            </a:r>
            <a:r>
              <a:rPr lang="zh-CN" altLang="en-US" sz="1400" b="1" dirty="0">
                <a:solidFill>
                  <a:srgbClr val="000000"/>
                </a:solidFill>
                <a:latin typeface="+mn-ea"/>
                <a:cs typeface="Arial" pitchFamily="34" charset="0"/>
              </a:rPr>
              <a:t>损失函数：</a:t>
            </a:r>
            <a:r>
              <a:rPr lang="zh-CN" altLang="en-US" sz="1400" dirty="0">
                <a:solidFill>
                  <a:srgbClr val="000000"/>
                </a:solidFill>
                <a:latin typeface="+mn-ea"/>
                <a:cs typeface="Arial" pitchFamily="34" charset="0"/>
              </a:rPr>
              <a:t>在模型最后一层输出与训练的标签的误差，用于更新参数</a:t>
            </a:r>
            <a:endParaRPr lang="en-US" altLang="zh-CN" sz="1400" b="1" dirty="0">
              <a:solidFill>
                <a:srgbClr val="000000"/>
              </a:solidFill>
              <a:latin typeface="+mn-ea"/>
              <a:cs typeface="Arial" pitchFamily="34" charset="0"/>
              <a:sym typeface="Arial" panose="020B0604020202020204" pitchFamily="34" charset="0"/>
            </a:endParaRPr>
          </a:p>
          <a:p>
            <a:r>
              <a:rPr lang="zh-CN" altLang="en-US" sz="1400" b="1" dirty="0">
                <a:solidFill>
                  <a:srgbClr val="000000"/>
                </a:solidFill>
                <a:latin typeface="+mn-ea"/>
                <a:cs typeface="Arial" pitchFamily="34" charset="0"/>
              </a:rPr>
              <a:t>反向传播算法：</a:t>
            </a:r>
            <a:endParaRPr lang="en-US" altLang="zh-CN" sz="1400" b="1" dirty="0">
              <a:solidFill>
                <a:srgbClr val="000000"/>
              </a:solidFill>
              <a:latin typeface="+mn-ea"/>
              <a:cs typeface="Arial" pitchFamily="34" charset="0"/>
            </a:endParaRPr>
          </a:p>
          <a:p>
            <a:pPr marL="628650" lvl="1" indent="-171450">
              <a:buFont typeface="Wingdings" panose="05000000000000000000" pitchFamily="2" charset="2"/>
              <a:buChar char="Ø"/>
            </a:pPr>
            <a:r>
              <a:rPr lang="en-US" altLang="zh-CN" sz="1000" b="1" dirty="0">
                <a:solidFill>
                  <a:srgbClr val="000000"/>
                </a:solidFill>
                <a:latin typeface="+mn-ea"/>
                <a:cs typeface="Arial" pitchFamily="34" charset="0"/>
                <a:sym typeface="Arial" panose="020B0604020202020204" pitchFamily="34" charset="0"/>
              </a:rPr>
              <a:t>        </a:t>
            </a:r>
            <a:r>
              <a:rPr lang="zh-CN" altLang="en-US" sz="1400" b="1" dirty="0">
                <a:solidFill>
                  <a:srgbClr val="000000"/>
                </a:solidFill>
                <a:latin typeface="+mn-ea"/>
                <a:cs typeface="Arial" pitchFamily="34" charset="0"/>
                <a:sym typeface="Arial" panose="020B0604020202020204" pitchFamily="34" charset="0"/>
              </a:rPr>
              <a:t>历史：</a:t>
            </a:r>
            <a:r>
              <a:rPr lang="en-US" altLang="zh-CN" sz="1400" dirty="0">
                <a:solidFill>
                  <a:srgbClr val="000000"/>
                </a:solidFill>
                <a:latin typeface="+mn-ea"/>
                <a:cs typeface="Arial" pitchFamily="34" charset="0"/>
                <a:sym typeface="Arial" panose="020B0604020202020204" pitchFamily="34" charset="0"/>
              </a:rPr>
              <a:t>1960</a:t>
            </a:r>
            <a:r>
              <a:rPr lang="zh-CN" altLang="en-US" sz="1400" dirty="0">
                <a:solidFill>
                  <a:srgbClr val="000000"/>
                </a:solidFill>
                <a:latin typeface="+mn-ea"/>
                <a:cs typeface="Arial" pitchFamily="34" charset="0"/>
                <a:sym typeface="Arial" panose="020B0604020202020204" pitchFamily="34" charset="0"/>
              </a:rPr>
              <a:t>年代由</a:t>
            </a:r>
            <a:r>
              <a:rPr lang="en-US" altLang="zh-CN" sz="1400" dirty="0">
                <a:solidFill>
                  <a:srgbClr val="414141"/>
                </a:solidFill>
                <a:latin typeface="-apple-system"/>
              </a:rPr>
              <a:t>Henry J. Kelley</a:t>
            </a:r>
            <a:r>
              <a:rPr lang="zh-CN" altLang="en-US" sz="1400" dirty="0">
                <a:solidFill>
                  <a:srgbClr val="414141"/>
                </a:solidFill>
                <a:latin typeface="-apple-system"/>
              </a:rPr>
              <a:t>提出，在第一次人工智能革命时大放异彩，使得神经网络的训练成为可能，成为如今神经网络的必修算法之一</a:t>
            </a:r>
            <a:endParaRPr lang="en-US" altLang="zh-CN" sz="1400" b="1" dirty="0">
              <a:solidFill>
                <a:srgbClr val="000000"/>
              </a:solidFill>
              <a:latin typeface="+mn-ea"/>
              <a:cs typeface="Arial" pitchFamily="34" charset="0"/>
              <a:sym typeface="Arial" panose="020B0604020202020204" pitchFamily="34" charset="0"/>
            </a:endParaRPr>
          </a:p>
          <a:p>
            <a:pPr marL="628650" lvl="1" indent="-171450">
              <a:buFont typeface="Wingdings" panose="05000000000000000000" pitchFamily="2" charset="2"/>
              <a:buChar char="Ø"/>
            </a:pPr>
            <a:r>
              <a:rPr lang="en-US" altLang="zh-CN" sz="1400" dirty="0">
                <a:solidFill>
                  <a:srgbClr val="000000"/>
                </a:solidFill>
                <a:latin typeface="+mn-ea"/>
                <a:cs typeface="Arial" pitchFamily="34" charset="0"/>
              </a:rPr>
              <a:t>	</a:t>
            </a:r>
            <a:r>
              <a:rPr lang="zh-CN" altLang="en-US" sz="1400" b="1" dirty="0">
                <a:solidFill>
                  <a:srgbClr val="000000"/>
                </a:solidFill>
                <a:latin typeface="+mn-ea"/>
                <a:cs typeface="Arial" pitchFamily="34" charset="0"/>
              </a:rPr>
              <a:t>梯度计算：</a:t>
            </a:r>
            <a:r>
              <a:rPr lang="zh-CN" altLang="en-US" sz="1400" dirty="0">
                <a:solidFill>
                  <a:srgbClr val="222222"/>
                </a:solidFill>
                <a:latin typeface="Arial" panose="020B0604020202020204" pitchFamily="34" charset="0"/>
              </a:rPr>
              <a:t>将输入激励和响应误差相乘，从而获得权重的梯度，将这个梯度乘上一个比例并取反，较为复杂，这里不做太多介绍</a:t>
            </a:r>
            <a:endParaRPr lang="en-US" altLang="zh-CN" sz="1400" dirty="0">
              <a:solidFill>
                <a:srgbClr val="222222"/>
              </a:solidFill>
              <a:latin typeface="Arial" panose="020B0604020202020204" pitchFamily="34" charset="0"/>
            </a:endParaRPr>
          </a:p>
          <a:p>
            <a:pPr marL="628650" lvl="1" indent="-171450">
              <a:buFont typeface="Wingdings" panose="05000000000000000000" pitchFamily="2" charset="2"/>
              <a:buChar char="Ø"/>
            </a:pPr>
            <a:r>
              <a:rPr lang="zh-CN" altLang="en-US" sz="1400" b="1" dirty="0">
                <a:solidFill>
                  <a:srgbClr val="000000"/>
                </a:solidFill>
                <a:latin typeface="+mn-ea"/>
                <a:cs typeface="Arial" pitchFamily="34" charset="0"/>
              </a:rPr>
              <a:t>      梯度下降算法：</a:t>
            </a:r>
            <a:r>
              <a:rPr lang="zh-CN" altLang="en-US" sz="1400" dirty="0">
                <a:solidFill>
                  <a:srgbClr val="000000"/>
                </a:solidFill>
                <a:latin typeface="+mn-ea"/>
                <a:cs typeface="Arial" pitchFamily="34" charset="0"/>
              </a:rPr>
              <a:t>得到梯度梯度后，使用梯度下降法对其进行更新。神经网络发展到今天，梯度下降已有一定的局限性（如学习率固定后期出现训练震荡），因此也有</a:t>
            </a:r>
            <a:r>
              <a:rPr lang="en-US" altLang="zh-CN" sz="1400" dirty="0">
                <a:solidFill>
                  <a:srgbClr val="000000"/>
                </a:solidFill>
                <a:latin typeface="+mn-ea"/>
                <a:cs typeface="Arial" pitchFamily="34" charset="0"/>
              </a:rPr>
              <a:t>Momentum, </a:t>
            </a:r>
            <a:r>
              <a:rPr lang="en-US" altLang="zh-CN" sz="1400" dirty="0" err="1">
                <a:solidFill>
                  <a:srgbClr val="000000"/>
                </a:solidFill>
                <a:latin typeface="+mn-ea"/>
                <a:cs typeface="Arial" pitchFamily="34" charset="0"/>
              </a:rPr>
              <a:t>AdaGrad</a:t>
            </a:r>
            <a:r>
              <a:rPr lang="en-US" altLang="zh-CN" sz="1400" dirty="0">
                <a:solidFill>
                  <a:srgbClr val="000000"/>
                </a:solidFill>
                <a:latin typeface="+mn-ea"/>
                <a:cs typeface="Arial" pitchFamily="34" charset="0"/>
              </a:rPr>
              <a:t>, </a:t>
            </a:r>
            <a:r>
              <a:rPr lang="en-US" altLang="zh-CN" sz="1400" dirty="0" err="1">
                <a:solidFill>
                  <a:srgbClr val="000000"/>
                </a:solidFill>
                <a:latin typeface="+mn-ea"/>
                <a:cs typeface="Arial" pitchFamily="34" charset="0"/>
              </a:rPr>
              <a:t>AdamGrad</a:t>
            </a:r>
            <a:r>
              <a:rPr lang="zh-CN" altLang="en-US" sz="1400" dirty="0">
                <a:solidFill>
                  <a:srgbClr val="000000"/>
                </a:solidFill>
                <a:latin typeface="+mn-ea"/>
                <a:cs typeface="Arial" pitchFamily="34" charset="0"/>
              </a:rPr>
              <a:t>等新的更新梯度方法</a:t>
            </a:r>
            <a:endParaRPr lang="en-US" altLang="zh-CN" sz="1400" dirty="0">
              <a:solidFill>
                <a:srgbClr val="000000"/>
              </a:solidFill>
              <a:latin typeface="+mn-ea"/>
              <a:cs typeface="Arial" pitchFamily="34" charset="0"/>
            </a:endParaRPr>
          </a:p>
        </p:txBody>
      </p:sp>
      <p:sp>
        <p:nvSpPr>
          <p:cNvPr id="3" name="文本占位符 2">
            <a:extLst>
              <a:ext uri="{FF2B5EF4-FFF2-40B4-BE49-F238E27FC236}">
                <a16:creationId xmlns:a16="http://schemas.microsoft.com/office/drawing/2014/main" id="{CF9BDD0F-5165-47AD-8F8F-D0E11676FFF2}"/>
              </a:ext>
            </a:extLst>
          </p:cNvPr>
          <p:cNvSpPr>
            <a:spLocks noGrp="1"/>
          </p:cNvSpPr>
          <p:nvPr>
            <p:ph type="body" sz="quarter" idx="11"/>
          </p:nvPr>
        </p:nvSpPr>
        <p:spPr/>
        <p:txBody>
          <a:bodyPr/>
          <a:lstStyle/>
          <a:p>
            <a:r>
              <a:rPr lang="en-US" altLang="zh-CN" dirty="0"/>
              <a:t>1.1 </a:t>
            </a:r>
            <a:r>
              <a:rPr lang="zh-CN" altLang="en-US" dirty="0"/>
              <a:t>神经网络简要介绍</a:t>
            </a:r>
          </a:p>
        </p:txBody>
      </p:sp>
      <p:pic>
        <p:nvPicPr>
          <p:cNvPr id="5" name="图片 4">
            <a:extLst>
              <a:ext uri="{FF2B5EF4-FFF2-40B4-BE49-F238E27FC236}">
                <a16:creationId xmlns:a16="http://schemas.microsoft.com/office/drawing/2014/main" id="{41929709-1211-4E70-BDBD-82CFD274E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785" y="4093567"/>
            <a:ext cx="4438984" cy="2035713"/>
          </a:xfrm>
          <a:prstGeom prst="rect">
            <a:avLst/>
          </a:prstGeom>
        </p:spPr>
      </p:pic>
    </p:spTree>
    <p:extLst>
      <p:ext uri="{BB962C8B-B14F-4D97-AF65-F5344CB8AC3E}">
        <p14:creationId xmlns:p14="http://schemas.microsoft.com/office/powerpoint/2010/main" val="2423179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C9935DA4-7703-438C-BC98-38C7DC179C47}"/>
              </a:ext>
            </a:extLst>
          </p:cNvPr>
          <p:cNvSpPr>
            <a:spLocks noGrp="1"/>
          </p:cNvSpPr>
          <p:nvPr>
            <p:ph type="body" sz="quarter" idx="11"/>
          </p:nvPr>
        </p:nvSpPr>
        <p:spPr/>
        <p:txBody>
          <a:bodyPr/>
          <a:lstStyle/>
          <a:p>
            <a:r>
              <a:rPr lang="en-US" altLang="zh-CN" sz="2400" dirty="0">
                <a:latin typeface="Arial" pitchFamily="34" charset="0"/>
                <a:ea typeface="楷体_GB2312" pitchFamily="49" charset="-122"/>
              </a:rPr>
              <a:t>1.2 </a:t>
            </a:r>
            <a:r>
              <a:rPr lang="zh-CN" altLang="en-US" sz="2400" dirty="0">
                <a:latin typeface="Arial" pitchFamily="34" charset="0"/>
                <a:ea typeface="楷体_GB2312" pitchFamily="49" charset="-122"/>
              </a:rPr>
              <a:t>华泰报告主要内容</a:t>
            </a:r>
          </a:p>
        </p:txBody>
      </p:sp>
      <p:sp>
        <p:nvSpPr>
          <p:cNvPr id="4" name="文本占位符 3">
            <a:extLst>
              <a:ext uri="{FF2B5EF4-FFF2-40B4-BE49-F238E27FC236}">
                <a16:creationId xmlns:a16="http://schemas.microsoft.com/office/drawing/2014/main" id="{8A7C3A0B-DB2A-4623-95CD-DA5CEF7B36D5}"/>
              </a:ext>
            </a:extLst>
          </p:cNvPr>
          <p:cNvSpPr txBox="1">
            <a:spLocks/>
          </p:cNvSpPr>
          <p:nvPr/>
        </p:nvSpPr>
        <p:spPr>
          <a:xfrm>
            <a:off x="500289" y="990607"/>
            <a:ext cx="4390292" cy="265398"/>
          </a:xfrm>
          <a:prstGeom prst="rect">
            <a:avLst/>
          </a:prstGeom>
          <a:solidFill>
            <a:srgbClr val="D20A10"/>
          </a:solidFill>
          <a:ln>
            <a:noFill/>
          </a:ln>
        </p:spPr>
        <p:txBody>
          <a:bodyPr tIns="0" bIns="0" anchor="ctr">
            <a:noAutofit/>
          </a:bodyPr>
          <a:lstStyle>
            <a:lvl1pPr marL="180975" indent="-180975" algn="l" defTabSz="914400" rtl="0" eaLnBrk="1" latinLnBrk="0" hangingPunct="1">
              <a:spcBef>
                <a:spcPts val="300"/>
              </a:spcBef>
              <a:buClr>
                <a:srgbClr val="0E345B"/>
              </a:buClr>
              <a:buSzPct val="80000"/>
              <a:buFont typeface="Wingdings" pitchFamily="2" charset="2"/>
              <a:buChar char="n"/>
              <a:defRPr lang="zh-CN" altLang="en-US" sz="1200" kern="1200" dirty="0" smtClean="0">
                <a:solidFill>
                  <a:srgbClr val="000000"/>
                </a:solidFill>
                <a:latin typeface="Arial" pitchFamily="34" charset="0"/>
                <a:ea typeface="楷体_GB2312" pitchFamily="49" charset="-122"/>
                <a:cs typeface="Arial" pitchFamily="34" charset="0"/>
              </a:defRPr>
            </a:lvl1pPr>
            <a:lvl2pPr marL="447675" indent="-180975" algn="l" defTabSz="914400" rtl="0" eaLnBrk="1" latinLnBrk="0" hangingPunct="1">
              <a:spcBef>
                <a:spcPts val="300"/>
              </a:spcBef>
              <a:buClr>
                <a:srgbClr val="0E345B"/>
              </a:buClr>
              <a:buFont typeface="Wingdings" pitchFamily="2" charset="2"/>
              <a:buChar char="Ø"/>
              <a:defRPr lang="zh-CN" altLang="en-US" sz="1200" kern="1200" dirty="0" smtClean="0">
                <a:solidFill>
                  <a:srgbClr val="000000"/>
                </a:solidFill>
                <a:latin typeface="Arial" pitchFamily="34" charset="0"/>
                <a:ea typeface="楷体_GB2312" pitchFamily="49" charset="-122"/>
                <a:cs typeface="Arial" pitchFamily="34" charset="0"/>
              </a:defRPr>
            </a:lvl2pPr>
            <a:lvl3pPr marL="809625" indent="-180975" algn="l" defTabSz="914400" rtl="0" eaLnBrk="1" latinLnBrk="0" hangingPunct="1">
              <a:spcBef>
                <a:spcPts val="300"/>
              </a:spcBef>
              <a:buClr>
                <a:srgbClr val="0E345B"/>
              </a:buClr>
              <a:buSzPct val="80000"/>
              <a:buFont typeface="Wingdings" pitchFamily="2" charset="2"/>
              <a:buChar char="l"/>
              <a:defRPr lang="zh-CN" altLang="en-US" sz="1200" kern="1200" dirty="0" smtClean="0">
                <a:solidFill>
                  <a:srgbClr val="000000"/>
                </a:solidFill>
                <a:latin typeface="Arial" pitchFamily="34" charset="0"/>
                <a:ea typeface="楷体_GB2312" pitchFamily="49" charset="-122"/>
                <a:cs typeface="Arial" pitchFamily="34" charset="0"/>
              </a:defRPr>
            </a:lvl3pPr>
            <a:lvl4pPr marL="1076325" indent="-180975" algn="l" defTabSz="914400" rtl="0" eaLnBrk="1" latinLnBrk="0" hangingPunct="1">
              <a:spcBef>
                <a:spcPts val="300"/>
              </a:spcBef>
              <a:buFont typeface="Wingdings" pitchFamily="2" charset="2"/>
              <a:buChar char="–"/>
              <a:defRPr lang="zh-CN" altLang="en-US" sz="1200" kern="1200" dirty="0" smtClean="0">
                <a:solidFill>
                  <a:srgbClr val="000000"/>
                </a:solidFill>
                <a:latin typeface="+mn-lt"/>
                <a:ea typeface="+mn-ea"/>
                <a:cs typeface="+mn-cs"/>
              </a:defRPr>
            </a:lvl4pPr>
            <a:lvl5pPr marL="1343025" indent="-180975" algn="l" defTabSz="914400" rtl="0" eaLnBrk="1" latinLnBrk="0" hangingPunct="1">
              <a:spcBef>
                <a:spcPts val="300"/>
              </a:spcBef>
              <a:buFont typeface="Wingdings" pitchFamily="2" charset="2"/>
              <a:buChar char="»"/>
              <a:defRPr lang="zh-CN" altLang="en-US" sz="1200" kern="1200" dirty="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zh-CN" altLang="en-US" sz="1400" b="1" dirty="0">
                <a:solidFill>
                  <a:srgbClr val="FFFFFF"/>
                </a:solidFill>
                <a:ea typeface="KaiTi_GB2312" panose="02010609030101010101" pitchFamily="49" charset="-122"/>
                <a:cs typeface="Times New Roman" panose="02020603050405020304" pitchFamily="18" charset="0"/>
                <a:sym typeface="Arial" panose="020B0604020202020204" pitchFamily="34" charset="0"/>
              </a:rPr>
              <a:t>基本情况</a:t>
            </a:r>
          </a:p>
        </p:txBody>
      </p:sp>
      <p:sp>
        <p:nvSpPr>
          <p:cNvPr id="5" name="TextBox 22">
            <a:extLst>
              <a:ext uri="{FF2B5EF4-FFF2-40B4-BE49-F238E27FC236}">
                <a16:creationId xmlns:a16="http://schemas.microsoft.com/office/drawing/2014/main" id="{FDE77FD8-5D35-46ED-8D7B-717933B0CE6D}"/>
              </a:ext>
            </a:extLst>
          </p:cNvPr>
          <p:cNvSpPr txBox="1"/>
          <p:nvPr/>
        </p:nvSpPr>
        <p:spPr>
          <a:xfrm>
            <a:off x="494592" y="978255"/>
            <a:ext cx="4112818" cy="2308183"/>
          </a:xfrm>
          <a:prstGeom prst="rect">
            <a:avLst/>
          </a:prstGeom>
          <a:noFill/>
        </p:spPr>
        <p:txBody>
          <a:bodyPr wrap="square" lIns="82155" tIns="41078" rIns="82155" bIns="41078" rtlCol="0">
            <a:spAutoFit/>
          </a:bodyPr>
          <a:lstStyle/>
          <a:p>
            <a:pPr marL="162598" indent="-162598" algn="just" defTabSz="821588">
              <a:lnSpc>
                <a:spcPct val="120000"/>
              </a:lnSpc>
              <a:spcBef>
                <a:spcPts val="270"/>
              </a:spcBef>
              <a:buClr>
                <a:srgbClr val="C00000"/>
              </a:buClr>
              <a:buSzPct val="60000"/>
              <a:buFont typeface="Wingdings" pitchFamily="2" charset="2"/>
              <a:buChar char="n"/>
              <a:defRPr/>
            </a:pPr>
            <a:endParaRPr lang="en-US" altLang="zh-CN" sz="1400"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r>
              <a:rPr lang="zh-CN" altLang="en-US" sz="1400" b="1" dirty="0">
                <a:solidFill>
                  <a:srgbClr val="000000"/>
                </a:solidFill>
                <a:latin typeface="+mn-ea"/>
                <a:cs typeface="Arial" pitchFamily="34" charset="0"/>
                <a:sym typeface="Arial" panose="020B0604020202020204" pitchFamily="34" charset="0"/>
              </a:rPr>
              <a:t>华泰证券金工研究报告	</a:t>
            </a:r>
            <a:endParaRPr lang="en-US" altLang="zh-CN" sz="1400" b="1"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r>
              <a:rPr lang="zh-CN" altLang="en-US" sz="1400" b="1" dirty="0">
                <a:solidFill>
                  <a:srgbClr val="000000"/>
                </a:solidFill>
                <a:latin typeface="+mn-ea"/>
                <a:cs typeface="Arial" pitchFamily="34" charset="0"/>
                <a:sym typeface="Arial" panose="020B0604020202020204" pitchFamily="34" charset="0"/>
              </a:rPr>
              <a:t>所用模型：</a:t>
            </a:r>
            <a:r>
              <a:rPr lang="zh-CN" altLang="en-US" sz="1400" dirty="0">
                <a:solidFill>
                  <a:srgbClr val="000000"/>
                </a:solidFill>
                <a:latin typeface="+mn-ea"/>
                <a:cs typeface="Arial" pitchFamily="34" charset="0"/>
                <a:sym typeface="Arial" panose="020B0604020202020204" pitchFamily="34" charset="0"/>
              </a:rPr>
              <a:t>全连接神经网络</a:t>
            </a:r>
            <a:endParaRPr lang="en-US" altLang="zh-CN" sz="1400"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r>
              <a:rPr lang="zh-CN" altLang="en-US" sz="1400" b="1" dirty="0">
                <a:solidFill>
                  <a:srgbClr val="000000"/>
                </a:solidFill>
                <a:latin typeface="+mn-ea"/>
                <a:cs typeface="Arial" pitchFamily="34" charset="0"/>
                <a:sym typeface="Arial" panose="020B0604020202020204" pitchFamily="34" charset="0"/>
              </a:rPr>
              <a:t>数据集：</a:t>
            </a:r>
            <a:r>
              <a:rPr lang="zh-CN" altLang="en-US" sz="1400" dirty="0">
                <a:solidFill>
                  <a:srgbClr val="000000"/>
                </a:solidFill>
                <a:latin typeface="+mn-ea"/>
                <a:cs typeface="Arial" pitchFamily="34" charset="0"/>
                <a:sym typeface="Arial" panose="020B0604020202020204" pitchFamily="34" charset="0"/>
              </a:rPr>
              <a:t>全</a:t>
            </a:r>
            <a:r>
              <a:rPr lang="en-US" altLang="zh-CN" sz="1400" dirty="0">
                <a:solidFill>
                  <a:srgbClr val="000000"/>
                </a:solidFill>
                <a:latin typeface="+mn-ea"/>
                <a:cs typeface="Arial" pitchFamily="34" charset="0"/>
                <a:sym typeface="Arial" panose="020B0604020202020204" pitchFamily="34" charset="0"/>
              </a:rPr>
              <a:t>A</a:t>
            </a:r>
            <a:r>
              <a:rPr lang="zh-CN" altLang="en-US" sz="1400" dirty="0">
                <a:solidFill>
                  <a:srgbClr val="000000"/>
                </a:solidFill>
                <a:latin typeface="+mn-ea"/>
                <a:cs typeface="Arial" pitchFamily="34" charset="0"/>
                <a:sym typeface="Arial" panose="020B0604020202020204" pitchFamily="34" charset="0"/>
              </a:rPr>
              <a:t>股股票池</a:t>
            </a:r>
            <a:r>
              <a:rPr lang="en-US" altLang="zh-CN" sz="1400" dirty="0">
                <a:solidFill>
                  <a:srgbClr val="000000"/>
                </a:solidFill>
                <a:latin typeface="+mn-ea"/>
                <a:cs typeface="Arial" pitchFamily="34" charset="0"/>
                <a:sym typeface="Arial" panose="020B0604020202020204" pitchFamily="34" charset="0"/>
              </a:rPr>
              <a:t>70</a:t>
            </a:r>
            <a:r>
              <a:rPr lang="zh-CN" altLang="en-US" sz="1400" dirty="0">
                <a:solidFill>
                  <a:srgbClr val="000000"/>
                </a:solidFill>
                <a:latin typeface="+mn-ea"/>
                <a:cs typeface="Arial" pitchFamily="34" charset="0"/>
                <a:sym typeface="Arial" panose="020B0604020202020204" pitchFamily="34" charset="0"/>
              </a:rPr>
              <a:t>个因子数据</a:t>
            </a:r>
            <a:endParaRPr lang="en-US" altLang="zh-CN" sz="1400"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r>
              <a:rPr lang="zh-CN" altLang="en-US" sz="1400" b="1" dirty="0">
                <a:solidFill>
                  <a:srgbClr val="000000"/>
                </a:solidFill>
                <a:latin typeface="+mn-ea"/>
                <a:cs typeface="Arial" pitchFamily="34" charset="0"/>
                <a:sym typeface="Arial" panose="020B0604020202020204" pitchFamily="34" charset="0"/>
              </a:rPr>
              <a:t>分类依据：</a:t>
            </a:r>
            <a:r>
              <a:rPr lang="zh-CN" altLang="en-US" sz="1400" dirty="0">
                <a:solidFill>
                  <a:srgbClr val="000000"/>
                </a:solidFill>
                <a:latin typeface="+mn-ea"/>
                <a:cs typeface="Arial" pitchFamily="34" charset="0"/>
                <a:sym typeface="Arial" panose="020B0604020202020204" pitchFamily="34" charset="0"/>
              </a:rPr>
              <a:t>股票根据涨势三分类，通过</a:t>
            </a:r>
            <a:r>
              <a:rPr lang="en-US" altLang="zh-CN" sz="1400" dirty="0">
                <a:solidFill>
                  <a:srgbClr val="000000"/>
                </a:solidFill>
                <a:latin typeface="+mn-ea"/>
                <a:cs typeface="Arial" pitchFamily="34" charset="0"/>
                <a:sym typeface="Arial" panose="020B0604020202020204" pitchFamily="34" charset="0"/>
              </a:rPr>
              <a:t>3:4:3</a:t>
            </a:r>
            <a:r>
              <a:rPr lang="zh-CN" altLang="en-US" sz="1400" dirty="0">
                <a:solidFill>
                  <a:srgbClr val="000000"/>
                </a:solidFill>
                <a:latin typeface="+mn-ea"/>
                <a:cs typeface="Arial" pitchFamily="34" charset="0"/>
                <a:sym typeface="Arial" panose="020B0604020202020204" pitchFamily="34" charset="0"/>
              </a:rPr>
              <a:t>分为涨、平、跌三类</a:t>
            </a:r>
            <a:endParaRPr lang="en-US" altLang="zh-CN" sz="1400"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r>
              <a:rPr lang="zh-CN" altLang="en-US" sz="1400" b="1" dirty="0">
                <a:solidFill>
                  <a:srgbClr val="000000"/>
                </a:solidFill>
                <a:latin typeface="+mn-ea"/>
                <a:cs typeface="Arial" pitchFamily="34" charset="0"/>
                <a:sym typeface="Arial" panose="020B0604020202020204" pitchFamily="34" charset="0"/>
              </a:rPr>
              <a:t>项目结果：</a:t>
            </a:r>
            <a:r>
              <a:rPr lang="zh-CN" altLang="en-US" sz="1400" dirty="0">
                <a:solidFill>
                  <a:srgbClr val="000000"/>
                </a:solidFill>
                <a:latin typeface="+mn-ea"/>
                <a:cs typeface="Arial" pitchFamily="34" charset="0"/>
                <a:sym typeface="Arial" panose="020B0604020202020204" pitchFamily="34" charset="0"/>
              </a:rPr>
              <a:t>测试集正确率</a:t>
            </a:r>
            <a:r>
              <a:rPr lang="en-US" altLang="zh-CN" sz="1400" dirty="0">
                <a:solidFill>
                  <a:srgbClr val="000000"/>
                </a:solidFill>
                <a:latin typeface="+mn-ea"/>
                <a:cs typeface="Arial" pitchFamily="34" charset="0"/>
                <a:sym typeface="Arial" panose="020B0604020202020204" pitchFamily="34" charset="0"/>
              </a:rPr>
              <a:t>42.9%, F1-score38.0%</a:t>
            </a:r>
            <a:endParaRPr lang="zh-CN" altLang="en-US" sz="1400" dirty="0">
              <a:solidFill>
                <a:srgbClr val="000000"/>
              </a:solidFill>
              <a:latin typeface="+mn-ea"/>
              <a:cs typeface="Arial" pitchFamily="34" charset="0"/>
              <a:sym typeface="Arial" panose="020B0604020202020204" pitchFamily="34" charset="0"/>
            </a:endParaRPr>
          </a:p>
          <a:p>
            <a:pPr algn="just" defTabSz="821588">
              <a:spcBef>
                <a:spcPts val="270"/>
              </a:spcBef>
              <a:buClr>
                <a:srgbClr val="C00000"/>
              </a:buClr>
              <a:buSzPct val="60000"/>
              <a:defRPr/>
            </a:pPr>
            <a:r>
              <a:rPr lang="en-US" altLang="zh-CN" sz="1200" dirty="0">
                <a:solidFill>
                  <a:srgbClr val="000000"/>
                </a:solidFill>
                <a:latin typeface="+mn-ea"/>
                <a:cs typeface="Arial" pitchFamily="34" charset="0"/>
                <a:sym typeface="Arial" panose="020B0604020202020204" pitchFamily="34" charset="0"/>
              </a:rPr>
              <a:t>	</a:t>
            </a:r>
            <a:endParaRPr lang="zh-CN" altLang="en-US" sz="1200" dirty="0">
              <a:solidFill>
                <a:srgbClr val="000000"/>
              </a:solidFill>
              <a:latin typeface="+mn-ea"/>
              <a:cs typeface="Arial" pitchFamily="34" charset="0"/>
              <a:sym typeface="Arial" panose="020B0604020202020204" pitchFamily="34" charset="0"/>
            </a:endParaRPr>
          </a:p>
        </p:txBody>
      </p:sp>
      <p:sp>
        <p:nvSpPr>
          <p:cNvPr id="7" name="文本占位符 3">
            <a:extLst>
              <a:ext uri="{FF2B5EF4-FFF2-40B4-BE49-F238E27FC236}">
                <a16:creationId xmlns:a16="http://schemas.microsoft.com/office/drawing/2014/main" id="{0262E275-FCA6-4E36-AA54-736F89065A48}"/>
              </a:ext>
            </a:extLst>
          </p:cNvPr>
          <p:cNvSpPr txBox="1">
            <a:spLocks/>
          </p:cNvSpPr>
          <p:nvPr/>
        </p:nvSpPr>
        <p:spPr>
          <a:xfrm>
            <a:off x="7102842" y="990607"/>
            <a:ext cx="4390292" cy="265398"/>
          </a:xfrm>
          <a:prstGeom prst="rect">
            <a:avLst/>
          </a:prstGeom>
          <a:solidFill>
            <a:srgbClr val="D20A10"/>
          </a:solidFill>
          <a:ln>
            <a:noFill/>
          </a:ln>
        </p:spPr>
        <p:txBody>
          <a:bodyPr tIns="0" bIns="0" anchor="ctr">
            <a:noAutofit/>
          </a:bodyPr>
          <a:lstStyle>
            <a:lvl1pPr marL="180975" indent="-180975" algn="l" defTabSz="914400" rtl="0" eaLnBrk="1" latinLnBrk="0" hangingPunct="1">
              <a:spcBef>
                <a:spcPts val="300"/>
              </a:spcBef>
              <a:buClr>
                <a:srgbClr val="0E345B"/>
              </a:buClr>
              <a:buSzPct val="80000"/>
              <a:buFont typeface="Wingdings" pitchFamily="2" charset="2"/>
              <a:buChar char="n"/>
              <a:defRPr lang="zh-CN" altLang="en-US" sz="1200" kern="1200" dirty="0" smtClean="0">
                <a:solidFill>
                  <a:srgbClr val="000000"/>
                </a:solidFill>
                <a:latin typeface="Arial" pitchFamily="34" charset="0"/>
                <a:ea typeface="楷体_GB2312" pitchFamily="49" charset="-122"/>
                <a:cs typeface="Arial" pitchFamily="34" charset="0"/>
              </a:defRPr>
            </a:lvl1pPr>
            <a:lvl2pPr marL="447675" indent="-180975" algn="l" defTabSz="914400" rtl="0" eaLnBrk="1" latinLnBrk="0" hangingPunct="1">
              <a:spcBef>
                <a:spcPts val="300"/>
              </a:spcBef>
              <a:buClr>
                <a:srgbClr val="0E345B"/>
              </a:buClr>
              <a:buFont typeface="Wingdings" pitchFamily="2" charset="2"/>
              <a:buChar char="Ø"/>
              <a:defRPr lang="zh-CN" altLang="en-US" sz="1200" kern="1200" dirty="0" smtClean="0">
                <a:solidFill>
                  <a:srgbClr val="000000"/>
                </a:solidFill>
                <a:latin typeface="Arial" pitchFamily="34" charset="0"/>
                <a:ea typeface="楷体_GB2312" pitchFamily="49" charset="-122"/>
                <a:cs typeface="Arial" pitchFamily="34" charset="0"/>
              </a:defRPr>
            </a:lvl2pPr>
            <a:lvl3pPr marL="809625" indent="-180975" algn="l" defTabSz="914400" rtl="0" eaLnBrk="1" latinLnBrk="0" hangingPunct="1">
              <a:spcBef>
                <a:spcPts val="300"/>
              </a:spcBef>
              <a:buClr>
                <a:srgbClr val="0E345B"/>
              </a:buClr>
              <a:buSzPct val="80000"/>
              <a:buFont typeface="Wingdings" pitchFamily="2" charset="2"/>
              <a:buChar char="l"/>
              <a:defRPr lang="zh-CN" altLang="en-US" sz="1200" kern="1200" dirty="0" smtClean="0">
                <a:solidFill>
                  <a:srgbClr val="000000"/>
                </a:solidFill>
                <a:latin typeface="Arial" pitchFamily="34" charset="0"/>
                <a:ea typeface="楷体_GB2312" pitchFamily="49" charset="-122"/>
                <a:cs typeface="Arial" pitchFamily="34" charset="0"/>
              </a:defRPr>
            </a:lvl3pPr>
            <a:lvl4pPr marL="1076325" indent="-180975" algn="l" defTabSz="914400" rtl="0" eaLnBrk="1" latinLnBrk="0" hangingPunct="1">
              <a:spcBef>
                <a:spcPts val="300"/>
              </a:spcBef>
              <a:buFont typeface="Wingdings" pitchFamily="2" charset="2"/>
              <a:buChar char="–"/>
              <a:defRPr lang="zh-CN" altLang="en-US" sz="1200" kern="1200" dirty="0" smtClean="0">
                <a:solidFill>
                  <a:srgbClr val="000000"/>
                </a:solidFill>
                <a:latin typeface="+mn-lt"/>
                <a:ea typeface="+mn-ea"/>
                <a:cs typeface="+mn-cs"/>
              </a:defRPr>
            </a:lvl4pPr>
            <a:lvl5pPr marL="1343025" indent="-180975" algn="l" defTabSz="914400" rtl="0" eaLnBrk="1" latinLnBrk="0" hangingPunct="1">
              <a:spcBef>
                <a:spcPts val="300"/>
              </a:spcBef>
              <a:buFont typeface="Wingdings" pitchFamily="2" charset="2"/>
              <a:buChar char="»"/>
              <a:defRPr lang="zh-CN" altLang="en-US" sz="1200" kern="1200" dirty="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zh-CN" altLang="en-US" sz="1400" b="1" dirty="0">
                <a:solidFill>
                  <a:srgbClr val="FFFFFF"/>
                </a:solidFill>
                <a:ea typeface="KaiTi_GB2312" panose="02010609030101010101" pitchFamily="49" charset="-122"/>
                <a:cs typeface="Times New Roman" panose="02020603050405020304" pitchFamily="18" charset="0"/>
                <a:sym typeface="Arial" panose="020B0604020202020204" pitchFamily="34" charset="0"/>
              </a:rPr>
              <a:t>流程图</a:t>
            </a:r>
          </a:p>
        </p:txBody>
      </p:sp>
      <p:pic>
        <p:nvPicPr>
          <p:cNvPr id="9" name="图片 8">
            <a:extLst>
              <a:ext uri="{FF2B5EF4-FFF2-40B4-BE49-F238E27FC236}">
                <a16:creationId xmlns:a16="http://schemas.microsoft.com/office/drawing/2014/main" id="{BB3CDB91-4249-4A10-8F51-C9068FA72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590" y="1460799"/>
            <a:ext cx="6810173" cy="1455642"/>
          </a:xfrm>
          <a:prstGeom prst="rect">
            <a:avLst/>
          </a:prstGeom>
        </p:spPr>
      </p:pic>
      <p:sp>
        <p:nvSpPr>
          <p:cNvPr id="10" name="文本占位符 3">
            <a:extLst>
              <a:ext uri="{FF2B5EF4-FFF2-40B4-BE49-F238E27FC236}">
                <a16:creationId xmlns:a16="http://schemas.microsoft.com/office/drawing/2014/main" id="{9249770A-D9A1-419C-845E-E3920119E28E}"/>
              </a:ext>
            </a:extLst>
          </p:cNvPr>
          <p:cNvSpPr txBox="1">
            <a:spLocks/>
          </p:cNvSpPr>
          <p:nvPr/>
        </p:nvSpPr>
        <p:spPr>
          <a:xfrm>
            <a:off x="517524" y="3405887"/>
            <a:ext cx="10975609" cy="265398"/>
          </a:xfrm>
          <a:prstGeom prst="rect">
            <a:avLst/>
          </a:prstGeom>
          <a:solidFill>
            <a:srgbClr val="D20A10"/>
          </a:solidFill>
          <a:ln>
            <a:noFill/>
          </a:ln>
        </p:spPr>
        <p:txBody>
          <a:bodyPr tIns="0" bIns="0" anchor="ctr">
            <a:noAutofit/>
          </a:bodyPr>
          <a:lstStyle>
            <a:lvl1pPr marL="180975" indent="-180975" algn="l" defTabSz="914400" rtl="0" eaLnBrk="1" latinLnBrk="0" hangingPunct="1">
              <a:spcBef>
                <a:spcPts val="300"/>
              </a:spcBef>
              <a:buClr>
                <a:srgbClr val="0E345B"/>
              </a:buClr>
              <a:buSzPct val="80000"/>
              <a:buFont typeface="Wingdings" pitchFamily="2" charset="2"/>
              <a:buChar char="n"/>
              <a:defRPr lang="zh-CN" altLang="en-US" sz="1200" kern="1200" dirty="0" smtClean="0">
                <a:solidFill>
                  <a:srgbClr val="000000"/>
                </a:solidFill>
                <a:latin typeface="Arial" pitchFamily="34" charset="0"/>
                <a:ea typeface="楷体_GB2312" pitchFamily="49" charset="-122"/>
                <a:cs typeface="Arial" pitchFamily="34" charset="0"/>
              </a:defRPr>
            </a:lvl1pPr>
            <a:lvl2pPr marL="447675" indent="-180975" algn="l" defTabSz="914400" rtl="0" eaLnBrk="1" latinLnBrk="0" hangingPunct="1">
              <a:spcBef>
                <a:spcPts val="300"/>
              </a:spcBef>
              <a:buClr>
                <a:srgbClr val="0E345B"/>
              </a:buClr>
              <a:buFont typeface="Wingdings" pitchFamily="2" charset="2"/>
              <a:buChar char="Ø"/>
              <a:defRPr lang="zh-CN" altLang="en-US" sz="1200" kern="1200" dirty="0" smtClean="0">
                <a:solidFill>
                  <a:srgbClr val="000000"/>
                </a:solidFill>
                <a:latin typeface="Arial" pitchFamily="34" charset="0"/>
                <a:ea typeface="楷体_GB2312" pitchFamily="49" charset="-122"/>
                <a:cs typeface="Arial" pitchFamily="34" charset="0"/>
              </a:defRPr>
            </a:lvl2pPr>
            <a:lvl3pPr marL="809625" indent="-180975" algn="l" defTabSz="914400" rtl="0" eaLnBrk="1" latinLnBrk="0" hangingPunct="1">
              <a:spcBef>
                <a:spcPts val="300"/>
              </a:spcBef>
              <a:buClr>
                <a:srgbClr val="0E345B"/>
              </a:buClr>
              <a:buSzPct val="80000"/>
              <a:buFont typeface="Wingdings" pitchFamily="2" charset="2"/>
              <a:buChar char="l"/>
              <a:defRPr lang="zh-CN" altLang="en-US" sz="1200" kern="1200" dirty="0" smtClean="0">
                <a:solidFill>
                  <a:srgbClr val="000000"/>
                </a:solidFill>
                <a:latin typeface="Arial" pitchFamily="34" charset="0"/>
                <a:ea typeface="楷体_GB2312" pitchFamily="49" charset="-122"/>
                <a:cs typeface="Arial" pitchFamily="34" charset="0"/>
              </a:defRPr>
            </a:lvl3pPr>
            <a:lvl4pPr marL="1076325" indent="-180975" algn="l" defTabSz="914400" rtl="0" eaLnBrk="1" latinLnBrk="0" hangingPunct="1">
              <a:spcBef>
                <a:spcPts val="300"/>
              </a:spcBef>
              <a:buFont typeface="Wingdings" pitchFamily="2" charset="2"/>
              <a:buChar char="–"/>
              <a:defRPr lang="zh-CN" altLang="en-US" sz="1200" kern="1200" dirty="0" smtClean="0">
                <a:solidFill>
                  <a:srgbClr val="000000"/>
                </a:solidFill>
                <a:latin typeface="+mn-lt"/>
                <a:ea typeface="+mn-ea"/>
                <a:cs typeface="+mn-cs"/>
              </a:defRPr>
            </a:lvl4pPr>
            <a:lvl5pPr marL="1343025" indent="-180975" algn="l" defTabSz="914400" rtl="0" eaLnBrk="1" latinLnBrk="0" hangingPunct="1">
              <a:spcBef>
                <a:spcPts val="300"/>
              </a:spcBef>
              <a:buFont typeface="Wingdings" pitchFamily="2" charset="2"/>
              <a:buChar char="»"/>
              <a:defRPr lang="zh-CN" altLang="en-US" sz="1200" kern="1200" dirty="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zh-CN" altLang="en-US" sz="1400" b="1" dirty="0">
                <a:solidFill>
                  <a:srgbClr val="FFFFFF"/>
                </a:solidFill>
                <a:ea typeface="KaiTi_GB2312" panose="02010609030101010101" pitchFamily="49" charset="-122"/>
                <a:cs typeface="Times New Roman" panose="02020603050405020304" pitchFamily="18" charset="0"/>
                <a:sym typeface="Arial" panose="020B0604020202020204" pitchFamily="34" charset="0"/>
              </a:rPr>
              <a:t>缺点</a:t>
            </a:r>
          </a:p>
        </p:txBody>
      </p:sp>
      <p:sp>
        <p:nvSpPr>
          <p:cNvPr id="11" name="TextBox 22">
            <a:extLst>
              <a:ext uri="{FF2B5EF4-FFF2-40B4-BE49-F238E27FC236}">
                <a16:creationId xmlns:a16="http://schemas.microsoft.com/office/drawing/2014/main" id="{17C8143C-C140-4C8B-976F-691EC070BA84}"/>
              </a:ext>
            </a:extLst>
          </p:cNvPr>
          <p:cNvSpPr txBox="1"/>
          <p:nvPr/>
        </p:nvSpPr>
        <p:spPr>
          <a:xfrm>
            <a:off x="517525" y="3671285"/>
            <a:ext cx="4112818" cy="1752646"/>
          </a:xfrm>
          <a:prstGeom prst="rect">
            <a:avLst/>
          </a:prstGeom>
          <a:noFill/>
        </p:spPr>
        <p:txBody>
          <a:bodyPr wrap="square" lIns="82155" tIns="41078" rIns="82155" bIns="41078" rtlCol="0">
            <a:spAutoFit/>
          </a:bodyPr>
          <a:lstStyle/>
          <a:p>
            <a:pPr marL="162598" indent="-162598" algn="just" defTabSz="821588">
              <a:lnSpc>
                <a:spcPct val="120000"/>
              </a:lnSpc>
              <a:spcBef>
                <a:spcPts val="270"/>
              </a:spcBef>
              <a:buClr>
                <a:srgbClr val="C00000"/>
              </a:buClr>
              <a:buSzPct val="60000"/>
              <a:buFont typeface="Wingdings" pitchFamily="2" charset="2"/>
              <a:buChar char="n"/>
              <a:defRPr/>
            </a:pPr>
            <a:endParaRPr lang="en-US" altLang="zh-CN" sz="1400"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r>
              <a:rPr lang="zh-CN" altLang="en-US" sz="1400" dirty="0">
                <a:solidFill>
                  <a:srgbClr val="000000"/>
                </a:solidFill>
                <a:latin typeface="+mn-ea"/>
                <a:cs typeface="Arial" pitchFamily="34" charset="0"/>
                <a:sym typeface="Arial" panose="020B0604020202020204" pitchFamily="34" charset="0"/>
              </a:rPr>
              <a:t>数据预处理时误使用测试集数据</a:t>
            </a:r>
            <a:r>
              <a:rPr lang="zh-CN" altLang="en-US" sz="1400" b="1" dirty="0">
                <a:solidFill>
                  <a:srgbClr val="000000"/>
                </a:solidFill>
                <a:latin typeface="+mn-ea"/>
                <a:cs typeface="Arial" pitchFamily="34" charset="0"/>
                <a:sym typeface="Arial" panose="020B0604020202020204" pitchFamily="34" charset="0"/>
              </a:rPr>
              <a:t>	</a:t>
            </a:r>
            <a:endParaRPr lang="en-US" altLang="zh-CN" sz="1400" b="1"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r>
              <a:rPr lang="zh-CN" altLang="en-US" sz="1400" dirty="0">
                <a:solidFill>
                  <a:srgbClr val="000000"/>
                </a:solidFill>
                <a:latin typeface="+mn-ea"/>
                <a:cs typeface="Arial" pitchFamily="34" charset="0"/>
                <a:sym typeface="Arial" panose="020B0604020202020204" pitchFamily="34" charset="0"/>
              </a:rPr>
              <a:t>全连接神经网络使用网络单一</a:t>
            </a:r>
            <a:endParaRPr lang="en-US" altLang="zh-CN" sz="1400"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r>
              <a:rPr lang="zh-CN" altLang="en-US" sz="1400" dirty="0">
                <a:solidFill>
                  <a:srgbClr val="000000"/>
                </a:solidFill>
                <a:latin typeface="+mn-ea"/>
                <a:cs typeface="Arial" pitchFamily="34" charset="0"/>
                <a:sym typeface="Arial" panose="020B0604020202020204" pitchFamily="34" charset="0"/>
              </a:rPr>
              <a:t>训练时网络未收敛</a:t>
            </a:r>
            <a:endParaRPr lang="en-US" altLang="zh-CN" sz="1400"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r>
              <a:rPr lang="zh-CN" altLang="en-US" sz="1400" dirty="0">
                <a:solidFill>
                  <a:srgbClr val="000000"/>
                </a:solidFill>
                <a:latin typeface="+mn-ea"/>
                <a:cs typeface="Arial" pitchFamily="34" charset="0"/>
                <a:sym typeface="Arial" panose="020B0604020202020204" pitchFamily="34" charset="0"/>
              </a:rPr>
              <a:t>模型全预测平准确率为</a:t>
            </a:r>
            <a:r>
              <a:rPr lang="en-US" altLang="zh-CN" sz="1400" dirty="0">
                <a:solidFill>
                  <a:srgbClr val="000000"/>
                </a:solidFill>
                <a:latin typeface="+mn-ea"/>
                <a:cs typeface="Arial" pitchFamily="34" charset="0"/>
                <a:sym typeface="Arial" panose="020B0604020202020204" pitchFamily="34" charset="0"/>
              </a:rPr>
              <a:t>40%</a:t>
            </a:r>
            <a:r>
              <a:rPr lang="zh-CN" altLang="en-US" sz="1400" dirty="0">
                <a:solidFill>
                  <a:srgbClr val="000000"/>
                </a:solidFill>
                <a:latin typeface="+mn-ea"/>
                <a:cs typeface="Arial" pitchFamily="34" charset="0"/>
                <a:sym typeface="Arial" panose="020B0604020202020204" pitchFamily="34" charset="0"/>
              </a:rPr>
              <a:t>，项目结果不尽人意</a:t>
            </a:r>
          </a:p>
          <a:p>
            <a:pPr algn="just" defTabSz="821588">
              <a:spcBef>
                <a:spcPts val="270"/>
              </a:spcBef>
              <a:buClr>
                <a:srgbClr val="C00000"/>
              </a:buClr>
              <a:buSzPct val="60000"/>
              <a:defRPr/>
            </a:pPr>
            <a:r>
              <a:rPr lang="en-US" altLang="zh-CN" sz="1200" dirty="0">
                <a:solidFill>
                  <a:srgbClr val="000000"/>
                </a:solidFill>
                <a:latin typeface="+mn-ea"/>
                <a:cs typeface="Arial" pitchFamily="34" charset="0"/>
                <a:sym typeface="Arial" panose="020B0604020202020204" pitchFamily="34" charset="0"/>
              </a:rPr>
              <a:t>	</a:t>
            </a:r>
            <a:endParaRPr lang="zh-CN" altLang="en-US" sz="1200" dirty="0">
              <a:solidFill>
                <a:srgbClr val="000000"/>
              </a:solidFill>
              <a:latin typeface="+mn-ea"/>
              <a:cs typeface="Arial" pitchFamily="34" charset="0"/>
              <a:sym typeface="Arial" panose="020B0604020202020204" pitchFamily="34" charset="0"/>
            </a:endParaRPr>
          </a:p>
        </p:txBody>
      </p:sp>
      <p:pic>
        <p:nvPicPr>
          <p:cNvPr id="13" name="图片 12">
            <a:extLst>
              <a:ext uri="{FF2B5EF4-FFF2-40B4-BE49-F238E27FC236}">
                <a16:creationId xmlns:a16="http://schemas.microsoft.com/office/drawing/2014/main" id="{DB7CE73F-A535-4734-8890-3BBE8E4894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6590" y="5126927"/>
            <a:ext cx="7196190" cy="876306"/>
          </a:xfrm>
          <a:prstGeom prst="rect">
            <a:avLst/>
          </a:prstGeom>
        </p:spPr>
      </p:pic>
      <p:pic>
        <p:nvPicPr>
          <p:cNvPr id="15" name="图片 14">
            <a:extLst>
              <a:ext uri="{FF2B5EF4-FFF2-40B4-BE49-F238E27FC236}">
                <a16:creationId xmlns:a16="http://schemas.microsoft.com/office/drawing/2014/main" id="{EE958F53-CFB4-4BCF-B3D9-ADF8DDD6BE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8608" y="3831702"/>
            <a:ext cx="1743088" cy="319090"/>
          </a:xfrm>
          <a:prstGeom prst="rect">
            <a:avLst/>
          </a:prstGeom>
        </p:spPr>
      </p:pic>
      <p:pic>
        <p:nvPicPr>
          <p:cNvPr id="17" name="图片 16">
            <a:extLst>
              <a:ext uri="{FF2B5EF4-FFF2-40B4-BE49-F238E27FC236}">
                <a16:creationId xmlns:a16="http://schemas.microsoft.com/office/drawing/2014/main" id="{8106586C-834E-458C-B058-AFBFBFABC7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6590" y="4080873"/>
            <a:ext cx="2862283" cy="295277"/>
          </a:xfrm>
          <a:prstGeom prst="rect">
            <a:avLst/>
          </a:prstGeom>
        </p:spPr>
      </p:pic>
      <p:pic>
        <p:nvPicPr>
          <p:cNvPr id="19" name="图片 18">
            <a:extLst>
              <a:ext uri="{FF2B5EF4-FFF2-40B4-BE49-F238E27FC236}">
                <a16:creationId xmlns:a16="http://schemas.microsoft.com/office/drawing/2014/main" id="{F11CEBC1-4EB7-44F6-8F54-CBE95E261F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46590" y="4348836"/>
            <a:ext cx="7148565" cy="800106"/>
          </a:xfrm>
          <a:prstGeom prst="rect">
            <a:avLst/>
          </a:prstGeom>
        </p:spPr>
      </p:pic>
    </p:spTree>
    <p:extLst>
      <p:ext uri="{BB962C8B-B14F-4D97-AF65-F5344CB8AC3E}">
        <p14:creationId xmlns:p14="http://schemas.microsoft.com/office/powerpoint/2010/main" val="1385165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377927E4-152F-4312-819C-827EC8EDD246}"/>
              </a:ext>
            </a:extLst>
          </p:cNvPr>
          <p:cNvSpPr>
            <a:spLocks noGrp="1"/>
          </p:cNvSpPr>
          <p:nvPr>
            <p:ph type="body" sz="quarter" idx="11"/>
          </p:nvPr>
        </p:nvSpPr>
        <p:spPr/>
        <p:txBody>
          <a:bodyPr/>
          <a:lstStyle/>
          <a:p>
            <a:r>
              <a:rPr lang="en-US" altLang="zh-CN" sz="2400" dirty="0">
                <a:latin typeface="Arial" pitchFamily="34" charset="0"/>
                <a:ea typeface="楷体_GB2312" pitchFamily="49" charset="-122"/>
              </a:rPr>
              <a:t>1.3 </a:t>
            </a:r>
            <a:r>
              <a:rPr lang="zh-CN" altLang="en-US" sz="2400" dirty="0">
                <a:latin typeface="Arial" pitchFamily="34" charset="0"/>
                <a:ea typeface="楷体_GB2312" pitchFamily="49" charset="-122"/>
              </a:rPr>
              <a:t>特征工程</a:t>
            </a:r>
          </a:p>
        </p:txBody>
      </p:sp>
      <p:sp>
        <p:nvSpPr>
          <p:cNvPr id="4" name="文本占位符 3">
            <a:extLst>
              <a:ext uri="{FF2B5EF4-FFF2-40B4-BE49-F238E27FC236}">
                <a16:creationId xmlns:a16="http://schemas.microsoft.com/office/drawing/2014/main" id="{A9AF5A5B-1D3F-4085-BE40-3500BA95318A}"/>
              </a:ext>
            </a:extLst>
          </p:cNvPr>
          <p:cNvSpPr txBox="1">
            <a:spLocks/>
          </p:cNvSpPr>
          <p:nvPr/>
        </p:nvSpPr>
        <p:spPr>
          <a:xfrm>
            <a:off x="500289" y="990607"/>
            <a:ext cx="4390292" cy="265398"/>
          </a:xfrm>
          <a:prstGeom prst="rect">
            <a:avLst/>
          </a:prstGeom>
          <a:solidFill>
            <a:srgbClr val="D20A10"/>
          </a:solidFill>
          <a:ln>
            <a:noFill/>
          </a:ln>
        </p:spPr>
        <p:txBody>
          <a:bodyPr tIns="0" bIns="0" anchor="ctr">
            <a:noAutofit/>
          </a:bodyPr>
          <a:lstStyle>
            <a:lvl1pPr marL="180975" indent="-180975" algn="l" defTabSz="914400" rtl="0" eaLnBrk="1" latinLnBrk="0" hangingPunct="1">
              <a:spcBef>
                <a:spcPts val="300"/>
              </a:spcBef>
              <a:buClr>
                <a:srgbClr val="0E345B"/>
              </a:buClr>
              <a:buSzPct val="80000"/>
              <a:buFont typeface="Wingdings" pitchFamily="2" charset="2"/>
              <a:buChar char="n"/>
              <a:defRPr lang="zh-CN" altLang="en-US" sz="1200" kern="1200" dirty="0" smtClean="0">
                <a:solidFill>
                  <a:srgbClr val="000000"/>
                </a:solidFill>
                <a:latin typeface="Arial" pitchFamily="34" charset="0"/>
                <a:ea typeface="楷体_GB2312" pitchFamily="49" charset="-122"/>
                <a:cs typeface="Arial" pitchFamily="34" charset="0"/>
              </a:defRPr>
            </a:lvl1pPr>
            <a:lvl2pPr marL="447675" indent="-180975" algn="l" defTabSz="914400" rtl="0" eaLnBrk="1" latinLnBrk="0" hangingPunct="1">
              <a:spcBef>
                <a:spcPts val="300"/>
              </a:spcBef>
              <a:buClr>
                <a:srgbClr val="0E345B"/>
              </a:buClr>
              <a:buFont typeface="Wingdings" pitchFamily="2" charset="2"/>
              <a:buChar char="Ø"/>
              <a:defRPr lang="zh-CN" altLang="en-US" sz="1200" kern="1200" dirty="0" smtClean="0">
                <a:solidFill>
                  <a:srgbClr val="000000"/>
                </a:solidFill>
                <a:latin typeface="Arial" pitchFamily="34" charset="0"/>
                <a:ea typeface="楷体_GB2312" pitchFamily="49" charset="-122"/>
                <a:cs typeface="Arial" pitchFamily="34" charset="0"/>
              </a:defRPr>
            </a:lvl2pPr>
            <a:lvl3pPr marL="809625" indent="-180975" algn="l" defTabSz="914400" rtl="0" eaLnBrk="1" latinLnBrk="0" hangingPunct="1">
              <a:spcBef>
                <a:spcPts val="300"/>
              </a:spcBef>
              <a:buClr>
                <a:srgbClr val="0E345B"/>
              </a:buClr>
              <a:buSzPct val="80000"/>
              <a:buFont typeface="Wingdings" pitchFamily="2" charset="2"/>
              <a:buChar char="l"/>
              <a:defRPr lang="zh-CN" altLang="en-US" sz="1200" kern="1200" dirty="0" smtClean="0">
                <a:solidFill>
                  <a:srgbClr val="000000"/>
                </a:solidFill>
                <a:latin typeface="Arial" pitchFamily="34" charset="0"/>
                <a:ea typeface="楷体_GB2312" pitchFamily="49" charset="-122"/>
                <a:cs typeface="Arial" pitchFamily="34" charset="0"/>
              </a:defRPr>
            </a:lvl3pPr>
            <a:lvl4pPr marL="1076325" indent="-180975" algn="l" defTabSz="914400" rtl="0" eaLnBrk="1" latinLnBrk="0" hangingPunct="1">
              <a:spcBef>
                <a:spcPts val="300"/>
              </a:spcBef>
              <a:buFont typeface="Wingdings" pitchFamily="2" charset="2"/>
              <a:buChar char="–"/>
              <a:defRPr lang="zh-CN" altLang="en-US" sz="1200" kern="1200" dirty="0" smtClean="0">
                <a:solidFill>
                  <a:srgbClr val="000000"/>
                </a:solidFill>
                <a:latin typeface="+mn-lt"/>
                <a:ea typeface="+mn-ea"/>
                <a:cs typeface="+mn-cs"/>
              </a:defRPr>
            </a:lvl4pPr>
            <a:lvl5pPr marL="1343025" indent="-180975" algn="l" defTabSz="914400" rtl="0" eaLnBrk="1" latinLnBrk="0" hangingPunct="1">
              <a:spcBef>
                <a:spcPts val="300"/>
              </a:spcBef>
              <a:buFont typeface="Wingdings" pitchFamily="2" charset="2"/>
              <a:buChar char="»"/>
              <a:defRPr lang="zh-CN" altLang="en-US" sz="1200" kern="1200" dirty="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zh-CN" altLang="en-US" sz="1400" b="1" dirty="0">
                <a:solidFill>
                  <a:srgbClr val="FFFFFF"/>
                </a:solidFill>
                <a:ea typeface="KaiTi_GB2312" panose="02010609030101010101" pitchFamily="49" charset="-122"/>
                <a:cs typeface="Times New Roman" panose="02020603050405020304" pitchFamily="18" charset="0"/>
                <a:sym typeface="Arial" panose="020B0604020202020204" pitchFamily="34" charset="0"/>
              </a:rPr>
              <a:t>数据集基本情况</a:t>
            </a:r>
          </a:p>
        </p:txBody>
      </p:sp>
      <p:sp>
        <p:nvSpPr>
          <p:cNvPr id="5" name="TextBox 22">
            <a:extLst>
              <a:ext uri="{FF2B5EF4-FFF2-40B4-BE49-F238E27FC236}">
                <a16:creationId xmlns:a16="http://schemas.microsoft.com/office/drawing/2014/main" id="{5282EA3F-AC96-4B96-BEE8-EBD69BB313D1}"/>
              </a:ext>
            </a:extLst>
          </p:cNvPr>
          <p:cNvSpPr txBox="1"/>
          <p:nvPr/>
        </p:nvSpPr>
        <p:spPr>
          <a:xfrm>
            <a:off x="517525" y="990607"/>
            <a:ext cx="5140895" cy="1752646"/>
          </a:xfrm>
          <a:prstGeom prst="rect">
            <a:avLst/>
          </a:prstGeom>
          <a:noFill/>
        </p:spPr>
        <p:txBody>
          <a:bodyPr wrap="square" lIns="82155" tIns="41078" rIns="82155" bIns="41078" rtlCol="0">
            <a:spAutoFit/>
          </a:bodyPr>
          <a:lstStyle/>
          <a:p>
            <a:pPr marL="162598" indent="-162598" algn="just" defTabSz="821588">
              <a:lnSpc>
                <a:spcPct val="120000"/>
              </a:lnSpc>
              <a:spcBef>
                <a:spcPts val="270"/>
              </a:spcBef>
              <a:buClr>
                <a:srgbClr val="C00000"/>
              </a:buClr>
              <a:buSzPct val="60000"/>
              <a:buFont typeface="Wingdings" pitchFamily="2" charset="2"/>
              <a:buChar char="n"/>
              <a:defRPr/>
            </a:pPr>
            <a:endParaRPr lang="en-US" altLang="zh-CN" sz="1400"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r>
              <a:rPr lang="zh-CN" altLang="en-US" sz="1400" b="1" dirty="0">
                <a:solidFill>
                  <a:srgbClr val="000000"/>
                </a:solidFill>
                <a:latin typeface="+mn-ea"/>
                <a:cs typeface="Arial" pitchFamily="34" charset="0"/>
                <a:sym typeface="Arial" panose="020B0604020202020204" pitchFamily="34" charset="0"/>
              </a:rPr>
              <a:t>时间尺度：</a:t>
            </a:r>
            <a:r>
              <a:rPr lang="en-US" altLang="zh-CN" sz="1400" dirty="0">
                <a:solidFill>
                  <a:srgbClr val="000000"/>
                </a:solidFill>
                <a:latin typeface="+mn-ea"/>
                <a:cs typeface="Arial" pitchFamily="34" charset="0"/>
                <a:sym typeface="Arial" panose="020B0604020202020204" pitchFamily="34" charset="0"/>
              </a:rPr>
              <a:t>2014</a:t>
            </a:r>
            <a:r>
              <a:rPr lang="zh-CN" altLang="en-US" sz="1400" dirty="0">
                <a:solidFill>
                  <a:srgbClr val="000000"/>
                </a:solidFill>
                <a:latin typeface="+mn-ea"/>
                <a:cs typeface="Arial" pitchFamily="34" charset="0"/>
                <a:sym typeface="Arial" panose="020B0604020202020204" pitchFamily="34" charset="0"/>
              </a:rPr>
              <a:t>年初到</a:t>
            </a:r>
            <a:r>
              <a:rPr lang="en-US" altLang="zh-CN" sz="1400" dirty="0">
                <a:solidFill>
                  <a:srgbClr val="000000"/>
                </a:solidFill>
                <a:latin typeface="+mn-ea"/>
                <a:cs typeface="Arial" pitchFamily="34" charset="0"/>
                <a:sym typeface="Arial" panose="020B0604020202020204" pitchFamily="34" charset="0"/>
              </a:rPr>
              <a:t>2019</a:t>
            </a:r>
            <a:r>
              <a:rPr lang="zh-CN" altLang="en-US" sz="1400" dirty="0">
                <a:solidFill>
                  <a:srgbClr val="000000"/>
                </a:solidFill>
                <a:latin typeface="+mn-ea"/>
                <a:cs typeface="Arial" pitchFamily="34" charset="0"/>
                <a:sym typeface="Arial" panose="020B0604020202020204" pitchFamily="34" charset="0"/>
              </a:rPr>
              <a:t>年末所有交易日</a:t>
            </a:r>
            <a:endParaRPr lang="en-US" altLang="zh-CN" sz="1400"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r>
              <a:rPr lang="zh-CN" altLang="en-US" sz="1400" b="1" dirty="0">
                <a:solidFill>
                  <a:srgbClr val="000000"/>
                </a:solidFill>
                <a:latin typeface="+mn-ea"/>
                <a:cs typeface="Arial" pitchFamily="34" charset="0"/>
                <a:sym typeface="Arial" panose="020B0604020202020204" pitchFamily="34" charset="0"/>
              </a:rPr>
              <a:t>因子数量：</a:t>
            </a:r>
            <a:r>
              <a:rPr lang="zh-CN" altLang="en-US" sz="1400" dirty="0">
                <a:solidFill>
                  <a:srgbClr val="000000"/>
                </a:solidFill>
                <a:latin typeface="+mn-ea"/>
                <a:cs typeface="Arial" pitchFamily="34" charset="0"/>
                <a:sym typeface="Arial" panose="020B0604020202020204" pitchFamily="34" charset="0"/>
              </a:rPr>
              <a:t>共</a:t>
            </a:r>
            <a:r>
              <a:rPr lang="en-US" altLang="zh-CN" sz="1400" dirty="0">
                <a:solidFill>
                  <a:srgbClr val="000000"/>
                </a:solidFill>
                <a:latin typeface="+mn-ea"/>
                <a:cs typeface="Arial" pitchFamily="34" charset="0"/>
                <a:sym typeface="Arial" panose="020B0604020202020204" pitchFamily="34" charset="0"/>
              </a:rPr>
              <a:t>177</a:t>
            </a:r>
            <a:r>
              <a:rPr lang="zh-CN" altLang="en-US" sz="1400" dirty="0">
                <a:solidFill>
                  <a:srgbClr val="000000"/>
                </a:solidFill>
                <a:latin typeface="+mn-ea"/>
                <a:cs typeface="Arial" pitchFamily="34" charset="0"/>
                <a:sym typeface="Arial" panose="020B0604020202020204" pitchFamily="34" charset="0"/>
              </a:rPr>
              <a:t>个</a:t>
            </a:r>
            <a:endParaRPr lang="en-US" altLang="zh-CN" sz="1400"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r>
              <a:rPr lang="zh-CN" altLang="en-US" sz="1400" b="1" dirty="0">
                <a:solidFill>
                  <a:srgbClr val="000000"/>
                </a:solidFill>
                <a:latin typeface="+mn-ea"/>
                <a:cs typeface="Arial" pitchFamily="34" charset="0"/>
                <a:sym typeface="Arial" panose="020B0604020202020204" pitchFamily="34" charset="0"/>
              </a:rPr>
              <a:t>数据集大小：</a:t>
            </a:r>
            <a:r>
              <a:rPr lang="en-US" altLang="zh-CN" sz="1400" dirty="0">
                <a:solidFill>
                  <a:srgbClr val="000000"/>
                </a:solidFill>
                <a:latin typeface="+mn-ea"/>
                <a:cs typeface="Arial" pitchFamily="34" charset="0"/>
                <a:sym typeface="Arial" panose="020B0604020202020204" pitchFamily="34" charset="0"/>
              </a:rPr>
              <a:t>43</a:t>
            </a:r>
            <a:r>
              <a:rPr lang="zh-CN" altLang="en-US" sz="1400" dirty="0">
                <a:solidFill>
                  <a:srgbClr val="000000"/>
                </a:solidFill>
                <a:latin typeface="+mn-ea"/>
                <a:cs typeface="Arial" pitchFamily="34" charset="0"/>
                <a:sym typeface="Arial" panose="020B0604020202020204" pitchFamily="34" charset="0"/>
              </a:rPr>
              <a:t>万条数据</a:t>
            </a:r>
            <a:endParaRPr lang="en-US" altLang="zh-CN" sz="1400"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r>
              <a:rPr lang="zh-CN" altLang="en-US" sz="1400" b="1" dirty="0">
                <a:solidFill>
                  <a:srgbClr val="000000"/>
                </a:solidFill>
                <a:latin typeface="+mn-ea"/>
                <a:cs typeface="Arial" pitchFamily="34" charset="0"/>
                <a:sym typeface="Arial" panose="020B0604020202020204" pitchFamily="34" charset="0"/>
              </a:rPr>
              <a:t>训练标签：</a:t>
            </a:r>
            <a:r>
              <a:rPr lang="zh-CN" altLang="en-US" sz="1400" dirty="0">
                <a:solidFill>
                  <a:srgbClr val="000000"/>
                </a:solidFill>
                <a:latin typeface="+mn-ea"/>
                <a:cs typeface="Arial" pitchFamily="34" charset="0"/>
                <a:sym typeface="Arial" panose="020B0604020202020204" pitchFamily="34" charset="0"/>
              </a:rPr>
              <a:t>股票下月的收益率</a:t>
            </a:r>
            <a:endParaRPr lang="en-US" altLang="zh-CN" sz="1400" dirty="0">
              <a:solidFill>
                <a:srgbClr val="000000"/>
              </a:solidFill>
              <a:latin typeface="+mn-ea"/>
              <a:cs typeface="Arial" pitchFamily="34" charset="0"/>
              <a:sym typeface="Arial" panose="020B0604020202020204" pitchFamily="34" charset="0"/>
            </a:endParaRPr>
          </a:p>
          <a:p>
            <a:pPr algn="just" defTabSz="821588">
              <a:spcBef>
                <a:spcPts val="270"/>
              </a:spcBef>
              <a:buClr>
                <a:srgbClr val="C00000"/>
              </a:buClr>
              <a:buSzPct val="60000"/>
              <a:defRPr/>
            </a:pPr>
            <a:r>
              <a:rPr lang="en-US" altLang="zh-CN" sz="1200" dirty="0">
                <a:solidFill>
                  <a:srgbClr val="000000"/>
                </a:solidFill>
                <a:latin typeface="+mn-ea"/>
                <a:cs typeface="Arial" pitchFamily="34" charset="0"/>
                <a:sym typeface="Arial" panose="020B0604020202020204" pitchFamily="34" charset="0"/>
              </a:rPr>
              <a:t>	</a:t>
            </a:r>
            <a:endParaRPr lang="zh-CN" altLang="en-US" sz="1200" dirty="0">
              <a:solidFill>
                <a:srgbClr val="000000"/>
              </a:solidFill>
              <a:latin typeface="+mn-ea"/>
              <a:cs typeface="Arial" pitchFamily="34" charset="0"/>
              <a:sym typeface="Arial" panose="020B0604020202020204" pitchFamily="34" charset="0"/>
            </a:endParaRPr>
          </a:p>
        </p:txBody>
      </p:sp>
      <p:sp>
        <p:nvSpPr>
          <p:cNvPr id="6" name="文本占位符 3">
            <a:extLst>
              <a:ext uri="{FF2B5EF4-FFF2-40B4-BE49-F238E27FC236}">
                <a16:creationId xmlns:a16="http://schemas.microsoft.com/office/drawing/2014/main" id="{C8D2C4B2-6A63-4899-AD5D-2E2497C0BB6C}"/>
              </a:ext>
            </a:extLst>
          </p:cNvPr>
          <p:cNvSpPr txBox="1">
            <a:spLocks/>
          </p:cNvSpPr>
          <p:nvPr/>
        </p:nvSpPr>
        <p:spPr>
          <a:xfrm>
            <a:off x="7102842" y="990607"/>
            <a:ext cx="4390292" cy="265398"/>
          </a:xfrm>
          <a:prstGeom prst="rect">
            <a:avLst/>
          </a:prstGeom>
          <a:solidFill>
            <a:srgbClr val="D20A10"/>
          </a:solidFill>
          <a:ln>
            <a:noFill/>
          </a:ln>
        </p:spPr>
        <p:txBody>
          <a:bodyPr tIns="0" bIns="0" anchor="ctr">
            <a:noAutofit/>
          </a:bodyPr>
          <a:lstStyle>
            <a:lvl1pPr marL="180975" indent="-180975" algn="l" defTabSz="914400" rtl="0" eaLnBrk="1" latinLnBrk="0" hangingPunct="1">
              <a:spcBef>
                <a:spcPts val="300"/>
              </a:spcBef>
              <a:buClr>
                <a:srgbClr val="0E345B"/>
              </a:buClr>
              <a:buSzPct val="80000"/>
              <a:buFont typeface="Wingdings" pitchFamily="2" charset="2"/>
              <a:buChar char="n"/>
              <a:defRPr lang="zh-CN" altLang="en-US" sz="1200" kern="1200" dirty="0" smtClean="0">
                <a:solidFill>
                  <a:srgbClr val="000000"/>
                </a:solidFill>
                <a:latin typeface="Arial" pitchFamily="34" charset="0"/>
                <a:ea typeface="楷体_GB2312" pitchFamily="49" charset="-122"/>
                <a:cs typeface="Arial" pitchFamily="34" charset="0"/>
              </a:defRPr>
            </a:lvl1pPr>
            <a:lvl2pPr marL="447675" indent="-180975" algn="l" defTabSz="914400" rtl="0" eaLnBrk="1" latinLnBrk="0" hangingPunct="1">
              <a:spcBef>
                <a:spcPts val="300"/>
              </a:spcBef>
              <a:buClr>
                <a:srgbClr val="0E345B"/>
              </a:buClr>
              <a:buFont typeface="Wingdings" pitchFamily="2" charset="2"/>
              <a:buChar char="Ø"/>
              <a:defRPr lang="zh-CN" altLang="en-US" sz="1200" kern="1200" dirty="0" smtClean="0">
                <a:solidFill>
                  <a:srgbClr val="000000"/>
                </a:solidFill>
                <a:latin typeface="Arial" pitchFamily="34" charset="0"/>
                <a:ea typeface="楷体_GB2312" pitchFamily="49" charset="-122"/>
                <a:cs typeface="Arial" pitchFamily="34" charset="0"/>
              </a:defRPr>
            </a:lvl2pPr>
            <a:lvl3pPr marL="809625" indent="-180975" algn="l" defTabSz="914400" rtl="0" eaLnBrk="1" latinLnBrk="0" hangingPunct="1">
              <a:spcBef>
                <a:spcPts val="300"/>
              </a:spcBef>
              <a:buClr>
                <a:srgbClr val="0E345B"/>
              </a:buClr>
              <a:buSzPct val="80000"/>
              <a:buFont typeface="Wingdings" pitchFamily="2" charset="2"/>
              <a:buChar char="l"/>
              <a:defRPr lang="zh-CN" altLang="en-US" sz="1200" kern="1200" dirty="0" smtClean="0">
                <a:solidFill>
                  <a:srgbClr val="000000"/>
                </a:solidFill>
                <a:latin typeface="Arial" pitchFamily="34" charset="0"/>
                <a:ea typeface="楷体_GB2312" pitchFamily="49" charset="-122"/>
                <a:cs typeface="Arial" pitchFamily="34" charset="0"/>
              </a:defRPr>
            </a:lvl3pPr>
            <a:lvl4pPr marL="1076325" indent="-180975" algn="l" defTabSz="914400" rtl="0" eaLnBrk="1" latinLnBrk="0" hangingPunct="1">
              <a:spcBef>
                <a:spcPts val="300"/>
              </a:spcBef>
              <a:buFont typeface="Wingdings" pitchFamily="2" charset="2"/>
              <a:buChar char="–"/>
              <a:defRPr lang="zh-CN" altLang="en-US" sz="1200" kern="1200" dirty="0" smtClean="0">
                <a:solidFill>
                  <a:srgbClr val="000000"/>
                </a:solidFill>
                <a:latin typeface="+mn-lt"/>
                <a:ea typeface="+mn-ea"/>
                <a:cs typeface="+mn-cs"/>
              </a:defRPr>
            </a:lvl4pPr>
            <a:lvl5pPr marL="1343025" indent="-180975" algn="l" defTabSz="914400" rtl="0" eaLnBrk="1" latinLnBrk="0" hangingPunct="1">
              <a:spcBef>
                <a:spcPts val="300"/>
              </a:spcBef>
              <a:buFont typeface="Wingdings" pitchFamily="2" charset="2"/>
              <a:buChar char="»"/>
              <a:defRPr lang="zh-CN" altLang="en-US" sz="1200" kern="1200" dirty="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zh-CN" altLang="en-US" sz="1400" b="1" dirty="0">
                <a:solidFill>
                  <a:srgbClr val="FFFFFF"/>
                </a:solidFill>
                <a:ea typeface="KaiTi_GB2312" panose="02010609030101010101" pitchFamily="49" charset="-122"/>
                <a:cs typeface="Times New Roman" panose="02020603050405020304" pitchFamily="18" charset="0"/>
                <a:sym typeface="Arial" panose="020B0604020202020204" pitchFamily="34" charset="0"/>
              </a:rPr>
              <a:t>特征工程流程图</a:t>
            </a:r>
          </a:p>
        </p:txBody>
      </p:sp>
      <p:sp>
        <p:nvSpPr>
          <p:cNvPr id="7" name="矩形: 圆角 6">
            <a:extLst>
              <a:ext uri="{FF2B5EF4-FFF2-40B4-BE49-F238E27FC236}">
                <a16:creationId xmlns:a16="http://schemas.microsoft.com/office/drawing/2014/main" id="{2D641511-FF67-47E2-8C0A-D691323B2618}"/>
              </a:ext>
            </a:extLst>
          </p:cNvPr>
          <p:cNvSpPr/>
          <p:nvPr/>
        </p:nvSpPr>
        <p:spPr>
          <a:xfrm>
            <a:off x="6096000" y="1796970"/>
            <a:ext cx="1779104" cy="6016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050" b="1" dirty="0"/>
              <a:t>保留每月最后一个交易日的因子数据</a:t>
            </a:r>
          </a:p>
        </p:txBody>
      </p:sp>
      <p:sp>
        <p:nvSpPr>
          <p:cNvPr id="8" name="箭头: 右 7">
            <a:extLst>
              <a:ext uri="{FF2B5EF4-FFF2-40B4-BE49-F238E27FC236}">
                <a16:creationId xmlns:a16="http://schemas.microsoft.com/office/drawing/2014/main" id="{FA810DA9-C47F-49FE-978B-F0CB9AC10D05}"/>
              </a:ext>
            </a:extLst>
          </p:cNvPr>
          <p:cNvSpPr/>
          <p:nvPr/>
        </p:nvSpPr>
        <p:spPr>
          <a:xfrm>
            <a:off x="7875104" y="2037522"/>
            <a:ext cx="682487" cy="12423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9" name="矩形: 圆角 8">
            <a:extLst>
              <a:ext uri="{FF2B5EF4-FFF2-40B4-BE49-F238E27FC236}">
                <a16:creationId xmlns:a16="http://schemas.microsoft.com/office/drawing/2014/main" id="{BC609C23-BCD7-4DA9-A89A-25ECB4BB8ABD}"/>
              </a:ext>
            </a:extLst>
          </p:cNvPr>
          <p:cNvSpPr/>
          <p:nvPr/>
        </p:nvSpPr>
        <p:spPr>
          <a:xfrm>
            <a:off x="8557591" y="1796969"/>
            <a:ext cx="1779104" cy="6016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050" b="1" dirty="0"/>
              <a:t>给数据打上</a:t>
            </a:r>
            <a:r>
              <a:rPr lang="en-US" altLang="zh-CN" sz="1050" b="1" dirty="0"/>
              <a:t>y</a:t>
            </a:r>
            <a:r>
              <a:rPr lang="zh-CN" altLang="en-US" sz="1050" b="1" dirty="0"/>
              <a:t>标签，通过涨幅</a:t>
            </a:r>
            <a:r>
              <a:rPr lang="en-US" altLang="zh-CN" sz="1050" b="1" dirty="0"/>
              <a:t>10</a:t>
            </a:r>
            <a:r>
              <a:rPr lang="zh-CN" altLang="en-US" sz="1050" b="1" dirty="0"/>
              <a:t>分类</a:t>
            </a:r>
          </a:p>
        </p:txBody>
      </p:sp>
      <p:sp>
        <p:nvSpPr>
          <p:cNvPr id="12" name="箭头: 直角上 11">
            <a:extLst>
              <a:ext uri="{FF2B5EF4-FFF2-40B4-BE49-F238E27FC236}">
                <a16:creationId xmlns:a16="http://schemas.microsoft.com/office/drawing/2014/main" id="{480ABF5D-9C47-40B1-B99E-A133CDD019B2}"/>
              </a:ext>
            </a:extLst>
          </p:cNvPr>
          <p:cNvSpPr/>
          <p:nvPr/>
        </p:nvSpPr>
        <p:spPr>
          <a:xfrm flipV="1">
            <a:off x="10336695" y="2037522"/>
            <a:ext cx="824948" cy="304152"/>
          </a:xfrm>
          <a:prstGeom prst="bentUpArrow">
            <a:avLst>
              <a:gd name="adj1" fmla="val 25000"/>
              <a:gd name="adj2" fmla="val 25000"/>
              <a:gd name="adj3" fmla="val 18464"/>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77396CF5-3FE0-493D-A28A-7D842A6D1DB7}"/>
              </a:ext>
            </a:extLst>
          </p:cNvPr>
          <p:cNvSpPr/>
          <p:nvPr/>
        </p:nvSpPr>
        <p:spPr>
          <a:xfrm>
            <a:off x="10336695" y="2743253"/>
            <a:ext cx="1779104" cy="6016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050" b="1" dirty="0"/>
              <a:t>删除因子间相关性过高的项</a:t>
            </a:r>
          </a:p>
        </p:txBody>
      </p:sp>
      <p:sp>
        <p:nvSpPr>
          <p:cNvPr id="15" name="箭头: 右 14">
            <a:extLst>
              <a:ext uri="{FF2B5EF4-FFF2-40B4-BE49-F238E27FC236}">
                <a16:creationId xmlns:a16="http://schemas.microsoft.com/office/drawing/2014/main" id="{953BF1F5-5592-4DA6-8CD3-8C66DCBC1096}"/>
              </a:ext>
            </a:extLst>
          </p:cNvPr>
          <p:cNvSpPr/>
          <p:nvPr/>
        </p:nvSpPr>
        <p:spPr>
          <a:xfrm flipH="1" flipV="1">
            <a:off x="9654209" y="2998952"/>
            <a:ext cx="682486" cy="12423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16" name="矩形: 圆角 15">
            <a:extLst>
              <a:ext uri="{FF2B5EF4-FFF2-40B4-BE49-F238E27FC236}">
                <a16:creationId xmlns:a16="http://schemas.microsoft.com/office/drawing/2014/main" id="{F2C667FA-DC07-4AD1-93A6-7FC22E980F51}"/>
              </a:ext>
            </a:extLst>
          </p:cNvPr>
          <p:cNvSpPr/>
          <p:nvPr/>
        </p:nvSpPr>
        <p:spPr>
          <a:xfrm>
            <a:off x="7875104" y="2760239"/>
            <a:ext cx="1779104" cy="6016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050" b="1" dirty="0"/>
              <a:t>训练集与测试集划分</a:t>
            </a:r>
          </a:p>
        </p:txBody>
      </p:sp>
      <p:sp>
        <p:nvSpPr>
          <p:cNvPr id="17" name="箭头: 右 16">
            <a:extLst>
              <a:ext uri="{FF2B5EF4-FFF2-40B4-BE49-F238E27FC236}">
                <a16:creationId xmlns:a16="http://schemas.microsoft.com/office/drawing/2014/main" id="{BBB47C8C-1D97-495D-A920-845145212F8D}"/>
              </a:ext>
            </a:extLst>
          </p:cNvPr>
          <p:cNvSpPr/>
          <p:nvPr/>
        </p:nvSpPr>
        <p:spPr>
          <a:xfrm flipH="1" flipV="1">
            <a:off x="7192617" y="2998952"/>
            <a:ext cx="682486" cy="12423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18" name="矩形: 圆角 17">
            <a:extLst>
              <a:ext uri="{FF2B5EF4-FFF2-40B4-BE49-F238E27FC236}">
                <a16:creationId xmlns:a16="http://schemas.microsoft.com/office/drawing/2014/main" id="{3FD1C2F2-0870-45A6-A94E-7D576FA88A9D}"/>
              </a:ext>
            </a:extLst>
          </p:cNvPr>
          <p:cNvSpPr/>
          <p:nvPr/>
        </p:nvSpPr>
        <p:spPr>
          <a:xfrm>
            <a:off x="5413513" y="2755015"/>
            <a:ext cx="1779104" cy="6016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050" b="1" dirty="0"/>
              <a:t>数据清洗</a:t>
            </a:r>
          </a:p>
        </p:txBody>
      </p:sp>
      <p:sp>
        <p:nvSpPr>
          <p:cNvPr id="19" name="文本占位符 3">
            <a:extLst>
              <a:ext uri="{FF2B5EF4-FFF2-40B4-BE49-F238E27FC236}">
                <a16:creationId xmlns:a16="http://schemas.microsoft.com/office/drawing/2014/main" id="{5F9213D6-1413-4D29-82A0-03EE31A22010}"/>
              </a:ext>
            </a:extLst>
          </p:cNvPr>
          <p:cNvSpPr txBox="1">
            <a:spLocks/>
          </p:cNvSpPr>
          <p:nvPr/>
        </p:nvSpPr>
        <p:spPr>
          <a:xfrm>
            <a:off x="517524" y="3574212"/>
            <a:ext cx="10975610" cy="265398"/>
          </a:xfrm>
          <a:prstGeom prst="rect">
            <a:avLst/>
          </a:prstGeom>
          <a:solidFill>
            <a:srgbClr val="D20A10"/>
          </a:solidFill>
          <a:ln>
            <a:noFill/>
          </a:ln>
        </p:spPr>
        <p:txBody>
          <a:bodyPr tIns="0" bIns="0" anchor="ctr">
            <a:noAutofit/>
          </a:bodyPr>
          <a:lstStyle>
            <a:lvl1pPr marL="180975" indent="-180975" algn="l" defTabSz="914400" rtl="0" eaLnBrk="1" latinLnBrk="0" hangingPunct="1">
              <a:spcBef>
                <a:spcPts val="300"/>
              </a:spcBef>
              <a:buClr>
                <a:srgbClr val="0E345B"/>
              </a:buClr>
              <a:buSzPct val="80000"/>
              <a:buFont typeface="Wingdings" pitchFamily="2" charset="2"/>
              <a:buChar char="n"/>
              <a:defRPr lang="zh-CN" altLang="en-US" sz="1200" kern="1200" dirty="0" smtClean="0">
                <a:solidFill>
                  <a:srgbClr val="000000"/>
                </a:solidFill>
                <a:latin typeface="Arial" pitchFamily="34" charset="0"/>
                <a:ea typeface="楷体_GB2312" pitchFamily="49" charset="-122"/>
                <a:cs typeface="Arial" pitchFamily="34" charset="0"/>
              </a:defRPr>
            </a:lvl1pPr>
            <a:lvl2pPr marL="447675" indent="-180975" algn="l" defTabSz="914400" rtl="0" eaLnBrk="1" latinLnBrk="0" hangingPunct="1">
              <a:spcBef>
                <a:spcPts val="300"/>
              </a:spcBef>
              <a:buClr>
                <a:srgbClr val="0E345B"/>
              </a:buClr>
              <a:buFont typeface="Wingdings" pitchFamily="2" charset="2"/>
              <a:buChar char="Ø"/>
              <a:defRPr lang="zh-CN" altLang="en-US" sz="1200" kern="1200" dirty="0" smtClean="0">
                <a:solidFill>
                  <a:srgbClr val="000000"/>
                </a:solidFill>
                <a:latin typeface="Arial" pitchFamily="34" charset="0"/>
                <a:ea typeface="楷体_GB2312" pitchFamily="49" charset="-122"/>
                <a:cs typeface="Arial" pitchFamily="34" charset="0"/>
              </a:defRPr>
            </a:lvl2pPr>
            <a:lvl3pPr marL="809625" indent="-180975" algn="l" defTabSz="914400" rtl="0" eaLnBrk="1" latinLnBrk="0" hangingPunct="1">
              <a:spcBef>
                <a:spcPts val="300"/>
              </a:spcBef>
              <a:buClr>
                <a:srgbClr val="0E345B"/>
              </a:buClr>
              <a:buSzPct val="80000"/>
              <a:buFont typeface="Wingdings" pitchFamily="2" charset="2"/>
              <a:buChar char="l"/>
              <a:defRPr lang="zh-CN" altLang="en-US" sz="1200" kern="1200" dirty="0" smtClean="0">
                <a:solidFill>
                  <a:srgbClr val="000000"/>
                </a:solidFill>
                <a:latin typeface="Arial" pitchFamily="34" charset="0"/>
                <a:ea typeface="楷体_GB2312" pitchFamily="49" charset="-122"/>
                <a:cs typeface="Arial" pitchFamily="34" charset="0"/>
              </a:defRPr>
            </a:lvl3pPr>
            <a:lvl4pPr marL="1076325" indent="-180975" algn="l" defTabSz="914400" rtl="0" eaLnBrk="1" latinLnBrk="0" hangingPunct="1">
              <a:spcBef>
                <a:spcPts val="300"/>
              </a:spcBef>
              <a:buFont typeface="Wingdings" pitchFamily="2" charset="2"/>
              <a:buChar char="–"/>
              <a:defRPr lang="zh-CN" altLang="en-US" sz="1200" kern="1200" dirty="0" smtClean="0">
                <a:solidFill>
                  <a:srgbClr val="000000"/>
                </a:solidFill>
                <a:latin typeface="+mn-lt"/>
                <a:ea typeface="+mn-ea"/>
                <a:cs typeface="+mn-cs"/>
              </a:defRPr>
            </a:lvl4pPr>
            <a:lvl5pPr marL="1343025" indent="-180975" algn="l" defTabSz="914400" rtl="0" eaLnBrk="1" latinLnBrk="0" hangingPunct="1">
              <a:spcBef>
                <a:spcPts val="300"/>
              </a:spcBef>
              <a:buFont typeface="Wingdings" pitchFamily="2" charset="2"/>
              <a:buChar char="»"/>
              <a:defRPr lang="zh-CN" altLang="en-US" sz="1200" kern="1200" dirty="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zh-CN" altLang="en-US" sz="1400" b="1" dirty="0">
                <a:solidFill>
                  <a:srgbClr val="FFFFFF"/>
                </a:solidFill>
                <a:ea typeface="KaiTi_GB2312" panose="02010609030101010101" pitchFamily="49" charset="-122"/>
                <a:cs typeface="Times New Roman" panose="02020603050405020304" pitchFamily="18" charset="0"/>
                <a:sym typeface="Arial" panose="020B0604020202020204" pitchFamily="34" charset="0"/>
              </a:rPr>
              <a:t>特征工程概述</a:t>
            </a:r>
          </a:p>
        </p:txBody>
      </p:sp>
      <p:sp>
        <p:nvSpPr>
          <p:cNvPr id="20" name="TextBox 22">
            <a:extLst>
              <a:ext uri="{FF2B5EF4-FFF2-40B4-BE49-F238E27FC236}">
                <a16:creationId xmlns:a16="http://schemas.microsoft.com/office/drawing/2014/main" id="{484F2DB8-61F3-4F71-A839-1818CAE5486E}"/>
              </a:ext>
            </a:extLst>
          </p:cNvPr>
          <p:cNvSpPr txBox="1"/>
          <p:nvPr/>
        </p:nvSpPr>
        <p:spPr>
          <a:xfrm>
            <a:off x="2212371" y="4051920"/>
            <a:ext cx="6892097" cy="1215833"/>
          </a:xfrm>
          <a:prstGeom prst="rect">
            <a:avLst/>
          </a:prstGeom>
          <a:noFill/>
        </p:spPr>
        <p:txBody>
          <a:bodyPr wrap="square" lIns="82155" tIns="41078" rIns="82155" bIns="41078" rtlCol="0">
            <a:spAutoFit/>
          </a:bodyPr>
          <a:lstStyle/>
          <a:p>
            <a:pPr marL="162598" indent="-162598" algn="just" defTabSz="821588">
              <a:lnSpc>
                <a:spcPct val="120000"/>
              </a:lnSpc>
              <a:spcBef>
                <a:spcPts val="270"/>
              </a:spcBef>
              <a:buClr>
                <a:srgbClr val="C00000"/>
              </a:buClr>
              <a:buSzPct val="60000"/>
              <a:buFont typeface="Wingdings" pitchFamily="2" charset="2"/>
              <a:buChar char="n"/>
              <a:defRPr/>
            </a:pPr>
            <a:endParaRPr lang="en-US" altLang="zh-CN" sz="1400"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r>
              <a:rPr lang="zh-CN" altLang="en-US" sz="1400" b="1" dirty="0">
                <a:solidFill>
                  <a:srgbClr val="000000"/>
                </a:solidFill>
                <a:latin typeface="+mn-ea"/>
                <a:cs typeface="Arial" pitchFamily="34" charset="0"/>
                <a:sym typeface="Arial" panose="020B0604020202020204" pitchFamily="34" charset="0"/>
              </a:rPr>
              <a:t>保留最后一个交易日数据：</a:t>
            </a:r>
            <a:r>
              <a:rPr lang="zh-CN" altLang="en-US" sz="1400" dirty="0">
                <a:solidFill>
                  <a:srgbClr val="000000"/>
                </a:solidFill>
                <a:latin typeface="+mn-ea"/>
                <a:cs typeface="Arial" pitchFamily="34" charset="0"/>
                <a:sym typeface="Arial" panose="020B0604020202020204" pitchFamily="34" charset="0"/>
              </a:rPr>
              <a:t>收益率仅有每月的数据，需要进行对应</a:t>
            </a:r>
            <a:endParaRPr lang="en-US" altLang="zh-CN" sz="1400"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r>
              <a:rPr lang="zh-CN" altLang="en-US" sz="1400" b="1" dirty="0">
                <a:solidFill>
                  <a:srgbClr val="000000"/>
                </a:solidFill>
                <a:latin typeface="+mn-ea"/>
                <a:cs typeface="Arial" pitchFamily="34" charset="0"/>
                <a:sym typeface="Arial" panose="020B0604020202020204" pitchFamily="34" charset="0"/>
              </a:rPr>
              <a:t>删除因子间相关性过高项：</a:t>
            </a:r>
            <a:r>
              <a:rPr lang="zh-CN" altLang="en-US" sz="1400" dirty="0">
                <a:solidFill>
                  <a:srgbClr val="000000"/>
                </a:solidFill>
                <a:latin typeface="+mn-ea"/>
                <a:cs typeface="Arial" pitchFamily="34" charset="0"/>
                <a:sym typeface="Arial" panose="020B0604020202020204" pitchFamily="34" charset="0"/>
              </a:rPr>
              <a:t>因子间存在正负强相关项，如</a:t>
            </a:r>
            <a:r>
              <a:rPr lang="en-US" altLang="zh-CN" sz="1400" dirty="0" err="1">
                <a:solidFill>
                  <a:srgbClr val="000000"/>
                </a:solidFill>
                <a:latin typeface="+mn-ea"/>
                <a:cs typeface="Arial" pitchFamily="34" charset="0"/>
                <a:sym typeface="Arial" panose="020B0604020202020204" pitchFamily="34" charset="0"/>
              </a:rPr>
              <a:t>cfp_ocf_ttm</a:t>
            </a:r>
            <a:r>
              <a:rPr lang="zh-CN" altLang="en-US" sz="1400" dirty="0">
                <a:solidFill>
                  <a:srgbClr val="000000"/>
                </a:solidFill>
                <a:latin typeface="+mn-ea"/>
                <a:cs typeface="Arial" pitchFamily="34" charset="0"/>
                <a:sym typeface="Arial" panose="020B0604020202020204" pitchFamily="34" charset="0"/>
              </a:rPr>
              <a:t>与</a:t>
            </a:r>
            <a:r>
              <a:rPr lang="en-US" altLang="zh-CN" sz="1400" dirty="0" err="1">
                <a:solidFill>
                  <a:srgbClr val="000000"/>
                </a:solidFill>
                <a:latin typeface="+mn-ea"/>
                <a:cs typeface="Arial" pitchFamily="34" charset="0"/>
                <a:sym typeface="Arial" panose="020B0604020202020204" pitchFamily="34" charset="0"/>
              </a:rPr>
              <a:t>cfp_fcff_ttm</a:t>
            </a:r>
            <a:endParaRPr lang="en-US" altLang="zh-CN" sz="1400"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r>
              <a:rPr lang="zh-CN" altLang="en-US" sz="1400" b="1" dirty="0">
                <a:solidFill>
                  <a:srgbClr val="000000"/>
                </a:solidFill>
                <a:latin typeface="+mn-ea"/>
                <a:cs typeface="Arial" pitchFamily="34" charset="0"/>
                <a:sym typeface="Arial" panose="020B0604020202020204" pitchFamily="34" charset="0"/>
              </a:rPr>
              <a:t>数据清洗：</a:t>
            </a:r>
            <a:r>
              <a:rPr lang="zh-CN" altLang="en-US" sz="1400" dirty="0">
                <a:solidFill>
                  <a:srgbClr val="000000"/>
                </a:solidFill>
                <a:latin typeface="+mn-ea"/>
                <a:cs typeface="Arial" pitchFamily="34" charset="0"/>
                <a:sym typeface="Arial" panose="020B0604020202020204" pitchFamily="34" charset="0"/>
              </a:rPr>
              <a:t>严格按照华泰报告中所述，分别为中位数去极值、缺失值填充、标准化</a:t>
            </a:r>
            <a:r>
              <a:rPr lang="en-US" altLang="zh-CN" sz="1200" dirty="0">
                <a:solidFill>
                  <a:srgbClr val="000000"/>
                </a:solidFill>
                <a:latin typeface="+mn-ea"/>
                <a:cs typeface="Arial" pitchFamily="34" charset="0"/>
                <a:sym typeface="Arial" panose="020B0604020202020204" pitchFamily="34" charset="0"/>
              </a:rPr>
              <a:t>	</a:t>
            </a:r>
            <a:endParaRPr lang="zh-CN" altLang="en-US" sz="1200" dirty="0">
              <a:solidFill>
                <a:srgbClr val="000000"/>
              </a:solidFill>
              <a:latin typeface="+mn-ea"/>
              <a:cs typeface="Arial" pitchFamily="34" charset="0"/>
              <a:sym typeface="Arial" panose="020B0604020202020204" pitchFamily="34" charset="0"/>
            </a:endParaRPr>
          </a:p>
        </p:txBody>
      </p:sp>
    </p:spTree>
    <p:extLst>
      <p:ext uri="{BB962C8B-B14F-4D97-AF65-F5344CB8AC3E}">
        <p14:creationId xmlns:p14="http://schemas.microsoft.com/office/powerpoint/2010/main" val="3940645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20263225-9B43-4698-9E4F-01E3FCE67BBE}"/>
              </a:ext>
            </a:extLst>
          </p:cNvPr>
          <p:cNvSpPr>
            <a:spLocks noGrp="1"/>
          </p:cNvSpPr>
          <p:nvPr>
            <p:ph type="body" sz="quarter" idx="11"/>
          </p:nvPr>
        </p:nvSpPr>
        <p:spPr/>
        <p:txBody>
          <a:bodyPr/>
          <a:lstStyle/>
          <a:p>
            <a:r>
              <a:rPr lang="en-US" altLang="zh-CN" dirty="0"/>
              <a:t>1.3 </a:t>
            </a:r>
            <a:r>
              <a:rPr lang="zh-CN" altLang="en-US" dirty="0"/>
              <a:t>特征工程</a:t>
            </a:r>
          </a:p>
        </p:txBody>
      </p:sp>
      <p:sp>
        <p:nvSpPr>
          <p:cNvPr id="4" name="文本占位符 3">
            <a:extLst>
              <a:ext uri="{FF2B5EF4-FFF2-40B4-BE49-F238E27FC236}">
                <a16:creationId xmlns:a16="http://schemas.microsoft.com/office/drawing/2014/main" id="{A76C8F1A-576A-44C2-8B59-BC97F9B743D1}"/>
              </a:ext>
            </a:extLst>
          </p:cNvPr>
          <p:cNvSpPr txBox="1">
            <a:spLocks/>
          </p:cNvSpPr>
          <p:nvPr/>
        </p:nvSpPr>
        <p:spPr>
          <a:xfrm>
            <a:off x="500289" y="990607"/>
            <a:ext cx="4390292" cy="265398"/>
          </a:xfrm>
          <a:prstGeom prst="rect">
            <a:avLst/>
          </a:prstGeom>
          <a:solidFill>
            <a:srgbClr val="D20A10"/>
          </a:solidFill>
          <a:ln>
            <a:noFill/>
          </a:ln>
        </p:spPr>
        <p:txBody>
          <a:bodyPr tIns="0" bIns="0" anchor="ctr">
            <a:noAutofit/>
          </a:bodyPr>
          <a:lstStyle>
            <a:lvl1pPr marL="180975" indent="-180975" algn="l" defTabSz="914400" rtl="0" eaLnBrk="1" latinLnBrk="0" hangingPunct="1">
              <a:spcBef>
                <a:spcPts val="300"/>
              </a:spcBef>
              <a:buClr>
                <a:srgbClr val="0E345B"/>
              </a:buClr>
              <a:buSzPct val="80000"/>
              <a:buFont typeface="Wingdings" pitchFamily="2" charset="2"/>
              <a:buChar char="n"/>
              <a:defRPr lang="zh-CN" altLang="en-US" sz="1200" kern="1200" dirty="0" smtClean="0">
                <a:solidFill>
                  <a:srgbClr val="000000"/>
                </a:solidFill>
                <a:latin typeface="Arial" pitchFamily="34" charset="0"/>
                <a:ea typeface="楷体_GB2312" pitchFamily="49" charset="-122"/>
                <a:cs typeface="Arial" pitchFamily="34" charset="0"/>
              </a:defRPr>
            </a:lvl1pPr>
            <a:lvl2pPr marL="447675" indent="-180975" algn="l" defTabSz="914400" rtl="0" eaLnBrk="1" latinLnBrk="0" hangingPunct="1">
              <a:spcBef>
                <a:spcPts val="300"/>
              </a:spcBef>
              <a:buClr>
                <a:srgbClr val="0E345B"/>
              </a:buClr>
              <a:buFont typeface="Wingdings" pitchFamily="2" charset="2"/>
              <a:buChar char="Ø"/>
              <a:defRPr lang="zh-CN" altLang="en-US" sz="1200" kern="1200" dirty="0" smtClean="0">
                <a:solidFill>
                  <a:srgbClr val="000000"/>
                </a:solidFill>
                <a:latin typeface="Arial" pitchFamily="34" charset="0"/>
                <a:ea typeface="楷体_GB2312" pitchFamily="49" charset="-122"/>
                <a:cs typeface="Arial" pitchFamily="34" charset="0"/>
              </a:defRPr>
            </a:lvl2pPr>
            <a:lvl3pPr marL="809625" indent="-180975" algn="l" defTabSz="914400" rtl="0" eaLnBrk="1" latinLnBrk="0" hangingPunct="1">
              <a:spcBef>
                <a:spcPts val="300"/>
              </a:spcBef>
              <a:buClr>
                <a:srgbClr val="0E345B"/>
              </a:buClr>
              <a:buSzPct val="80000"/>
              <a:buFont typeface="Wingdings" pitchFamily="2" charset="2"/>
              <a:buChar char="l"/>
              <a:defRPr lang="zh-CN" altLang="en-US" sz="1200" kern="1200" dirty="0" smtClean="0">
                <a:solidFill>
                  <a:srgbClr val="000000"/>
                </a:solidFill>
                <a:latin typeface="Arial" pitchFamily="34" charset="0"/>
                <a:ea typeface="楷体_GB2312" pitchFamily="49" charset="-122"/>
                <a:cs typeface="Arial" pitchFamily="34" charset="0"/>
              </a:defRPr>
            </a:lvl3pPr>
            <a:lvl4pPr marL="1076325" indent="-180975" algn="l" defTabSz="914400" rtl="0" eaLnBrk="1" latinLnBrk="0" hangingPunct="1">
              <a:spcBef>
                <a:spcPts val="300"/>
              </a:spcBef>
              <a:buFont typeface="Wingdings" pitchFamily="2" charset="2"/>
              <a:buChar char="–"/>
              <a:defRPr lang="zh-CN" altLang="en-US" sz="1200" kern="1200" dirty="0" smtClean="0">
                <a:solidFill>
                  <a:srgbClr val="000000"/>
                </a:solidFill>
                <a:latin typeface="+mn-lt"/>
                <a:ea typeface="+mn-ea"/>
                <a:cs typeface="+mn-cs"/>
              </a:defRPr>
            </a:lvl4pPr>
            <a:lvl5pPr marL="1343025" indent="-180975" algn="l" defTabSz="914400" rtl="0" eaLnBrk="1" latinLnBrk="0" hangingPunct="1">
              <a:spcBef>
                <a:spcPts val="300"/>
              </a:spcBef>
              <a:buFont typeface="Wingdings" pitchFamily="2" charset="2"/>
              <a:buChar char="»"/>
              <a:defRPr lang="zh-CN" altLang="en-US" sz="1200" kern="1200" dirty="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zh-CN" altLang="en-US" sz="1400" b="1" dirty="0">
                <a:solidFill>
                  <a:srgbClr val="FFFFFF"/>
                </a:solidFill>
                <a:ea typeface="KaiTi_GB2312" panose="02010609030101010101" pitchFamily="49" charset="-122"/>
                <a:cs typeface="Times New Roman" panose="02020603050405020304" pitchFamily="18" charset="0"/>
                <a:sym typeface="Arial" panose="020B0604020202020204" pitchFamily="34" charset="0"/>
              </a:rPr>
              <a:t>难点</a:t>
            </a:r>
          </a:p>
        </p:txBody>
      </p:sp>
      <p:sp>
        <p:nvSpPr>
          <p:cNvPr id="5" name="TextBox 22">
            <a:extLst>
              <a:ext uri="{FF2B5EF4-FFF2-40B4-BE49-F238E27FC236}">
                <a16:creationId xmlns:a16="http://schemas.microsoft.com/office/drawing/2014/main" id="{76ADB33D-CCAF-4A16-A451-085881B5C60E}"/>
              </a:ext>
            </a:extLst>
          </p:cNvPr>
          <p:cNvSpPr txBox="1"/>
          <p:nvPr/>
        </p:nvSpPr>
        <p:spPr>
          <a:xfrm>
            <a:off x="500289" y="1027495"/>
            <a:ext cx="5140895" cy="1952957"/>
          </a:xfrm>
          <a:prstGeom prst="rect">
            <a:avLst/>
          </a:prstGeom>
          <a:noFill/>
        </p:spPr>
        <p:txBody>
          <a:bodyPr wrap="square" lIns="82155" tIns="41078" rIns="82155" bIns="41078" rtlCol="0">
            <a:spAutoFit/>
          </a:bodyPr>
          <a:lstStyle/>
          <a:p>
            <a:pPr marL="162598" indent="-162598" algn="just" defTabSz="821588">
              <a:lnSpc>
                <a:spcPct val="120000"/>
              </a:lnSpc>
              <a:spcBef>
                <a:spcPts val="270"/>
              </a:spcBef>
              <a:buClr>
                <a:srgbClr val="C00000"/>
              </a:buClr>
              <a:buSzPct val="60000"/>
              <a:buFont typeface="Wingdings" pitchFamily="2" charset="2"/>
              <a:buChar char="n"/>
              <a:defRPr/>
            </a:pPr>
            <a:endParaRPr lang="en-US" altLang="zh-CN" sz="1400"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r>
              <a:rPr lang="en-US" altLang="zh-CN" sz="1400" b="1" dirty="0">
                <a:solidFill>
                  <a:srgbClr val="000000"/>
                </a:solidFill>
                <a:latin typeface="+mn-ea"/>
                <a:cs typeface="Arial" pitchFamily="34" charset="0"/>
                <a:sym typeface="Arial" panose="020B0604020202020204" pitchFamily="34" charset="0"/>
              </a:rPr>
              <a:t>Y</a:t>
            </a:r>
            <a:r>
              <a:rPr lang="zh-CN" altLang="en-US" sz="1400" b="1" dirty="0">
                <a:solidFill>
                  <a:srgbClr val="000000"/>
                </a:solidFill>
                <a:latin typeface="+mn-ea"/>
                <a:cs typeface="Arial" pitchFamily="34" charset="0"/>
                <a:sym typeface="Arial" panose="020B0604020202020204" pitchFamily="34" charset="0"/>
              </a:rPr>
              <a:t>标签拼合及分类：</a:t>
            </a:r>
            <a:r>
              <a:rPr lang="zh-CN" altLang="en-US" sz="1400" dirty="0">
                <a:solidFill>
                  <a:srgbClr val="000000"/>
                </a:solidFill>
                <a:latin typeface="+mn-ea"/>
                <a:cs typeface="Arial" pitchFamily="34" charset="0"/>
                <a:sym typeface="Arial" panose="020B0604020202020204" pitchFamily="34" charset="0"/>
              </a:rPr>
              <a:t>由于本月的因子数据训练标签是下月的收益率数据，并且收益率需要根据大小排列分为十分类，需要一些关系型数据库数据处理技巧</a:t>
            </a:r>
            <a:endParaRPr lang="en-US" altLang="zh-CN" sz="1400"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r>
              <a:rPr lang="zh-CN" altLang="en-US" sz="1400" b="1" dirty="0">
                <a:solidFill>
                  <a:srgbClr val="000000"/>
                </a:solidFill>
                <a:latin typeface="+mn-ea"/>
                <a:cs typeface="Arial" pitchFamily="34" charset="0"/>
                <a:sym typeface="Arial" panose="020B0604020202020204" pitchFamily="34" charset="0"/>
              </a:rPr>
              <a:t>因子相关度较高项：</a:t>
            </a:r>
            <a:r>
              <a:rPr lang="zh-CN" altLang="en-US" sz="1400" dirty="0">
                <a:solidFill>
                  <a:srgbClr val="000000"/>
                </a:solidFill>
                <a:latin typeface="+mn-ea"/>
                <a:cs typeface="Arial" pitchFamily="34" charset="0"/>
                <a:sym typeface="Arial" panose="020B0604020202020204" pitchFamily="34" charset="0"/>
              </a:rPr>
              <a:t>项目进行中获得相关系数大于</a:t>
            </a:r>
            <a:r>
              <a:rPr lang="en-US" altLang="zh-CN" sz="1400" dirty="0">
                <a:solidFill>
                  <a:srgbClr val="000000"/>
                </a:solidFill>
                <a:latin typeface="+mn-ea"/>
                <a:cs typeface="Arial" pitchFamily="34" charset="0"/>
                <a:sym typeface="Arial" panose="020B0604020202020204" pitchFamily="34" charset="0"/>
              </a:rPr>
              <a:t>0.8</a:t>
            </a:r>
            <a:r>
              <a:rPr lang="zh-CN" altLang="en-US" sz="1400" dirty="0">
                <a:solidFill>
                  <a:srgbClr val="000000"/>
                </a:solidFill>
                <a:latin typeface="+mn-ea"/>
                <a:cs typeface="Arial" pitchFamily="34" charset="0"/>
                <a:sym typeface="Arial" panose="020B0604020202020204" pitchFamily="34" charset="0"/>
              </a:rPr>
              <a:t>的因子两两组合的列表</a:t>
            </a:r>
            <a:r>
              <a:rPr lang="en-US" altLang="zh-CN" sz="1400" dirty="0">
                <a:solidFill>
                  <a:srgbClr val="000000"/>
                </a:solidFill>
                <a:latin typeface="+mn-ea"/>
                <a:cs typeface="Arial" pitchFamily="34" charset="0"/>
                <a:sym typeface="Arial" panose="020B0604020202020204" pitchFamily="34" charset="0"/>
              </a:rPr>
              <a:t>li</a:t>
            </a:r>
            <a:r>
              <a:rPr lang="zh-CN" altLang="en-US" sz="1400" dirty="0">
                <a:solidFill>
                  <a:srgbClr val="000000"/>
                </a:solidFill>
                <a:latin typeface="+mn-ea"/>
                <a:cs typeface="Arial" pitchFamily="34" charset="0"/>
                <a:sym typeface="Arial" panose="020B0604020202020204" pitchFamily="34" charset="0"/>
              </a:rPr>
              <a:t>，如何删去尽可能少的因子，使得因子中不出现相关系数过大的情况</a:t>
            </a:r>
            <a:r>
              <a:rPr lang="en-US" altLang="zh-CN" sz="1200" dirty="0">
                <a:solidFill>
                  <a:srgbClr val="000000"/>
                </a:solidFill>
                <a:latin typeface="+mn-ea"/>
                <a:cs typeface="Arial" pitchFamily="34" charset="0"/>
                <a:sym typeface="Arial" panose="020B0604020202020204" pitchFamily="34" charset="0"/>
              </a:rPr>
              <a:t>	</a:t>
            </a:r>
            <a:endParaRPr lang="zh-CN" altLang="en-US" sz="1200" dirty="0">
              <a:solidFill>
                <a:srgbClr val="000000"/>
              </a:solidFill>
              <a:latin typeface="+mn-ea"/>
              <a:cs typeface="Arial" pitchFamily="34" charset="0"/>
              <a:sym typeface="Arial" panose="020B0604020202020204" pitchFamily="34" charset="0"/>
            </a:endParaRPr>
          </a:p>
        </p:txBody>
      </p:sp>
      <p:sp>
        <p:nvSpPr>
          <p:cNvPr id="6" name="文本占位符 3">
            <a:extLst>
              <a:ext uri="{FF2B5EF4-FFF2-40B4-BE49-F238E27FC236}">
                <a16:creationId xmlns:a16="http://schemas.microsoft.com/office/drawing/2014/main" id="{0A3187D5-7EF8-4543-A01E-294054814B0A}"/>
              </a:ext>
            </a:extLst>
          </p:cNvPr>
          <p:cNvSpPr txBox="1">
            <a:spLocks/>
          </p:cNvSpPr>
          <p:nvPr/>
        </p:nvSpPr>
        <p:spPr>
          <a:xfrm>
            <a:off x="7187668" y="989218"/>
            <a:ext cx="4390292" cy="265398"/>
          </a:xfrm>
          <a:prstGeom prst="rect">
            <a:avLst/>
          </a:prstGeom>
          <a:solidFill>
            <a:srgbClr val="D20A10"/>
          </a:solidFill>
          <a:ln>
            <a:noFill/>
          </a:ln>
        </p:spPr>
        <p:txBody>
          <a:bodyPr tIns="0" bIns="0" anchor="ctr">
            <a:noAutofit/>
          </a:bodyPr>
          <a:lstStyle>
            <a:lvl1pPr marL="180975" indent="-180975" algn="l" defTabSz="914400" rtl="0" eaLnBrk="1" latinLnBrk="0" hangingPunct="1">
              <a:spcBef>
                <a:spcPts val="300"/>
              </a:spcBef>
              <a:buClr>
                <a:srgbClr val="0E345B"/>
              </a:buClr>
              <a:buSzPct val="80000"/>
              <a:buFont typeface="Wingdings" pitchFamily="2" charset="2"/>
              <a:buChar char="n"/>
              <a:defRPr lang="zh-CN" altLang="en-US" sz="1200" kern="1200" dirty="0" smtClean="0">
                <a:solidFill>
                  <a:srgbClr val="000000"/>
                </a:solidFill>
                <a:latin typeface="Arial" pitchFamily="34" charset="0"/>
                <a:ea typeface="楷体_GB2312" pitchFamily="49" charset="-122"/>
                <a:cs typeface="Arial" pitchFamily="34" charset="0"/>
              </a:defRPr>
            </a:lvl1pPr>
            <a:lvl2pPr marL="447675" indent="-180975" algn="l" defTabSz="914400" rtl="0" eaLnBrk="1" latinLnBrk="0" hangingPunct="1">
              <a:spcBef>
                <a:spcPts val="300"/>
              </a:spcBef>
              <a:buClr>
                <a:srgbClr val="0E345B"/>
              </a:buClr>
              <a:buFont typeface="Wingdings" pitchFamily="2" charset="2"/>
              <a:buChar char="Ø"/>
              <a:defRPr lang="zh-CN" altLang="en-US" sz="1200" kern="1200" dirty="0" smtClean="0">
                <a:solidFill>
                  <a:srgbClr val="000000"/>
                </a:solidFill>
                <a:latin typeface="Arial" pitchFamily="34" charset="0"/>
                <a:ea typeface="楷体_GB2312" pitchFamily="49" charset="-122"/>
                <a:cs typeface="Arial" pitchFamily="34" charset="0"/>
              </a:defRPr>
            </a:lvl2pPr>
            <a:lvl3pPr marL="809625" indent="-180975" algn="l" defTabSz="914400" rtl="0" eaLnBrk="1" latinLnBrk="0" hangingPunct="1">
              <a:spcBef>
                <a:spcPts val="300"/>
              </a:spcBef>
              <a:buClr>
                <a:srgbClr val="0E345B"/>
              </a:buClr>
              <a:buSzPct val="80000"/>
              <a:buFont typeface="Wingdings" pitchFamily="2" charset="2"/>
              <a:buChar char="l"/>
              <a:defRPr lang="zh-CN" altLang="en-US" sz="1200" kern="1200" dirty="0" smtClean="0">
                <a:solidFill>
                  <a:srgbClr val="000000"/>
                </a:solidFill>
                <a:latin typeface="Arial" pitchFamily="34" charset="0"/>
                <a:ea typeface="楷体_GB2312" pitchFamily="49" charset="-122"/>
                <a:cs typeface="Arial" pitchFamily="34" charset="0"/>
              </a:defRPr>
            </a:lvl3pPr>
            <a:lvl4pPr marL="1076325" indent="-180975" algn="l" defTabSz="914400" rtl="0" eaLnBrk="1" latinLnBrk="0" hangingPunct="1">
              <a:spcBef>
                <a:spcPts val="300"/>
              </a:spcBef>
              <a:buFont typeface="Wingdings" pitchFamily="2" charset="2"/>
              <a:buChar char="–"/>
              <a:defRPr lang="zh-CN" altLang="en-US" sz="1200" kern="1200" dirty="0" smtClean="0">
                <a:solidFill>
                  <a:srgbClr val="000000"/>
                </a:solidFill>
                <a:latin typeface="+mn-lt"/>
                <a:ea typeface="+mn-ea"/>
                <a:cs typeface="+mn-cs"/>
              </a:defRPr>
            </a:lvl4pPr>
            <a:lvl5pPr marL="1343025" indent="-180975" algn="l" defTabSz="914400" rtl="0" eaLnBrk="1" latinLnBrk="0" hangingPunct="1">
              <a:spcBef>
                <a:spcPts val="300"/>
              </a:spcBef>
              <a:buFont typeface="Wingdings" pitchFamily="2" charset="2"/>
              <a:buChar char="»"/>
              <a:defRPr lang="zh-CN" altLang="en-US" sz="1200" kern="1200" dirty="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zh-CN" altLang="en-US" sz="1400" b="1" dirty="0">
                <a:solidFill>
                  <a:srgbClr val="FFFFFF"/>
                </a:solidFill>
                <a:ea typeface="KaiTi_GB2312" panose="02010609030101010101" pitchFamily="49" charset="-122"/>
                <a:cs typeface="Times New Roman" panose="02020603050405020304" pitchFamily="18" charset="0"/>
                <a:sym typeface="Arial" panose="020B0604020202020204" pitchFamily="34" charset="0"/>
              </a:rPr>
              <a:t>解决方案</a:t>
            </a:r>
          </a:p>
        </p:txBody>
      </p:sp>
      <p:sp>
        <p:nvSpPr>
          <p:cNvPr id="8" name="TextBox 22">
            <a:extLst>
              <a:ext uri="{FF2B5EF4-FFF2-40B4-BE49-F238E27FC236}">
                <a16:creationId xmlns:a16="http://schemas.microsoft.com/office/drawing/2014/main" id="{322125B6-B02F-4A5F-99F9-EAC1B859051D}"/>
              </a:ext>
            </a:extLst>
          </p:cNvPr>
          <p:cNvSpPr txBox="1"/>
          <p:nvPr/>
        </p:nvSpPr>
        <p:spPr>
          <a:xfrm>
            <a:off x="6550818" y="1179895"/>
            <a:ext cx="5140895" cy="1694425"/>
          </a:xfrm>
          <a:prstGeom prst="rect">
            <a:avLst/>
          </a:prstGeom>
          <a:noFill/>
        </p:spPr>
        <p:txBody>
          <a:bodyPr wrap="square" lIns="82155" tIns="41078" rIns="82155" bIns="41078" rtlCol="0">
            <a:spAutoFit/>
          </a:bodyPr>
          <a:lstStyle/>
          <a:p>
            <a:pPr marL="162598" indent="-162598" algn="just" defTabSz="821588">
              <a:lnSpc>
                <a:spcPct val="120000"/>
              </a:lnSpc>
              <a:spcBef>
                <a:spcPts val="270"/>
              </a:spcBef>
              <a:buClr>
                <a:srgbClr val="C00000"/>
              </a:buClr>
              <a:buSzPct val="60000"/>
              <a:buFont typeface="Wingdings" pitchFamily="2" charset="2"/>
              <a:buChar char="n"/>
              <a:defRPr/>
            </a:pPr>
            <a:endParaRPr lang="en-US" altLang="zh-CN" sz="1400"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r>
              <a:rPr lang="en-US" altLang="zh-CN" sz="1400" b="1" dirty="0">
                <a:solidFill>
                  <a:srgbClr val="000000"/>
                </a:solidFill>
                <a:latin typeface="+mn-ea"/>
                <a:cs typeface="Arial" pitchFamily="34" charset="0"/>
                <a:sym typeface="Arial" panose="020B0604020202020204" pitchFamily="34" charset="0"/>
              </a:rPr>
              <a:t>Y</a:t>
            </a:r>
            <a:r>
              <a:rPr lang="zh-CN" altLang="en-US" sz="1400" b="1" dirty="0">
                <a:solidFill>
                  <a:srgbClr val="000000"/>
                </a:solidFill>
                <a:latin typeface="+mn-ea"/>
                <a:cs typeface="Arial" pitchFamily="34" charset="0"/>
                <a:sym typeface="Arial" panose="020B0604020202020204" pitchFamily="34" charset="0"/>
              </a:rPr>
              <a:t>标签拼合及分类：</a:t>
            </a:r>
            <a:r>
              <a:rPr lang="zh-CN" altLang="en-US" sz="1400" dirty="0">
                <a:solidFill>
                  <a:srgbClr val="000000"/>
                </a:solidFill>
                <a:latin typeface="+mn-ea"/>
                <a:cs typeface="Arial" pitchFamily="34" charset="0"/>
                <a:sym typeface="Arial" panose="020B0604020202020204" pitchFamily="34" charset="0"/>
              </a:rPr>
              <a:t>建立上月到下月的</a:t>
            </a:r>
            <a:r>
              <a:rPr lang="en-US" altLang="zh-CN" sz="1400" dirty="0">
                <a:solidFill>
                  <a:srgbClr val="000000"/>
                </a:solidFill>
                <a:latin typeface="+mn-ea"/>
                <a:cs typeface="Arial" pitchFamily="34" charset="0"/>
                <a:sym typeface="Arial" panose="020B0604020202020204" pitchFamily="34" charset="0"/>
              </a:rPr>
              <a:t>HashMap, </a:t>
            </a:r>
            <a:r>
              <a:rPr lang="zh-CN" altLang="en-US" sz="1400" dirty="0">
                <a:solidFill>
                  <a:srgbClr val="000000"/>
                </a:solidFill>
                <a:latin typeface="+mn-ea"/>
                <a:cs typeface="Arial" pitchFamily="34" charset="0"/>
                <a:sym typeface="Arial" panose="020B0604020202020204" pitchFamily="34" charset="0"/>
              </a:rPr>
              <a:t>拼接收益率与因子表，利用</a:t>
            </a:r>
            <a:r>
              <a:rPr lang="en-US" altLang="zh-CN" sz="1400" dirty="0">
                <a:solidFill>
                  <a:srgbClr val="000000"/>
                </a:solidFill>
                <a:latin typeface="+mn-ea"/>
                <a:cs typeface="Arial" pitchFamily="34" charset="0"/>
                <a:sym typeface="Arial" panose="020B0604020202020204" pitchFamily="34" charset="0"/>
              </a:rPr>
              <a:t>quantile</a:t>
            </a:r>
            <a:r>
              <a:rPr lang="zh-CN" altLang="en-US" sz="1400" dirty="0">
                <a:solidFill>
                  <a:srgbClr val="000000"/>
                </a:solidFill>
                <a:latin typeface="+mn-ea"/>
                <a:cs typeface="Arial" pitchFamily="34" charset="0"/>
                <a:sym typeface="Arial" panose="020B0604020202020204" pitchFamily="34" charset="0"/>
              </a:rPr>
              <a:t>函数打上</a:t>
            </a:r>
            <a:r>
              <a:rPr lang="en-US" altLang="zh-CN" sz="1400" dirty="0">
                <a:solidFill>
                  <a:srgbClr val="000000"/>
                </a:solidFill>
                <a:latin typeface="+mn-ea"/>
                <a:cs typeface="Arial" pitchFamily="34" charset="0"/>
                <a:sym typeface="Arial" panose="020B0604020202020204" pitchFamily="34" charset="0"/>
              </a:rPr>
              <a:t>label</a:t>
            </a:r>
          </a:p>
          <a:p>
            <a:pPr marL="162598" indent="-162598" algn="just" defTabSz="821588">
              <a:lnSpc>
                <a:spcPct val="120000"/>
              </a:lnSpc>
              <a:spcBef>
                <a:spcPts val="270"/>
              </a:spcBef>
              <a:buClr>
                <a:srgbClr val="C00000"/>
              </a:buClr>
              <a:buSzPct val="60000"/>
              <a:buFont typeface="Wingdings" pitchFamily="2" charset="2"/>
              <a:buChar char="n"/>
              <a:defRPr/>
            </a:pPr>
            <a:r>
              <a:rPr lang="zh-CN" altLang="en-US" sz="1400" b="1" dirty="0">
                <a:solidFill>
                  <a:srgbClr val="000000"/>
                </a:solidFill>
                <a:latin typeface="+mn-ea"/>
                <a:cs typeface="Arial" pitchFamily="34" charset="0"/>
                <a:sym typeface="Arial" panose="020B0604020202020204" pitchFamily="34" charset="0"/>
              </a:rPr>
              <a:t>因子相关度较高项：</a:t>
            </a:r>
            <a:r>
              <a:rPr lang="zh-CN" altLang="en-US" sz="1400" dirty="0">
                <a:solidFill>
                  <a:srgbClr val="000000"/>
                </a:solidFill>
                <a:latin typeface="+mn-ea"/>
                <a:cs typeface="Arial" pitchFamily="34" charset="0"/>
                <a:sym typeface="Arial" panose="020B0604020202020204" pitchFamily="34" charset="0"/>
              </a:rPr>
              <a:t>可将问题转化为因子为顶点，列表</a:t>
            </a:r>
            <a:r>
              <a:rPr lang="en-US" altLang="zh-CN" sz="1400" dirty="0">
                <a:solidFill>
                  <a:srgbClr val="000000"/>
                </a:solidFill>
                <a:latin typeface="+mn-ea"/>
                <a:cs typeface="Arial" pitchFamily="34" charset="0"/>
                <a:sym typeface="Arial" panose="020B0604020202020204" pitchFamily="34" charset="0"/>
              </a:rPr>
              <a:t>li</a:t>
            </a:r>
            <a:r>
              <a:rPr lang="zh-CN" altLang="en-US" sz="1400" dirty="0">
                <a:solidFill>
                  <a:srgbClr val="000000"/>
                </a:solidFill>
                <a:latin typeface="+mn-ea"/>
                <a:cs typeface="Arial" pitchFamily="34" charset="0"/>
                <a:sym typeface="Arial" panose="020B0604020202020204" pitchFamily="34" charset="0"/>
              </a:rPr>
              <a:t>中存放顶点间相连的边，该问题即转化为：删去图中的顶点，直至各个顶点的度为</a:t>
            </a:r>
            <a:r>
              <a:rPr lang="en-US" altLang="zh-CN" sz="1400" dirty="0">
                <a:solidFill>
                  <a:srgbClr val="000000"/>
                </a:solidFill>
                <a:latin typeface="+mn-ea"/>
                <a:cs typeface="Arial" pitchFamily="34" charset="0"/>
                <a:sym typeface="Arial" panose="020B0604020202020204" pitchFamily="34" charset="0"/>
              </a:rPr>
              <a:t>0</a:t>
            </a:r>
            <a:r>
              <a:rPr lang="zh-CN" altLang="en-US" sz="1400" dirty="0">
                <a:solidFill>
                  <a:srgbClr val="000000"/>
                </a:solidFill>
                <a:latin typeface="+mn-ea"/>
                <a:cs typeface="Arial" pitchFamily="34" charset="0"/>
                <a:sym typeface="Arial" panose="020B0604020202020204" pitchFamily="34" charset="0"/>
              </a:rPr>
              <a:t>。可用图论算法解决</a:t>
            </a:r>
            <a:endParaRPr lang="zh-CN" altLang="en-US" sz="1200" dirty="0">
              <a:solidFill>
                <a:srgbClr val="000000"/>
              </a:solidFill>
              <a:latin typeface="+mn-ea"/>
              <a:cs typeface="Arial" pitchFamily="34" charset="0"/>
              <a:sym typeface="Arial" panose="020B0604020202020204" pitchFamily="34" charset="0"/>
            </a:endParaRPr>
          </a:p>
        </p:txBody>
      </p:sp>
      <p:sp>
        <p:nvSpPr>
          <p:cNvPr id="9" name="文本占位符 3">
            <a:extLst>
              <a:ext uri="{FF2B5EF4-FFF2-40B4-BE49-F238E27FC236}">
                <a16:creationId xmlns:a16="http://schemas.microsoft.com/office/drawing/2014/main" id="{6F8BAC1B-916B-4F13-995B-5DD06C4C37E5}"/>
              </a:ext>
            </a:extLst>
          </p:cNvPr>
          <p:cNvSpPr txBox="1">
            <a:spLocks/>
          </p:cNvSpPr>
          <p:nvPr/>
        </p:nvSpPr>
        <p:spPr>
          <a:xfrm>
            <a:off x="517524" y="3296301"/>
            <a:ext cx="11060435" cy="265398"/>
          </a:xfrm>
          <a:prstGeom prst="rect">
            <a:avLst/>
          </a:prstGeom>
          <a:solidFill>
            <a:srgbClr val="D20A10"/>
          </a:solidFill>
          <a:ln>
            <a:noFill/>
          </a:ln>
        </p:spPr>
        <p:txBody>
          <a:bodyPr tIns="0" bIns="0" anchor="ctr">
            <a:noAutofit/>
          </a:bodyPr>
          <a:lstStyle>
            <a:lvl1pPr marL="180975" indent="-180975" algn="l" defTabSz="914400" rtl="0" eaLnBrk="1" latinLnBrk="0" hangingPunct="1">
              <a:spcBef>
                <a:spcPts val="300"/>
              </a:spcBef>
              <a:buClr>
                <a:srgbClr val="0E345B"/>
              </a:buClr>
              <a:buSzPct val="80000"/>
              <a:buFont typeface="Wingdings" pitchFamily="2" charset="2"/>
              <a:buChar char="n"/>
              <a:defRPr lang="zh-CN" altLang="en-US" sz="1200" kern="1200" dirty="0" smtClean="0">
                <a:solidFill>
                  <a:srgbClr val="000000"/>
                </a:solidFill>
                <a:latin typeface="Arial" pitchFamily="34" charset="0"/>
                <a:ea typeface="楷体_GB2312" pitchFamily="49" charset="-122"/>
                <a:cs typeface="Arial" pitchFamily="34" charset="0"/>
              </a:defRPr>
            </a:lvl1pPr>
            <a:lvl2pPr marL="447675" indent="-180975" algn="l" defTabSz="914400" rtl="0" eaLnBrk="1" latinLnBrk="0" hangingPunct="1">
              <a:spcBef>
                <a:spcPts val="300"/>
              </a:spcBef>
              <a:buClr>
                <a:srgbClr val="0E345B"/>
              </a:buClr>
              <a:buFont typeface="Wingdings" pitchFamily="2" charset="2"/>
              <a:buChar char="Ø"/>
              <a:defRPr lang="zh-CN" altLang="en-US" sz="1200" kern="1200" dirty="0" smtClean="0">
                <a:solidFill>
                  <a:srgbClr val="000000"/>
                </a:solidFill>
                <a:latin typeface="Arial" pitchFamily="34" charset="0"/>
                <a:ea typeface="楷体_GB2312" pitchFamily="49" charset="-122"/>
                <a:cs typeface="Arial" pitchFamily="34" charset="0"/>
              </a:defRPr>
            </a:lvl2pPr>
            <a:lvl3pPr marL="809625" indent="-180975" algn="l" defTabSz="914400" rtl="0" eaLnBrk="1" latinLnBrk="0" hangingPunct="1">
              <a:spcBef>
                <a:spcPts val="300"/>
              </a:spcBef>
              <a:buClr>
                <a:srgbClr val="0E345B"/>
              </a:buClr>
              <a:buSzPct val="80000"/>
              <a:buFont typeface="Wingdings" pitchFamily="2" charset="2"/>
              <a:buChar char="l"/>
              <a:defRPr lang="zh-CN" altLang="en-US" sz="1200" kern="1200" dirty="0" smtClean="0">
                <a:solidFill>
                  <a:srgbClr val="000000"/>
                </a:solidFill>
                <a:latin typeface="Arial" pitchFamily="34" charset="0"/>
                <a:ea typeface="楷体_GB2312" pitchFamily="49" charset="-122"/>
                <a:cs typeface="Arial" pitchFamily="34" charset="0"/>
              </a:defRPr>
            </a:lvl3pPr>
            <a:lvl4pPr marL="1076325" indent="-180975" algn="l" defTabSz="914400" rtl="0" eaLnBrk="1" latinLnBrk="0" hangingPunct="1">
              <a:spcBef>
                <a:spcPts val="300"/>
              </a:spcBef>
              <a:buFont typeface="Wingdings" pitchFamily="2" charset="2"/>
              <a:buChar char="–"/>
              <a:defRPr lang="zh-CN" altLang="en-US" sz="1200" kern="1200" dirty="0" smtClean="0">
                <a:solidFill>
                  <a:srgbClr val="000000"/>
                </a:solidFill>
                <a:latin typeface="+mn-lt"/>
                <a:ea typeface="+mn-ea"/>
                <a:cs typeface="+mn-cs"/>
              </a:defRPr>
            </a:lvl4pPr>
            <a:lvl5pPr marL="1343025" indent="-180975" algn="l" defTabSz="914400" rtl="0" eaLnBrk="1" latinLnBrk="0" hangingPunct="1">
              <a:spcBef>
                <a:spcPts val="300"/>
              </a:spcBef>
              <a:buFont typeface="Wingdings" pitchFamily="2" charset="2"/>
              <a:buChar char="»"/>
              <a:defRPr lang="zh-CN" altLang="en-US" sz="1200" kern="1200" dirty="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zh-CN" altLang="en-US" sz="1400" b="1" dirty="0">
                <a:solidFill>
                  <a:srgbClr val="FFFFFF"/>
                </a:solidFill>
                <a:ea typeface="KaiTi_GB2312" panose="02010609030101010101" pitchFamily="49" charset="-122"/>
                <a:cs typeface="Times New Roman" panose="02020603050405020304" pitchFamily="18" charset="0"/>
                <a:sym typeface="Arial" panose="020B0604020202020204" pitchFamily="34" charset="0"/>
              </a:rPr>
              <a:t>部分代码展示</a:t>
            </a:r>
          </a:p>
        </p:txBody>
      </p:sp>
      <p:pic>
        <p:nvPicPr>
          <p:cNvPr id="15" name="图片 14">
            <a:extLst>
              <a:ext uri="{FF2B5EF4-FFF2-40B4-BE49-F238E27FC236}">
                <a16:creationId xmlns:a16="http://schemas.microsoft.com/office/drawing/2014/main" id="{A3AAAD1C-58BD-43F3-946E-AE75FD0879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289" y="3777855"/>
            <a:ext cx="5097147" cy="1499824"/>
          </a:xfrm>
          <a:prstGeom prst="rect">
            <a:avLst/>
          </a:prstGeom>
        </p:spPr>
      </p:pic>
      <p:pic>
        <p:nvPicPr>
          <p:cNvPr id="19" name="图片 18">
            <a:extLst>
              <a:ext uri="{FF2B5EF4-FFF2-40B4-BE49-F238E27FC236}">
                <a16:creationId xmlns:a16="http://schemas.microsoft.com/office/drawing/2014/main" id="{1290905B-ED02-47E6-B376-DBBBCCB124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4566" y="3777855"/>
            <a:ext cx="4205909" cy="2420049"/>
          </a:xfrm>
          <a:prstGeom prst="rect">
            <a:avLst/>
          </a:prstGeom>
        </p:spPr>
      </p:pic>
    </p:spTree>
    <p:extLst>
      <p:ext uri="{BB962C8B-B14F-4D97-AF65-F5344CB8AC3E}">
        <p14:creationId xmlns:p14="http://schemas.microsoft.com/office/powerpoint/2010/main" val="976813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6D893BD1-DDE1-417C-A1E6-34A4377B6EBD}"/>
              </a:ext>
            </a:extLst>
          </p:cNvPr>
          <p:cNvSpPr>
            <a:spLocks noGrp="1"/>
          </p:cNvSpPr>
          <p:nvPr>
            <p:ph type="body" sz="quarter" idx="11"/>
          </p:nvPr>
        </p:nvSpPr>
        <p:spPr/>
        <p:txBody>
          <a:bodyPr/>
          <a:lstStyle/>
          <a:p>
            <a:r>
              <a:rPr lang="en-US" altLang="zh-CN" dirty="0"/>
              <a:t>1.4 </a:t>
            </a:r>
            <a:r>
              <a:rPr lang="zh-CN" altLang="en-US" dirty="0"/>
              <a:t>神经网络搭建</a:t>
            </a:r>
          </a:p>
        </p:txBody>
      </p:sp>
      <p:sp>
        <p:nvSpPr>
          <p:cNvPr id="4" name="文本占位符 3">
            <a:extLst>
              <a:ext uri="{FF2B5EF4-FFF2-40B4-BE49-F238E27FC236}">
                <a16:creationId xmlns:a16="http://schemas.microsoft.com/office/drawing/2014/main" id="{B6993786-414C-4114-BDF1-5ABC4546BB9A}"/>
              </a:ext>
            </a:extLst>
          </p:cNvPr>
          <p:cNvSpPr txBox="1">
            <a:spLocks/>
          </p:cNvSpPr>
          <p:nvPr/>
        </p:nvSpPr>
        <p:spPr>
          <a:xfrm>
            <a:off x="499562" y="978255"/>
            <a:ext cx="4370612" cy="264136"/>
          </a:xfrm>
          <a:prstGeom prst="rect">
            <a:avLst/>
          </a:prstGeom>
          <a:solidFill>
            <a:srgbClr val="D20A10"/>
          </a:solidFill>
          <a:ln>
            <a:noFill/>
          </a:ln>
        </p:spPr>
        <p:txBody>
          <a:bodyPr tIns="0" bIns="0" anchor="ctr">
            <a:noAutofit/>
          </a:bodyPr>
          <a:lstStyle>
            <a:lvl1pPr marL="180975" indent="-180975" algn="l" defTabSz="914400" rtl="0" eaLnBrk="1" latinLnBrk="0" hangingPunct="1">
              <a:spcBef>
                <a:spcPts val="300"/>
              </a:spcBef>
              <a:buClr>
                <a:srgbClr val="0E345B"/>
              </a:buClr>
              <a:buSzPct val="80000"/>
              <a:buFont typeface="Wingdings" pitchFamily="2" charset="2"/>
              <a:buChar char="n"/>
              <a:defRPr lang="zh-CN" altLang="en-US" sz="1200" kern="1200" dirty="0" smtClean="0">
                <a:solidFill>
                  <a:srgbClr val="000000"/>
                </a:solidFill>
                <a:latin typeface="Arial" pitchFamily="34" charset="0"/>
                <a:ea typeface="楷体_GB2312" pitchFamily="49" charset="-122"/>
                <a:cs typeface="Arial" pitchFamily="34" charset="0"/>
              </a:defRPr>
            </a:lvl1pPr>
            <a:lvl2pPr marL="447675" indent="-180975" algn="l" defTabSz="914400" rtl="0" eaLnBrk="1" latinLnBrk="0" hangingPunct="1">
              <a:spcBef>
                <a:spcPts val="300"/>
              </a:spcBef>
              <a:buClr>
                <a:srgbClr val="0E345B"/>
              </a:buClr>
              <a:buFont typeface="Wingdings" pitchFamily="2" charset="2"/>
              <a:buChar char="Ø"/>
              <a:defRPr lang="zh-CN" altLang="en-US" sz="1200" kern="1200" dirty="0" smtClean="0">
                <a:solidFill>
                  <a:srgbClr val="000000"/>
                </a:solidFill>
                <a:latin typeface="Arial" pitchFamily="34" charset="0"/>
                <a:ea typeface="楷体_GB2312" pitchFamily="49" charset="-122"/>
                <a:cs typeface="Arial" pitchFamily="34" charset="0"/>
              </a:defRPr>
            </a:lvl2pPr>
            <a:lvl3pPr marL="809625" indent="-180975" algn="l" defTabSz="914400" rtl="0" eaLnBrk="1" latinLnBrk="0" hangingPunct="1">
              <a:spcBef>
                <a:spcPts val="300"/>
              </a:spcBef>
              <a:buClr>
                <a:srgbClr val="0E345B"/>
              </a:buClr>
              <a:buSzPct val="80000"/>
              <a:buFont typeface="Wingdings" pitchFamily="2" charset="2"/>
              <a:buChar char="l"/>
              <a:defRPr lang="zh-CN" altLang="en-US" sz="1200" kern="1200" dirty="0" smtClean="0">
                <a:solidFill>
                  <a:srgbClr val="000000"/>
                </a:solidFill>
                <a:latin typeface="Arial" pitchFamily="34" charset="0"/>
                <a:ea typeface="楷体_GB2312" pitchFamily="49" charset="-122"/>
                <a:cs typeface="Arial" pitchFamily="34" charset="0"/>
              </a:defRPr>
            </a:lvl3pPr>
            <a:lvl4pPr marL="1076325" indent="-180975" algn="l" defTabSz="914400" rtl="0" eaLnBrk="1" latinLnBrk="0" hangingPunct="1">
              <a:spcBef>
                <a:spcPts val="300"/>
              </a:spcBef>
              <a:buFont typeface="Wingdings" pitchFamily="2" charset="2"/>
              <a:buChar char="–"/>
              <a:defRPr lang="zh-CN" altLang="en-US" sz="1200" kern="1200" dirty="0" smtClean="0">
                <a:solidFill>
                  <a:srgbClr val="000000"/>
                </a:solidFill>
                <a:latin typeface="+mn-lt"/>
                <a:ea typeface="+mn-ea"/>
                <a:cs typeface="+mn-cs"/>
              </a:defRPr>
            </a:lvl4pPr>
            <a:lvl5pPr marL="1343025" indent="-180975" algn="l" defTabSz="914400" rtl="0" eaLnBrk="1" latinLnBrk="0" hangingPunct="1">
              <a:spcBef>
                <a:spcPts val="300"/>
              </a:spcBef>
              <a:buFont typeface="Wingdings" pitchFamily="2" charset="2"/>
              <a:buChar char="»"/>
              <a:defRPr lang="zh-CN" altLang="en-US" sz="1200" kern="1200" dirty="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zh-CN" altLang="en-US" sz="1400" b="1" dirty="0">
                <a:solidFill>
                  <a:srgbClr val="FFFFFF"/>
                </a:solidFill>
                <a:ea typeface="KaiTi_GB2312" panose="02010609030101010101" pitchFamily="49" charset="-122"/>
                <a:cs typeface="Times New Roman" panose="02020603050405020304" pitchFamily="18" charset="0"/>
                <a:sym typeface="Arial" panose="020B0604020202020204" pitchFamily="34" charset="0"/>
              </a:rPr>
              <a:t>基本信息</a:t>
            </a:r>
          </a:p>
        </p:txBody>
      </p:sp>
      <p:sp>
        <p:nvSpPr>
          <p:cNvPr id="5" name="TextBox 22">
            <a:extLst>
              <a:ext uri="{FF2B5EF4-FFF2-40B4-BE49-F238E27FC236}">
                <a16:creationId xmlns:a16="http://schemas.microsoft.com/office/drawing/2014/main" id="{0E6CF3B1-A4A5-466F-879A-CB2427BD8E0E}"/>
              </a:ext>
            </a:extLst>
          </p:cNvPr>
          <p:cNvSpPr txBox="1"/>
          <p:nvPr/>
        </p:nvSpPr>
        <p:spPr>
          <a:xfrm>
            <a:off x="494592" y="978255"/>
            <a:ext cx="4112818" cy="2643659"/>
          </a:xfrm>
          <a:prstGeom prst="rect">
            <a:avLst/>
          </a:prstGeom>
          <a:noFill/>
        </p:spPr>
        <p:txBody>
          <a:bodyPr wrap="square" lIns="82155" tIns="41078" rIns="82155" bIns="41078" rtlCol="0">
            <a:spAutoFit/>
          </a:bodyPr>
          <a:lstStyle/>
          <a:p>
            <a:pPr marL="162598" indent="-162598" algn="just" defTabSz="821588">
              <a:lnSpc>
                <a:spcPct val="120000"/>
              </a:lnSpc>
              <a:spcBef>
                <a:spcPts val="270"/>
              </a:spcBef>
              <a:buClr>
                <a:srgbClr val="C00000"/>
              </a:buClr>
              <a:buSzPct val="60000"/>
              <a:buFont typeface="Wingdings" pitchFamily="2" charset="2"/>
              <a:buChar char="n"/>
              <a:defRPr/>
            </a:pPr>
            <a:endParaRPr lang="en-US" altLang="zh-CN" sz="1400"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r>
              <a:rPr lang="en-US" altLang="zh-CN" sz="1400" b="1" dirty="0">
                <a:solidFill>
                  <a:srgbClr val="000000"/>
                </a:solidFill>
                <a:latin typeface="+mn-ea"/>
                <a:cs typeface="Arial" pitchFamily="34" charset="0"/>
                <a:sym typeface="Arial" panose="020B0604020202020204" pitchFamily="34" charset="0"/>
              </a:rPr>
              <a:t>IDE:  </a:t>
            </a:r>
            <a:r>
              <a:rPr lang="en-US" altLang="zh-CN" sz="1400" dirty="0" err="1">
                <a:solidFill>
                  <a:srgbClr val="000000"/>
                </a:solidFill>
                <a:latin typeface="+mn-ea"/>
                <a:cs typeface="Arial" pitchFamily="34" charset="0"/>
                <a:sym typeface="Arial" panose="020B0604020202020204" pitchFamily="34" charset="0"/>
              </a:rPr>
              <a:t>Pycharm</a:t>
            </a:r>
            <a:r>
              <a:rPr lang="zh-CN" altLang="en-US" sz="1400" b="1" dirty="0">
                <a:solidFill>
                  <a:srgbClr val="000000"/>
                </a:solidFill>
                <a:latin typeface="+mn-ea"/>
                <a:cs typeface="Arial" pitchFamily="34" charset="0"/>
                <a:sym typeface="Arial" panose="020B0604020202020204" pitchFamily="34" charset="0"/>
              </a:rPr>
              <a:t>	</a:t>
            </a:r>
            <a:endParaRPr lang="en-US" altLang="zh-CN" sz="1400" b="1"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r>
              <a:rPr lang="zh-CN" altLang="en-US" sz="1400" b="1" dirty="0">
                <a:solidFill>
                  <a:srgbClr val="000000"/>
                </a:solidFill>
                <a:latin typeface="+mn-ea"/>
                <a:cs typeface="Arial" pitchFamily="34" charset="0"/>
                <a:sym typeface="Arial" panose="020B0604020202020204" pitchFamily="34" charset="0"/>
              </a:rPr>
              <a:t>选用框架：</a:t>
            </a:r>
            <a:r>
              <a:rPr lang="en-US" altLang="zh-CN" sz="1400" dirty="0">
                <a:solidFill>
                  <a:srgbClr val="000000"/>
                </a:solidFill>
                <a:latin typeface="+mn-ea"/>
                <a:cs typeface="Arial" pitchFamily="34" charset="0"/>
                <a:sym typeface="Arial" panose="020B0604020202020204" pitchFamily="34" charset="0"/>
              </a:rPr>
              <a:t>Tensorflow2.0</a:t>
            </a:r>
          </a:p>
          <a:p>
            <a:pPr marL="162598" indent="-162598" algn="just" defTabSz="821588">
              <a:lnSpc>
                <a:spcPct val="120000"/>
              </a:lnSpc>
              <a:spcBef>
                <a:spcPts val="270"/>
              </a:spcBef>
              <a:buClr>
                <a:srgbClr val="C00000"/>
              </a:buClr>
              <a:buSzPct val="60000"/>
              <a:buFont typeface="Wingdings" pitchFamily="2" charset="2"/>
              <a:buChar char="n"/>
              <a:defRPr/>
            </a:pPr>
            <a:r>
              <a:rPr lang="zh-CN" altLang="en-US" sz="1400" b="1" dirty="0">
                <a:solidFill>
                  <a:srgbClr val="000000"/>
                </a:solidFill>
                <a:latin typeface="+mn-ea"/>
                <a:cs typeface="Arial" pitchFamily="34" charset="0"/>
                <a:sym typeface="Arial" panose="020B0604020202020204" pitchFamily="34" charset="0"/>
              </a:rPr>
              <a:t>云服务器：</a:t>
            </a:r>
            <a:r>
              <a:rPr lang="en-US" altLang="zh-CN" sz="1400" dirty="0">
                <a:solidFill>
                  <a:srgbClr val="000000"/>
                </a:solidFill>
                <a:latin typeface="+mn-ea"/>
                <a:cs typeface="Arial" pitchFamily="34" charset="0"/>
                <a:sym typeface="Arial" panose="020B0604020202020204" pitchFamily="34" charset="0"/>
              </a:rPr>
              <a:t>Google Cloud</a:t>
            </a:r>
          </a:p>
          <a:p>
            <a:pPr marL="162598" indent="-162598" algn="just" defTabSz="821588">
              <a:lnSpc>
                <a:spcPct val="120000"/>
              </a:lnSpc>
              <a:spcBef>
                <a:spcPts val="270"/>
              </a:spcBef>
              <a:buClr>
                <a:srgbClr val="C00000"/>
              </a:buClr>
              <a:buSzPct val="60000"/>
              <a:buFont typeface="Wingdings" pitchFamily="2" charset="2"/>
              <a:buChar char="n"/>
              <a:defRPr/>
            </a:pPr>
            <a:r>
              <a:rPr lang="zh-CN" altLang="en-US" sz="1400" b="1" dirty="0">
                <a:solidFill>
                  <a:srgbClr val="000000"/>
                </a:solidFill>
                <a:latin typeface="+mn-ea"/>
                <a:cs typeface="Arial" pitchFamily="34" charset="0"/>
                <a:sym typeface="Arial" panose="020B0604020202020204" pitchFamily="34" charset="0"/>
              </a:rPr>
              <a:t>监控工具：</a:t>
            </a:r>
            <a:r>
              <a:rPr lang="en-US" altLang="zh-CN" sz="1400" dirty="0" err="1">
                <a:solidFill>
                  <a:srgbClr val="000000"/>
                </a:solidFill>
                <a:latin typeface="+mn-ea"/>
                <a:cs typeface="Arial" pitchFamily="34" charset="0"/>
                <a:sym typeface="Arial" panose="020B0604020202020204" pitchFamily="34" charset="0"/>
              </a:rPr>
              <a:t>TensorBoard</a:t>
            </a:r>
            <a:endParaRPr lang="en-US" altLang="zh-CN" sz="1400"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r>
              <a:rPr lang="zh-CN" altLang="en-US" sz="1400" b="1" dirty="0">
                <a:solidFill>
                  <a:srgbClr val="000000"/>
                </a:solidFill>
                <a:latin typeface="+mn-ea"/>
                <a:cs typeface="Arial" pitchFamily="34" charset="0"/>
                <a:sym typeface="Arial" panose="020B0604020202020204" pitchFamily="34" charset="0"/>
              </a:rPr>
              <a:t>优化器：</a:t>
            </a:r>
            <a:r>
              <a:rPr lang="en-US" altLang="zh-CN" sz="1400" dirty="0" err="1">
                <a:solidFill>
                  <a:srgbClr val="000000"/>
                </a:solidFill>
                <a:latin typeface="+mn-ea"/>
                <a:cs typeface="Arial" pitchFamily="34" charset="0"/>
                <a:sym typeface="Arial" panose="020B0604020202020204" pitchFamily="34" charset="0"/>
              </a:rPr>
              <a:t>AdamGrad</a:t>
            </a:r>
            <a:endParaRPr lang="en-US" altLang="zh-CN" sz="1400"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r>
              <a:rPr lang="zh-CN" altLang="en-US" sz="1400" b="1" dirty="0">
                <a:solidFill>
                  <a:srgbClr val="000000"/>
                </a:solidFill>
                <a:latin typeface="+mn-ea"/>
                <a:cs typeface="Arial" pitchFamily="34" charset="0"/>
                <a:sym typeface="Arial" panose="020B0604020202020204" pitchFamily="34" charset="0"/>
              </a:rPr>
              <a:t>损失函数：</a:t>
            </a:r>
            <a:r>
              <a:rPr lang="zh-CN" altLang="en-US" sz="1400" dirty="0">
                <a:solidFill>
                  <a:srgbClr val="000000"/>
                </a:solidFill>
                <a:latin typeface="+mn-ea"/>
                <a:cs typeface="Arial" pitchFamily="34" charset="0"/>
                <a:sym typeface="Arial" panose="020B0604020202020204" pitchFamily="34" charset="0"/>
              </a:rPr>
              <a:t>交叉熵函数</a:t>
            </a:r>
            <a:endParaRPr lang="en-US" altLang="zh-CN" sz="1400"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endParaRPr lang="zh-CN" altLang="en-US" sz="1400" dirty="0">
              <a:solidFill>
                <a:srgbClr val="000000"/>
              </a:solidFill>
              <a:latin typeface="+mn-ea"/>
              <a:cs typeface="Arial" pitchFamily="34" charset="0"/>
              <a:sym typeface="Arial" panose="020B0604020202020204" pitchFamily="34" charset="0"/>
            </a:endParaRPr>
          </a:p>
          <a:p>
            <a:pPr algn="just" defTabSz="821588">
              <a:spcBef>
                <a:spcPts val="270"/>
              </a:spcBef>
              <a:buClr>
                <a:srgbClr val="C00000"/>
              </a:buClr>
              <a:buSzPct val="60000"/>
              <a:defRPr/>
            </a:pPr>
            <a:r>
              <a:rPr lang="en-US" altLang="zh-CN" sz="1200" dirty="0">
                <a:solidFill>
                  <a:srgbClr val="000000"/>
                </a:solidFill>
                <a:latin typeface="+mn-ea"/>
                <a:cs typeface="Arial" pitchFamily="34" charset="0"/>
                <a:sym typeface="Arial" panose="020B0604020202020204" pitchFamily="34" charset="0"/>
              </a:rPr>
              <a:t>	</a:t>
            </a:r>
            <a:endParaRPr lang="zh-CN" altLang="en-US" sz="1200" dirty="0">
              <a:solidFill>
                <a:srgbClr val="000000"/>
              </a:solidFill>
              <a:latin typeface="+mn-ea"/>
              <a:cs typeface="Arial" pitchFamily="34" charset="0"/>
              <a:sym typeface="Arial" panose="020B0604020202020204" pitchFamily="34" charset="0"/>
            </a:endParaRPr>
          </a:p>
        </p:txBody>
      </p:sp>
      <p:sp>
        <p:nvSpPr>
          <p:cNvPr id="7" name="文本占位符 3">
            <a:extLst>
              <a:ext uri="{FF2B5EF4-FFF2-40B4-BE49-F238E27FC236}">
                <a16:creationId xmlns:a16="http://schemas.microsoft.com/office/drawing/2014/main" id="{5D3A7376-E789-4AF3-9477-768B581BB40D}"/>
              </a:ext>
            </a:extLst>
          </p:cNvPr>
          <p:cNvSpPr txBox="1">
            <a:spLocks/>
          </p:cNvSpPr>
          <p:nvPr/>
        </p:nvSpPr>
        <p:spPr>
          <a:xfrm>
            <a:off x="7187668" y="989218"/>
            <a:ext cx="4390292" cy="265398"/>
          </a:xfrm>
          <a:prstGeom prst="rect">
            <a:avLst/>
          </a:prstGeom>
          <a:solidFill>
            <a:srgbClr val="D20A10"/>
          </a:solidFill>
          <a:ln>
            <a:noFill/>
          </a:ln>
        </p:spPr>
        <p:txBody>
          <a:bodyPr tIns="0" bIns="0" anchor="ctr">
            <a:noAutofit/>
          </a:bodyPr>
          <a:lstStyle>
            <a:lvl1pPr marL="180975" indent="-180975" algn="l" defTabSz="914400" rtl="0" eaLnBrk="1" latinLnBrk="0" hangingPunct="1">
              <a:spcBef>
                <a:spcPts val="300"/>
              </a:spcBef>
              <a:buClr>
                <a:srgbClr val="0E345B"/>
              </a:buClr>
              <a:buSzPct val="80000"/>
              <a:buFont typeface="Wingdings" pitchFamily="2" charset="2"/>
              <a:buChar char="n"/>
              <a:defRPr lang="zh-CN" altLang="en-US" sz="1200" kern="1200" dirty="0" smtClean="0">
                <a:solidFill>
                  <a:srgbClr val="000000"/>
                </a:solidFill>
                <a:latin typeface="Arial" pitchFamily="34" charset="0"/>
                <a:ea typeface="楷体_GB2312" pitchFamily="49" charset="-122"/>
                <a:cs typeface="Arial" pitchFamily="34" charset="0"/>
              </a:defRPr>
            </a:lvl1pPr>
            <a:lvl2pPr marL="447675" indent="-180975" algn="l" defTabSz="914400" rtl="0" eaLnBrk="1" latinLnBrk="0" hangingPunct="1">
              <a:spcBef>
                <a:spcPts val="300"/>
              </a:spcBef>
              <a:buClr>
                <a:srgbClr val="0E345B"/>
              </a:buClr>
              <a:buFont typeface="Wingdings" pitchFamily="2" charset="2"/>
              <a:buChar char="Ø"/>
              <a:defRPr lang="zh-CN" altLang="en-US" sz="1200" kern="1200" dirty="0" smtClean="0">
                <a:solidFill>
                  <a:srgbClr val="000000"/>
                </a:solidFill>
                <a:latin typeface="Arial" pitchFamily="34" charset="0"/>
                <a:ea typeface="楷体_GB2312" pitchFamily="49" charset="-122"/>
                <a:cs typeface="Arial" pitchFamily="34" charset="0"/>
              </a:defRPr>
            </a:lvl2pPr>
            <a:lvl3pPr marL="809625" indent="-180975" algn="l" defTabSz="914400" rtl="0" eaLnBrk="1" latinLnBrk="0" hangingPunct="1">
              <a:spcBef>
                <a:spcPts val="300"/>
              </a:spcBef>
              <a:buClr>
                <a:srgbClr val="0E345B"/>
              </a:buClr>
              <a:buSzPct val="80000"/>
              <a:buFont typeface="Wingdings" pitchFamily="2" charset="2"/>
              <a:buChar char="l"/>
              <a:defRPr lang="zh-CN" altLang="en-US" sz="1200" kern="1200" dirty="0" smtClean="0">
                <a:solidFill>
                  <a:srgbClr val="000000"/>
                </a:solidFill>
                <a:latin typeface="Arial" pitchFamily="34" charset="0"/>
                <a:ea typeface="楷体_GB2312" pitchFamily="49" charset="-122"/>
                <a:cs typeface="Arial" pitchFamily="34" charset="0"/>
              </a:defRPr>
            </a:lvl3pPr>
            <a:lvl4pPr marL="1076325" indent="-180975" algn="l" defTabSz="914400" rtl="0" eaLnBrk="1" latinLnBrk="0" hangingPunct="1">
              <a:spcBef>
                <a:spcPts val="300"/>
              </a:spcBef>
              <a:buFont typeface="Wingdings" pitchFamily="2" charset="2"/>
              <a:buChar char="–"/>
              <a:defRPr lang="zh-CN" altLang="en-US" sz="1200" kern="1200" dirty="0" smtClean="0">
                <a:solidFill>
                  <a:srgbClr val="000000"/>
                </a:solidFill>
                <a:latin typeface="+mn-lt"/>
                <a:ea typeface="+mn-ea"/>
                <a:cs typeface="+mn-cs"/>
              </a:defRPr>
            </a:lvl4pPr>
            <a:lvl5pPr marL="1343025" indent="-180975" algn="l" defTabSz="914400" rtl="0" eaLnBrk="1" latinLnBrk="0" hangingPunct="1">
              <a:spcBef>
                <a:spcPts val="300"/>
              </a:spcBef>
              <a:buFont typeface="Wingdings" pitchFamily="2" charset="2"/>
              <a:buChar char="»"/>
              <a:defRPr lang="zh-CN" altLang="en-US" sz="1200" kern="1200" dirty="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zh-CN" altLang="en-US" sz="1400" b="1" dirty="0">
                <a:solidFill>
                  <a:srgbClr val="FFFFFF"/>
                </a:solidFill>
                <a:ea typeface="KaiTi_GB2312" panose="02010609030101010101" pitchFamily="49" charset="-122"/>
                <a:cs typeface="Times New Roman" panose="02020603050405020304" pitchFamily="18" charset="0"/>
                <a:sym typeface="Arial" panose="020B0604020202020204" pitchFamily="34" charset="0"/>
              </a:rPr>
              <a:t>网络结构</a:t>
            </a:r>
          </a:p>
        </p:txBody>
      </p:sp>
      <p:sp>
        <p:nvSpPr>
          <p:cNvPr id="8" name="矩形: 圆角 7">
            <a:extLst>
              <a:ext uri="{FF2B5EF4-FFF2-40B4-BE49-F238E27FC236}">
                <a16:creationId xmlns:a16="http://schemas.microsoft.com/office/drawing/2014/main" id="{4F868CCA-E802-41E5-89BD-2758001ECFB8}"/>
              </a:ext>
            </a:extLst>
          </p:cNvPr>
          <p:cNvSpPr/>
          <p:nvPr/>
        </p:nvSpPr>
        <p:spPr>
          <a:xfrm>
            <a:off x="5449956" y="1553746"/>
            <a:ext cx="1779104" cy="6016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050" b="1" dirty="0"/>
              <a:t>Full</a:t>
            </a:r>
            <a:r>
              <a:rPr lang="zh-CN" altLang="en-US" sz="1050" b="1" dirty="0"/>
              <a:t> </a:t>
            </a:r>
            <a:r>
              <a:rPr lang="en-US" altLang="zh-CN" sz="1050" b="1" dirty="0"/>
              <a:t>Connect Layer</a:t>
            </a:r>
            <a:endParaRPr lang="zh-CN" altLang="en-US" sz="1050" b="1" dirty="0"/>
          </a:p>
        </p:txBody>
      </p:sp>
      <p:sp>
        <p:nvSpPr>
          <p:cNvPr id="9" name="箭头: 右 8">
            <a:extLst>
              <a:ext uri="{FF2B5EF4-FFF2-40B4-BE49-F238E27FC236}">
                <a16:creationId xmlns:a16="http://schemas.microsoft.com/office/drawing/2014/main" id="{4F14D9F0-114D-4FEF-BCE4-D9E4D01EFBE4}"/>
              </a:ext>
            </a:extLst>
          </p:cNvPr>
          <p:cNvSpPr/>
          <p:nvPr/>
        </p:nvSpPr>
        <p:spPr>
          <a:xfrm>
            <a:off x="7229060" y="1792457"/>
            <a:ext cx="682487" cy="12423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10" name="矩形: 圆角 9">
            <a:extLst>
              <a:ext uri="{FF2B5EF4-FFF2-40B4-BE49-F238E27FC236}">
                <a16:creationId xmlns:a16="http://schemas.microsoft.com/office/drawing/2014/main" id="{6A649DE3-0D0D-4BAD-8497-F6B12EEEA57C}"/>
              </a:ext>
            </a:extLst>
          </p:cNvPr>
          <p:cNvSpPr/>
          <p:nvPr/>
        </p:nvSpPr>
        <p:spPr>
          <a:xfrm>
            <a:off x="7911547" y="1553744"/>
            <a:ext cx="1779104" cy="6016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050" b="1" dirty="0"/>
              <a:t>Batch Normalization Layer</a:t>
            </a:r>
            <a:endParaRPr lang="zh-CN" altLang="en-US" sz="1050" b="1" dirty="0"/>
          </a:p>
        </p:txBody>
      </p:sp>
      <p:sp>
        <p:nvSpPr>
          <p:cNvPr id="11" name="箭头: 直角上 10">
            <a:extLst>
              <a:ext uri="{FF2B5EF4-FFF2-40B4-BE49-F238E27FC236}">
                <a16:creationId xmlns:a16="http://schemas.microsoft.com/office/drawing/2014/main" id="{CED66800-ECB1-467E-A390-126EFC8E72DB}"/>
              </a:ext>
            </a:extLst>
          </p:cNvPr>
          <p:cNvSpPr/>
          <p:nvPr/>
        </p:nvSpPr>
        <p:spPr>
          <a:xfrm flipV="1">
            <a:off x="9690651" y="1792457"/>
            <a:ext cx="824948" cy="304152"/>
          </a:xfrm>
          <a:prstGeom prst="bentUpArrow">
            <a:avLst>
              <a:gd name="adj1" fmla="val 25000"/>
              <a:gd name="adj2" fmla="val 25000"/>
              <a:gd name="adj3" fmla="val 18464"/>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2C8D63C8-6AD8-43D3-A900-B1E83D7EF34F}"/>
              </a:ext>
            </a:extLst>
          </p:cNvPr>
          <p:cNvSpPr/>
          <p:nvPr/>
        </p:nvSpPr>
        <p:spPr>
          <a:xfrm>
            <a:off x="9838082" y="2430069"/>
            <a:ext cx="1779104" cy="6016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050" b="1" dirty="0"/>
              <a:t>Full Connect Layer</a:t>
            </a:r>
            <a:endParaRPr lang="zh-CN" altLang="en-US" sz="1050" b="1" dirty="0"/>
          </a:p>
        </p:txBody>
      </p:sp>
      <p:sp>
        <p:nvSpPr>
          <p:cNvPr id="13" name="箭头: 右 12">
            <a:extLst>
              <a:ext uri="{FF2B5EF4-FFF2-40B4-BE49-F238E27FC236}">
                <a16:creationId xmlns:a16="http://schemas.microsoft.com/office/drawing/2014/main" id="{2893C10A-74A5-4606-AA3F-5CAA25E164BF}"/>
              </a:ext>
            </a:extLst>
          </p:cNvPr>
          <p:cNvSpPr/>
          <p:nvPr/>
        </p:nvSpPr>
        <p:spPr>
          <a:xfrm flipH="1" flipV="1">
            <a:off x="9155596" y="2668780"/>
            <a:ext cx="682486" cy="12423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14" name="矩形: 圆角 13">
            <a:extLst>
              <a:ext uri="{FF2B5EF4-FFF2-40B4-BE49-F238E27FC236}">
                <a16:creationId xmlns:a16="http://schemas.microsoft.com/office/drawing/2014/main" id="{9B247410-0A75-4E5B-B0AB-837543618A1C}"/>
              </a:ext>
            </a:extLst>
          </p:cNvPr>
          <p:cNvSpPr/>
          <p:nvPr/>
        </p:nvSpPr>
        <p:spPr>
          <a:xfrm>
            <a:off x="7376492" y="2454535"/>
            <a:ext cx="1779104" cy="6016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050" b="1" dirty="0"/>
              <a:t>Dropout Layer</a:t>
            </a:r>
            <a:endParaRPr lang="zh-CN" altLang="en-US" sz="1050" b="1" dirty="0"/>
          </a:p>
        </p:txBody>
      </p:sp>
      <p:sp>
        <p:nvSpPr>
          <p:cNvPr id="15" name="箭头: 右 14">
            <a:extLst>
              <a:ext uri="{FF2B5EF4-FFF2-40B4-BE49-F238E27FC236}">
                <a16:creationId xmlns:a16="http://schemas.microsoft.com/office/drawing/2014/main" id="{064EB6D0-20BC-477B-AA99-DF448BFDA22A}"/>
              </a:ext>
            </a:extLst>
          </p:cNvPr>
          <p:cNvSpPr/>
          <p:nvPr/>
        </p:nvSpPr>
        <p:spPr>
          <a:xfrm flipH="1" flipV="1">
            <a:off x="6694006" y="2693246"/>
            <a:ext cx="682486" cy="12423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16" name="矩形: 圆角 15">
            <a:extLst>
              <a:ext uri="{FF2B5EF4-FFF2-40B4-BE49-F238E27FC236}">
                <a16:creationId xmlns:a16="http://schemas.microsoft.com/office/drawing/2014/main" id="{A7D08723-1E49-4C4C-9DD5-CF5446880CF2}"/>
              </a:ext>
            </a:extLst>
          </p:cNvPr>
          <p:cNvSpPr/>
          <p:nvPr/>
        </p:nvSpPr>
        <p:spPr>
          <a:xfrm>
            <a:off x="4914902" y="2454535"/>
            <a:ext cx="1779104" cy="6016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050" b="1" dirty="0"/>
              <a:t>Full Connect Layer</a:t>
            </a:r>
            <a:endParaRPr lang="zh-CN" altLang="en-US" sz="1050" b="1" dirty="0"/>
          </a:p>
        </p:txBody>
      </p:sp>
      <p:sp>
        <p:nvSpPr>
          <p:cNvPr id="19" name="文本占位符 3">
            <a:extLst>
              <a:ext uri="{FF2B5EF4-FFF2-40B4-BE49-F238E27FC236}">
                <a16:creationId xmlns:a16="http://schemas.microsoft.com/office/drawing/2014/main" id="{EB4B67B0-C05D-4658-88A1-43988D1CAF09}"/>
              </a:ext>
            </a:extLst>
          </p:cNvPr>
          <p:cNvSpPr txBox="1">
            <a:spLocks/>
          </p:cNvSpPr>
          <p:nvPr/>
        </p:nvSpPr>
        <p:spPr>
          <a:xfrm>
            <a:off x="517525" y="3296301"/>
            <a:ext cx="4352650" cy="265398"/>
          </a:xfrm>
          <a:prstGeom prst="rect">
            <a:avLst/>
          </a:prstGeom>
          <a:solidFill>
            <a:srgbClr val="D20A10"/>
          </a:solidFill>
          <a:ln>
            <a:noFill/>
          </a:ln>
        </p:spPr>
        <p:txBody>
          <a:bodyPr tIns="0" bIns="0" anchor="ctr">
            <a:noAutofit/>
          </a:bodyPr>
          <a:lstStyle>
            <a:lvl1pPr marL="180975" indent="-180975" algn="l" defTabSz="914400" rtl="0" eaLnBrk="1" latinLnBrk="0" hangingPunct="1">
              <a:spcBef>
                <a:spcPts val="300"/>
              </a:spcBef>
              <a:buClr>
                <a:srgbClr val="0E345B"/>
              </a:buClr>
              <a:buSzPct val="80000"/>
              <a:buFont typeface="Wingdings" pitchFamily="2" charset="2"/>
              <a:buChar char="n"/>
              <a:defRPr lang="zh-CN" altLang="en-US" sz="1200" kern="1200" dirty="0" smtClean="0">
                <a:solidFill>
                  <a:srgbClr val="000000"/>
                </a:solidFill>
                <a:latin typeface="Arial" pitchFamily="34" charset="0"/>
                <a:ea typeface="楷体_GB2312" pitchFamily="49" charset="-122"/>
                <a:cs typeface="Arial" pitchFamily="34" charset="0"/>
              </a:defRPr>
            </a:lvl1pPr>
            <a:lvl2pPr marL="447675" indent="-180975" algn="l" defTabSz="914400" rtl="0" eaLnBrk="1" latinLnBrk="0" hangingPunct="1">
              <a:spcBef>
                <a:spcPts val="300"/>
              </a:spcBef>
              <a:buClr>
                <a:srgbClr val="0E345B"/>
              </a:buClr>
              <a:buFont typeface="Wingdings" pitchFamily="2" charset="2"/>
              <a:buChar char="Ø"/>
              <a:defRPr lang="zh-CN" altLang="en-US" sz="1200" kern="1200" dirty="0" smtClean="0">
                <a:solidFill>
                  <a:srgbClr val="000000"/>
                </a:solidFill>
                <a:latin typeface="Arial" pitchFamily="34" charset="0"/>
                <a:ea typeface="楷体_GB2312" pitchFamily="49" charset="-122"/>
                <a:cs typeface="Arial" pitchFamily="34" charset="0"/>
              </a:defRPr>
            </a:lvl2pPr>
            <a:lvl3pPr marL="809625" indent="-180975" algn="l" defTabSz="914400" rtl="0" eaLnBrk="1" latinLnBrk="0" hangingPunct="1">
              <a:spcBef>
                <a:spcPts val="300"/>
              </a:spcBef>
              <a:buClr>
                <a:srgbClr val="0E345B"/>
              </a:buClr>
              <a:buSzPct val="80000"/>
              <a:buFont typeface="Wingdings" pitchFamily="2" charset="2"/>
              <a:buChar char="l"/>
              <a:defRPr lang="zh-CN" altLang="en-US" sz="1200" kern="1200" dirty="0" smtClean="0">
                <a:solidFill>
                  <a:srgbClr val="000000"/>
                </a:solidFill>
                <a:latin typeface="Arial" pitchFamily="34" charset="0"/>
                <a:ea typeface="楷体_GB2312" pitchFamily="49" charset="-122"/>
                <a:cs typeface="Arial" pitchFamily="34" charset="0"/>
              </a:defRPr>
            </a:lvl3pPr>
            <a:lvl4pPr marL="1076325" indent="-180975" algn="l" defTabSz="914400" rtl="0" eaLnBrk="1" latinLnBrk="0" hangingPunct="1">
              <a:spcBef>
                <a:spcPts val="300"/>
              </a:spcBef>
              <a:buFont typeface="Wingdings" pitchFamily="2" charset="2"/>
              <a:buChar char="–"/>
              <a:defRPr lang="zh-CN" altLang="en-US" sz="1200" kern="1200" dirty="0" smtClean="0">
                <a:solidFill>
                  <a:srgbClr val="000000"/>
                </a:solidFill>
                <a:latin typeface="+mn-lt"/>
                <a:ea typeface="+mn-ea"/>
                <a:cs typeface="+mn-cs"/>
              </a:defRPr>
            </a:lvl4pPr>
            <a:lvl5pPr marL="1343025" indent="-180975" algn="l" defTabSz="914400" rtl="0" eaLnBrk="1" latinLnBrk="0" hangingPunct="1">
              <a:spcBef>
                <a:spcPts val="300"/>
              </a:spcBef>
              <a:buFont typeface="Wingdings" pitchFamily="2" charset="2"/>
              <a:buChar char="»"/>
              <a:defRPr lang="zh-CN" altLang="en-US" sz="1200" kern="1200" dirty="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zh-CN" altLang="en-US" sz="1400" b="1" dirty="0">
                <a:solidFill>
                  <a:srgbClr val="FFFFFF"/>
                </a:solidFill>
                <a:ea typeface="KaiTi_GB2312" panose="02010609030101010101" pitchFamily="49" charset="-122"/>
                <a:cs typeface="Times New Roman" panose="02020603050405020304" pitchFamily="18" charset="0"/>
                <a:sym typeface="Arial" panose="020B0604020202020204" pitchFamily="34" charset="0"/>
              </a:rPr>
              <a:t>输出结果及讨论</a:t>
            </a:r>
          </a:p>
        </p:txBody>
      </p:sp>
      <p:sp>
        <p:nvSpPr>
          <p:cNvPr id="20" name="TextBox 22">
            <a:extLst>
              <a:ext uri="{FF2B5EF4-FFF2-40B4-BE49-F238E27FC236}">
                <a16:creationId xmlns:a16="http://schemas.microsoft.com/office/drawing/2014/main" id="{2CF67B98-AA8E-495B-973C-5911690F1831}"/>
              </a:ext>
            </a:extLst>
          </p:cNvPr>
          <p:cNvSpPr txBox="1"/>
          <p:nvPr/>
        </p:nvSpPr>
        <p:spPr>
          <a:xfrm>
            <a:off x="494592" y="3609817"/>
            <a:ext cx="4430507" cy="2512406"/>
          </a:xfrm>
          <a:prstGeom prst="rect">
            <a:avLst/>
          </a:prstGeom>
          <a:noFill/>
        </p:spPr>
        <p:txBody>
          <a:bodyPr wrap="square" lIns="82155" tIns="41078" rIns="82155" bIns="41078" rtlCol="0">
            <a:spAutoFit/>
          </a:bodyPr>
          <a:lstStyle/>
          <a:p>
            <a:pPr algn="just" defTabSz="821588">
              <a:lnSpc>
                <a:spcPct val="120000"/>
              </a:lnSpc>
              <a:spcBef>
                <a:spcPts val="270"/>
              </a:spcBef>
              <a:buClr>
                <a:srgbClr val="C00000"/>
              </a:buClr>
              <a:buSzPct val="60000"/>
              <a:defRPr/>
            </a:pPr>
            <a:endParaRPr lang="en-US" altLang="zh-CN" sz="1400"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r>
              <a:rPr lang="zh-CN" altLang="en-US" sz="1400" dirty="0">
                <a:solidFill>
                  <a:srgbClr val="000000"/>
                </a:solidFill>
                <a:latin typeface="+mn-ea"/>
                <a:cs typeface="Arial" pitchFamily="34" charset="0"/>
                <a:sym typeface="Arial" panose="020B0604020202020204" pitchFamily="34" charset="0"/>
              </a:rPr>
              <a:t>训练数据为每月股票的因子数据，模型将</a:t>
            </a:r>
            <a:r>
              <a:rPr lang="en-US" altLang="zh-CN" sz="1400" dirty="0">
                <a:solidFill>
                  <a:srgbClr val="000000"/>
                </a:solidFill>
                <a:latin typeface="+mn-ea"/>
                <a:cs typeface="Arial" pitchFamily="34" charset="0"/>
                <a:sym typeface="Arial" panose="020B0604020202020204" pitchFamily="34" charset="0"/>
              </a:rPr>
              <a:t>2019</a:t>
            </a:r>
            <a:r>
              <a:rPr lang="zh-CN" altLang="en-US" sz="1400" dirty="0">
                <a:solidFill>
                  <a:srgbClr val="000000"/>
                </a:solidFill>
                <a:latin typeface="+mn-ea"/>
                <a:cs typeface="Arial" pitchFamily="34" charset="0"/>
                <a:sym typeface="Arial" panose="020B0604020202020204" pitchFamily="34" charset="0"/>
              </a:rPr>
              <a:t>年的股票</a:t>
            </a:r>
            <a:r>
              <a:rPr lang="en-US" altLang="zh-CN" sz="1400" dirty="0">
                <a:solidFill>
                  <a:srgbClr val="000000"/>
                </a:solidFill>
                <a:latin typeface="+mn-ea"/>
                <a:cs typeface="Arial" pitchFamily="34" charset="0"/>
                <a:sym typeface="Arial" panose="020B0604020202020204" pitchFamily="34" charset="0"/>
              </a:rPr>
              <a:t>10</a:t>
            </a:r>
            <a:r>
              <a:rPr lang="zh-CN" altLang="en-US" sz="1400" dirty="0">
                <a:solidFill>
                  <a:srgbClr val="000000"/>
                </a:solidFill>
                <a:latin typeface="+mn-ea"/>
                <a:cs typeface="Arial" pitchFamily="34" charset="0"/>
                <a:sym typeface="Arial" panose="020B0604020202020204" pitchFamily="34" charset="0"/>
              </a:rPr>
              <a:t>分类，形成</a:t>
            </a:r>
            <a:r>
              <a:rPr lang="en-US" altLang="zh-CN" sz="1400" dirty="0">
                <a:solidFill>
                  <a:srgbClr val="000000"/>
                </a:solidFill>
                <a:latin typeface="+mn-ea"/>
                <a:cs typeface="Arial" pitchFamily="34" charset="0"/>
                <a:sym typeface="Arial" panose="020B0604020202020204" pitchFamily="34" charset="0"/>
              </a:rPr>
              <a:t>10</a:t>
            </a:r>
            <a:r>
              <a:rPr lang="zh-CN" altLang="en-US" sz="1400" dirty="0">
                <a:solidFill>
                  <a:srgbClr val="000000"/>
                </a:solidFill>
                <a:latin typeface="+mn-ea"/>
                <a:cs typeface="Arial" pitchFamily="34" charset="0"/>
                <a:sym typeface="Arial" panose="020B0604020202020204" pitchFamily="34" charset="0"/>
              </a:rPr>
              <a:t>个投资组合（</a:t>
            </a:r>
            <a:r>
              <a:rPr lang="en-US" altLang="zh-CN" sz="1400" dirty="0">
                <a:solidFill>
                  <a:srgbClr val="000000"/>
                </a:solidFill>
                <a:latin typeface="+mn-ea"/>
                <a:cs typeface="Arial" pitchFamily="34" charset="0"/>
                <a:sym typeface="Arial" panose="020B0604020202020204" pitchFamily="34" charset="0"/>
              </a:rPr>
              <a:t>9</a:t>
            </a:r>
            <a:r>
              <a:rPr lang="zh-CN" altLang="en-US" sz="1400" dirty="0">
                <a:solidFill>
                  <a:srgbClr val="000000"/>
                </a:solidFill>
                <a:latin typeface="+mn-ea"/>
                <a:cs typeface="Arial" pitchFamily="34" charset="0"/>
                <a:sym typeface="Arial" panose="020B0604020202020204" pitchFamily="34" charset="0"/>
              </a:rPr>
              <a:t>类为模型认为涨的最多，</a:t>
            </a:r>
            <a:r>
              <a:rPr lang="en-US" altLang="zh-CN" sz="1400" dirty="0">
                <a:solidFill>
                  <a:srgbClr val="000000"/>
                </a:solidFill>
                <a:latin typeface="+mn-ea"/>
                <a:cs typeface="Arial" pitchFamily="34" charset="0"/>
                <a:sym typeface="Arial" panose="020B0604020202020204" pitchFamily="34" charset="0"/>
              </a:rPr>
              <a:t>0</a:t>
            </a:r>
            <a:r>
              <a:rPr lang="zh-CN" altLang="en-US" sz="1400" dirty="0">
                <a:solidFill>
                  <a:srgbClr val="000000"/>
                </a:solidFill>
                <a:latin typeface="+mn-ea"/>
                <a:cs typeface="Arial" pitchFamily="34" charset="0"/>
                <a:sym typeface="Arial" panose="020B0604020202020204" pitchFamily="34" charset="0"/>
              </a:rPr>
              <a:t>类为跌的最多）</a:t>
            </a:r>
            <a:endParaRPr lang="en-US" altLang="zh-CN" sz="1400" dirty="0">
              <a:solidFill>
                <a:srgbClr val="000000"/>
              </a:solidFill>
              <a:latin typeface="+mn-ea"/>
              <a:cs typeface="Arial" pitchFamily="34" charset="0"/>
              <a:sym typeface="Arial" panose="020B0604020202020204" pitchFamily="34" charset="0"/>
            </a:endParaRPr>
          </a:p>
          <a:p>
            <a:pPr marL="162598" indent="-162598" algn="just" defTabSz="821588">
              <a:lnSpc>
                <a:spcPct val="120000"/>
              </a:lnSpc>
              <a:spcBef>
                <a:spcPts val="270"/>
              </a:spcBef>
              <a:buClr>
                <a:srgbClr val="C00000"/>
              </a:buClr>
              <a:buSzPct val="60000"/>
              <a:buFont typeface="Wingdings" pitchFamily="2" charset="2"/>
              <a:buChar char="n"/>
              <a:defRPr/>
            </a:pPr>
            <a:r>
              <a:rPr lang="zh-CN" altLang="en-US" sz="1400" dirty="0">
                <a:solidFill>
                  <a:srgbClr val="000000"/>
                </a:solidFill>
                <a:latin typeface="+mn-ea"/>
                <a:cs typeface="Arial" pitchFamily="34" charset="0"/>
                <a:sym typeface="Arial" panose="020B0604020202020204" pitchFamily="34" charset="0"/>
              </a:rPr>
              <a:t>损失函数最后收敛稳定在</a:t>
            </a:r>
            <a:r>
              <a:rPr lang="en-US" altLang="zh-CN" sz="1400" dirty="0">
                <a:solidFill>
                  <a:srgbClr val="000000"/>
                </a:solidFill>
                <a:latin typeface="+mn-ea"/>
                <a:cs typeface="Arial" pitchFamily="34" charset="0"/>
                <a:sym typeface="Arial" panose="020B0604020202020204" pitchFamily="34" charset="0"/>
              </a:rPr>
              <a:t>2.20</a:t>
            </a:r>
            <a:r>
              <a:rPr lang="zh-CN" altLang="en-US" sz="1400" dirty="0">
                <a:solidFill>
                  <a:srgbClr val="000000"/>
                </a:solidFill>
                <a:latin typeface="+mn-ea"/>
                <a:cs typeface="Arial" pitchFamily="34" charset="0"/>
                <a:sym typeface="Arial" panose="020B0604020202020204" pitchFamily="34" charset="0"/>
              </a:rPr>
              <a:t>，</a:t>
            </a:r>
            <a:r>
              <a:rPr lang="en-US" altLang="zh-CN" sz="1400" dirty="0" err="1">
                <a:solidFill>
                  <a:srgbClr val="000000"/>
                </a:solidFill>
                <a:latin typeface="+mn-ea"/>
                <a:cs typeface="Arial" pitchFamily="34" charset="0"/>
                <a:sym typeface="Arial" panose="020B0604020202020204" pitchFamily="34" charset="0"/>
              </a:rPr>
              <a:t>accuray</a:t>
            </a:r>
            <a:r>
              <a:rPr lang="zh-CN" altLang="en-US" sz="1400" dirty="0">
                <a:solidFill>
                  <a:srgbClr val="000000"/>
                </a:solidFill>
                <a:latin typeface="+mn-ea"/>
                <a:cs typeface="Arial" pitchFamily="34" charset="0"/>
                <a:sym typeface="Arial" panose="020B0604020202020204" pitchFamily="34" charset="0"/>
              </a:rPr>
              <a:t>训练集正确率</a:t>
            </a:r>
            <a:r>
              <a:rPr lang="en-US" altLang="zh-CN" sz="1400" dirty="0">
                <a:solidFill>
                  <a:srgbClr val="000000"/>
                </a:solidFill>
                <a:latin typeface="+mn-ea"/>
                <a:cs typeface="Arial" pitchFamily="34" charset="0"/>
                <a:sym typeface="Arial" panose="020B0604020202020204" pitchFamily="34" charset="0"/>
              </a:rPr>
              <a:t>17%</a:t>
            </a:r>
          </a:p>
          <a:p>
            <a:pPr marL="162598" indent="-162598" algn="just" defTabSz="821588">
              <a:lnSpc>
                <a:spcPct val="120000"/>
              </a:lnSpc>
              <a:spcBef>
                <a:spcPts val="270"/>
              </a:spcBef>
              <a:buClr>
                <a:srgbClr val="C00000"/>
              </a:buClr>
              <a:buSzPct val="60000"/>
              <a:buFont typeface="Wingdings" pitchFamily="2" charset="2"/>
              <a:buChar char="n"/>
              <a:defRPr/>
            </a:pPr>
            <a:r>
              <a:rPr lang="en-US" altLang="zh-CN" sz="1400" dirty="0">
                <a:solidFill>
                  <a:srgbClr val="000000"/>
                </a:solidFill>
                <a:latin typeface="+mn-ea"/>
                <a:cs typeface="Arial" pitchFamily="34" charset="0"/>
                <a:sym typeface="Arial" panose="020B0604020202020204" pitchFamily="34" charset="0"/>
              </a:rPr>
              <a:t>0</a:t>
            </a:r>
            <a:r>
              <a:rPr lang="zh-CN" altLang="en-US" sz="1400" dirty="0">
                <a:solidFill>
                  <a:srgbClr val="000000"/>
                </a:solidFill>
                <a:latin typeface="+mn-ea"/>
                <a:cs typeface="Arial" pitchFamily="34" charset="0"/>
                <a:sym typeface="Arial" panose="020B0604020202020204" pitchFamily="34" charset="0"/>
              </a:rPr>
              <a:t>类准确率</a:t>
            </a:r>
            <a:r>
              <a:rPr lang="en-US" altLang="zh-CN" sz="1400" dirty="0">
                <a:solidFill>
                  <a:srgbClr val="000000"/>
                </a:solidFill>
                <a:latin typeface="+mn-ea"/>
                <a:cs typeface="Arial" pitchFamily="34" charset="0"/>
                <a:sym typeface="Arial" panose="020B0604020202020204" pitchFamily="34" charset="0"/>
              </a:rPr>
              <a:t>: 0.169,</a:t>
            </a:r>
            <a:r>
              <a:rPr lang="zh-CN" altLang="en-US" sz="1400" dirty="0">
                <a:solidFill>
                  <a:srgbClr val="000000"/>
                </a:solidFill>
                <a:latin typeface="+mn-ea"/>
                <a:cs typeface="Arial" pitchFamily="34" charset="0"/>
                <a:sym typeface="Arial" panose="020B0604020202020204" pitchFamily="34" charset="0"/>
              </a:rPr>
              <a:t> </a:t>
            </a:r>
            <a:r>
              <a:rPr lang="en-US" altLang="zh-CN" sz="1400" dirty="0">
                <a:solidFill>
                  <a:srgbClr val="000000"/>
                </a:solidFill>
                <a:latin typeface="+mn-ea"/>
                <a:cs typeface="Arial" pitchFamily="34" charset="0"/>
                <a:sym typeface="Arial" panose="020B0604020202020204" pitchFamily="34" charset="0"/>
              </a:rPr>
              <a:t>0</a:t>
            </a:r>
            <a:r>
              <a:rPr lang="zh-CN" altLang="en-US" sz="1400" dirty="0">
                <a:solidFill>
                  <a:srgbClr val="000000"/>
                </a:solidFill>
                <a:latin typeface="+mn-ea"/>
                <a:cs typeface="Arial" pitchFamily="34" charset="0"/>
                <a:sym typeface="Arial" panose="020B0604020202020204" pitchFamily="34" charset="0"/>
              </a:rPr>
              <a:t>类召回率</a:t>
            </a:r>
            <a:r>
              <a:rPr lang="en-US" altLang="zh-CN" sz="1400" dirty="0">
                <a:solidFill>
                  <a:srgbClr val="000000"/>
                </a:solidFill>
                <a:latin typeface="+mn-ea"/>
                <a:cs typeface="Arial" pitchFamily="34" charset="0"/>
                <a:sym typeface="Arial" panose="020B0604020202020204" pitchFamily="34" charset="0"/>
              </a:rPr>
              <a:t>: 0.460, 9</a:t>
            </a:r>
            <a:r>
              <a:rPr lang="zh-CN" altLang="en-US" sz="1400" dirty="0">
                <a:solidFill>
                  <a:srgbClr val="000000"/>
                </a:solidFill>
                <a:latin typeface="+mn-ea"/>
                <a:cs typeface="Arial" pitchFamily="34" charset="0"/>
                <a:sym typeface="Arial" panose="020B0604020202020204" pitchFamily="34" charset="0"/>
              </a:rPr>
              <a:t>类准确率：</a:t>
            </a:r>
            <a:r>
              <a:rPr lang="en-US" altLang="zh-CN" sz="1400" dirty="0">
                <a:solidFill>
                  <a:srgbClr val="000000"/>
                </a:solidFill>
                <a:latin typeface="+mn-ea"/>
                <a:cs typeface="Arial" pitchFamily="34" charset="0"/>
                <a:sym typeface="Arial" panose="020B0604020202020204" pitchFamily="34" charset="0"/>
              </a:rPr>
              <a:t>0.135</a:t>
            </a:r>
            <a:r>
              <a:rPr lang="zh-CN" altLang="en-US" sz="1400" dirty="0">
                <a:solidFill>
                  <a:srgbClr val="000000"/>
                </a:solidFill>
                <a:latin typeface="+mn-ea"/>
                <a:cs typeface="Arial" pitchFamily="34" charset="0"/>
                <a:sym typeface="Arial" panose="020B0604020202020204" pitchFamily="34" charset="0"/>
              </a:rPr>
              <a:t>， </a:t>
            </a:r>
            <a:r>
              <a:rPr lang="en-US" altLang="zh-CN" sz="1400" dirty="0">
                <a:solidFill>
                  <a:srgbClr val="000000"/>
                </a:solidFill>
                <a:latin typeface="+mn-ea"/>
                <a:cs typeface="Arial" pitchFamily="34" charset="0"/>
                <a:sym typeface="Arial" panose="020B0604020202020204" pitchFamily="34" charset="0"/>
              </a:rPr>
              <a:t>9</a:t>
            </a:r>
            <a:r>
              <a:rPr lang="zh-CN" altLang="en-US" sz="1400" dirty="0">
                <a:solidFill>
                  <a:srgbClr val="000000"/>
                </a:solidFill>
                <a:latin typeface="+mn-ea"/>
                <a:cs typeface="Arial" pitchFamily="34" charset="0"/>
                <a:sym typeface="Arial" panose="020B0604020202020204" pitchFamily="34" charset="0"/>
              </a:rPr>
              <a:t>类召回率：</a:t>
            </a:r>
            <a:r>
              <a:rPr lang="en-US" altLang="zh-CN" sz="1400" dirty="0">
                <a:solidFill>
                  <a:srgbClr val="000000"/>
                </a:solidFill>
                <a:latin typeface="+mn-ea"/>
                <a:cs typeface="Arial" pitchFamily="34" charset="0"/>
                <a:sym typeface="Arial" panose="020B0604020202020204" pitchFamily="34" charset="0"/>
              </a:rPr>
              <a:t>0.127</a:t>
            </a:r>
          </a:p>
          <a:p>
            <a:pPr algn="just" defTabSz="821588">
              <a:lnSpc>
                <a:spcPct val="120000"/>
              </a:lnSpc>
              <a:spcBef>
                <a:spcPts val="270"/>
              </a:spcBef>
              <a:buClr>
                <a:srgbClr val="C00000"/>
              </a:buClr>
              <a:buSzPct val="60000"/>
              <a:defRPr/>
            </a:pPr>
            <a:endParaRPr lang="zh-CN" altLang="en-US" sz="1200" dirty="0">
              <a:solidFill>
                <a:srgbClr val="000000"/>
              </a:solidFill>
              <a:latin typeface="+mn-ea"/>
              <a:cs typeface="Arial" pitchFamily="34" charset="0"/>
              <a:sym typeface="Arial" panose="020B0604020202020204" pitchFamily="34" charset="0"/>
            </a:endParaRPr>
          </a:p>
        </p:txBody>
      </p:sp>
      <p:sp>
        <p:nvSpPr>
          <p:cNvPr id="21" name="文本占位符 3">
            <a:extLst>
              <a:ext uri="{FF2B5EF4-FFF2-40B4-BE49-F238E27FC236}">
                <a16:creationId xmlns:a16="http://schemas.microsoft.com/office/drawing/2014/main" id="{666C341D-39A8-47FD-A34A-84118F62B769}"/>
              </a:ext>
            </a:extLst>
          </p:cNvPr>
          <p:cNvSpPr txBox="1">
            <a:spLocks/>
          </p:cNvSpPr>
          <p:nvPr/>
        </p:nvSpPr>
        <p:spPr>
          <a:xfrm>
            <a:off x="7187668" y="3299614"/>
            <a:ext cx="4394042" cy="265398"/>
          </a:xfrm>
          <a:prstGeom prst="rect">
            <a:avLst/>
          </a:prstGeom>
          <a:solidFill>
            <a:srgbClr val="D20A10"/>
          </a:solidFill>
          <a:ln>
            <a:noFill/>
          </a:ln>
        </p:spPr>
        <p:txBody>
          <a:bodyPr tIns="0" bIns="0" anchor="ctr">
            <a:noAutofit/>
          </a:bodyPr>
          <a:lstStyle>
            <a:lvl1pPr marL="180975" indent="-180975" algn="l" defTabSz="914400" rtl="0" eaLnBrk="1" latinLnBrk="0" hangingPunct="1">
              <a:spcBef>
                <a:spcPts val="300"/>
              </a:spcBef>
              <a:buClr>
                <a:srgbClr val="0E345B"/>
              </a:buClr>
              <a:buSzPct val="80000"/>
              <a:buFont typeface="Wingdings" pitchFamily="2" charset="2"/>
              <a:buChar char="n"/>
              <a:defRPr lang="zh-CN" altLang="en-US" sz="1200" kern="1200" dirty="0" smtClean="0">
                <a:solidFill>
                  <a:srgbClr val="000000"/>
                </a:solidFill>
                <a:latin typeface="Arial" pitchFamily="34" charset="0"/>
                <a:ea typeface="楷体_GB2312" pitchFamily="49" charset="-122"/>
                <a:cs typeface="Arial" pitchFamily="34" charset="0"/>
              </a:defRPr>
            </a:lvl1pPr>
            <a:lvl2pPr marL="447675" indent="-180975" algn="l" defTabSz="914400" rtl="0" eaLnBrk="1" latinLnBrk="0" hangingPunct="1">
              <a:spcBef>
                <a:spcPts val="300"/>
              </a:spcBef>
              <a:buClr>
                <a:srgbClr val="0E345B"/>
              </a:buClr>
              <a:buFont typeface="Wingdings" pitchFamily="2" charset="2"/>
              <a:buChar char="Ø"/>
              <a:defRPr lang="zh-CN" altLang="en-US" sz="1200" kern="1200" dirty="0" smtClean="0">
                <a:solidFill>
                  <a:srgbClr val="000000"/>
                </a:solidFill>
                <a:latin typeface="Arial" pitchFamily="34" charset="0"/>
                <a:ea typeface="楷体_GB2312" pitchFamily="49" charset="-122"/>
                <a:cs typeface="Arial" pitchFamily="34" charset="0"/>
              </a:defRPr>
            </a:lvl2pPr>
            <a:lvl3pPr marL="809625" indent="-180975" algn="l" defTabSz="914400" rtl="0" eaLnBrk="1" latinLnBrk="0" hangingPunct="1">
              <a:spcBef>
                <a:spcPts val="300"/>
              </a:spcBef>
              <a:buClr>
                <a:srgbClr val="0E345B"/>
              </a:buClr>
              <a:buSzPct val="80000"/>
              <a:buFont typeface="Wingdings" pitchFamily="2" charset="2"/>
              <a:buChar char="l"/>
              <a:defRPr lang="zh-CN" altLang="en-US" sz="1200" kern="1200" dirty="0" smtClean="0">
                <a:solidFill>
                  <a:srgbClr val="000000"/>
                </a:solidFill>
                <a:latin typeface="Arial" pitchFamily="34" charset="0"/>
                <a:ea typeface="楷体_GB2312" pitchFamily="49" charset="-122"/>
                <a:cs typeface="Arial" pitchFamily="34" charset="0"/>
              </a:defRPr>
            </a:lvl3pPr>
            <a:lvl4pPr marL="1076325" indent="-180975" algn="l" defTabSz="914400" rtl="0" eaLnBrk="1" latinLnBrk="0" hangingPunct="1">
              <a:spcBef>
                <a:spcPts val="300"/>
              </a:spcBef>
              <a:buFont typeface="Wingdings" pitchFamily="2" charset="2"/>
              <a:buChar char="–"/>
              <a:defRPr lang="zh-CN" altLang="en-US" sz="1200" kern="1200" dirty="0" smtClean="0">
                <a:solidFill>
                  <a:srgbClr val="000000"/>
                </a:solidFill>
                <a:latin typeface="+mn-lt"/>
                <a:ea typeface="+mn-ea"/>
                <a:cs typeface="+mn-cs"/>
              </a:defRPr>
            </a:lvl4pPr>
            <a:lvl5pPr marL="1343025" indent="-180975" algn="l" defTabSz="914400" rtl="0" eaLnBrk="1" latinLnBrk="0" hangingPunct="1">
              <a:spcBef>
                <a:spcPts val="300"/>
              </a:spcBef>
              <a:buFont typeface="Wingdings" pitchFamily="2" charset="2"/>
              <a:buChar char="»"/>
              <a:defRPr lang="zh-CN" altLang="en-US" sz="1200" kern="1200" dirty="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zh-CN" altLang="en-US" sz="1400" b="1" dirty="0">
                <a:solidFill>
                  <a:srgbClr val="FFFFFF"/>
                </a:solidFill>
                <a:ea typeface="KaiTi_GB2312" panose="02010609030101010101" pitchFamily="49" charset="-122"/>
                <a:cs typeface="Times New Roman" panose="02020603050405020304" pitchFamily="18" charset="0"/>
                <a:sym typeface="Arial" panose="020B0604020202020204" pitchFamily="34" charset="0"/>
              </a:rPr>
              <a:t>最终收益率对比</a:t>
            </a:r>
          </a:p>
        </p:txBody>
      </p:sp>
      <p:graphicFrame>
        <p:nvGraphicFramePr>
          <p:cNvPr id="22" name="图表 21">
            <a:extLst>
              <a:ext uri="{FF2B5EF4-FFF2-40B4-BE49-F238E27FC236}">
                <a16:creationId xmlns:a16="http://schemas.microsoft.com/office/drawing/2014/main" id="{A8BC91FD-4DC7-4FAA-AB6D-9EE67024C89A}"/>
              </a:ext>
            </a:extLst>
          </p:cNvPr>
          <p:cNvGraphicFramePr>
            <a:graphicFrameLocks/>
          </p:cNvGraphicFramePr>
          <p:nvPr>
            <p:extLst>
              <p:ext uri="{D42A27DB-BD31-4B8C-83A1-F6EECF244321}">
                <p14:modId xmlns:p14="http://schemas.microsoft.com/office/powerpoint/2010/main" val="510493120"/>
              </p:ext>
            </p:extLst>
          </p:nvPr>
        </p:nvGraphicFramePr>
        <p:xfrm>
          <a:off x="6519810" y="3766008"/>
          <a:ext cx="5097376" cy="22761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24342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2">
            <a:extLst>
              <a:ext uri="{FF2B5EF4-FFF2-40B4-BE49-F238E27FC236}">
                <a16:creationId xmlns:a16="http://schemas.microsoft.com/office/drawing/2014/main" id="{74F7E43E-E9B3-4430-89B4-00274EEF8F54}"/>
              </a:ext>
            </a:extLst>
          </p:cNvPr>
          <p:cNvGraphicFramePr>
            <a:graphicFrameLocks noGrp="1"/>
          </p:cNvGraphicFramePr>
          <p:nvPr>
            <p:extLst>
              <p:ext uri="{D42A27DB-BD31-4B8C-83A1-F6EECF244321}">
                <p14:modId xmlns:p14="http://schemas.microsoft.com/office/powerpoint/2010/main" val="3659846926"/>
              </p:ext>
            </p:extLst>
          </p:nvPr>
        </p:nvGraphicFramePr>
        <p:xfrm>
          <a:off x="517525" y="1600596"/>
          <a:ext cx="7220057" cy="1387759"/>
        </p:xfrm>
        <a:graphic>
          <a:graphicData uri="http://schemas.openxmlformats.org/drawingml/2006/table">
            <a:tbl>
              <a:tblPr/>
              <a:tblGrid>
                <a:gridCol w="912668">
                  <a:extLst>
                    <a:ext uri="{9D8B030D-6E8A-4147-A177-3AD203B41FA5}">
                      <a16:colId xmlns:a16="http://schemas.microsoft.com/office/drawing/2014/main" val="20000"/>
                    </a:ext>
                  </a:extLst>
                </a:gridCol>
                <a:gridCol w="6307389">
                  <a:extLst>
                    <a:ext uri="{9D8B030D-6E8A-4147-A177-3AD203B41FA5}">
                      <a16:colId xmlns:a16="http://schemas.microsoft.com/office/drawing/2014/main" val="20001"/>
                    </a:ext>
                  </a:extLst>
                </a:gridCol>
              </a:tblGrid>
              <a:tr h="212803">
                <a:tc>
                  <a:txBody>
                    <a:bodyPr/>
                    <a:lstStyle/>
                    <a:p>
                      <a:pPr marL="0" marR="0" lvl="0" indent="0" algn="l" defTabSz="1050925" rtl="0" eaLnBrk="1" fontAlgn="base" latinLnBrk="0" hangingPunct="1">
                        <a:lnSpc>
                          <a:spcPct val="100000"/>
                        </a:lnSpc>
                        <a:spcBef>
                          <a:spcPct val="20000"/>
                        </a:spcBef>
                        <a:spcAft>
                          <a:spcPct val="0"/>
                        </a:spcAft>
                        <a:buClr>
                          <a:srgbClr val="003399"/>
                        </a:buClr>
                        <a:buSzPct val="50000"/>
                        <a:buFont typeface="Wingdings" pitchFamily="2" charset="2"/>
                        <a:buNone/>
                        <a:tabLst/>
                      </a:pPr>
                      <a:r>
                        <a:rPr kumimoji="0" lang="zh-CN" altLang="en-US" sz="1600" b="1" i="0" u="none" strike="noStrike" cap="none" normalizeH="0" baseline="0" dirty="0">
                          <a:ln>
                            <a:noFill/>
                          </a:ln>
                          <a:solidFill>
                            <a:schemeClr val="tx1"/>
                          </a:solidFill>
                          <a:effectLst/>
                          <a:latin typeface="Arial" pitchFamily="34" charset="0"/>
                          <a:ea typeface="楷体_GB2312" pitchFamily="49" charset="-122"/>
                        </a:rPr>
                        <a:t>第二章</a:t>
                      </a:r>
                    </a:p>
                  </a:txBody>
                  <a:tcPr marL="93804" marR="93804" marT="48511" marB="129364"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50925" rtl="0" eaLnBrk="1" fontAlgn="base" latinLnBrk="0" hangingPunct="1">
                        <a:lnSpc>
                          <a:spcPct val="100000"/>
                        </a:lnSpc>
                        <a:spcBef>
                          <a:spcPct val="20000"/>
                        </a:spcBef>
                        <a:spcAft>
                          <a:spcPct val="0"/>
                        </a:spcAft>
                        <a:buClr>
                          <a:srgbClr val="003399"/>
                        </a:buClr>
                        <a:buSzPct val="50000"/>
                        <a:buFont typeface="Wingdings" pitchFamily="2" charset="2"/>
                        <a:buNone/>
                        <a:tabLst/>
                      </a:pPr>
                      <a:r>
                        <a:rPr kumimoji="0" lang="en-US" altLang="zh-CN" sz="1600" b="1" i="0" u="none" strike="noStrike" kern="1200" cap="none" normalizeH="0" baseline="0" dirty="0" err="1">
                          <a:ln>
                            <a:noFill/>
                          </a:ln>
                          <a:solidFill>
                            <a:schemeClr val="tx1"/>
                          </a:solidFill>
                          <a:effectLst/>
                          <a:latin typeface="Arial" pitchFamily="34" charset="0"/>
                          <a:ea typeface="楷体_GB2312" pitchFamily="49" charset="-122"/>
                          <a:cs typeface="+mn-cs"/>
                        </a:rPr>
                        <a:t>Xgboost</a:t>
                      </a:r>
                      <a:r>
                        <a:rPr kumimoji="0" lang="zh-CN" altLang="en-US" sz="1600" b="1" i="0" u="none" strike="noStrike" kern="1200" cap="none" normalizeH="0" baseline="0" dirty="0">
                          <a:ln>
                            <a:noFill/>
                          </a:ln>
                          <a:solidFill>
                            <a:schemeClr val="tx1"/>
                          </a:solidFill>
                          <a:effectLst/>
                          <a:latin typeface="Arial" pitchFamily="34" charset="0"/>
                          <a:ea typeface="楷体_GB2312" pitchFamily="49" charset="-122"/>
                          <a:cs typeface="+mn-cs"/>
                        </a:rPr>
                        <a:t>选股策略实现</a:t>
                      </a:r>
                    </a:p>
                  </a:txBody>
                  <a:tcPr marL="93804" marR="93804" marT="48511" marB="129364"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2230">
                <a:tc>
                  <a:txBody>
                    <a:bodyPr/>
                    <a:lstStyle/>
                    <a:p>
                      <a:pPr marL="0" marR="0" lvl="0" indent="0" algn="l" defTabSz="1050925" rtl="0" eaLnBrk="1" fontAlgn="base" latinLnBrk="0" hangingPunct="1">
                        <a:lnSpc>
                          <a:spcPct val="100000"/>
                        </a:lnSpc>
                        <a:spcBef>
                          <a:spcPct val="20000"/>
                        </a:spcBef>
                        <a:spcAft>
                          <a:spcPct val="0"/>
                        </a:spcAft>
                        <a:buClr>
                          <a:srgbClr val="003399"/>
                        </a:buClr>
                        <a:buSzPct val="50000"/>
                        <a:buFont typeface="Wingdings" pitchFamily="2" charset="2"/>
                        <a:buNone/>
                        <a:tabLst/>
                      </a:pPr>
                      <a:endParaRPr kumimoji="0" lang="zh-CN" altLang="zh-CN" sz="1100" b="0" i="0" u="none" strike="noStrike" cap="none" normalizeH="0" baseline="0">
                        <a:ln>
                          <a:noFill/>
                        </a:ln>
                        <a:solidFill>
                          <a:schemeClr val="tx1"/>
                        </a:solidFill>
                        <a:effectLst/>
                        <a:latin typeface="Arial" pitchFamily="34" charset="0"/>
                        <a:ea typeface="楷体_GB2312" pitchFamily="49" charset="-122"/>
                      </a:endParaRPr>
                    </a:p>
                  </a:txBody>
                  <a:tcPr marL="94419" marR="94419" marT="47201" marB="4720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1050925" rtl="0" eaLnBrk="1" fontAlgn="base" latinLnBrk="0" hangingPunct="1">
                        <a:lnSpc>
                          <a:spcPct val="100000"/>
                        </a:lnSpc>
                        <a:spcBef>
                          <a:spcPct val="20000"/>
                        </a:spcBef>
                        <a:spcAft>
                          <a:spcPct val="0"/>
                        </a:spcAft>
                        <a:buClr>
                          <a:srgbClr val="003399"/>
                        </a:buClr>
                        <a:buSzPct val="50000"/>
                        <a:buFont typeface="Wingdings" pitchFamily="2" charset="2"/>
                        <a:buNone/>
                        <a:tabLst/>
                      </a:pPr>
                      <a:endParaRPr kumimoji="0" lang="zh-CN" altLang="zh-CN" sz="1100" b="0" i="0" u="none" strike="noStrike" cap="none" normalizeH="0" baseline="0" dirty="0">
                        <a:ln>
                          <a:noFill/>
                        </a:ln>
                        <a:solidFill>
                          <a:schemeClr val="tx1"/>
                        </a:solidFill>
                        <a:effectLst/>
                        <a:latin typeface="Arial" pitchFamily="34" charset="0"/>
                        <a:ea typeface="楷体_GB2312" pitchFamily="49" charset="-122"/>
                      </a:endParaRPr>
                    </a:p>
                  </a:txBody>
                  <a:tcPr marL="94419" marR="94419" marT="47201" marB="4720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55249">
                <a:tc>
                  <a:txBody>
                    <a:bodyPr/>
                    <a:lstStyle/>
                    <a:p>
                      <a:pPr marL="0" marR="0" lvl="0" indent="0" algn="l" defTabSz="1050925" rtl="0" eaLnBrk="1" fontAlgn="base" latinLnBrk="0" hangingPunct="1">
                        <a:lnSpc>
                          <a:spcPct val="100000"/>
                        </a:lnSpc>
                        <a:spcBef>
                          <a:spcPct val="20000"/>
                        </a:spcBef>
                        <a:spcAft>
                          <a:spcPct val="0"/>
                        </a:spcAft>
                        <a:buClr>
                          <a:srgbClr val="003399"/>
                        </a:buClr>
                        <a:buSzPct val="50000"/>
                        <a:buFont typeface="Wingdings" pitchFamily="2" charset="2"/>
                        <a:buNone/>
                        <a:tabLst/>
                      </a:pPr>
                      <a:endParaRPr kumimoji="0" lang="zh-CN" altLang="zh-CN" sz="1600" b="1" i="0" u="none" strike="noStrike" kern="1200" cap="none" normalizeH="0" baseline="0" dirty="0">
                        <a:ln>
                          <a:noFill/>
                        </a:ln>
                        <a:solidFill>
                          <a:schemeClr val="tx1"/>
                        </a:solidFill>
                        <a:effectLst/>
                        <a:latin typeface="Arial" pitchFamily="34" charset="0"/>
                        <a:ea typeface="楷体_GB2312" pitchFamily="49" charset="-122"/>
                        <a:cs typeface="+mn-cs"/>
                      </a:endParaRPr>
                    </a:p>
                  </a:txBody>
                  <a:tcPr marL="94419" marR="94419" marT="47201" marB="47201" horzOverflow="overflow">
                    <a:lnL>
                      <a:noFill/>
                    </a:lnL>
                    <a:lnR>
                      <a:noFill/>
                    </a:lnR>
                    <a:lnT>
                      <a:noFill/>
                    </a:lnT>
                    <a:lnB>
                      <a:noFill/>
                    </a:lnB>
                    <a:lnTlToBr>
                      <a:noFill/>
                    </a:lnTlToBr>
                    <a:lnBlToTr>
                      <a:noFill/>
                    </a:lnBlToTr>
                    <a:noFill/>
                  </a:tcPr>
                </a:tc>
                <a:tc>
                  <a:txBody>
                    <a:bodyPr/>
                    <a:lstStyle/>
                    <a:p>
                      <a:pPr marL="355600" marR="0" lvl="0" indent="-355600" algn="l" defTabSz="1050925" rtl="0" eaLnBrk="1" fontAlgn="base" latinLnBrk="0" hangingPunct="1">
                        <a:lnSpc>
                          <a:spcPct val="100000"/>
                        </a:lnSpc>
                        <a:spcBef>
                          <a:spcPct val="50000"/>
                        </a:spcBef>
                        <a:spcAft>
                          <a:spcPct val="0"/>
                        </a:spcAft>
                        <a:buClr>
                          <a:srgbClr val="003399"/>
                        </a:buClr>
                        <a:buSzTx/>
                        <a:buFont typeface="Wingdings" pitchFamily="2" charset="2"/>
                        <a:buNone/>
                        <a:tabLst/>
                      </a:pPr>
                      <a:endParaRPr kumimoji="0" lang="zh-CN" altLang="en-US" sz="1600" b="1" i="0" u="none" strike="noStrike" kern="1200" cap="none" normalizeH="0" baseline="0" dirty="0">
                        <a:ln>
                          <a:noFill/>
                        </a:ln>
                        <a:solidFill>
                          <a:schemeClr val="tx1"/>
                        </a:solidFill>
                        <a:effectLst/>
                        <a:latin typeface="Arial" pitchFamily="34" charset="0"/>
                        <a:ea typeface="楷体_GB2312" pitchFamily="49" charset="-122"/>
                        <a:cs typeface="+mn-cs"/>
                      </a:endParaRPr>
                    </a:p>
                    <a:p>
                      <a:pPr marL="355600" marR="0" lvl="0" indent="-355600" algn="l" defTabSz="1050925" rtl="0" eaLnBrk="1" fontAlgn="base" latinLnBrk="0" hangingPunct="1">
                        <a:lnSpc>
                          <a:spcPct val="100000"/>
                        </a:lnSpc>
                        <a:spcBef>
                          <a:spcPct val="50000"/>
                        </a:spcBef>
                        <a:spcAft>
                          <a:spcPct val="0"/>
                        </a:spcAft>
                        <a:buClr>
                          <a:srgbClr val="003399"/>
                        </a:buClr>
                        <a:buSzTx/>
                        <a:buFont typeface="Wingdings" pitchFamily="2" charset="2"/>
                        <a:buNone/>
                        <a:tabLst/>
                      </a:pPr>
                      <a:endParaRPr kumimoji="0" lang="en-US" altLang="zh-CN" sz="1600" b="1" i="0" u="none" strike="noStrike" kern="1200" cap="none" normalizeH="0" baseline="0" dirty="0">
                        <a:ln>
                          <a:noFill/>
                        </a:ln>
                        <a:solidFill>
                          <a:schemeClr val="tx1"/>
                        </a:solidFill>
                        <a:effectLst/>
                        <a:latin typeface="Arial" pitchFamily="34" charset="0"/>
                        <a:ea typeface="楷体_GB2312" pitchFamily="49" charset="-122"/>
                        <a:cs typeface="+mn-cs"/>
                      </a:endParaRPr>
                    </a:p>
                  </a:txBody>
                  <a:tcPr marL="94419" marR="94419" marT="47201" marB="4720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TextBox 5">
            <a:extLst>
              <a:ext uri="{FF2B5EF4-FFF2-40B4-BE49-F238E27FC236}">
                <a16:creationId xmlns:a16="http://schemas.microsoft.com/office/drawing/2014/main" id="{98EF0E2E-1D42-4673-8C89-5C4FDFBE3348}"/>
              </a:ext>
            </a:extLst>
          </p:cNvPr>
          <p:cNvSpPr txBox="1">
            <a:spLocks noChangeArrowheads="1"/>
          </p:cNvSpPr>
          <p:nvPr/>
        </p:nvSpPr>
        <p:spPr bwMode="auto">
          <a:xfrm>
            <a:off x="1466361" y="2161582"/>
            <a:ext cx="4689913" cy="1039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133" tIns="41067" rIns="82133" bIns="41067">
            <a:spAutoFit/>
          </a:bodyPr>
          <a:lstStyle>
            <a:lvl1pPr>
              <a:defRPr sz="1400" b="1">
                <a:solidFill>
                  <a:schemeClr val="tx1"/>
                </a:solidFill>
                <a:latin typeface="Arial" panose="020B0604020202020204" pitchFamily="34" charset="0"/>
                <a:ea typeface="宋体" panose="02010600030101010101" pitchFamily="2" charset="-122"/>
              </a:defRPr>
            </a:lvl1pPr>
            <a:lvl2pPr marL="742950" indent="-285750">
              <a:defRPr sz="1400" b="1">
                <a:solidFill>
                  <a:schemeClr val="tx1"/>
                </a:solidFill>
                <a:latin typeface="Arial" panose="020B0604020202020204" pitchFamily="34" charset="0"/>
                <a:ea typeface="宋体" panose="02010600030101010101" pitchFamily="2" charset="-122"/>
              </a:defRPr>
            </a:lvl2pPr>
            <a:lvl3pPr marL="1143000" indent="-228600">
              <a:defRPr sz="1400" b="1">
                <a:solidFill>
                  <a:schemeClr val="tx1"/>
                </a:solidFill>
                <a:latin typeface="Arial" panose="020B0604020202020204" pitchFamily="34" charset="0"/>
                <a:ea typeface="宋体" panose="02010600030101010101" pitchFamily="2" charset="-122"/>
              </a:defRPr>
            </a:lvl3pPr>
            <a:lvl4pPr marL="1600200" indent="-228600">
              <a:defRPr sz="1400" b="1">
                <a:solidFill>
                  <a:schemeClr val="tx1"/>
                </a:solidFill>
                <a:latin typeface="Arial" panose="020B0604020202020204" pitchFamily="34" charset="0"/>
                <a:ea typeface="宋体" panose="02010600030101010101" pitchFamily="2" charset="-122"/>
              </a:defRPr>
            </a:lvl4pPr>
            <a:lvl5pPr marL="2057400" indent="-228600">
              <a:defRPr sz="1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1438" b="0" dirty="0">
                <a:ea typeface="楷体_GB2312" panose="02010609030101010101" pitchFamily="49" charset="-122"/>
              </a:rPr>
              <a:t>2.1 </a:t>
            </a:r>
            <a:r>
              <a:rPr lang="en-US" altLang="zh-CN" sz="1438" b="0" dirty="0" err="1">
                <a:ea typeface="楷体_GB2312" panose="02010609030101010101" pitchFamily="49" charset="-122"/>
              </a:rPr>
              <a:t>Xgboost</a:t>
            </a:r>
            <a:r>
              <a:rPr lang="zh-CN" altLang="en-US" sz="1438" b="0" dirty="0">
                <a:ea typeface="楷体_GB2312" panose="02010609030101010101" pitchFamily="49" charset="-122"/>
              </a:rPr>
              <a:t>简要介绍</a:t>
            </a:r>
            <a:endParaRPr lang="en-US" altLang="zh-CN" sz="1438" b="0" dirty="0">
              <a:ea typeface="楷体_GB2312" panose="02010609030101010101" pitchFamily="49" charset="-122"/>
            </a:endParaRPr>
          </a:p>
          <a:p>
            <a:pPr>
              <a:lnSpc>
                <a:spcPct val="150000"/>
              </a:lnSpc>
            </a:pPr>
            <a:r>
              <a:rPr lang="en-US" altLang="zh-CN" sz="1438" b="0" dirty="0">
                <a:ea typeface="楷体_GB2312" panose="02010609030101010101" pitchFamily="49" charset="-122"/>
              </a:rPr>
              <a:t>2.2 </a:t>
            </a:r>
            <a:r>
              <a:rPr lang="zh-CN" altLang="en-US" sz="1438" b="0" dirty="0">
                <a:ea typeface="楷体_GB2312" panose="02010609030101010101" pitchFamily="49" charset="-122"/>
              </a:rPr>
              <a:t>特征工程及模型效果</a:t>
            </a:r>
            <a:endParaRPr lang="en-US" altLang="zh-CN" sz="1438" b="0" dirty="0">
              <a:ea typeface="楷体_GB2312" panose="02010609030101010101" pitchFamily="49" charset="-122"/>
            </a:endParaRPr>
          </a:p>
          <a:p>
            <a:pPr eaLnBrk="1" hangingPunct="1">
              <a:lnSpc>
                <a:spcPct val="150000"/>
              </a:lnSpc>
            </a:pPr>
            <a:r>
              <a:rPr lang="en-US" altLang="zh-CN" sz="1438" b="0" dirty="0">
                <a:ea typeface="楷体_GB2312" panose="02010609030101010101" pitchFamily="49" charset="-122"/>
              </a:rPr>
              <a:t>2.3 </a:t>
            </a:r>
            <a:r>
              <a:rPr lang="zh-CN" altLang="en-US" sz="1438" b="0" dirty="0">
                <a:ea typeface="楷体_GB2312" panose="02010609030101010101" pitchFamily="49" charset="-122"/>
              </a:rPr>
              <a:t>模型优化及分析</a:t>
            </a:r>
            <a:endParaRPr lang="en-US" altLang="zh-CN" sz="1438" b="0" dirty="0">
              <a:ea typeface="楷体_GB2312" panose="02010609030101010101" pitchFamily="49" charset="-122"/>
            </a:endParaRPr>
          </a:p>
        </p:txBody>
      </p:sp>
    </p:spTree>
    <p:extLst>
      <p:ext uri="{BB962C8B-B14F-4D97-AF65-F5344CB8AC3E}">
        <p14:creationId xmlns:p14="http://schemas.microsoft.com/office/powerpoint/2010/main" val="5221662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847</TotalTime>
  <Words>1744</Words>
  <Application>Microsoft Office PowerPoint</Application>
  <PresentationFormat>宽屏</PresentationFormat>
  <Paragraphs>159</Paragraphs>
  <Slides>18</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18</vt:i4>
      </vt:variant>
    </vt:vector>
  </HeadingPairs>
  <TitlesOfParts>
    <vt:vector size="25" baseType="lpstr">
      <vt:lpstr>-apple-system</vt:lpstr>
      <vt:lpstr>等线</vt:lpstr>
      <vt:lpstr>等线 Light</vt:lpstr>
      <vt:lpstr>Arial</vt:lpstr>
      <vt:lpstr>Wingdings</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朱 泽奇</dc:creator>
  <cp:lastModifiedBy>朱 泽奇</cp:lastModifiedBy>
  <cp:revision>57</cp:revision>
  <dcterms:created xsi:type="dcterms:W3CDTF">2020-01-01T05:06:03Z</dcterms:created>
  <dcterms:modified xsi:type="dcterms:W3CDTF">2020-01-03T04:05:41Z</dcterms:modified>
</cp:coreProperties>
</file>