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5" r:id="rId17"/>
    <p:sldId id="276" r:id="rId18"/>
    <p:sldId id="277" r:id="rId19"/>
    <p:sldId id="270" r:id="rId20"/>
    <p:sldId id="271" r:id="rId21"/>
    <p:sldId id="272" r:id="rId22"/>
    <p:sldId id="273"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7" d="100"/>
          <a:sy n="57" d="100"/>
        </p:scale>
        <p:origin x="-84" y="-7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a:bodyPr>
          <a:lstStyle>
            <a:lvl1pPr algn="l">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000108"/>
            <a:ext cx="8229600" cy="5500726"/>
          </a:xfrm>
        </p:spPr>
        <p:txBody>
          <a:bodyPr>
            <a:normAutofit/>
          </a:bodyPr>
          <a:lstStyle>
            <a:lvl1pPr>
              <a:defRPr sz="2800"/>
            </a:lvl1pPr>
            <a:lvl2pPr>
              <a:defRPr sz="2800"/>
            </a:lvl2pPr>
            <a:lvl3pPr>
              <a:defRPr sz="2800"/>
            </a:lvl3pPr>
            <a:lvl4pPr>
              <a:defRPr sz="2800"/>
            </a:lvl4pPr>
            <a:lvl5pPr>
              <a:defRPr sz="2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2017/4/4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ile:///F:\&#24037;&#20316;&#23433;&#25490;\16&#32423;&#31532;2&#23398;&#26399;\WLT\&#21548;&#21147;\&#21548;&#21147;3\CGtoIELTS_14.mp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file:///F:\&#24037;&#20316;&#23433;&#25490;\16&#32423;&#31532;2&#23398;&#26399;\WLT\&#21548;&#21147;\&#21548;&#21147;3\CGtoIELTS_15.mp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ile:///F:\&#24037;&#20316;&#23433;&#25490;\16&#32423;&#31532;2&#23398;&#26399;\WLT\&#21548;&#21147;\&#21548;&#21147;3\CGtoIELTS_13.mp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le:///F:\&#24037;&#20316;&#23433;&#25490;\16&#32423;&#31532;2&#23398;&#26399;\WLT\&#21548;&#21147;\&#21548;&#21147;3\CGtoIELTS_14.mp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3 	Recognising  paraphrase</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Recognising paraphrase</a:t>
            </a:r>
            <a:endParaRPr lang="zh-CN" altLang="en-US" dirty="0"/>
          </a:p>
        </p:txBody>
      </p:sp>
      <p:graphicFrame>
        <p:nvGraphicFramePr>
          <p:cNvPr id="10" name="内容占位符 9"/>
          <p:cNvGraphicFramePr>
            <a:graphicFrameLocks noGrp="1"/>
          </p:cNvGraphicFramePr>
          <p:nvPr>
            <p:ph idx="1"/>
          </p:nvPr>
        </p:nvGraphicFramePr>
        <p:xfrm>
          <a:off x="457200" y="1000125"/>
          <a:ext cx="8229600" cy="4450080"/>
        </p:xfrm>
        <a:graphic>
          <a:graphicData uri="http://schemas.openxmlformats.org/drawingml/2006/table">
            <a:tbl>
              <a:tblPr firstRow="1" bandRow="1">
                <a:tableStyleId>{5C22544A-7EE6-4342-B048-85BDC9FD1C3A}</a:tableStyleId>
              </a:tblPr>
              <a:tblGrid>
                <a:gridCol w="614338"/>
                <a:gridCol w="2571768"/>
                <a:gridCol w="2986094"/>
                <a:gridCol w="2057400"/>
              </a:tblGrid>
              <a:tr h="370840">
                <a:tc>
                  <a:txBody>
                    <a:bodyPr/>
                    <a:lstStyle/>
                    <a:p>
                      <a:endParaRPr lang="zh-CN" altLang="en-US" sz="2800" dirty="0"/>
                    </a:p>
                  </a:txBody>
                  <a:tcPr/>
                </a:tc>
                <a:tc>
                  <a:txBody>
                    <a:bodyPr/>
                    <a:lstStyle/>
                    <a:p>
                      <a:endParaRPr lang="zh-CN" altLang="en-US" sz="2800" dirty="0"/>
                    </a:p>
                  </a:txBody>
                  <a:tcPr/>
                </a:tc>
                <a:tc>
                  <a:txBody>
                    <a:bodyPr/>
                    <a:lstStyle/>
                    <a:p>
                      <a:r>
                        <a:rPr lang="en-US" sz="2800" b="1" kern="1200" dirty="0" smtClean="0">
                          <a:solidFill>
                            <a:schemeClr val="lt1"/>
                          </a:solidFill>
                          <a:latin typeface="+mn-lt"/>
                          <a:ea typeface="+mn-ea"/>
                          <a:cs typeface="+mn-cs"/>
                        </a:rPr>
                        <a:t>synonyms/paraphrase</a:t>
                      </a:r>
                      <a:endParaRPr lang="zh-CN" altLang="en-US" sz="2800" b="1" dirty="0"/>
                    </a:p>
                  </a:txBody>
                  <a:tcPr/>
                </a:tc>
                <a:tc>
                  <a:txBody>
                    <a:bodyPr/>
                    <a:lstStyle/>
                    <a:p>
                      <a:r>
                        <a:rPr lang="en-US" sz="2800" b="1" kern="1200" dirty="0" smtClean="0">
                          <a:solidFill>
                            <a:schemeClr val="lt1"/>
                          </a:solidFill>
                          <a:latin typeface="+mn-lt"/>
                          <a:ea typeface="+mn-ea"/>
                          <a:cs typeface="+mn-cs"/>
                        </a:rPr>
                        <a:t>reasons the other options are  incorrect</a:t>
                      </a:r>
                      <a:endParaRPr lang="zh-CN" altLang="en-US" sz="2800" b="1" kern="1200" dirty="0">
                        <a:solidFill>
                          <a:schemeClr val="lt1"/>
                        </a:solidFill>
                        <a:latin typeface="+mn-lt"/>
                        <a:ea typeface="+mn-ea"/>
                        <a:cs typeface="+mn-cs"/>
                      </a:endParaRPr>
                    </a:p>
                  </a:txBody>
                  <a:tcPr/>
                </a:tc>
              </a:tr>
              <a:tr h="370840">
                <a:tc>
                  <a:txBody>
                    <a:bodyPr/>
                    <a:lstStyle/>
                    <a:p>
                      <a:r>
                        <a:rPr lang="en-US" altLang="zh-CN" sz="2800" dirty="0" smtClean="0"/>
                        <a:t>1</a:t>
                      </a:r>
                      <a:endParaRPr lang="zh-CN" altLang="en-US" sz="2800" dirty="0"/>
                    </a:p>
                  </a:txBody>
                  <a:tcPr/>
                </a:tc>
                <a:tc>
                  <a:txBody>
                    <a:bodyPr/>
                    <a:lstStyle/>
                    <a:p>
                      <a:r>
                        <a:rPr lang="en-US" altLang="zh-CN" sz="2800" dirty="0" smtClean="0"/>
                        <a:t>What do they decide to organise first?</a:t>
                      </a:r>
                    </a:p>
                    <a:p>
                      <a:r>
                        <a:rPr lang="en-US" altLang="zh-CN" sz="2800" dirty="0" smtClean="0"/>
                        <a:t>A </a:t>
                      </a:r>
                      <a:r>
                        <a:rPr lang="en-US" altLang="zh-CN" sz="2800" u="sng" dirty="0" err="1" smtClean="0"/>
                        <a:t>a</a:t>
                      </a:r>
                      <a:r>
                        <a:rPr lang="en-US" altLang="zh-CN" sz="2800" u="sng" dirty="0" smtClean="0"/>
                        <a:t> place to stay</a:t>
                      </a:r>
                    </a:p>
                    <a:p>
                      <a:r>
                        <a:rPr lang="en-US" altLang="zh-CN" sz="2800" dirty="0" smtClean="0"/>
                        <a:t>B their </a:t>
                      </a:r>
                      <a:r>
                        <a:rPr lang="en-US" altLang="zh-CN" sz="2800" u="sng" dirty="0" smtClean="0"/>
                        <a:t>airfares</a:t>
                      </a:r>
                    </a:p>
                    <a:p>
                      <a:r>
                        <a:rPr lang="en-US" altLang="zh-CN" sz="2800" dirty="0" smtClean="0"/>
                        <a:t>C </a:t>
                      </a:r>
                      <a:r>
                        <a:rPr lang="en-US" altLang="zh-CN" sz="2800" u="sng" dirty="0" smtClean="0"/>
                        <a:t>car hire</a:t>
                      </a:r>
                      <a:endParaRPr lang="zh-CN" altLang="en-US" sz="2800" u="sng" dirty="0"/>
                    </a:p>
                  </a:txBody>
                  <a:tcPr/>
                </a:tc>
                <a:tc>
                  <a:txBody>
                    <a:bodyPr/>
                    <a:lstStyle/>
                    <a:p>
                      <a:endParaRPr lang="zh-CN" altLang="en-US" sz="2800" dirty="0"/>
                    </a:p>
                  </a:txBody>
                  <a:tcPr/>
                </a:tc>
                <a:tc>
                  <a:txBody>
                    <a:bodyPr/>
                    <a:lstStyle/>
                    <a:p>
                      <a:endParaRPr lang="zh-CN" altLang="en-US" sz="2800" dirty="0"/>
                    </a:p>
                  </a:txBody>
                  <a:tcPr/>
                </a:tc>
              </a:tr>
            </a:tbl>
          </a:graphicData>
        </a:graphic>
      </p:graphicFrame>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714348" y="6675437"/>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00034" y="4071942"/>
            <a:ext cx="500066" cy="523220"/>
          </a:xfrm>
          <a:prstGeom prst="rect">
            <a:avLst/>
          </a:prstGeom>
          <a:noFill/>
        </p:spPr>
        <p:txBody>
          <a:bodyPr wrap="square" rtlCol="0">
            <a:spAutoFit/>
          </a:bodyPr>
          <a:lstStyle/>
          <a:p>
            <a:r>
              <a:rPr lang="en-US" altLang="zh-CN" sz="2800" dirty="0" smtClean="0">
                <a:solidFill>
                  <a:srgbClr val="FF0000"/>
                </a:solidFill>
              </a:rPr>
              <a:t>A</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Recognising paraphrase</a:t>
            </a:r>
            <a:endParaRPr lang="zh-CN" altLang="en-US" dirty="0"/>
          </a:p>
        </p:txBody>
      </p:sp>
      <p:graphicFrame>
        <p:nvGraphicFramePr>
          <p:cNvPr id="10" name="内容占位符 9"/>
          <p:cNvGraphicFramePr>
            <a:graphicFrameLocks noGrp="1"/>
          </p:cNvGraphicFramePr>
          <p:nvPr>
            <p:ph idx="1"/>
          </p:nvPr>
        </p:nvGraphicFramePr>
        <p:xfrm>
          <a:off x="457200" y="1000125"/>
          <a:ext cx="8229600" cy="4023360"/>
        </p:xfrm>
        <a:graphic>
          <a:graphicData uri="http://schemas.openxmlformats.org/drawingml/2006/table">
            <a:tbl>
              <a:tblPr firstRow="1" bandRow="1">
                <a:tableStyleId>{5C22544A-7EE6-4342-B048-85BDC9FD1C3A}</a:tableStyleId>
              </a:tblPr>
              <a:tblGrid>
                <a:gridCol w="614338"/>
                <a:gridCol w="3429024"/>
                <a:gridCol w="2128838"/>
                <a:gridCol w="2057400"/>
              </a:tblGrid>
              <a:tr h="370840">
                <a:tc>
                  <a:txBody>
                    <a:bodyPr/>
                    <a:lstStyle/>
                    <a:p>
                      <a:endParaRPr lang="zh-CN" altLang="en-US" sz="2800" dirty="0"/>
                    </a:p>
                  </a:txBody>
                  <a:tcPr/>
                </a:tc>
                <a:tc>
                  <a:txBody>
                    <a:bodyPr/>
                    <a:lstStyle/>
                    <a:p>
                      <a:endParaRPr lang="zh-CN" altLang="en-US" sz="2800" dirty="0"/>
                    </a:p>
                  </a:txBody>
                  <a:tcPr/>
                </a:tc>
                <a:tc>
                  <a:txBody>
                    <a:bodyPr/>
                    <a:lstStyle/>
                    <a:p>
                      <a:r>
                        <a:rPr lang="en-US" sz="2800" b="1" kern="1200" dirty="0" smtClean="0">
                          <a:solidFill>
                            <a:schemeClr val="lt1"/>
                          </a:solidFill>
                          <a:latin typeface="+mn-lt"/>
                          <a:ea typeface="+mn-ea"/>
                          <a:cs typeface="+mn-cs"/>
                        </a:rPr>
                        <a:t>synonyms/paraphrase</a:t>
                      </a:r>
                      <a:endParaRPr lang="zh-CN" altLang="en-US" sz="2800" b="1" dirty="0"/>
                    </a:p>
                  </a:txBody>
                  <a:tcPr/>
                </a:tc>
                <a:tc>
                  <a:txBody>
                    <a:bodyPr/>
                    <a:lstStyle/>
                    <a:p>
                      <a:r>
                        <a:rPr lang="en-US" sz="2800" b="1" kern="1200" dirty="0" smtClean="0">
                          <a:solidFill>
                            <a:schemeClr val="lt1"/>
                          </a:solidFill>
                          <a:latin typeface="+mn-lt"/>
                          <a:ea typeface="+mn-ea"/>
                          <a:cs typeface="+mn-cs"/>
                        </a:rPr>
                        <a:t>reasons the other options are  incorrect</a:t>
                      </a:r>
                      <a:endParaRPr lang="zh-CN" altLang="en-US" sz="2800" b="1" kern="1200" dirty="0">
                        <a:solidFill>
                          <a:schemeClr val="lt1"/>
                        </a:solidFill>
                        <a:latin typeface="+mn-lt"/>
                        <a:ea typeface="+mn-ea"/>
                        <a:cs typeface="+mn-cs"/>
                      </a:endParaRPr>
                    </a:p>
                  </a:txBody>
                  <a:tcPr/>
                </a:tc>
              </a:tr>
              <a:tr h="370840">
                <a:tc>
                  <a:txBody>
                    <a:bodyPr/>
                    <a:lstStyle/>
                    <a:p>
                      <a:r>
                        <a:rPr lang="en-US" altLang="zh-CN" sz="2800" dirty="0" smtClean="0"/>
                        <a:t>2</a:t>
                      </a:r>
                      <a:endParaRPr lang="zh-CN" altLang="en-US" sz="2800" dirty="0"/>
                    </a:p>
                  </a:txBody>
                  <a:tcPr/>
                </a:tc>
                <a:tc>
                  <a:txBody>
                    <a:bodyPr/>
                    <a:lstStyle/>
                    <a:p>
                      <a:r>
                        <a:rPr lang="en-US" altLang="zh-CN" sz="2800" dirty="0" smtClean="0"/>
                        <a:t>What change will they make</a:t>
                      </a:r>
                      <a:r>
                        <a:rPr lang="en-US" altLang="zh-CN" sz="2800" baseline="0" dirty="0" smtClean="0"/>
                        <a:t> in the garden?</a:t>
                      </a:r>
                    </a:p>
                    <a:p>
                      <a:r>
                        <a:rPr lang="en-US" altLang="zh-CN" sz="2800" baseline="0" dirty="0" smtClean="0"/>
                        <a:t>A </a:t>
                      </a:r>
                      <a:r>
                        <a:rPr lang="en-US" altLang="zh-CN" sz="2800" u="sng" baseline="0" dirty="0" smtClean="0"/>
                        <a:t>improve the shade</a:t>
                      </a:r>
                    </a:p>
                    <a:p>
                      <a:r>
                        <a:rPr lang="en-US" altLang="zh-CN" sz="2800" baseline="0" dirty="0" smtClean="0"/>
                        <a:t>B </a:t>
                      </a:r>
                      <a:r>
                        <a:rPr lang="en-US" altLang="zh-CN" sz="2800" u="sng" baseline="0" dirty="0" smtClean="0"/>
                        <a:t>remove</a:t>
                      </a:r>
                      <a:r>
                        <a:rPr lang="en-US" altLang="zh-CN" sz="2800" baseline="0" dirty="0" smtClean="0"/>
                        <a:t> plants</a:t>
                      </a:r>
                    </a:p>
                    <a:p>
                      <a:r>
                        <a:rPr lang="en-US" altLang="zh-CN" sz="2800" baseline="0" dirty="0" smtClean="0"/>
                        <a:t>C add a </a:t>
                      </a:r>
                      <a:r>
                        <a:rPr lang="en-US" altLang="zh-CN" sz="2800" u="sng" baseline="0" dirty="0" smtClean="0"/>
                        <a:t>water feature</a:t>
                      </a:r>
                      <a:endParaRPr lang="zh-CN" altLang="en-US" sz="2800" u="sng" dirty="0"/>
                    </a:p>
                  </a:txBody>
                  <a:tcPr/>
                </a:tc>
                <a:tc>
                  <a:txBody>
                    <a:bodyPr/>
                    <a:lstStyle/>
                    <a:p>
                      <a:endParaRPr lang="zh-CN" altLang="en-US" sz="2800" dirty="0"/>
                    </a:p>
                  </a:txBody>
                  <a:tcPr/>
                </a:tc>
                <a:tc>
                  <a:txBody>
                    <a:bodyPr/>
                    <a:lstStyle/>
                    <a:p>
                      <a:endParaRPr lang="zh-CN" altLang="en-US" sz="2800" dirty="0"/>
                    </a:p>
                  </a:txBody>
                  <a:tcPr/>
                </a:tc>
              </a:tr>
            </a:tbl>
          </a:graphicData>
        </a:graphic>
      </p:graphicFrame>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28596" y="3714752"/>
            <a:ext cx="500066" cy="523220"/>
          </a:xfrm>
          <a:prstGeom prst="rect">
            <a:avLst/>
          </a:prstGeom>
          <a:noFill/>
        </p:spPr>
        <p:txBody>
          <a:bodyPr wrap="square" rtlCol="0">
            <a:spAutoFit/>
          </a:bodyPr>
          <a:lstStyle/>
          <a:p>
            <a:r>
              <a:rPr lang="en-US" altLang="zh-CN" sz="2800" dirty="0" smtClean="0">
                <a:solidFill>
                  <a:srgbClr val="FF0000"/>
                </a:solidFill>
              </a:rPr>
              <a:t>A</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Recognising paraphrase</a:t>
            </a:r>
            <a:endParaRPr lang="zh-CN" altLang="en-US" dirty="0"/>
          </a:p>
        </p:txBody>
      </p:sp>
      <p:graphicFrame>
        <p:nvGraphicFramePr>
          <p:cNvPr id="10" name="内容占位符 9"/>
          <p:cNvGraphicFramePr>
            <a:graphicFrameLocks noGrp="1"/>
          </p:cNvGraphicFramePr>
          <p:nvPr>
            <p:ph idx="1"/>
          </p:nvPr>
        </p:nvGraphicFramePr>
        <p:xfrm>
          <a:off x="457200" y="1000125"/>
          <a:ext cx="8229600" cy="4450080"/>
        </p:xfrm>
        <a:graphic>
          <a:graphicData uri="http://schemas.openxmlformats.org/drawingml/2006/table">
            <a:tbl>
              <a:tblPr firstRow="1" bandRow="1">
                <a:tableStyleId>{5C22544A-7EE6-4342-B048-85BDC9FD1C3A}</a:tableStyleId>
              </a:tblPr>
              <a:tblGrid>
                <a:gridCol w="614338"/>
                <a:gridCol w="4000528"/>
                <a:gridCol w="1557334"/>
                <a:gridCol w="2057400"/>
              </a:tblGrid>
              <a:tr h="370840">
                <a:tc>
                  <a:txBody>
                    <a:bodyPr/>
                    <a:lstStyle/>
                    <a:p>
                      <a:endParaRPr lang="zh-CN" altLang="en-US" sz="2800" dirty="0"/>
                    </a:p>
                  </a:txBody>
                  <a:tcPr/>
                </a:tc>
                <a:tc>
                  <a:txBody>
                    <a:bodyPr/>
                    <a:lstStyle/>
                    <a:p>
                      <a:endParaRPr lang="zh-CN" altLang="en-US" sz="2800"/>
                    </a:p>
                  </a:txBody>
                  <a:tcPr/>
                </a:tc>
                <a:tc>
                  <a:txBody>
                    <a:bodyPr/>
                    <a:lstStyle/>
                    <a:p>
                      <a:r>
                        <a:rPr lang="en-US" sz="2800" b="1" kern="1200" dirty="0" smtClean="0">
                          <a:solidFill>
                            <a:schemeClr val="lt1"/>
                          </a:solidFill>
                          <a:latin typeface="+mn-lt"/>
                          <a:ea typeface="+mn-ea"/>
                          <a:cs typeface="+mn-cs"/>
                        </a:rPr>
                        <a:t>synonyms/paraphrase</a:t>
                      </a:r>
                      <a:endParaRPr lang="zh-CN" altLang="en-US" sz="2800" b="1" dirty="0"/>
                    </a:p>
                  </a:txBody>
                  <a:tcPr/>
                </a:tc>
                <a:tc>
                  <a:txBody>
                    <a:bodyPr/>
                    <a:lstStyle/>
                    <a:p>
                      <a:r>
                        <a:rPr lang="en-US" sz="2800" b="1" kern="1200" dirty="0" smtClean="0">
                          <a:solidFill>
                            <a:schemeClr val="lt1"/>
                          </a:solidFill>
                          <a:latin typeface="+mn-lt"/>
                          <a:ea typeface="+mn-ea"/>
                          <a:cs typeface="+mn-cs"/>
                        </a:rPr>
                        <a:t>reasons the other options are  incorrect</a:t>
                      </a:r>
                      <a:endParaRPr lang="zh-CN" altLang="en-US" sz="2800" b="1" kern="1200" dirty="0">
                        <a:solidFill>
                          <a:schemeClr val="lt1"/>
                        </a:solidFill>
                        <a:latin typeface="+mn-lt"/>
                        <a:ea typeface="+mn-ea"/>
                        <a:cs typeface="+mn-cs"/>
                      </a:endParaRPr>
                    </a:p>
                  </a:txBody>
                  <a:tcPr/>
                </a:tc>
              </a:tr>
              <a:tr h="370840">
                <a:tc>
                  <a:txBody>
                    <a:bodyPr/>
                    <a:lstStyle/>
                    <a:p>
                      <a:r>
                        <a:rPr lang="en-US" altLang="zh-CN" sz="2800" dirty="0" smtClean="0"/>
                        <a:t>3</a:t>
                      </a:r>
                      <a:endParaRPr lang="zh-CN" altLang="en-US" sz="2800" dirty="0"/>
                    </a:p>
                  </a:txBody>
                  <a:tcPr/>
                </a:tc>
                <a:tc>
                  <a:txBody>
                    <a:bodyPr/>
                    <a:lstStyle/>
                    <a:p>
                      <a:r>
                        <a:rPr lang="en-US" altLang="zh-CN" sz="2800" dirty="0" smtClean="0"/>
                        <a:t>What do the students agree they need to do with their project?</a:t>
                      </a:r>
                    </a:p>
                    <a:p>
                      <a:r>
                        <a:rPr lang="en-US" altLang="zh-CN" sz="2800" dirty="0" smtClean="0"/>
                        <a:t>A do more </a:t>
                      </a:r>
                      <a:r>
                        <a:rPr lang="en-US" altLang="zh-CN" sz="2800" u="sng" dirty="0" smtClean="0"/>
                        <a:t>research</a:t>
                      </a:r>
                    </a:p>
                    <a:p>
                      <a:r>
                        <a:rPr lang="en-US" altLang="zh-CN" sz="2800" dirty="0" smtClean="0"/>
                        <a:t>B </a:t>
                      </a:r>
                      <a:r>
                        <a:rPr lang="en-US" altLang="zh-CN" sz="2800" u="sng" dirty="0" smtClean="0"/>
                        <a:t>make some cuts</a:t>
                      </a:r>
                    </a:p>
                    <a:p>
                      <a:r>
                        <a:rPr lang="en-US" altLang="zh-CN" sz="2800" dirty="0" smtClean="0"/>
                        <a:t>C </a:t>
                      </a:r>
                      <a:r>
                        <a:rPr lang="en-US" altLang="zh-CN" sz="2800" u="sng" dirty="0" smtClean="0"/>
                        <a:t>add</a:t>
                      </a:r>
                      <a:r>
                        <a:rPr lang="en-US" altLang="zh-CN" sz="2800" dirty="0" smtClean="0"/>
                        <a:t> some </a:t>
                      </a:r>
                      <a:r>
                        <a:rPr lang="en-US" altLang="zh-CN" sz="2800" u="sng" dirty="0" smtClean="0"/>
                        <a:t>visual effects</a:t>
                      </a:r>
                      <a:endParaRPr lang="zh-CN" altLang="en-US" sz="2800" u="sng" dirty="0"/>
                    </a:p>
                  </a:txBody>
                  <a:tcPr/>
                </a:tc>
                <a:tc>
                  <a:txBody>
                    <a:bodyPr/>
                    <a:lstStyle/>
                    <a:p>
                      <a:endParaRPr lang="zh-CN" altLang="en-US" sz="2800" dirty="0"/>
                    </a:p>
                  </a:txBody>
                  <a:tcPr/>
                </a:tc>
                <a:tc>
                  <a:txBody>
                    <a:bodyPr/>
                    <a:lstStyle/>
                    <a:p>
                      <a:endParaRPr lang="zh-CN" altLang="en-US" sz="2800" dirty="0"/>
                    </a:p>
                  </a:txBody>
                  <a:tcPr/>
                </a:tc>
              </a:tr>
            </a:tbl>
          </a:graphicData>
        </a:graphic>
      </p:graphicFrame>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00034" y="4071942"/>
            <a:ext cx="500066" cy="523220"/>
          </a:xfrm>
          <a:prstGeom prst="rect">
            <a:avLst/>
          </a:prstGeom>
          <a:noFill/>
        </p:spPr>
        <p:txBody>
          <a:bodyPr wrap="square" rtlCol="0">
            <a:spAutoFit/>
          </a:bodyPr>
          <a:lstStyle/>
          <a:p>
            <a:r>
              <a:rPr lang="en-US" altLang="zh-CN" sz="2800" dirty="0" smtClean="0">
                <a:solidFill>
                  <a:srgbClr val="FF0000"/>
                </a:solidFill>
              </a:rPr>
              <a:t>C</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Recognising paraphrase</a:t>
            </a:r>
            <a:endParaRPr lang="zh-CN" altLang="en-US" dirty="0"/>
          </a:p>
        </p:txBody>
      </p:sp>
      <p:graphicFrame>
        <p:nvGraphicFramePr>
          <p:cNvPr id="10" name="内容占位符 9"/>
          <p:cNvGraphicFramePr>
            <a:graphicFrameLocks noGrp="1"/>
          </p:cNvGraphicFramePr>
          <p:nvPr>
            <p:ph idx="1"/>
          </p:nvPr>
        </p:nvGraphicFramePr>
        <p:xfrm>
          <a:off x="457200" y="1000125"/>
          <a:ext cx="8229600" cy="4876800"/>
        </p:xfrm>
        <a:graphic>
          <a:graphicData uri="http://schemas.openxmlformats.org/drawingml/2006/table">
            <a:tbl>
              <a:tblPr firstRow="1" bandRow="1">
                <a:tableStyleId>{5C22544A-7EE6-4342-B048-85BDC9FD1C3A}</a:tableStyleId>
              </a:tblPr>
              <a:tblGrid>
                <a:gridCol w="471462"/>
                <a:gridCol w="4000528"/>
                <a:gridCol w="1700210"/>
                <a:gridCol w="2057400"/>
              </a:tblGrid>
              <a:tr h="370840">
                <a:tc>
                  <a:txBody>
                    <a:bodyPr/>
                    <a:lstStyle/>
                    <a:p>
                      <a:endParaRPr lang="zh-CN" altLang="en-US" sz="2800" dirty="0"/>
                    </a:p>
                  </a:txBody>
                  <a:tcPr/>
                </a:tc>
                <a:tc>
                  <a:txBody>
                    <a:bodyPr/>
                    <a:lstStyle/>
                    <a:p>
                      <a:endParaRPr lang="zh-CN" altLang="en-US" sz="2800"/>
                    </a:p>
                  </a:txBody>
                  <a:tcPr/>
                </a:tc>
                <a:tc>
                  <a:txBody>
                    <a:bodyPr/>
                    <a:lstStyle/>
                    <a:p>
                      <a:r>
                        <a:rPr lang="en-US" sz="2800" b="1" kern="1200" dirty="0" smtClean="0">
                          <a:solidFill>
                            <a:schemeClr val="lt1"/>
                          </a:solidFill>
                          <a:latin typeface="+mn-lt"/>
                          <a:ea typeface="+mn-ea"/>
                          <a:cs typeface="+mn-cs"/>
                        </a:rPr>
                        <a:t>synonyms/paraphrase</a:t>
                      </a:r>
                      <a:endParaRPr lang="zh-CN" altLang="en-US" sz="2800" b="1" dirty="0"/>
                    </a:p>
                  </a:txBody>
                  <a:tcPr/>
                </a:tc>
                <a:tc>
                  <a:txBody>
                    <a:bodyPr/>
                    <a:lstStyle/>
                    <a:p>
                      <a:r>
                        <a:rPr lang="en-US" sz="2800" b="1" kern="1200" dirty="0" smtClean="0">
                          <a:solidFill>
                            <a:schemeClr val="lt1"/>
                          </a:solidFill>
                          <a:latin typeface="+mn-lt"/>
                          <a:ea typeface="+mn-ea"/>
                          <a:cs typeface="+mn-cs"/>
                        </a:rPr>
                        <a:t>reasons the other options are  incorrect</a:t>
                      </a:r>
                      <a:endParaRPr lang="zh-CN" altLang="en-US" sz="2800" b="1" kern="1200" dirty="0">
                        <a:solidFill>
                          <a:schemeClr val="lt1"/>
                        </a:solidFill>
                        <a:latin typeface="+mn-lt"/>
                        <a:ea typeface="+mn-ea"/>
                        <a:cs typeface="+mn-cs"/>
                      </a:endParaRPr>
                    </a:p>
                  </a:txBody>
                  <a:tcPr/>
                </a:tc>
              </a:tr>
              <a:tr h="370840">
                <a:tc>
                  <a:txBody>
                    <a:bodyPr/>
                    <a:lstStyle/>
                    <a:p>
                      <a:r>
                        <a:rPr lang="en-US" altLang="zh-CN" sz="2800" dirty="0" smtClean="0"/>
                        <a:t>4</a:t>
                      </a:r>
                      <a:endParaRPr lang="zh-CN" altLang="en-US" sz="2800" dirty="0"/>
                    </a:p>
                  </a:txBody>
                  <a:tcPr/>
                </a:tc>
                <a:tc>
                  <a:txBody>
                    <a:bodyPr/>
                    <a:lstStyle/>
                    <a:p>
                      <a:r>
                        <a:rPr lang="en-US" sz="2800" kern="1200" dirty="0" smtClean="0">
                          <a:solidFill>
                            <a:schemeClr val="dk1"/>
                          </a:solidFill>
                          <a:latin typeface="+mn-lt"/>
                          <a:ea typeface="+mn-ea"/>
                          <a:cs typeface="+mn-cs"/>
                        </a:rPr>
                        <a:t>The scientists are studying</a:t>
                      </a:r>
                      <a:endParaRPr lang="zh-CN" altLang="en-US" sz="2800" kern="1200" dirty="0" smtClean="0">
                        <a:solidFill>
                          <a:schemeClr val="dk1"/>
                        </a:solidFill>
                        <a:latin typeface="+mn-lt"/>
                        <a:ea typeface="+mn-ea"/>
                        <a:cs typeface="+mn-cs"/>
                      </a:endParaRPr>
                    </a:p>
                    <a:p>
                      <a:pPr marL="363538" indent="-363538"/>
                      <a:r>
                        <a:rPr lang="en-US" sz="2800" kern="1200" dirty="0" smtClean="0">
                          <a:solidFill>
                            <a:schemeClr val="dk1"/>
                          </a:solidFill>
                          <a:latin typeface="+mn-lt"/>
                          <a:ea typeface="+mn-ea"/>
                          <a:cs typeface="+mn-cs"/>
                        </a:rPr>
                        <a:t>A  how snow forms different conditions</a:t>
                      </a:r>
                      <a:endParaRPr lang="zh-CN" altLang="en-US" sz="2800" kern="1200" dirty="0" smtClean="0">
                        <a:solidFill>
                          <a:schemeClr val="dk1"/>
                        </a:solidFill>
                        <a:latin typeface="+mn-lt"/>
                        <a:ea typeface="+mn-ea"/>
                        <a:cs typeface="+mn-cs"/>
                      </a:endParaRPr>
                    </a:p>
                    <a:p>
                      <a:pPr marL="363538" indent="-363538"/>
                      <a:r>
                        <a:rPr lang="en-US" sz="2800" kern="1200" dirty="0" smtClean="0">
                          <a:solidFill>
                            <a:schemeClr val="dk1"/>
                          </a:solidFill>
                          <a:latin typeface="+mn-lt"/>
                          <a:ea typeface="+mn-ea"/>
                          <a:cs typeface="+mn-cs"/>
                        </a:rPr>
                        <a:t>B   the </a:t>
                      </a:r>
                      <a:r>
                        <a:rPr lang="en-US" sz="2800" u="sng" kern="1200" dirty="0" smtClean="0">
                          <a:solidFill>
                            <a:schemeClr val="dk1"/>
                          </a:solidFill>
                          <a:latin typeface="+mn-lt"/>
                          <a:ea typeface="+mn-ea"/>
                          <a:cs typeface="+mn-cs"/>
                        </a:rPr>
                        <a:t>effect</a:t>
                      </a:r>
                      <a:r>
                        <a:rPr lang="en-US" sz="2800" kern="1200" dirty="0" smtClean="0">
                          <a:solidFill>
                            <a:schemeClr val="dk1"/>
                          </a:solidFill>
                          <a:latin typeface="+mn-lt"/>
                          <a:ea typeface="+mn-ea"/>
                          <a:cs typeface="+mn-cs"/>
                        </a:rPr>
                        <a:t> that snow has on our </a:t>
                      </a:r>
                      <a:r>
                        <a:rPr lang="en-US" sz="2800" u="sng" kern="1200" dirty="0" smtClean="0">
                          <a:solidFill>
                            <a:schemeClr val="dk1"/>
                          </a:solidFill>
                          <a:latin typeface="+mn-lt"/>
                          <a:ea typeface="+mn-ea"/>
                          <a:cs typeface="+mn-cs"/>
                        </a:rPr>
                        <a:t>climate</a:t>
                      </a:r>
                      <a:r>
                        <a:rPr lang="en-US" sz="2800" kern="1200" dirty="0" smtClean="0">
                          <a:solidFill>
                            <a:schemeClr val="dk1"/>
                          </a:solidFill>
                          <a:latin typeface="+mn-lt"/>
                          <a:ea typeface="+mn-ea"/>
                          <a:cs typeface="+mn-cs"/>
                        </a:rPr>
                        <a:t>.</a:t>
                      </a:r>
                      <a:endParaRPr lang="zh-CN" altLang="en-US" sz="2800" kern="1200" dirty="0" smtClean="0">
                        <a:solidFill>
                          <a:schemeClr val="dk1"/>
                        </a:solidFill>
                        <a:latin typeface="+mn-lt"/>
                        <a:ea typeface="+mn-ea"/>
                        <a:cs typeface="+mn-cs"/>
                      </a:endParaRPr>
                    </a:p>
                    <a:p>
                      <a:pPr marL="363538" indent="-363538"/>
                      <a:r>
                        <a:rPr lang="en-US" sz="2800" kern="1200" dirty="0" smtClean="0">
                          <a:solidFill>
                            <a:schemeClr val="dk1"/>
                          </a:solidFill>
                          <a:latin typeface="+mn-lt"/>
                          <a:ea typeface="+mn-ea"/>
                          <a:cs typeface="+mn-cs"/>
                        </a:rPr>
                        <a:t>C  the </a:t>
                      </a:r>
                      <a:r>
                        <a:rPr lang="en-US" sz="2800" u="sng" kern="1200" dirty="0" smtClean="0">
                          <a:solidFill>
                            <a:schemeClr val="dk1"/>
                          </a:solidFill>
                          <a:latin typeface="+mn-lt"/>
                          <a:ea typeface="+mn-ea"/>
                          <a:cs typeface="+mn-cs"/>
                        </a:rPr>
                        <a:t>effect</a:t>
                      </a:r>
                      <a:r>
                        <a:rPr lang="en-US" sz="2800" kern="1200" dirty="0" smtClean="0">
                          <a:solidFill>
                            <a:schemeClr val="dk1"/>
                          </a:solidFill>
                          <a:latin typeface="+mn-lt"/>
                          <a:ea typeface="+mn-ea"/>
                          <a:cs typeface="+mn-cs"/>
                        </a:rPr>
                        <a:t> different clouds have on snow</a:t>
                      </a:r>
                      <a:endParaRPr lang="zh-CN" altLang="en-US" sz="2800" kern="1200" dirty="0" smtClean="0">
                        <a:solidFill>
                          <a:schemeClr val="dk1"/>
                        </a:solidFill>
                        <a:latin typeface="+mn-lt"/>
                        <a:ea typeface="+mn-ea"/>
                        <a:cs typeface="+mn-cs"/>
                      </a:endParaRPr>
                    </a:p>
                  </a:txBody>
                  <a:tcPr/>
                </a:tc>
                <a:tc>
                  <a:txBody>
                    <a:bodyPr/>
                    <a:lstStyle/>
                    <a:p>
                      <a:endParaRPr lang="zh-CN" altLang="en-US" sz="2800" dirty="0"/>
                    </a:p>
                  </a:txBody>
                  <a:tcPr/>
                </a:tc>
                <a:tc>
                  <a:txBody>
                    <a:bodyPr/>
                    <a:lstStyle/>
                    <a:p>
                      <a:endParaRPr lang="zh-CN" altLang="en-US" sz="2800" dirty="0"/>
                    </a:p>
                  </a:txBody>
                  <a:tcPr/>
                </a:tc>
              </a:tr>
            </a:tbl>
          </a:graphicData>
        </a:graphic>
      </p:graphicFrame>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00034" y="4071942"/>
            <a:ext cx="500066" cy="523220"/>
          </a:xfrm>
          <a:prstGeom prst="rect">
            <a:avLst/>
          </a:prstGeom>
          <a:noFill/>
        </p:spPr>
        <p:txBody>
          <a:bodyPr wrap="square" rtlCol="0">
            <a:spAutoFit/>
          </a:bodyPr>
          <a:lstStyle/>
          <a:p>
            <a:r>
              <a:rPr lang="en-US" altLang="zh-CN" sz="2800" dirty="0" smtClean="0">
                <a:solidFill>
                  <a:srgbClr val="FF0000"/>
                </a:solidFill>
              </a:rPr>
              <a:t>B</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Recognising paraphrase</a:t>
            </a:r>
            <a:endParaRPr lang="zh-CN" altLang="en-US" dirty="0"/>
          </a:p>
        </p:txBody>
      </p:sp>
      <p:sp>
        <p:nvSpPr>
          <p:cNvPr id="3" name="内容占位符 2"/>
          <p:cNvSpPr>
            <a:spLocks noGrp="1"/>
          </p:cNvSpPr>
          <p:nvPr>
            <p:ph idx="1"/>
          </p:nvPr>
        </p:nvSpPr>
        <p:spPr/>
        <p:txBody>
          <a:bodyPr>
            <a:normAutofit/>
          </a:bodyPr>
          <a:lstStyle/>
          <a:p>
            <a:r>
              <a:rPr lang="en-US" dirty="0" smtClean="0"/>
              <a:t>2.3        Listen  again  and  complete the table  on the previous page.  First write the synonyms or paraphrases you hear for the underlined words and  phrases. Then  explain why  the other  possible answers are incorrect.</a:t>
            </a:r>
          </a:p>
        </p:txBody>
      </p:sp>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自定义 9">
            <a:hlinkClick r:id="rId2" action="ppaction://hlinkfile" highlightClick="1"/>
          </p:cNvPr>
          <p:cNvSpPr/>
          <p:nvPr/>
        </p:nvSpPr>
        <p:spPr>
          <a:xfrm>
            <a:off x="1428728" y="1142984"/>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14</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Recognising paraphrase</a:t>
            </a:r>
            <a:endParaRPr lang="zh-CN" altLang="en-US" dirty="0"/>
          </a:p>
        </p:txBody>
      </p:sp>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内容占位符 9"/>
          <p:cNvGraphicFramePr>
            <a:graphicFrameLocks noGrp="1"/>
          </p:cNvGraphicFramePr>
          <p:nvPr>
            <p:ph idx="1"/>
          </p:nvPr>
        </p:nvGraphicFramePr>
        <p:xfrm>
          <a:off x="457200" y="1000125"/>
          <a:ext cx="8229600" cy="4206240"/>
        </p:xfrm>
        <a:graphic>
          <a:graphicData uri="http://schemas.openxmlformats.org/drawingml/2006/table">
            <a:tbl>
              <a:tblPr firstRow="1" bandRow="1">
                <a:tableStyleId>{5C22544A-7EE6-4342-B048-85BDC9FD1C3A}</a:tableStyleId>
              </a:tblPr>
              <a:tblGrid>
                <a:gridCol w="400024"/>
                <a:gridCol w="2357454"/>
                <a:gridCol w="2714644"/>
                <a:gridCol w="2757478"/>
              </a:tblGrid>
              <a:tr h="370840">
                <a:tc>
                  <a:txBody>
                    <a:bodyPr/>
                    <a:lstStyle/>
                    <a:p>
                      <a:endParaRPr lang="zh-CN" altLang="en-US" sz="2800" dirty="0"/>
                    </a:p>
                  </a:txBody>
                  <a:tcPr anchor="ctr"/>
                </a:tc>
                <a:tc>
                  <a:txBody>
                    <a:bodyPr/>
                    <a:lstStyle/>
                    <a:p>
                      <a:endParaRPr lang="zh-CN" altLang="en-US" sz="2800" dirty="0"/>
                    </a:p>
                  </a:txBody>
                  <a:tcPr anchor="ctr"/>
                </a:tc>
                <a:tc>
                  <a:txBody>
                    <a:bodyPr/>
                    <a:lstStyle/>
                    <a:p>
                      <a:r>
                        <a:rPr lang="en-US" sz="2800" b="1" kern="1200" dirty="0" smtClean="0">
                          <a:solidFill>
                            <a:schemeClr val="lt1"/>
                          </a:solidFill>
                          <a:latin typeface="+mn-lt"/>
                          <a:ea typeface="+mn-ea"/>
                          <a:cs typeface="+mn-cs"/>
                        </a:rPr>
                        <a:t>synonyms/paraphrase</a:t>
                      </a:r>
                      <a:endParaRPr lang="zh-CN" altLang="en-US" sz="2800" b="1" dirty="0"/>
                    </a:p>
                  </a:txBody>
                  <a:tcPr anchor="ctr"/>
                </a:tc>
                <a:tc>
                  <a:txBody>
                    <a:bodyPr/>
                    <a:lstStyle/>
                    <a:p>
                      <a:r>
                        <a:rPr lang="en-US" sz="2800" b="1" kern="1200" dirty="0" smtClean="0">
                          <a:solidFill>
                            <a:schemeClr val="lt1"/>
                          </a:solidFill>
                          <a:latin typeface="+mn-lt"/>
                          <a:ea typeface="+mn-ea"/>
                          <a:cs typeface="+mn-cs"/>
                        </a:rPr>
                        <a:t>reasons the other options are  incorrect</a:t>
                      </a:r>
                      <a:endParaRPr lang="zh-CN" altLang="en-US" sz="2800" b="1" kern="1200" dirty="0">
                        <a:solidFill>
                          <a:schemeClr val="lt1"/>
                        </a:solidFill>
                        <a:latin typeface="+mn-lt"/>
                        <a:ea typeface="+mn-ea"/>
                        <a:cs typeface="+mn-cs"/>
                      </a:endParaRPr>
                    </a:p>
                  </a:txBody>
                  <a:tcPr anchor="ctr"/>
                </a:tc>
              </a:tr>
              <a:tr h="925657">
                <a:tc rowSpan="3">
                  <a:txBody>
                    <a:bodyPr/>
                    <a:lstStyle/>
                    <a:p>
                      <a:r>
                        <a:rPr lang="en-US" altLang="zh-CN" sz="2800" dirty="0" smtClean="0"/>
                        <a:t>1</a:t>
                      </a:r>
                      <a:endParaRPr lang="zh-CN" altLang="en-US" sz="2800" dirty="0"/>
                    </a:p>
                  </a:txBody>
                  <a:tcPr anchor="ctr"/>
                </a:tc>
                <a:tc>
                  <a:txBody>
                    <a:bodyPr/>
                    <a:lstStyle/>
                    <a:p>
                      <a:r>
                        <a:rPr lang="en-US" altLang="zh-CN" sz="2800" dirty="0" smtClean="0"/>
                        <a:t>A </a:t>
                      </a:r>
                      <a:r>
                        <a:rPr lang="en-US" altLang="zh-CN" sz="2800" u="sng" dirty="0" err="1" smtClean="0"/>
                        <a:t>a</a:t>
                      </a:r>
                      <a:r>
                        <a:rPr lang="en-US" altLang="zh-CN" sz="2800" u="sng" dirty="0" smtClean="0"/>
                        <a:t> place to stay</a:t>
                      </a:r>
                    </a:p>
                  </a:txBody>
                  <a:tcPr anchor="ctr">
                    <a:lnB w="12700" cap="flat" cmpd="sng" algn="ctr">
                      <a:solidFill>
                        <a:schemeClr val="tx1"/>
                      </a:solidFill>
                      <a:prstDash val="solid"/>
                      <a:round/>
                      <a:headEnd type="none" w="med" len="med"/>
                      <a:tailEnd type="none" w="med" len="med"/>
                    </a:lnB>
                  </a:tcPr>
                </a:tc>
                <a:tc>
                  <a:txBody>
                    <a:bodyPr/>
                    <a:lstStyle/>
                    <a:p>
                      <a:endParaRPr lang="zh-CN" altLang="en-US" sz="2800" dirty="0"/>
                    </a:p>
                  </a:txBody>
                  <a:tcPr anchor="ctr">
                    <a:lnB w="12700" cap="flat" cmpd="sng" algn="ctr">
                      <a:solidFill>
                        <a:schemeClr val="tx1"/>
                      </a:solidFill>
                      <a:prstDash val="solid"/>
                      <a:round/>
                      <a:headEnd type="none" w="med" len="med"/>
                      <a:tailEnd type="none" w="med" len="med"/>
                    </a:lnB>
                  </a:tcPr>
                </a:tc>
                <a:tc>
                  <a:txBody>
                    <a:bodyPr/>
                    <a:lstStyle/>
                    <a:p>
                      <a:endParaRPr lang="zh-CN" altLang="en-US" sz="2800" dirty="0"/>
                    </a:p>
                  </a:txBody>
                  <a:tcPr anchor="ctr">
                    <a:lnB w="12700" cap="flat" cmpd="sng" algn="ctr">
                      <a:solidFill>
                        <a:schemeClr val="tx1"/>
                      </a:solidFill>
                      <a:prstDash val="solid"/>
                      <a:round/>
                      <a:headEnd type="none" w="med" len="med"/>
                      <a:tailEnd type="none" w="med" len="med"/>
                    </a:lnB>
                  </a:tcPr>
                </a:tc>
              </a:tr>
              <a:tr h="445943">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B their </a:t>
                      </a:r>
                      <a:r>
                        <a:rPr lang="en-US" altLang="zh-CN" sz="2800" u="sng" dirty="0" smtClean="0"/>
                        <a:t>airfares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sz="2800" dirty="0" smtClean="0"/>
                    </a:p>
                    <a:p>
                      <a:endParaRPr lang="zh-CN" alt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5078">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C </a:t>
                      </a:r>
                      <a:r>
                        <a:rPr lang="en-US" altLang="zh-CN" sz="2800" u="sng" dirty="0" smtClean="0"/>
                        <a:t>car hire</a:t>
                      </a:r>
                      <a:endParaRPr lang="zh-CN" altLang="en-US" sz="2800" u="sng" dirty="0" smtClean="0"/>
                    </a:p>
                  </a:txBody>
                  <a:tcPr anchor="ctr">
                    <a:lnT w="12700" cap="flat" cmpd="sng" algn="ctr">
                      <a:solidFill>
                        <a:schemeClr val="tx1"/>
                      </a:solidFill>
                      <a:prstDash val="solid"/>
                      <a:round/>
                      <a:headEnd type="none" w="med" len="med"/>
                      <a:tailEnd type="none" w="med" len="med"/>
                    </a:lnT>
                  </a:tcPr>
                </a:tc>
                <a:tc>
                  <a:txBody>
                    <a:bodyPr/>
                    <a:lstStyle/>
                    <a:p>
                      <a:endParaRPr lang="zh-CN" altLang="en-US" sz="2800" dirty="0"/>
                    </a:p>
                  </a:txBody>
                  <a:tcPr anchor="ctr">
                    <a:lnT w="12700" cap="flat" cmpd="sng" algn="ctr">
                      <a:solidFill>
                        <a:schemeClr val="tx1"/>
                      </a:solidFill>
                      <a:prstDash val="solid"/>
                      <a:round/>
                      <a:headEnd type="none" w="med" len="med"/>
                      <a:tailEnd type="none" w="med" len="med"/>
                    </a:lnT>
                  </a:tcPr>
                </a:tc>
                <a:tc>
                  <a:txBody>
                    <a:bodyPr/>
                    <a:lstStyle/>
                    <a:p>
                      <a:endParaRPr lang="en-US" altLang="zh-CN" sz="2800" dirty="0" smtClean="0"/>
                    </a:p>
                    <a:p>
                      <a:endParaRPr lang="zh-CN" altLang="en-US" sz="2800" dirty="0"/>
                    </a:p>
                  </a:txBody>
                  <a:tcPr anchor="ctr">
                    <a:lnT w="12700" cap="flat" cmpd="sng" algn="ctr">
                      <a:solidFill>
                        <a:schemeClr val="tx1"/>
                      </a:solidFill>
                      <a:prstDash val="solid"/>
                      <a:round/>
                      <a:headEnd type="none" w="med" len="med"/>
                      <a:tailEnd type="none" w="med" len="med"/>
                    </a:lnT>
                  </a:tcPr>
                </a:tc>
              </a:tr>
            </a:tbl>
          </a:graphicData>
        </a:graphic>
      </p:graphicFrame>
      <p:sp>
        <p:nvSpPr>
          <p:cNvPr id="12" name="TextBox 11"/>
          <p:cNvSpPr txBox="1"/>
          <p:nvPr/>
        </p:nvSpPr>
        <p:spPr>
          <a:xfrm>
            <a:off x="3214678" y="2357430"/>
            <a:ext cx="2286016" cy="954107"/>
          </a:xfrm>
          <a:prstGeom prst="rect">
            <a:avLst/>
          </a:prstGeom>
          <a:noFill/>
        </p:spPr>
        <p:txBody>
          <a:bodyPr wrap="square" rtlCol="0">
            <a:spAutoFit/>
          </a:bodyPr>
          <a:lstStyle/>
          <a:p>
            <a:r>
              <a:rPr lang="en-US" altLang="zh-CN" sz="2800" dirty="0" smtClean="0">
                <a:solidFill>
                  <a:srgbClr val="FF0000"/>
                </a:solidFill>
              </a:rPr>
              <a:t>Accommodation / hotel</a:t>
            </a:r>
            <a:endParaRPr lang="zh-CN" altLang="en-US" sz="2800" dirty="0">
              <a:solidFill>
                <a:srgbClr val="FF0000"/>
              </a:solidFill>
            </a:endParaRPr>
          </a:p>
        </p:txBody>
      </p:sp>
      <p:sp>
        <p:nvSpPr>
          <p:cNvPr id="13" name="TextBox 12"/>
          <p:cNvSpPr txBox="1"/>
          <p:nvPr/>
        </p:nvSpPr>
        <p:spPr>
          <a:xfrm>
            <a:off x="5929322" y="2571744"/>
            <a:ext cx="571504" cy="523220"/>
          </a:xfrm>
          <a:prstGeom prst="rect">
            <a:avLst/>
          </a:prstGeom>
          <a:noFill/>
        </p:spPr>
        <p:txBody>
          <a:bodyPr wrap="square" rtlCol="0">
            <a:spAutoFit/>
          </a:bodyPr>
          <a:lstStyle/>
          <a:p>
            <a:r>
              <a:rPr lang="zh-CN" altLang="en-US" sz="2800" dirty="0" smtClean="0">
                <a:solidFill>
                  <a:srgbClr val="FF0000"/>
                </a:solidFill>
              </a:rPr>
              <a:t>√</a:t>
            </a:r>
            <a:endParaRPr lang="zh-CN" altLang="en-US" sz="2800" dirty="0">
              <a:solidFill>
                <a:srgbClr val="FF0000"/>
              </a:solidFill>
            </a:endParaRPr>
          </a:p>
        </p:txBody>
      </p:sp>
      <p:sp>
        <p:nvSpPr>
          <p:cNvPr id="14" name="TextBox 13"/>
          <p:cNvSpPr txBox="1"/>
          <p:nvPr/>
        </p:nvSpPr>
        <p:spPr>
          <a:xfrm>
            <a:off x="3214678" y="3500438"/>
            <a:ext cx="2286016" cy="523220"/>
          </a:xfrm>
          <a:prstGeom prst="rect">
            <a:avLst/>
          </a:prstGeom>
          <a:noFill/>
        </p:spPr>
        <p:txBody>
          <a:bodyPr wrap="square" rtlCol="0">
            <a:spAutoFit/>
          </a:bodyPr>
          <a:lstStyle/>
          <a:p>
            <a:r>
              <a:rPr lang="en-US" altLang="zh-CN" sz="2800" dirty="0" smtClean="0">
                <a:solidFill>
                  <a:srgbClr val="FF0000"/>
                </a:solidFill>
              </a:rPr>
              <a:t>flights</a:t>
            </a:r>
            <a:endParaRPr lang="zh-CN" altLang="en-US" sz="2800" dirty="0">
              <a:solidFill>
                <a:srgbClr val="FF0000"/>
              </a:solidFill>
            </a:endParaRPr>
          </a:p>
        </p:txBody>
      </p:sp>
      <p:sp>
        <p:nvSpPr>
          <p:cNvPr id="15" name="TextBox 14"/>
          <p:cNvSpPr txBox="1"/>
          <p:nvPr/>
        </p:nvSpPr>
        <p:spPr>
          <a:xfrm>
            <a:off x="5929322" y="3286124"/>
            <a:ext cx="2286016" cy="954107"/>
          </a:xfrm>
          <a:prstGeom prst="rect">
            <a:avLst/>
          </a:prstGeom>
          <a:noFill/>
        </p:spPr>
        <p:txBody>
          <a:bodyPr wrap="square" rtlCol="0">
            <a:spAutoFit/>
          </a:bodyPr>
          <a:lstStyle/>
          <a:p>
            <a:r>
              <a:rPr lang="en-US" altLang="zh-CN" sz="2800" dirty="0" smtClean="0">
                <a:solidFill>
                  <a:srgbClr val="FF0000"/>
                </a:solidFill>
              </a:rPr>
              <a:t>They’ll do it in the morning</a:t>
            </a:r>
            <a:endParaRPr lang="zh-CN" altLang="en-US" sz="2800" dirty="0">
              <a:solidFill>
                <a:srgbClr val="FF0000"/>
              </a:solidFill>
            </a:endParaRPr>
          </a:p>
        </p:txBody>
      </p:sp>
      <p:sp>
        <p:nvSpPr>
          <p:cNvPr id="16" name="TextBox 15"/>
          <p:cNvSpPr txBox="1"/>
          <p:nvPr/>
        </p:nvSpPr>
        <p:spPr>
          <a:xfrm>
            <a:off x="3214678" y="4500570"/>
            <a:ext cx="2286016" cy="523220"/>
          </a:xfrm>
          <a:prstGeom prst="rect">
            <a:avLst/>
          </a:prstGeom>
          <a:noFill/>
        </p:spPr>
        <p:txBody>
          <a:bodyPr wrap="square" rtlCol="0">
            <a:spAutoFit/>
          </a:bodyPr>
          <a:lstStyle/>
          <a:p>
            <a:r>
              <a:rPr lang="en-US" altLang="zh-CN" sz="2800" dirty="0" smtClean="0">
                <a:solidFill>
                  <a:srgbClr val="FF0000"/>
                </a:solidFill>
              </a:rPr>
              <a:t>transport</a:t>
            </a:r>
          </a:p>
        </p:txBody>
      </p:sp>
      <p:sp>
        <p:nvSpPr>
          <p:cNvPr id="17" name="TextBox 16"/>
          <p:cNvSpPr txBox="1"/>
          <p:nvPr/>
        </p:nvSpPr>
        <p:spPr>
          <a:xfrm>
            <a:off x="5929322" y="4286256"/>
            <a:ext cx="2286016" cy="954107"/>
          </a:xfrm>
          <a:prstGeom prst="rect">
            <a:avLst/>
          </a:prstGeom>
          <a:noFill/>
        </p:spPr>
        <p:txBody>
          <a:bodyPr wrap="square" rtlCol="0">
            <a:spAutoFit/>
          </a:bodyPr>
          <a:lstStyle/>
          <a:p>
            <a:r>
              <a:rPr lang="en-US" altLang="zh-CN" sz="2800" dirty="0" smtClean="0">
                <a:solidFill>
                  <a:srgbClr val="FF0000"/>
                </a:solidFill>
              </a:rPr>
              <a:t>They’ll borrow a car</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Recognising paraphrase</a:t>
            </a:r>
            <a:endParaRPr lang="zh-CN" altLang="en-US" dirty="0"/>
          </a:p>
        </p:txBody>
      </p:sp>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内容占位符 9"/>
          <p:cNvGraphicFramePr>
            <a:graphicFrameLocks noGrp="1"/>
          </p:cNvGraphicFramePr>
          <p:nvPr>
            <p:ph idx="1"/>
          </p:nvPr>
        </p:nvGraphicFramePr>
        <p:xfrm>
          <a:off x="457200" y="1000125"/>
          <a:ext cx="8229600" cy="3779520"/>
        </p:xfrm>
        <a:graphic>
          <a:graphicData uri="http://schemas.openxmlformats.org/drawingml/2006/table">
            <a:tbl>
              <a:tblPr firstRow="1" bandRow="1">
                <a:tableStyleId>{5C22544A-7EE6-4342-B048-85BDC9FD1C3A}</a:tableStyleId>
              </a:tblPr>
              <a:tblGrid>
                <a:gridCol w="614338"/>
                <a:gridCol w="3429024"/>
                <a:gridCol w="1928826"/>
                <a:gridCol w="2257412"/>
              </a:tblGrid>
              <a:tr h="370840">
                <a:tc>
                  <a:txBody>
                    <a:bodyPr/>
                    <a:lstStyle/>
                    <a:p>
                      <a:endParaRPr lang="zh-CN" altLang="en-US" sz="2800" dirty="0"/>
                    </a:p>
                  </a:txBody>
                  <a:tcPr/>
                </a:tc>
                <a:tc>
                  <a:txBody>
                    <a:bodyPr/>
                    <a:lstStyle/>
                    <a:p>
                      <a:endParaRPr lang="zh-CN" altLang="en-US" sz="2800" dirty="0"/>
                    </a:p>
                  </a:txBody>
                  <a:tcPr/>
                </a:tc>
                <a:tc>
                  <a:txBody>
                    <a:bodyPr/>
                    <a:lstStyle/>
                    <a:p>
                      <a:r>
                        <a:rPr lang="en-US" sz="2800" b="1" kern="1200" dirty="0" smtClean="0">
                          <a:solidFill>
                            <a:schemeClr val="lt1"/>
                          </a:solidFill>
                          <a:latin typeface="+mn-lt"/>
                          <a:ea typeface="+mn-ea"/>
                          <a:cs typeface="+mn-cs"/>
                        </a:rPr>
                        <a:t>synonyms/paraphrase</a:t>
                      </a:r>
                      <a:endParaRPr lang="zh-CN" altLang="en-US" sz="2800" b="1" dirty="0"/>
                    </a:p>
                  </a:txBody>
                  <a:tcPr anchor="ctr"/>
                </a:tc>
                <a:tc>
                  <a:txBody>
                    <a:bodyPr/>
                    <a:lstStyle/>
                    <a:p>
                      <a:r>
                        <a:rPr lang="en-US" sz="2800" b="1" kern="1200" dirty="0" smtClean="0">
                          <a:solidFill>
                            <a:schemeClr val="lt1"/>
                          </a:solidFill>
                          <a:latin typeface="+mn-lt"/>
                          <a:ea typeface="+mn-ea"/>
                          <a:cs typeface="+mn-cs"/>
                        </a:rPr>
                        <a:t>reasons the other options are  incorrect</a:t>
                      </a:r>
                      <a:endParaRPr lang="zh-CN" altLang="en-US" sz="2800" b="1" kern="1200" dirty="0">
                        <a:solidFill>
                          <a:schemeClr val="lt1"/>
                        </a:solidFill>
                        <a:latin typeface="+mn-lt"/>
                        <a:ea typeface="+mn-ea"/>
                        <a:cs typeface="+mn-cs"/>
                      </a:endParaRPr>
                    </a:p>
                  </a:txBody>
                  <a:tcPr/>
                </a:tc>
              </a:tr>
              <a:tr h="370840">
                <a:tc rowSpan="3">
                  <a:txBody>
                    <a:bodyPr/>
                    <a:lstStyle/>
                    <a:p>
                      <a:r>
                        <a:rPr lang="en-US" altLang="zh-CN" sz="2800" dirty="0" smtClean="0"/>
                        <a:t>2</a:t>
                      </a:r>
                      <a:endParaRPr lang="zh-CN" altLang="en-US" sz="2800" dirty="0"/>
                    </a:p>
                  </a:txBody>
                  <a:tcPr anchor="ctr"/>
                </a:tc>
                <a:tc>
                  <a:txBody>
                    <a:bodyPr/>
                    <a:lstStyle/>
                    <a:p>
                      <a:r>
                        <a:rPr lang="en-US" altLang="zh-CN" sz="2800" baseline="0" dirty="0" smtClean="0"/>
                        <a:t>A </a:t>
                      </a:r>
                      <a:r>
                        <a:rPr lang="en-US" altLang="zh-CN" sz="2800" u="sng" baseline="0" dirty="0" smtClean="0"/>
                        <a:t>improve the shade</a:t>
                      </a:r>
                    </a:p>
                  </a:txBody>
                  <a:tcPr/>
                </a:tc>
                <a:tc>
                  <a:txBody>
                    <a:bodyPr/>
                    <a:lstStyle/>
                    <a:p>
                      <a:endParaRPr lang="zh-CN" alt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dirty="0" smtClean="0"/>
                    </a:p>
                  </a:txBody>
                  <a:tcPr/>
                </a:tc>
              </a:tr>
              <a:tr h="370840">
                <a:tc vMerge="1">
                  <a:txBody>
                    <a:bodyPr/>
                    <a:lstStyle/>
                    <a:p>
                      <a:endParaRPr lang="zh-CN" altLang="en-US" sz="2800" dirty="0"/>
                    </a:p>
                  </a:txBody>
                  <a:tcPr/>
                </a:tc>
                <a:tc>
                  <a:txBody>
                    <a:bodyPr/>
                    <a:lstStyle/>
                    <a:p>
                      <a:r>
                        <a:rPr lang="en-US" altLang="zh-CN" sz="2800" baseline="0" dirty="0" smtClean="0"/>
                        <a:t>B </a:t>
                      </a:r>
                      <a:r>
                        <a:rPr lang="en-US" altLang="zh-CN" sz="2800" u="sng" baseline="0" dirty="0" smtClean="0"/>
                        <a:t>remove</a:t>
                      </a:r>
                      <a:r>
                        <a:rPr lang="en-US" altLang="zh-CN" sz="2800" baseline="0" dirty="0" smtClean="0"/>
                        <a:t> plants</a:t>
                      </a:r>
                      <a:endParaRPr lang="zh-CN" altLang="en-US" sz="2800" u="sng" dirty="0"/>
                    </a:p>
                  </a:txBody>
                  <a:tcPr anchor="ctr"/>
                </a:tc>
                <a:tc>
                  <a:txBody>
                    <a:bodyPr/>
                    <a:lstStyle/>
                    <a:p>
                      <a:endParaRPr lang="zh-CN" altLang="en-US" sz="2800" dirty="0"/>
                    </a:p>
                  </a:txBody>
                  <a:tcPr/>
                </a:tc>
                <a:tc>
                  <a:txBody>
                    <a:bodyPr/>
                    <a:lstStyle/>
                    <a:p>
                      <a:endParaRPr lang="en-US" altLang="zh-CN" sz="2800" dirty="0" smtClean="0"/>
                    </a:p>
                    <a:p>
                      <a:endParaRPr lang="zh-CN" altLang="en-US" sz="2800" dirty="0"/>
                    </a:p>
                  </a:txBody>
                  <a:tcPr/>
                </a:tc>
              </a:tr>
              <a:tr h="370840">
                <a:tc vMerge="1">
                  <a:txBody>
                    <a:bodyPr/>
                    <a:lstStyle/>
                    <a:p>
                      <a:endParaRPr lang="zh-CN" altLang="en-US" sz="2800" dirty="0"/>
                    </a:p>
                  </a:txBody>
                  <a:tcPr/>
                </a:tc>
                <a:tc>
                  <a:txBody>
                    <a:bodyPr/>
                    <a:lstStyle/>
                    <a:p>
                      <a:r>
                        <a:rPr lang="en-US" altLang="zh-CN" sz="2800" baseline="0" dirty="0" smtClean="0"/>
                        <a:t>C add a </a:t>
                      </a:r>
                      <a:r>
                        <a:rPr lang="en-US" altLang="zh-CN" sz="2800" u="sng" baseline="0" dirty="0" smtClean="0"/>
                        <a:t>water feature</a:t>
                      </a:r>
                      <a:endParaRPr lang="zh-CN" altLang="en-US" sz="2800" u="sng" dirty="0"/>
                    </a:p>
                  </a:txBody>
                  <a:tcPr anchor="ctr"/>
                </a:tc>
                <a:tc>
                  <a:txBody>
                    <a:bodyPr/>
                    <a:lstStyle/>
                    <a:p>
                      <a:endParaRPr lang="zh-CN" altLang="en-US" sz="2800" dirty="0"/>
                    </a:p>
                  </a:txBody>
                  <a:tcPr/>
                </a:tc>
                <a:tc>
                  <a:txBody>
                    <a:bodyPr/>
                    <a:lstStyle/>
                    <a:p>
                      <a:endParaRPr lang="en-US" altLang="zh-CN" sz="2800" dirty="0" smtClean="0"/>
                    </a:p>
                    <a:p>
                      <a:endParaRPr lang="zh-CN" altLang="en-US" sz="2800" dirty="0"/>
                    </a:p>
                  </a:txBody>
                  <a:tcPr/>
                </a:tc>
              </a:tr>
            </a:tbl>
          </a:graphicData>
        </a:graphic>
      </p:graphicFrame>
      <p:sp>
        <p:nvSpPr>
          <p:cNvPr id="13" name="TextBox 12"/>
          <p:cNvSpPr txBox="1"/>
          <p:nvPr/>
        </p:nvSpPr>
        <p:spPr>
          <a:xfrm>
            <a:off x="4500562" y="2357430"/>
            <a:ext cx="1857388" cy="523220"/>
          </a:xfrm>
          <a:prstGeom prst="rect">
            <a:avLst/>
          </a:prstGeom>
          <a:noFill/>
        </p:spPr>
        <p:txBody>
          <a:bodyPr wrap="square" rtlCol="0">
            <a:spAutoFit/>
          </a:bodyPr>
          <a:lstStyle/>
          <a:p>
            <a:r>
              <a:rPr lang="en-US" altLang="zh-CN" sz="2800" dirty="0" smtClean="0">
                <a:solidFill>
                  <a:srgbClr val="FF0000"/>
                </a:solidFill>
              </a:rPr>
              <a:t>plant trees</a:t>
            </a:r>
            <a:endParaRPr lang="zh-CN" altLang="en-US" sz="2800" dirty="0">
              <a:solidFill>
                <a:srgbClr val="FF0000"/>
              </a:solidFill>
            </a:endParaRPr>
          </a:p>
        </p:txBody>
      </p:sp>
      <p:sp>
        <p:nvSpPr>
          <p:cNvPr id="14" name="TextBox 13"/>
          <p:cNvSpPr txBox="1"/>
          <p:nvPr/>
        </p:nvSpPr>
        <p:spPr>
          <a:xfrm>
            <a:off x="6429388" y="2357430"/>
            <a:ext cx="1857388" cy="523220"/>
          </a:xfrm>
          <a:prstGeom prst="rect">
            <a:avLst/>
          </a:prstGeom>
          <a:noFill/>
        </p:spPr>
        <p:txBody>
          <a:bodyPr wrap="square" rtlCol="0">
            <a:spAutoFit/>
          </a:bodyPr>
          <a:lstStyle/>
          <a:p>
            <a:pPr>
              <a:defRPr/>
            </a:pPr>
            <a:r>
              <a:rPr lang="zh-CN" altLang="en-US" sz="2800" dirty="0" smtClean="0">
                <a:solidFill>
                  <a:srgbClr val="FF0000"/>
                </a:solidFill>
              </a:rPr>
              <a:t>√</a:t>
            </a:r>
          </a:p>
        </p:txBody>
      </p:sp>
      <p:sp>
        <p:nvSpPr>
          <p:cNvPr id="15" name="TextBox 14"/>
          <p:cNvSpPr txBox="1"/>
          <p:nvPr/>
        </p:nvSpPr>
        <p:spPr>
          <a:xfrm>
            <a:off x="4500562" y="3071810"/>
            <a:ext cx="1857388" cy="523220"/>
          </a:xfrm>
          <a:prstGeom prst="rect">
            <a:avLst/>
          </a:prstGeom>
          <a:noFill/>
        </p:spPr>
        <p:txBody>
          <a:bodyPr wrap="square" rtlCol="0">
            <a:spAutoFit/>
          </a:bodyPr>
          <a:lstStyle/>
          <a:p>
            <a:r>
              <a:rPr lang="en-US" altLang="zh-CN" sz="2800" dirty="0" smtClean="0">
                <a:solidFill>
                  <a:srgbClr val="FF0000"/>
                </a:solidFill>
              </a:rPr>
              <a:t>take out</a:t>
            </a:r>
            <a:endParaRPr lang="zh-CN" altLang="en-US" sz="2800" dirty="0">
              <a:solidFill>
                <a:srgbClr val="FF0000"/>
              </a:solidFill>
            </a:endParaRPr>
          </a:p>
        </p:txBody>
      </p:sp>
      <p:sp>
        <p:nvSpPr>
          <p:cNvPr id="16" name="TextBox 15"/>
          <p:cNvSpPr txBox="1"/>
          <p:nvPr/>
        </p:nvSpPr>
        <p:spPr>
          <a:xfrm>
            <a:off x="6429388" y="2928934"/>
            <a:ext cx="2500330" cy="954107"/>
          </a:xfrm>
          <a:prstGeom prst="rect">
            <a:avLst/>
          </a:prstGeom>
          <a:noFill/>
        </p:spPr>
        <p:txBody>
          <a:bodyPr wrap="square" rtlCol="0">
            <a:spAutoFit/>
          </a:bodyPr>
          <a:lstStyle/>
          <a:p>
            <a:r>
              <a:rPr lang="en-US" altLang="zh-CN" sz="2800" dirty="0" smtClean="0">
                <a:solidFill>
                  <a:srgbClr val="FF0000"/>
                </a:solidFill>
              </a:rPr>
              <a:t>They don’t want to do this</a:t>
            </a:r>
            <a:endParaRPr lang="zh-CN" altLang="en-US" sz="2800" dirty="0">
              <a:solidFill>
                <a:srgbClr val="FF0000"/>
              </a:solidFill>
            </a:endParaRPr>
          </a:p>
        </p:txBody>
      </p:sp>
      <p:sp>
        <p:nvSpPr>
          <p:cNvPr id="17" name="TextBox 16"/>
          <p:cNvSpPr txBox="1"/>
          <p:nvPr/>
        </p:nvSpPr>
        <p:spPr>
          <a:xfrm>
            <a:off x="4500562" y="4048788"/>
            <a:ext cx="1500198" cy="523220"/>
          </a:xfrm>
          <a:prstGeom prst="rect">
            <a:avLst/>
          </a:prstGeom>
          <a:noFill/>
        </p:spPr>
        <p:txBody>
          <a:bodyPr wrap="square" rtlCol="0">
            <a:spAutoFit/>
          </a:bodyPr>
          <a:lstStyle/>
          <a:p>
            <a:r>
              <a:rPr lang="en-US" altLang="zh-CN" sz="2800" dirty="0" smtClean="0">
                <a:solidFill>
                  <a:srgbClr val="FF0000"/>
                </a:solidFill>
              </a:rPr>
              <a:t>pond</a:t>
            </a:r>
            <a:endParaRPr lang="zh-CN" altLang="en-US" sz="2800" dirty="0">
              <a:solidFill>
                <a:srgbClr val="FF0000"/>
              </a:solidFill>
            </a:endParaRPr>
          </a:p>
        </p:txBody>
      </p:sp>
      <p:sp>
        <p:nvSpPr>
          <p:cNvPr id="18" name="TextBox 17"/>
          <p:cNvSpPr txBox="1"/>
          <p:nvPr/>
        </p:nvSpPr>
        <p:spPr>
          <a:xfrm>
            <a:off x="6429388" y="3857628"/>
            <a:ext cx="2214578" cy="954107"/>
          </a:xfrm>
          <a:prstGeom prst="rect">
            <a:avLst/>
          </a:prstGeom>
          <a:noFill/>
        </p:spPr>
        <p:txBody>
          <a:bodyPr wrap="square" rtlCol="0">
            <a:spAutoFit/>
          </a:bodyPr>
          <a:lstStyle/>
          <a:p>
            <a:r>
              <a:rPr lang="en-US" altLang="zh-CN" sz="2800" dirty="0" smtClean="0">
                <a:solidFill>
                  <a:srgbClr val="FF0000"/>
                </a:solidFill>
              </a:rPr>
              <a:t>They already have one</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Recognising paraphrase</a:t>
            </a:r>
            <a:endParaRPr lang="zh-CN" altLang="en-US" dirty="0"/>
          </a:p>
        </p:txBody>
      </p:sp>
      <p:graphicFrame>
        <p:nvGraphicFramePr>
          <p:cNvPr id="10" name="内容占位符 9"/>
          <p:cNvGraphicFramePr>
            <a:graphicFrameLocks noGrp="1"/>
          </p:cNvGraphicFramePr>
          <p:nvPr>
            <p:ph idx="1"/>
          </p:nvPr>
        </p:nvGraphicFramePr>
        <p:xfrm>
          <a:off x="457200" y="1000125"/>
          <a:ext cx="8229600" cy="4206240"/>
        </p:xfrm>
        <a:graphic>
          <a:graphicData uri="http://schemas.openxmlformats.org/drawingml/2006/table">
            <a:tbl>
              <a:tblPr firstRow="1" bandRow="1">
                <a:tableStyleId>{5C22544A-7EE6-4342-B048-85BDC9FD1C3A}</a:tableStyleId>
              </a:tblPr>
              <a:tblGrid>
                <a:gridCol w="614338"/>
                <a:gridCol w="3000396"/>
                <a:gridCol w="2000264"/>
                <a:gridCol w="2614602"/>
              </a:tblGrid>
              <a:tr h="370840">
                <a:tc>
                  <a:txBody>
                    <a:bodyPr/>
                    <a:lstStyle/>
                    <a:p>
                      <a:endParaRPr lang="zh-CN" altLang="en-US" sz="2800" dirty="0"/>
                    </a:p>
                  </a:txBody>
                  <a:tcPr/>
                </a:tc>
                <a:tc>
                  <a:txBody>
                    <a:bodyPr/>
                    <a:lstStyle/>
                    <a:p>
                      <a:endParaRPr lang="zh-CN" altLang="en-US" sz="2800"/>
                    </a:p>
                  </a:txBody>
                  <a:tcPr/>
                </a:tc>
                <a:tc>
                  <a:txBody>
                    <a:bodyPr/>
                    <a:lstStyle/>
                    <a:p>
                      <a:r>
                        <a:rPr lang="en-US" sz="2800" b="1" kern="1200" dirty="0" smtClean="0">
                          <a:solidFill>
                            <a:schemeClr val="lt1"/>
                          </a:solidFill>
                          <a:latin typeface="+mn-lt"/>
                          <a:ea typeface="+mn-ea"/>
                          <a:cs typeface="+mn-cs"/>
                        </a:rPr>
                        <a:t>synonyms/paraphrase</a:t>
                      </a:r>
                      <a:endParaRPr lang="zh-CN" altLang="en-US" sz="2800" b="1" dirty="0"/>
                    </a:p>
                  </a:txBody>
                  <a:tcPr/>
                </a:tc>
                <a:tc>
                  <a:txBody>
                    <a:bodyPr/>
                    <a:lstStyle/>
                    <a:p>
                      <a:r>
                        <a:rPr lang="en-US" sz="2800" b="1" kern="1200" dirty="0" smtClean="0">
                          <a:solidFill>
                            <a:schemeClr val="lt1"/>
                          </a:solidFill>
                          <a:latin typeface="+mn-lt"/>
                          <a:ea typeface="+mn-ea"/>
                          <a:cs typeface="+mn-cs"/>
                        </a:rPr>
                        <a:t>reasons the other options are  incorrect</a:t>
                      </a:r>
                      <a:endParaRPr lang="zh-CN" altLang="en-US" sz="2800" b="1" kern="1200" dirty="0">
                        <a:solidFill>
                          <a:schemeClr val="lt1"/>
                        </a:solidFill>
                        <a:latin typeface="+mn-lt"/>
                        <a:ea typeface="+mn-ea"/>
                        <a:cs typeface="+mn-cs"/>
                      </a:endParaRPr>
                    </a:p>
                  </a:txBody>
                  <a:tcPr/>
                </a:tc>
              </a:tr>
              <a:tr h="370840">
                <a:tc rowSpan="3">
                  <a:txBody>
                    <a:bodyPr/>
                    <a:lstStyle/>
                    <a:p>
                      <a:r>
                        <a:rPr lang="en-US" altLang="zh-CN" sz="2800" dirty="0" smtClean="0"/>
                        <a:t>3</a:t>
                      </a:r>
                      <a:endParaRPr lang="zh-CN" altLang="en-US" sz="2800" dirty="0"/>
                    </a:p>
                  </a:txBody>
                  <a:tcPr anchor="ctr"/>
                </a:tc>
                <a:tc>
                  <a:txBody>
                    <a:bodyPr/>
                    <a:lstStyle/>
                    <a:p>
                      <a:r>
                        <a:rPr lang="en-US" altLang="zh-CN" sz="2800" dirty="0" smtClean="0"/>
                        <a:t>A do more </a:t>
                      </a:r>
                      <a:r>
                        <a:rPr lang="en-US" altLang="zh-CN" sz="2800" u="sng" dirty="0" smtClean="0"/>
                        <a:t>research</a:t>
                      </a:r>
                    </a:p>
                  </a:txBody>
                  <a:tcPr/>
                </a:tc>
                <a:tc>
                  <a:txBody>
                    <a:bodyPr/>
                    <a:lstStyle/>
                    <a:p>
                      <a:endParaRPr lang="en-US" altLang="zh-CN" sz="2800" dirty="0" smtClean="0"/>
                    </a:p>
                    <a:p>
                      <a:endParaRPr lang="zh-CN" altLang="en-US" sz="2800" dirty="0"/>
                    </a:p>
                  </a:txBody>
                  <a:tcPr/>
                </a:tc>
                <a:tc>
                  <a:txBody>
                    <a:bodyPr/>
                    <a:lstStyle/>
                    <a:p>
                      <a:endParaRPr lang="zh-CN" altLang="en-US" sz="2800" dirty="0"/>
                    </a:p>
                  </a:txBody>
                  <a:tcPr/>
                </a:tc>
              </a:tr>
              <a:tr h="370840">
                <a:tc vMerge="1">
                  <a:txBody>
                    <a:bodyPr/>
                    <a:lstStyle/>
                    <a:p>
                      <a:endParaRPr lang="zh-CN" altLang="en-US" sz="2800" dirty="0"/>
                    </a:p>
                  </a:txBody>
                  <a:tcPr/>
                </a:tc>
                <a:tc>
                  <a:txBody>
                    <a:bodyPr/>
                    <a:lstStyle/>
                    <a:p>
                      <a:r>
                        <a:rPr lang="en-US" altLang="zh-CN" sz="2800" dirty="0" smtClean="0"/>
                        <a:t>B </a:t>
                      </a:r>
                      <a:r>
                        <a:rPr lang="en-US" altLang="zh-CN" sz="2800" u="sng" dirty="0" smtClean="0"/>
                        <a:t>make some cuts</a:t>
                      </a:r>
                      <a:endParaRPr lang="zh-CN" altLang="en-US" sz="2800" u="sng" dirty="0"/>
                    </a:p>
                  </a:txBody>
                  <a:tcPr anchor="ctr"/>
                </a:tc>
                <a:tc>
                  <a:txBody>
                    <a:bodyPr/>
                    <a:lstStyle/>
                    <a:p>
                      <a:endParaRPr lang="en-US" altLang="zh-CN" sz="2800" dirty="0" smtClean="0"/>
                    </a:p>
                  </a:txBody>
                  <a:tcPr/>
                </a:tc>
                <a:tc>
                  <a:txBody>
                    <a:bodyPr/>
                    <a:lstStyle/>
                    <a:p>
                      <a:endParaRPr lang="en-US" altLang="zh-CN" sz="2800" dirty="0" smtClean="0"/>
                    </a:p>
                    <a:p>
                      <a:endParaRPr lang="zh-CN" altLang="en-US" sz="2800" dirty="0"/>
                    </a:p>
                  </a:txBody>
                  <a:tcPr/>
                </a:tc>
              </a:tr>
              <a:tr h="370840">
                <a:tc vMerge="1">
                  <a:txBody>
                    <a:bodyPr/>
                    <a:lstStyle/>
                    <a:p>
                      <a:endParaRPr lang="zh-CN" altLang="en-US" sz="2800" dirty="0"/>
                    </a:p>
                  </a:txBody>
                  <a:tcPr/>
                </a:tc>
                <a:tc>
                  <a:txBody>
                    <a:bodyPr/>
                    <a:lstStyle/>
                    <a:p>
                      <a:r>
                        <a:rPr lang="en-US" altLang="zh-CN" sz="2800" dirty="0" smtClean="0"/>
                        <a:t>C </a:t>
                      </a:r>
                      <a:r>
                        <a:rPr lang="en-US" altLang="zh-CN" sz="2800" u="sng" dirty="0" smtClean="0"/>
                        <a:t>add</a:t>
                      </a:r>
                      <a:r>
                        <a:rPr lang="en-US" altLang="zh-CN" sz="2800" dirty="0" smtClean="0"/>
                        <a:t> some </a:t>
                      </a:r>
                      <a:r>
                        <a:rPr lang="en-US" altLang="zh-CN" sz="2800" u="sng" dirty="0" smtClean="0"/>
                        <a:t>visual effects</a:t>
                      </a:r>
                      <a:endParaRPr lang="zh-CN" altLang="en-US" sz="2800" u="sng" dirty="0"/>
                    </a:p>
                  </a:txBody>
                  <a:tcPr/>
                </a:tc>
                <a:tc>
                  <a:txBody>
                    <a:bodyPr/>
                    <a:lstStyle/>
                    <a:p>
                      <a:endParaRPr lang="zh-CN" altLang="en-US" sz="2800" dirty="0"/>
                    </a:p>
                  </a:txBody>
                  <a:tcPr/>
                </a:tc>
                <a:tc>
                  <a:txBody>
                    <a:bodyPr/>
                    <a:lstStyle/>
                    <a:p>
                      <a:endParaRPr lang="zh-CN" altLang="en-US" sz="2800" dirty="0"/>
                    </a:p>
                  </a:txBody>
                  <a:tcPr/>
                </a:tc>
              </a:tr>
            </a:tbl>
          </a:graphicData>
        </a:graphic>
      </p:graphicFrame>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143372" y="2357430"/>
            <a:ext cx="2071702" cy="954107"/>
          </a:xfrm>
          <a:prstGeom prst="rect">
            <a:avLst/>
          </a:prstGeom>
          <a:noFill/>
        </p:spPr>
        <p:txBody>
          <a:bodyPr wrap="square" rtlCol="0">
            <a:spAutoFit/>
          </a:bodyPr>
          <a:lstStyle/>
          <a:p>
            <a:r>
              <a:rPr lang="en-US" altLang="zh-CN" sz="2800" dirty="0" smtClean="0">
                <a:solidFill>
                  <a:srgbClr val="FF0000"/>
                </a:solidFill>
              </a:rPr>
              <a:t>(find) information</a:t>
            </a:r>
            <a:endParaRPr lang="zh-CN" altLang="en-US" sz="2800" dirty="0">
              <a:solidFill>
                <a:srgbClr val="FF0000"/>
              </a:solidFill>
            </a:endParaRPr>
          </a:p>
        </p:txBody>
      </p:sp>
      <p:sp>
        <p:nvSpPr>
          <p:cNvPr id="12" name="TextBox 11"/>
          <p:cNvSpPr txBox="1"/>
          <p:nvPr/>
        </p:nvSpPr>
        <p:spPr>
          <a:xfrm>
            <a:off x="6072198" y="2357430"/>
            <a:ext cx="1785950" cy="954107"/>
          </a:xfrm>
          <a:prstGeom prst="rect">
            <a:avLst/>
          </a:prstGeom>
          <a:noFill/>
        </p:spPr>
        <p:txBody>
          <a:bodyPr wrap="square" rtlCol="0">
            <a:spAutoFit/>
          </a:bodyPr>
          <a:lstStyle/>
          <a:p>
            <a:r>
              <a:rPr lang="en-US" altLang="zh-CN" sz="2800" dirty="0" smtClean="0">
                <a:solidFill>
                  <a:srgbClr val="FF0000"/>
                </a:solidFill>
              </a:rPr>
              <a:t>They have plenty</a:t>
            </a:r>
            <a:endParaRPr lang="zh-CN" altLang="en-US" sz="2800" dirty="0">
              <a:solidFill>
                <a:srgbClr val="FF0000"/>
              </a:solidFill>
            </a:endParaRPr>
          </a:p>
        </p:txBody>
      </p:sp>
      <p:sp>
        <p:nvSpPr>
          <p:cNvPr id="13" name="TextBox 12"/>
          <p:cNvSpPr txBox="1"/>
          <p:nvPr/>
        </p:nvSpPr>
        <p:spPr>
          <a:xfrm>
            <a:off x="4143372" y="3357562"/>
            <a:ext cx="1928826" cy="954107"/>
          </a:xfrm>
          <a:prstGeom prst="rect">
            <a:avLst/>
          </a:prstGeom>
          <a:noFill/>
        </p:spPr>
        <p:txBody>
          <a:bodyPr wrap="square" rtlCol="0">
            <a:spAutoFit/>
          </a:bodyPr>
          <a:lstStyle/>
          <a:p>
            <a:r>
              <a:rPr lang="en-US" altLang="zh-CN" sz="2800" dirty="0" smtClean="0">
                <a:solidFill>
                  <a:srgbClr val="FF0000"/>
                </a:solidFill>
              </a:rPr>
              <a:t>reduce any of it</a:t>
            </a:r>
            <a:endParaRPr lang="zh-CN" altLang="en-US" sz="2800" dirty="0">
              <a:solidFill>
                <a:srgbClr val="FF0000"/>
              </a:solidFill>
            </a:endParaRPr>
          </a:p>
        </p:txBody>
      </p:sp>
      <p:sp>
        <p:nvSpPr>
          <p:cNvPr id="14" name="TextBox 13"/>
          <p:cNvSpPr txBox="1"/>
          <p:nvPr/>
        </p:nvSpPr>
        <p:spPr>
          <a:xfrm>
            <a:off x="6072198" y="3286124"/>
            <a:ext cx="2571768" cy="954107"/>
          </a:xfrm>
          <a:prstGeom prst="rect">
            <a:avLst/>
          </a:prstGeom>
          <a:noFill/>
        </p:spPr>
        <p:txBody>
          <a:bodyPr wrap="square" rtlCol="0">
            <a:spAutoFit/>
          </a:bodyPr>
          <a:lstStyle/>
          <a:p>
            <a:r>
              <a:rPr lang="en-US" altLang="zh-CN" sz="2800" dirty="0" smtClean="0">
                <a:solidFill>
                  <a:srgbClr val="FF0000"/>
                </a:solidFill>
              </a:rPr>
              <a:t>They don’t want to do this at all. </a:t>
            </a:r>
            <a:endParaRPr lang="zh-CN" altLang="en-US" sz="2800" dirty="0">
              <a:solidFill>
                <a:srgbClr val="FF0000"/>
              </a:solidFill>
            </a:endParaRPr>
          </a:p>
        </p:txBody>
      </p:sp>
      <p:sp>
        <p:nvSpPr>
          <p:cNvPr id="15" name="TextBox 14"/>
          <p:cNvSpPr txBox="1"/>
          <p:nvPr/>
        </p:nvSpPr>
        <p:spPr>
          <a:xfrm>
            <a:off x="4143372" y="4286256"/>
            <a:ext cx="1928826" cy="954107"/>
          </a:xfrm>
          <a:prstGeom prst="rect">
            <a:avLst/>
          </a:prstGeom>
          <a:noFill/>
        </p:spPr>
        <p:txBody>
          <a:bodyPr wrap="square" rtlCol="0">
            <a:spAutoFit/>
          </a:bodyPr>
          <a:lstStyle/>
          <a:p>
            <a:r>
              <a:rPr lang="en-US" altLang="zh-CN" sz="2800" dirty="0" smtClean="0">
                <a:solidFill>
                  <a:srgbClr val="FF0000"/>
                </a:solidFill>
              </a:rPr>
              <a:t>include graphics</a:t>
            </a:r>
            <a:endParaRPr lang="zh-CN" altLang="en-US" sz="2800" dirty="0">
              <a:solidFill>
                <a:srgbClr val="FF0000"/>
              </a:solidFill>
            </a:endParaRPr>
          </a:p>
        </p:txBody>
      </p:sp>
      <p:sp>
        <p:nvSpPr>
          <p:cNvPr id="16" name="TextBox 15"/>
          <p:cNvSpPr txBox="1"/>
          <p:nvPr/>
        </p:nvSpPr>
        <p:spPr>
          <a:xfrm>
            <a:off x="6072198" y="4477416"/>
            <a:ext cx="1857388" cy="523220"/>
          </a:xfrm>
          <a:prstGeom prst="rect">
            <a:avLst/>
          </a:prstGeom>
          <a:noFill/>
        </p:spPr>
        <p:txBody>
          <a:bodyPr wrap="square" rtlCol="0">
            <a:spAutoFit/>
          </a:bodyPr>
          <a:lstStyle/>
          <a:p>
            <a:pPr>
              <a:defRPr/>
            </a:pPr>
            <a:r>
              <a:rPr lang="zh-CN" altLang="en-US" sz="2800" dirty="0" smtClean="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Recognising paraphrase</a:t>
            </a:r>
            <a:endParaRPr lang="zh-CN" altLang="en-US" dirty="0"/>
          </a:p>
        </p:txBody>
      </p:sp>
      <p:graphicFrame>
        <p:nvGraphicFramePr>
          <p:cNvPr id="10" name="内容占位符 9"/>
          <p:cNvGraphicFramePr>
            <a:graphicFrameLocks noGrp="1"/>
          </p:cNvGraphicFramePr>
          <p:nvPr>
            <p:ph idx="1"/>
          </p:nvPr>
        </p:nvGraphicFramePr>
        <p:xfrm>
          <a:off x="457200" y="1000125"/>
          <a:ext cx="8229600" cy="4632960"/>
        </p:xfrm>
        <a:graphic>
          <a:graphicData uri="http://schemas.openxmlformats.org/drawingml/2006/table">
            <a:tbl>
              <a:tblPr firstRow="1" bandRow="1">
                <a:tableStyleId>{5C22544A-7EE6-4342-B048-85BDC9FD1C3A}</a:tableStyleId>
              </a:tblPr>
              <a:tblGrid>
                <a:gridCol w="471462"/>
                <a:gridCol w="3571900"/>
                <a:gridCol w="1714512"/>
                <a:gridCol w="2471726"/>
              </a:tblGrid>
              <a:tr h="370840">
                <a:tc>
                  <a:txBody>
                    <a:bodyPr/>
                    <a:lstStyle/>
                    <a:p>
                      <a:endParaRPr lang="zh-CN" altLang="en-US" sz="2800" dirty="0"/>
                    </a:p>
                  </a:txBody>
                  <a:tcPr/>
                </a:tc>
                <a:tc>
                  <a:txBody>
                    <a:bodyPr/>
                    <a:lstStyle/>
                    <a:p>
                      <a:endParaRPr lang="zh-CN" altLang="en-US" sz="2800"/>
                    </a:p>
                  </a:txBody>
                  <a:tcPr/>
                </a:tc>
                <a:tc>
                  <a:txBody>
                    <a:bodyPr/>
                    <a:lstStyle/>
                    <a:p>
                      <a:r>
                        <a:rPr lang="en-US" sz="2800" b="1" kern="1200" dirty="0" smtClean="0">
                          <a:solidFill>
                            <a:schemeClr val="lt1"/>
                          </a:solidFill>
                          <a:latin typeface="+mn-lt"/>
                          <a:ea typeface="+mn-ea"/>
                          <a:cs typeface="+mn-cs"/>
                        </a:rPr>
                        <a:t>synonyms/paraphrase</a:t>
                      </a:r>
                      <a:endParaRPr lang="zh-CN" altLang="en-US" sz="2800" b="1" dirty="0"/>
                    </a:p>
                  </a:txBody>
                  <a:tcPr anchor="ctr"/>
                </a:tc>
                <a:tc>
                  <a:txBody>
                    <a:bodyPr/>
                    <a:lstStyle/>
                    <a:p>
                      <a:r>
                        <a:rPr lang="en-US" sz="2800" b="1" kern="1200" dirty="0" smtClean="0">
                          <a:solidFill>
                            <a:schemeClr val="lt1"/>
                          </a:solidFill>
                          <a:latin typeface="+mn-lt"/>
                          <a:ea typeface="+mn-ea"/>
                          <a:cs typeface="+mn-cs"/>
                        </a:rPr>
                        <a:t>reasons the other options are  incorrect</a:t>
                      </a:r>
                      <a:endParaRPr lang="zh-CN" altLang="en-US" sz="2800" b="1" kern="1200" dirty="0">
                        <a:solidFill>
                          <a:schemeClr val="lt1"/>
                        </a:solidFill>
                        <a:latin typeface="+mn-lt"/>
                        <a:ea typeface="+mn-ea"/>
                        <a:cs typeface="+mn-cs"/>
                      </a:endParaRPr>
                    </a:p>
                  </a:txBody>
                  <a:tcPr/>
                </a:tc>
              </a:tr>
              <a:tr h="370840">
                <a:tc rowSpan="3">
                  <a:txBody>
                    <a:bodyPr/>
                    <a:lstStyle/>
                    <a:p>
                      <a:r>
                        <a:rPr lang="en-US" altLang="zh-CN" sz="2800" dirty="0" smtClean="0"/>
                        <a:t>4</a:t>
                      </a:r>
                      <a:endParaRPr lang="zh-CN" altLang="en-US" sz="2800" dirty="0"/>
                    </a:p>
                  </a:txBody>
                  <a:tcPr anchor="ctr"/>
                </a:tc>
                <a:tc>
                  <a:txBody>
                    <a:bodyPr/>
                    <a:lstStyle/>
                    <a:p>
                      <a:pPr marL="363538" indent="-363538"/>
                      <a:r>
                        <a:rPr lang="en-US" sz="2800" kern="1200" dirty="0" smtClean="0">
                          <a:solidFill>
                            <a:schemeClr val="dk1"/>
                          </a:solidFill>
                          <a:latin typeface="+mn-lt"/>
                          <a:ea typeface="+mn-ea"/>
                          <a:cs typeface="+mn-cs"/>
                        </a:rPr>
                        <a:t>A  how snow forms different conditions</a:t>
                      </a:r>
                      <a:endParaRPr lang="zh-CN" altLang="en-US" sz="2800" kern="1200" dirty="0" smtClean="0">
                        <a:solidFill>
                          <a:schemeClr val="dk1"/>
                        </a:solidFill>
                        <a:latin typeface="+mn-lt"/>
                        <a:ea typeface="+mn-ea"/>
                        <a:cs typeface="+mn-cs"/>
                      </a:endParaRPr>
                    </a:p>
                  </a:txBody>
                  <a:tcPr/>
                </a:tc>
                <a:tc>
                  <a:txBody>
                    <a:bodyPr/>
                    <a:lstStyle/>
                    <a:p>
                      <a:endParaRPr lang="zh-CN" altLang="en-US" sz="2800" dirty="0"/>
                    </a:p>
                  </a:txBody>
                  <a:tcPr/>
                </a:tc>
                <a:tc>
                  <a:txBody>
                    <a:bodyPr/>
                    <a:lstStyle/>
                    <a:p>
                      <a:endParaRPr lang="zh-CN" altLang="en-US" sz="2800" dirty="0"/>
                    </a:p>
                  </a:txBody>
                  <a:tcPr/>
                </a:tc>
              </a:tr>
              <a:tr h="370840">
                <a:tc vMerge="1">
                  <a:txBody>
                    <a:bodyPr/>
                    <a:lstStyle/>
                    <a:p>
                      <a:endParaRPr lang="zh-CN" altLang="en-US" sz="2800" dirty="0"/>
                    </a:p>
                  </a:txBody>
                  <a:tcPr/>
                </a:tc>
                <a:tc>
                  <a:txBody>
                    <a:bodyPr/>
                    <a:lstStyle/>
                    <a:p>
                      <a:pPr marL="363538" marR="0" indent="-363538" algn="l" defTabSz="9144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latin typeface="+mn-lt"/>
                          <a:ea typeface="+mn-ea"/>
                          <a:cs typeface="+mn-cs"/>
                        </a:rPr>
                        <a:t>B   the </a:t>
                      </a:r>
                      <a:r>
                        <a:rPr lang="en-US" sz="2800" u="sng" kern="1200" dirty="0" smtClean="0">
                          <a:solidFill>
                            <a:schemeClr val="dk1"/>
                          </a:solidFill>
                          <a:latin typeface="+mn-lt"/>
                          <a:ea typeface="+mn-ea"/>
                          <a:cs typeface="+mn-cs"/>
                        </a:rPr>
                        <a:t>effect</a:t>
                      </a:r>
                      <a:r>
                        <a:rPr lang="en-US" sz="2800" kern="1200" dirty="0" smtClean="0">
                          <a:solidFill>
                            <a:schemeClr val="dk1"/>
                          </a:solidFill>
                          <a:latin typeface="+mn-lt"/>
                          <a:ea typeface="+mn-ea"/>
                          <a:cs typeface="+mn-cs"/>
                        </a:rPr>
                        <a:t> that snow has on our </a:t>
                      </a:r>
                      <a:r>
                        <a:rPr lang="en-US" sz="2800" u="sng" kern="1200" dirty="0" smtClean="0">
                          <a:solidFill>
                            <a:schemeClr val="dk1"/>
                          </a:solidFill>
                          <a:latin typeface="+mn-lt"/>
                          <a:ea typeface="+mn-ea"/>
                          <a:cs typeface="+mn-cs"/>
                        </a:rPr>
                        <a:t>climate</a:t>
                      </a:r>
                      <a:r>
                        <a:rPr lang="en-US" sz="2800" kern="1200" dirty="0" smtClean="0">
                          <a:solidFill>
                            <a:schemeClr val="dk1"/>
                          </a:solidFill>
                          <a:latin typeface="+mn-lt"/>
                          <a:ea typeface="+mn-ea"/>
                          <a:cs typeface="+mn-cs"/>
                        </a:rPr>
                        <a:t>.</a:t>
                      </a:r>
                      <a:endParaRPr lang="zh-CN" altLang="en-US" sz="2800" kern="1200" dirty="0" smtClean="0">
                        <a:solidFill>
                          <a:schemeClr val="dk1"/>
                        </a:solidFill>
                        <a:latin typeface="+mn-lt"/>
                        <a:ea typeface="+mn-ea"/>
                        <a:cs typeface="+mn-cs"/>
                      </a:endParaRPr>
                    </a:p>
                  </a:txBody>
                  <a:tcPr anchor="ctr"/>
                </a:tc>
                <a:tc>
                  <a:txBody>
                    <a:bodyPr/>
                    <a:lstStyle/>
                    <a:p>
                      <a:endParaRPr lang="en-US" altLang="zh-CN" sz="2800" dirty="0" smtClean="0"/>
                    </a:p>
                    <a:p>
                      <a:endParaRPr lang="zh-CN" altLang="en-US" sz="2800" dirty="0"/>
                    </a:p>
                  </a:txBody>
                  <a:tcPr/>
                </a:tc>
                <a:tc>
                  <a:txBody>
                    <a:bodyPr/>
                    <a:lstStyle/>
                    <a:p>
                      <a:endParaRPr lang="en-US" altLang="zh-CN" sz="2800" dirty="0" smtClean="0"/>
                    </a:p>
                    <a:p>
                      <a:endParaRPr lang="en-US" altLang="zh-CN" sz="2800" dirty="0" smtClean="0"/>
                    </a:p>
                    <a:p>
                      <a:endParaRPr lang="zh-CN" altLang="en-US" sz="2800" dirty="0"/>
                    </a:p>
                  </a:txBody>
                  <a:tcPr/>
                </a:tc>
              </a:tr>
              <a:tr h="370840">
                <a:tc vMerge="1">
                  <a:txBody>
                    <a:bodyPr/>
                    <a:lstStyle/>
                    <a:p>
                      <a:endParaRPr lang="zh-CN" altLang="en-US" sz="2800" dirty="0"/>
                    </a:p>
                  </a:txBody>
                  <a:tcPr/>
                </a:tc>
                <a:tc>
                  <a:txBody>
                    <a:bodyPr/>
                    <a:lstStyle/>
                    <a:p>
                      <a:pPr marL="363538" indent="-363538"/>
                      <a:r>
                        <a:rPr lang="en-US" sz="2800" kern="1200" dirty="0" smtClean="0">
                          <a:solidFill>
                            <a:schemeClr val="dk1"/>
                          </a:solidFill>
                          <a:latin typeface="+mn-lt"/>
                          <a:ea typeface="+mn-ea"/>
                          <a:cs typeface="+mn-cs"/>
                        </a:rPr>
                        <a:t>C  the </a:t>
                      </a:r>
                      <a:r>
                        <a:rPr lang="en-US" sz="2800" u="sng" kern="1200" dirty="0" smtClean="0">
                          <a:solidFill>
                            <a:schemeClr val="dk1"/>
                          </a:solidFill>
                          <a:latin typeface="+mn-lt"/>
                          <a:ea typeface="+mn-ea"/>
                          <a:cs typeface="+mn-cs"/>
                        </a:rPr>
                        <a:t>effect</a:t>
                      </a:r>
                      <a:r>
                        <a:rPr lang="en-US" sz="2800" kern="1200" dirty="0" smtClean="0">
                          <a:solidFill>
                            <a:schemeClr val="dk1"/>
                          </a:solidFill>
                          <a:latin typeface="+mn-lt"/>
                          <a:ea typeface="+mn-ea"/>
                          <a:cs typeface="+mn-cs"/>
                        </a:rPr>
                        <a:t> different clouds have on snow</a:t>
                      </a:r>
                      <a:endParaRPr lang="zh-CN" altLang="en-US" sz="2800" kern="1200" dirty="0" smtClean="0">
                        <a:solidFill>
                          <a:schemeClr val="dk1"/>
                        </a:solidFill>
                        <a:latin typeface="+mn-lt"/>
                        <a:ea typeface="+mn-ea"/>
                        <a:cs typeface="+mn-cs"/>
                      </a:endParaRPr>
                    </a:p>
                  </a:txBody>
                  <a:tcPr/>
                </a:tc>
                <a:tc>
                  <a:txBody>
                    <a:bodyPr/>
                    <a:lstStyle/>
                    <a:p>
                      <a:endParaRPr lang="zh-CN" altLang="en-US" sz="2800" dirty="0"/>
                    </a:p>
                  </a:txBody>
                  <a:tcPr/>
                </a:tc>
                <a:tc>
                  <a:txBody>
                    <a:bodyPr/>
                    <a:lstStyle/>
                    <a:p>
                      <a:endParaRPr lang="zh-CN" altLang="en-US" sz="2800" dirty="0"/>
                    </a:p>
                  </a:txBody>
                  <a:tcPr/>
                </a:tc>
              </a:tr>
            </a:tbl>
          </a:graphicData>
        </a:graphic>
      </p:graphicFrame>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4429124" y="2357430"/>
            <a:ext cx="1785950" cy="954107"/>
          </a:xfrm>
          <a:prstGeom prst="rect">
            <a:avLst/>
          </a:prstGeom>
          <a:noFill/>
        </p:spPr>
        <p:txBody>
          <a:bodyPr wrap="square" rtlCol="0">
            <a:spAutoFit/>
          </a:bodyPr>
          <a:lstStyle/>
          <a:p>
            <a:r>
              <a:rPr lang="en-US" altLang="zh-CN" sz="2800" dirty="0" smtClean="0">
                <a:solidFill>
                  <a:srgbClr val="FF0000"/>
                </a:solidFill>
              </a:rPr>
              <a:t>process; is created</a:t>
            </a:r>
            <a:endParaRPr lang="zh-CN" altLang="en-US" sz="2800" dirty="0">
              <a:solidFill>
                <a:srgbClr val="FF0000"/>
              </a:solidFill>
            </a:endParaRPr>
          </a:p>
        </p:txBody>
      </p:sp>
      <p:sp>
        <p:nvSpPr>
          <p:cNvPr id="7" name="TextBox 6"/>
          <p:cNvSpPr txBox="1"/>
          <p:nvPr/>
        </p:nvSpPr>
        <p:spPr>
          <a:xfrm>
            <a:off x="6143636" y="2357430"/>
            <a:ext cx="2071702" cy="954107"/>
          </a:xfrm>
          <a:prstGeom prst="rect">
            <a:avLst/>
          </a:prstGeom>
          <a:noFill/>
        </p:spPr>
        <p:txBody>
          <a:bodyPr wrap="square" rtlCol="0">
            <a:spAutoFit/>
          </a:bodyPr>
          <a:lstStyle/>
          <a:p>
            <a:r>
              <a:rPr lang="en-US" altLang="zh-CN" sz="2800" dirty="0" smtClean="0">
                <a:solidFill>
                  <a:srgbClr val="FF0000"/>
                </a:solidFill>
              </a:rPr>
              <a:t>They already know this.</a:t>
            </a:r>
            <a:endParaRPr lang="zh-CN" altLang="en-US" sz="2800" dirty="0">
              <a:solidFill>
                <a:srgbClr val="FF0000"/>
              </a:solidFill>
            </a:endParaRPr>
          </a:p>
        </p:txBody>
      </p:sp>
      <p:sp>
        <p:nvSpPr>
          <p:cNvPr id="11" name="TextBox 10"/>
          <p:cNvSpPr txBox="1"/>
          <p:nvPr/>
        </p:nvSpPr>
        <p:spPr>
          <a:xfrm>
            <a:off x="4429124" y="3286124"/>
            <a:ext cx="1785950" cy="1384995"/>
          </a:xfrm>
          <a:prstGeom prst="rect">
            <a:avLst/>
          </a:prstGeom>
          <a:noFill/>
        </p:spPr>
        <p:txBody>
          <a:bodyPr wrap="square" rtlCol="0">
            <a:spAutoFit/>
          </a:bodyPr>
          <a:lstStyle/>
          <a:p>
            <a:r>
              <a:rPr lang="en-US" altLang="zh-CN" sz="2800" dirty="0" smtClean="0">
                <a:solidFill>
                  <a:srgbClr val="FF0000"/>
                </a:solidFill>
              </a:rPr>
              <a:t>influences weather patterns</a:t>
            </a:r>
            <a:endParaRPr lang="zh-CN" altLang="en-US" sz="2800" dirty="0">
              <a:solidFill>
                <a:srgbClr val="FF0000"/>
              </a:solidFill>
            </a:endParaRPr>
          </a:p>
        </p:txBody>
      </p:sp>
      <p:sp>
        <p:nvSpPr>
          <p:cNvPr id="12" name="TextBox 11"/>
          <p:cNvSpPr txBox="1"/>
          <p:nvPr/>
        </p:nvSpPr>
        <p:spPr>
          <a:xfrm>
            <a:off x="6143636" y="3786190"/>
            <a:ext cx="1857388" cy="523220"/>
          </a:xfrm>
          <a:prstGeom prst="rect">
            <a:avLst/>
          </a:prstGeom>
          <a:noFill/>
        </p:spPr>
        <p:txBody>
          <a:bodyPr wrap="square" rtlCol="0">
            <a:spAutoFit/>
          </a:bodyPr>
          <a:lstStyle/>
          <a:p>
            <a:pPr>
              <a:defRPr/>
            </a:pPr>
            <a:r>
              <a:rPr lang="zh-CN" altLang="en-US" sz="2800" dirty="0" smtClean="0">
                <a:solidFill>
                  <a:srgbClr val="FF0000"/>
                </a:solidFill>
              </a:rPr>
              <a:t>√</a:t>
            </a:r>
          </a:p>
        </p:txBody>
      </p:sp>
      <p:sp>
        <p:nvSpPr>
          <p:cNvPr id="14" name="TextBox 13"/>
          <p:cNvSpPr txBox="1"/>
          <p:nvPr/>
        </p:nvSpPr>
        <p:spPr>
          <a:xfrm>
            <a:off x="4429124" y="4929198"/>
            <a:ext cx="1857388" cy="523220"/>
          </a:xfrm>
          <a:prstGeom prst="rect">
            <a:avLst/>
          </a:prstGeom>
          <a:noFill/>
        </p:spPr>
        <p:txBody>
          <a:bodyPr wrap="square" rtlCol="0">
            <a:spAutoFit/>
          </a:bodyPr>
          <a:lstStyle/>
          <a:p>
            <a:pPr>
              <a:defRPr/>
            </a:pPr>
            <a:r>
              <a:rPr lang="en-US" altLang="zh-CN" sz="2800" dirty="0" smtClean="0">
                <a:solidFill>
                  <a:srgbClr val="FF0000"/>
                </a:solidFill>
              </a:rPr>
              <a:t>impact</a:t>
            </a:r>
            <a:endParaRPr lang="zh-CN" altLang="en-US" sz="2800" dirty="0" smtClean="0">
              <a:solidFill>
                <a:srgbClr val="FF0000"/>
              </a:solidFill>
            </a:endParaRPr>
          </a:p>
        </p:txBody>
      </p:sp>
      <p:sp>
        <p:nvSpPr>
          <p:cNvPr id="15" name="TextBox 14"/>
          <p:cNvSpPr txBox="1"/>
          <p:nvPr/>
        </p:nvSpPr>
        <p:spPr>
          <a:xfrm>
            <a:off x="6143636" y="4611231"/>
            <a:ext cx="2500330" cy="1815882"/>
          </a:xfrm>
          <a:prstGeom prst="rect">
            <a:avLst/>
          </a:prstGeom>
          <a:noFill/>
        </p:spPr>
        <p:txBody>
          <a:bodyPr wrap="square" rtlCol="0">
            <a:spAutoFit/>
          </a:bodyPr>
          <a:lstStyle/>
          <a:p>
            <a:pPr>
              <a:defRPr/>
            </a:pPr>
            <a:r>
              <a:rPr lang="en-US" altLang="zh-CN" sz="2800" dirty="0" smtClean="0">
                <a:solidFill>
                  <a:srgbClr val="FF0000"/>
                </a:solidFill>
              </a:rPr>
              <a:t>They want to do the opposite – see if snow affects clouds. </a:t>
            </a:r>
            <a:endParaRPr lang="zh-CN" altLang="en-US" sz="28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1" grpId="0"/>
      <p:bldP spid="12"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Selecting from a list</a:t>
            </a:r>
            <a:endParaRPr lang="zh-CN" altLang="en-US" dirty="0" smtClean="0"/>
          </a:p>
        </p:txBody>
      </p:sp>
      <p:sp>
        <p:nvSpPr>
          <p:cNvPr id="3" name="内容占位符 2"/>
          <p:cNvSpPr>
            <a:spLocks noGrp="1"/>
          </p:cNvSpPr>
          <p:nvPr>
            <p:ph idx="1"/>
          </p:nvPr>
        </p:nvSpPr>
        <p:spPr/>
        <p:txBody>
          <a:bodyPr>
            <a:normAutofit/>
          </a:bodyPr>
          <a:lstStyle/>
          <a:p>
            <a:r>
              <a:rPr lang="en-US" dirty="0" smtClean="0"/>
              <a:t>3 Selecting from a list</a:t>
            </a:r>
            <a:endParaRPr lang="zh-CN" altLang="en-US" dirty="0" smtClean="0"/>
          </a:p>
          <a:p>
            <a:r>
              <a:rPr lang="en-US" dirty="0" smtClean="0"/>
              <a:t>Sometimes you need  to choose an answer  from a longer  list. All of the ideas in the list will be mentioned but only two or three  options  are correct. To help you concentrate, it can help to  underline key words before you listen.  </a:t>
            </a:r>
            <a:r>
              <a:rPr lang="en-US" b="1" dirty="0" smtClean="0"/>
              <a:t>Key  words </a:t>
            </a:r>
            <a:r>
              <a:rPr lang="en-US" dirty="0" smtClean="0"/>
              <a:t>are important words  in the question (or the words  or phrases  in an option  that  make  it different  to the others).</a:t>
            </a:r>
          </a:p>
        </p:txBody>
      </p:sp>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endParaRPr lang="zh-CN" altLang="en-US" dirty="0"/>
          </a:p>
        </p:txBody>
      </p:sp>
      <p:sp>
        <p:nvSpPr>
          <p:cNvPr id="3" name="内容占位符 2"/>
          <p:cNvSpPr>
            <a:spLocks noGrp="1"/>
          </p:cNvSpPr>
          <p:nvPr>
            <p:ph idx="1"/>
          </p:nvPr>
        </p:nvSpPr>
        <p:spPr/>
        <p:txBody>
          <a:bodyPr>
            <a:normAutofit/>
          </a:bodyPr>
          <a:lstStyle/>
          <a:p>
            <a:r>
              <a:rPr lang="en-US" dirty="0" smtClean="0"/>
              <a:t>In this unit you will practise:</a:t>
            </a:r>
          </a:p>
          <a:p>
            <a:endParaRPr lang="en-US" dirty="0" smtClean="0"/>
          </a:p>
          <a:p>
            <a:pPr>
              <a:buNone/>
            </a:pPr>
            <a:r>
              <a:rPr lang="en-US" dirty="0" smtClean="0"/>
              <a:t>		identifying distractors</a:t>
            </a:r>
            <a:endParaRPr lang="zh-CN" altLang="en-US" dirty="0" smtClean="0"/>
          </a:p>
          <a:p>
            <a:pPr>
              <a:buNone/>
            </a:pPr>
            <a:r>
              <a:rPr lang="en-US" dirty="0" smtClean="0"/>
              <a:t>		recognising paraphrase</a:t>
            </a:r>
            <a:endParaRPr lang="zh-CN" altLang="en-US" dirty="0" smtClean="0"/>
          </a:p>
          <a:p>
            <a:pPr>
              <a:buNone/>
            </a:pPr>
            <a:r>
              <a:rPr lang="en-US" dirty="0" smtClean="0"/>
              <a:t>		selecting from  a list</a:t>
            </a:r>
            <a:endParaRPr lang="en-US" altLang="zh-CN" dirty="0" smtClean="0"/>
          </a:p>
          <a:p>
            <a:pPr>
              <a:buNone/>
            </a:pPr>
            <a:r>
              <a:rPr lang="en-US" dirty="0" smtClean="0"/>
              <a:t>		matching items</a:t>
            </a:r>
            <a:endParaRPr lang="zh-CN" altLang="en-US" dirty="0" smtClean="0"/>
          </a:p>
          <a:p>
            <a:pPr>
              <a:buNone/>
            </a:pPr>
            <a:r>
              <a:rPr lang="en-US" dirty="0" smtClean="0"/>
              <a:t>		sentence completion</a:t>
            </a:r>
            <a:endParaRPr lang="zh-CN" altLang="en-US" dirty="0" smtClean="0"/>
          </a:p>
        </p:txBody>
      </p:sp>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Selecting from a list</a:t>
            </a:r>
            <a:endParaRPr lang="zh-CN" altLang="en-US" dirty="0" smtClean="0"/>
          </a:p>
        </p:txBody>
      </p:sp>
      <p:sp>
        <p:nvSpPr>
          <p:cNvPr id="3" name="内容占位符 2"/>
          <p:cNvSpPr>
            <a:spLocks noGrp="1"/>
          </p:cNvSpPr>
          <p:nvPr>
            <p:ph idx="1"/>
          </p:nvPr>
        </p:nvSpPr>
        <p:spPr/>
        <p:txBody>
          <a:bodyPr>
            <a:normAutofit/>
          </a:bodyPr>
          <a:lstStyle/>
          <a:p>
            <a:r>
              <a:rPr lang="en-US" altLang="zh-CN" dirty="0" smtClean="0"/>
              <a:t>3.1 Look at the question and list of possible answers. Before you listen, underline the key ideas you need to listen for.</a:t>
            </a:r>
            <a:endParaRPr lang="en-US" dirty="0" smtClean="0"/>
          </a:p>
        </p:txBody>
      </p:sp>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928662" y="2500306"/>
            <a:ext cx="7000924" cy="31085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b="1" dirty="0" smtClean="0"/>
              <a:t>What TWO disadvantages of the new mobile</a:t>
            </a:r>
          </a:p>
          <a:p>
            <a:r>
              <a:rPr lang="en-US" altLang="zh-CN" sz="2800" b="1" dirty="0" smtClean="0"/>
              <a:t>phone does the speaker mention?</a:t>
            </a:r>
          </a:p>
          <a:p>
            <a:r>
              <a:rPr lang="en-US" altLang="zh-CN" sz="2800" dirty="0" smtClean="0"/>
              <a:t>A it isn't very user-friendly</a:t>
            </a:r>
          </a:p>
          <a:p>
            <a:r>
              <a:rPr lang="en-US" altLang="zh-CN" sz="2800" dirty="0" smtClean="0"/>
              <a:t>B it is very expensive</a:t>
            </a:r>
          </a:p>
          <a:p>
            <a:r>
              <a:rPr lang="en-US" altLang="zh-CN" sz="2800" dirty="0" smtClean="0"/>
              <a:t>C it can't take photographs</a:t>
            </a:r>
          </a:p>
          <a:p>
            <a:r>
              <a:rPr lang="en-US" altLang="zh-CN" sz="2800" dirty="0" smtClean="0"/>
              <a:t>D it has a short battery life</a:t>
            </a:r>
          </a:p>
          <a:p>
            <a:r>
              <a:rPr lang="en-US" altLang="zh-CN" sz="2800" dirty="0" smtClean="0"/>
              <a:t>E it is quite big</a:t>
            </a:r>
            <a:endParaRPr lang="zh-CN" altLang="en-US" sz="2800" dirty="0"/>
          </a:p>
        </p:txBody>
      </p:sp>
      <p:cxnSp>
        <p:nvCxnSpPr>
          <p:cNvPr id="12" name="直接连接符 11"/>
          <p:cNvCxnSpPr/>
          <p:nvPr/>
        </p:nvCxnSpPr>
        <p:spPr>
          <a:xfrm>
            <a:off x="1500166" y="3786190"/>
            <a:ext cx="642942"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928926" y="3786190"/>
            <a:ext cx="1785950"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785918" y="4214818"/>
            <a:ext cx="2143140"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500166" y="4643446"/>
            <a:ext cx="3429024"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143108" y="5072074"/>
            <a:ext cx="2786082"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785918" y="5500702"/>
            <a:ext cx="1285884"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identifying distractors</a:t>
            </a:r>
            <a:endParaRPr lang="zh-CN" altLang="en-US" dirty="0"/>
          </a:p>
        </p:txBody>
      </p:sp>
      <p:sp>
        <p:nvSpPr>
          <p:cNvPr id="3" name="内容占位符 2"/>
          <p:cNvSpPr>
            <a:spLocks noGrp="1"/>
          </p:cNvSpPr>
          <p:nvPr>
            <p:ph idx="1"/>
          </p:nvPr>
        </p:nvSpPr>
        <p:spPr/>
        <p:txBody>
          <a:bodyPr>
            <a:normAutofit/>
          </a:bodyPr>
          <a:lstStyle/>
          <a:p>
            <a:r>
              <a:rPr lang="en-US" altLang="zh-CN" dirty="0" smtClean="0"/>
              <a:t>3.2        To help practise scanning a list, listen and put options A-E in the order they are mentioned. Don't answer the question yet. Remember, the ideas will be paraphrased, so you may not hear the same words you see in the options.</a:t>
            </a:r>
          </a:p>
          <a:p>
            <a:r>
              <a:rPr lang="en-US" altLang="zh-CN" dirty="0" smtClean="0"/>
              <a:t>A it isn't very user-friendly</a:t>
            </a:r>
          </a:p>
          <a:p>
            <a:r>
              <a:rPr lang="en-US" altLang="zh-CN" dirty="0" smtClean="0"/>
              <a:t>B it is very expensive</a:t>
            </a:r>
          </a:p>
          <a:p>
            <a:r>
              <a:rPr lang="en-US" altLang="zh-CN" dirty="0" smtClean="0"/>
              <a:t>C it can't take photographs</a:t>
            </a:r>
          </a:p>
          <a:p>
            <a:r>
              <a:rPr lang="en-US" altLang="zh-CN" dirty="0" smtClean="0"/>
              <a:t>D it has a short battery life</a:t>
            </a:r>
          </a:p>
          <a:p>
            <a:r>
              <a:rPr lang="en-US" altLang="zh-CN" dirty="0" smtClean="0"/>
              <a:t>E it is quite big</a:t>
            </a:r>
            <a:endParaRPr lang="en-US" dirty="0" smtClean="0"/>
          </a:p>
        </p:txBody>
      </p:sp>
      <p:sp>
        <p:nvSpPr>
          <p:cNvPr id="8" name="动作按钮: 自定义 7">
            <a:hlinkClick r:id="rId2" action="ppaction://hlinkfile" highlightClick="1"/>
          </p:cNvPr>
          <p:cNvSpPr/>
          <p:nvPr/>
        </p:nvSpPr>
        <p:spPr>
          <a:xfrm>
            <a:off x="1428728" y="1142984"/>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15</a:t>
            </a:r>
            <a:endParaRPr lang="zh-CN" altLang="en-US" dirty="0"/>
          </a:p>
        </p:txBody>
      </p:sp>
      <p:sp>
        <p:nvSpPr>
          <p:cNvPr id="9" name="动作按钮: 后退或前一项 8">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前进或下一项 9">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1" name="TextBox 10"/>
          <p:cNvSpPr txBox="1"/>
          <p:nvPr/>
        </p:nvSpPr>
        <p:spPr>
          <a:xfrm>
            <a:off x="357158" y="5286388"/>
            <a:ext cx="500066" cy="523220"/>
          </a:xfrm>
          <a:prstGeom prst="rect">
            <a:avLst/>
          </a:prstGeom>
        </p:spPr>
        <p:txBody>
          <a:bodyPr wrap="square" rtlCol="0">
            <a:spAutoFit/>
          </a:bodyPr>
          <a:lstStyle/>
          <a:p>
            <a:pPr algn="ctr"/>
            <a:r>
              <a:rPr lang="en-US" altLang="zh-CN" sz="2800" dirty="0" smtClean="0">
                <a:solidFill>
                  <a:srgbClr val="FF0000"/>
                </a:solidFill>
              </a:rPr>
              <a:t>1</a:t>
            </a:r>
            <a:endParaRPr lang="zh-CN" altLang="en-US" sz="2800" dirty="0">
              <a:solidFill>
                <a:srgbClr val="FF0000"/>
              </a:solidFill>
            </a:endParaRPr>
          </a:p>
        </p:txBody>
      </p:sp>
      <p:sp useBgFill="1">
        <p:nvSpPr>
          <p:cNvPr id="12" name="TextBox 11"/>
          <p:cNvSpPr txBox="1"/>
          <p:nvPr/>
        </p:nvSpPr>
        <p:spPr>
          <a:xfrm>
            <a:off x="357158" y="4214818"/>
            <a:ext cx="500066" cy="523220"/>
          </a:xfrm>
          <a:prstGeom prst="rect">
            <a:avLst/>
          </a:prstGeom>
        </p:spPr>
        <p:txBody>
          <a:bodyPr wrap="square" rtlCol="0">
            <a:spAutoFit/>
          </a:bodyPr>
          <a:lstStyle/>
          <a:p>
            <a:pPr algn="ctr"/>
            <a:r>
              <a:rPr lang="en-US" altLang="zh-CN" sz="2800" dirty="0" smtClean="0">
                <a:solidFill>
                  <a:srgbClr val="FF0000"/>
                </a:solidFill>
              </a:rPr>
              <a:t>2</a:t>
            </a:r>
            <a:endParaRPr lang="zh-CN" altLang="en-US" sz="2800" dirty="0">
              <a:solidFill>
                <a:srgbClr val="FF0000"/>
              </a:solidFill>
            </a:endParaRPr>
          </a:p>
        </p:txBody>
      </p:sp>
      <p:sp useBgFill="1">
        <p:nvSpPr>
          <p:cNvPr id="13" name="TextBox 12"/>
          <p:cNvSpPr txBox="1"/>
          <p:nvPr/>
        </p:nvSpPr>
        <p:spPr>
          <a:xfrm>
            <a:off x="357158" y="4763168"/>
            <a:ext cx="500066" cy="523220"/>
          </a:xfrm>
          <a:prstGeom prst="rect">
            <a:avLst/>
          </a:prstGeom>
        </p:spPr>
        <p:txBody>
          <a:bodyPr wrap="square" rtlCol="0">
            <a:spAutoFit/>
          </a:bodyPr>
          <a:lstStyle/>
          <a:p>
            <a:pPr algn="ctr"/>
            <a:r>
              <a:rPr lang="en-US" altLang="zh-CN" sz="2800" dirty="0" smtClean="0">
                <a:solidFill>
                  <a:srgbClr val="FF0000"/>
                </a:solidFill>
              </a:rPr>
              <a:t>3</a:t>
            </a:r>
            <a:endParaRPr lang="zh-CN" altLang="en-US" sz="2800" dirty="0">
              <a:solidFill>
                <a:srgbClr val="FF0000"/>
              </a:solidFill>
            </a:endParaRPr>
          </a:p>
        </p:txBody>
      </p:sp>
      <p:sp useBgFill="1">
        <p:nvSpPr>
          <p:cNvPr id="14" name="TextBox 13"/>
          <p:cNvSpPr txBox="1"/>
          <p:nvPr/>
        </p:nvSpPr>
        <p:spPr>
          <a:xfrm>
            <a:off x="357158" y="3214686"/>
            <a:ext cx="500066" cy="523220"/>
          </a:xfrm>
          <a:prstGeom prst="rect">
            <a:avLst/>
          </a:prstGeom>
        </p:spPr>
        <p:txBody>
          <a:bodyPr wrap="square" rtlCol="0">
            <a:spAutoFit/>
          </a:bodyPr>
          <a:lstStyle/>
          <a:p>
            <a:pPr algn="ctr"/>
            <a:r>
              <a:rPr lang="en-US" altLang="zh-CN" sz="2800" dirty="0" smtClean="0">
                <a:solidFill>
                  <a:srgbClr val="FF0000"/>
                </a:solidFill>
              </a:rPr>
              <a:t>4</a:t>
            </a:r>
            <a:endParaRPr lang="zh-CN" altLang="en-US" sz="2800" dirty="0">
              <a:solidFill>
                <a:srgbClr val="FF0000"/>
              </a:solidFill>
            </a:endParaRPr>
          </a:p>
        </p:txBody>
      </p:sp>
      <p:sp useBgFill="1">
        <p:nvSpPr>
          <p:cNvPr id="15" name="TextBox 14"/>
          <p:cNvSpPr txBox="1"/>
          <p:nvPr/>
        </p:nvSpPr>
        <p:spPr>
          <a:xfrm>
            <a:off x="357158" y="3714752"/>
            <a:ext cx="500066" cy="523220"/>
          </a:xfrm>
          <a:prstGeom prst="rect">
            <a:avLst/>
          </a:prstGeom>
        </p:spPr>
        <p:txBody>
          <a:bodyPr wrap="square" rtlCol="0">
            <a:spAutoFit/>
          </a:bodyPr>
          <a:lstStyle/>
          <a:p>
            <a:pPr algn="ctr"/>
            <a:r>
              <a:rPr lang="en-US" altLang="zh-CN" sz="2800" dirty="0" smtClean="0">
                <a:solidFill>
                  <a:srgbClr val="FF0000"/>
                </a:solidFill>
              </a:rPr>
              <a:t>5</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Selecting from a list</a:t>
            </a:r>
            <a:endParaRPr lang="zh-CN" altLang="en-US" dirty="0" smtClean="0"/>
          </a:p>
        </p:txBody>
      </p:sp>
      <p:sp>
        <p:nvSpPr>
          <p:cNvPr id="3" name="内容占位符 2"/>
          <p:cNvSpPr>
            <a:spLocks noGrp="1"/>
          </p:cNvSpPr>
          <p:nvPr>
            <p:ph idx="1"/>
          </p:nvPr>
        </p:nvSpPr>
        <p:spPr/>
        <p:txBody>
          <a:bodyPr>
            <a:normAutofit/>
          </a:bodyPr>
          <a:lstStyle/>
          <a:p>
            <a:r>
              <a:rPr lang="en-US" altLang="zh-CN" dirty="0" smtClean="0"/>
              <a:t>3.3 Listen again and put a √ or a ×( next to each option A-E, depending on whether or not it matches the information in the recording. Which TWO options are correct?</a:t>
            </a:r>
          </a:p>
          <a:p>
            <a:pPr>
              <a:buNone/>
            </a:pPr>
            <a:r>
              <a:rPr lang="en-US" altLang="zh-CN" dirty="0" smtClean="0"/>
              <a:t>		A it isn't very user-friendly</a:t>
            </a:r>
          </a:p>
          <a:p>
            <a:pPr>
              <a:buNone/>
            </a:pPr>
            <a:r>
              <a:rPr lang="en-US" altLang="zh-CN" dirty="0" smtClean="0"/>
              <a:t>		B it is very expensive</a:t>
            </a:r>
          </a:p>
          <a:p>
            <a:pPr>
              <a:buNone/>
            </a:pPr>
            <a:r>
              <a:rPr lang="en-US" altLang="zh-CN" dirty="0" smtClean="0"/>
              <a:t>		C it can't take photographs</a:t>
            </a:r>
          </a:p>
          <a:p>
            <a:pPr>
              <a:buNone/>
            </a:pPr>
            <a:r>
              <a:rPr lang="en-US" altLang="zh-CN" dirty="0" smtClean="0"/>
              <a:t>		D it has a short battery life</a:t>
            </a:r>
          </a:p>
          <a:p>
            <a:pPr>
              <a:buNone/>
            </a:pPr>
            <a:r>
              <a:rPr lang="en-US" altLang="zh-CN" dirty="0" smtClean="0"/>
              <a:t>		E it is quite big</a:t>
            </a:r>
            <a:endParaRPr lang="en-US" dirty="0" smtClean="0"/>
          </a:p>
        </p:txBody>
      </p:sp>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928662" y="2786058"/>
            <a:ext cx="543739" cy="523220"/>
          </a:xfrm>
          <a:prstGeom prst="rect">
            <a:avLst/>
          </a:prstGeom>
          <a:noFill/>
        </p:spPr>
        <p:txBody>
          <a:bodyPr wrap="none" rtlCol="0">
            <a:spAutoFit/>
          </a:bodyPr>
          <a:lstStyle/>
          <a:p>
            <a:r>
              <a:rPr lang="en-US" altLang="zh-CN" sz="2800" dirty="0" smtClean="0">
                <a:solidFill>
                  <a:srgbClr val="FF0000"/>
                </a:solidFill>
              </a:rPr>
              <a:t>×</a:t>
            </a:r>
            <a:endParaRPr lang="zh-CN" altLang="en-US" dirty="0">
              <a:solidFill>
                <a:srgbClr val="FF0000"/>
              </a:solidFill>
            </a:endParaRPr>
          </a:p>
        </p:txBody>
      </p:sp>
      <p:sp>
        <p:nvSpPr>
          <p:cNvPr id="11" name="TextBox 10"/>
          <p:cNvSpPr txBox="1"/>
          <p:nvPr/>
        </p:nvSpPr>
        <p:spPr>
          <a:xfrm>
            <a:off x="5286380" y="2786058"/>
            <a:ext cx="2571768" cy="523220"/>
          </a:xfrm>
          <a:prstGeom prst="rect">
            <a:avLst/>
          </a:prstGeom>
          <a:noFill/>
        </p:spPr>
        <p:txBody>
          <a:bodyPr wrap="square" rtlCol="0">
            <a:spAutoFit/>
          </a:bodyPr>
          <a:lstStyle/>
          <a:p>
            <a:pPr>
              <a:defRPr/>
            </a:pPr>
            <a:r>
              <a:rPr lang="en-US" altLang="zh-CN" sz="2800" dirty="0" smtClean="0">
                <a:solidFill>
                  <a:srgbClr val="FF0000"/>
                </a:solidFill>
              </a:rPr>
              <a:t>it is easy to use</a:t>
            </a:r>
            <a:endParaRPr lang="zh-CN" altLang="en-US" sz="2800" dirty="0" smtClean="0">
              <a:solidFill>
                <a:srgbClr val="FF0000"/>
              </a:solidFill>
            </a:endParaRPr>
          </a:p>
        </p:txBody>
      </p:sp>
      <p:sp>
        <p:nvSpPr>
          <p:cNvPr id="12" name="TextBox 11"/>
          <p:cNvSpPr txBox="1"/>
          <p:nvPr/>
        </p:nvSpPr>
        <p:spPr>
          <a:xfrm>
            <a:off x="928662" y="3334408"/>
            <a:ext cx="364202" cy="523220"/>
          </a:xfrm>
          <a:prstGeom prst="rect">
            <a:avLst/>
          </a:prstGeom>
          <a:noFill/>
        </p:spPr>
        <p:txBody>
          <a:bodyPr wrap="none" rtlCol="0">
            <a:spAutoFit/>
          </a:bodyPr>
          <a:lstStyle/>
          <a:p>
            <a:r>
              <a:rPr lang="en-US" altLang="zh-CN" sz="2800" dirty="0" smtClean="0">
                <a:solidFill>
                  <a:srgbClr val="FF0000"/>
                </a:solidFill>
              </a:rPr>
              <a:t>√</a:t>
            </a:r>
            <a:endParaRPr lang="zh-CN" altLang="en-US" dirty="0">
              <a:solidFill>
                <a:srgbClr val="FF0000"/>
              </a:solidFill>
            </a:endParaRPr>
          </a:p>
        </p:txBody>
      </p:sp>
      <p:sp>
        <p:nvSpPr>
          <p:cNvPr id="13" name="TextBox 12"/>
          <p:cNvSpPr txBox="1"/>
          <p:nvPr/>
        </p:nvSpPr>
        <p:spPr>
          <a:xfrm>
            <a:off x="928662" y="3834474"/>
            <a:ext cx="543739" cy="523220"/>
          </a:xfrm>
          <a:prstGeom prst="rect">
            <a:avLst/>
          </a:prstGeom>
          <a:noFill/>
        </p:spPr>
        <p:txBody>
          <a:bodyPr wrap="none" rtlCol="0">
            <a:spAutoFit/>
          </a:bodyPr>
          <a:lstStyle/>
          <a:p>
            <a:r>
              <a:rPr lang="en-US" altLang="zh-CN" sz="2800" dirty="0" smtClean="0">
                <a:solidFill>
                  <a:srgbClr val="FF0000"/>
                </a:solidFill>
              </a:rPr>
              <a:t>×</a:t>
            </a:r>
            <a:endParaRPr lang="zh-CN" altLang="en-US" dirty="0">
              <a:solidFill>
                <a:srgbClr val="FF0000"/>
              </a:solidFill>
            </a:endParaRPr>
          </a:p>
        </p:txBody>
      </p:sp>
      <p:sp>
        <p:nvSpPr>
          <p:cNvPr id="14" name="TextBox 13"/>
          <p:cNvSpPr txBox="1"/>
          <p:nvPr/>
        </p:nvSpPr>
        <p:spPr>
          <a:xfrm>
            <a:off x="5357818" y="3643314"/>
            <a:ext cx="2571768" cy="954107"/>
          </a:xfrm>
          <a:prstGeom prst="rect">
            <a:avLst/>
          </a:prstGeom>
          <a:noFill/>
        </p:spPr>
        <p:txBody>
          <a:bodyPr wrap="square" rtlCol="0">
            <a:spAutoFit/>
          </a:bodyPr>
          <a:lstStyle/>
          <a:p>
            <a:pPr>
              <a:defRPr/>
            </a:pPr>
            <a:r>
              <a:rPr lang="en-US" altLang="zh-CN" sz="2800" dirty="0" smtClean="0">
                <a:solidFill>
                  <a:srgbClr val="FF0000"/>
                </a:solidFill>
              </a:rPr>
              <a:t>it can take very good photos</a:t>
            </a:r>
            <a:endParaRPr lang="zh-CN" altLang="en-US" sz="2800" dirty="0" smtClean="0">
              <a:solidFill>
                <a:srgbClr val="FF0000"/>
              </a:solidFill>
            </a:endParaRPr>
          </a:p>
        </p:txBody>
      </p:sp>
      <p:sp>
        <p:nvSpPr>
          <p:cNvPr id="15" name="TextBox 14"/>
          <p:cNvSpPr txBox="1"/>
          <p:nvPr/>
        </p:nvSpPr>
        <p:spPr>
          <a:xfrm>
            <a:off x="928662" y="4334540"/>
            <a:ext cx="364202" cy="523220"/>
          </a:xfrm>
          <a:prstGeom prst="rect">
            <a:avLst/>
          </a:prstGeom>
          <a:noFill/>
        </p:spPr>
        <p:txBody>
          <a:bodyPr wrap="none" rtlCol="0">
            <a:spAutoFit/>
          </a:bodyPr>
          <a:lstStyle/>
          <a:p>
            <a:r>
              <a:rPr lang="en-US" altLang="zh-CN" sz="2800" dirty="0" smtClean="0">
                <a:solidFill>
                  <a:srgbClr val="FF0000"/>
                </a:solidFill>
              </a:rPr>
              <a:t>√</a:t>
            </a:r>
            <a:endParaRPr lang="zh-CN" altLang="en-US" sz="2800" dirty="0">
              <a:solidFill>
                <a:srgbClr val="FF0000"/>
              </a:solidFill>
            </a:endParaRPr>
          </a:p>
        </p:txBody>
      </p:sp>
      <p:sp>
        <p:nvSpPr>
          <p:cNvPr id="16" name="TextBox 15"/>
          <p:cNvSpPr txBox="1"/>
          <p:nvPr/>
        </p:nvSpPr>
        <p:spPr>
          <a:xfrm>
            <a:off x="928662" y="4834606"/>
            <a:ext cx="543739" cy="523220"/>
          </a:xfrm>
          <a:prstGeom prst="rect">
            <a:avLst/>
          </a:prstGeom>
          <a:noFill/>
        </p:spPr>
        <p:txBody>
          <a:bodyPr wrap="none" rtlCol="0">
            <a:spAutoFit/>
          </a:bodyPr>
          <a:lstStyle/>
          <a:p>
            <a:r>
              <a:rPr lang="en-US" altLang="zh-CN" sz="2800" dirty="0" smtClean="0">
                <a:solidFill>
                  <a:srgbClr val="FF0000"/>
                </a:solidFill>
              </a:rPr>
              <a:t>×</a:t>
            </a:r>
            <a:endParaRPr lang="zh-CN" altLang="en-US" dirty="0">
              <a:solidFill>
                <a:srgbClr val="FF0000"/>
              </a:solidFill>
            </a:endParaRPr>
          </a:p>
        </p:txBody>
      </p:sp>
      <p:sp>
        <p:nvSpPr>
          <p:cNvPr id="17" name="TextBox 16"/>
          <p:cNvSpPr txBox="1"/>
          <p:nvPr/>
        </p:nvSpPr>
        <p:spPr>
          <a:xfrm>
            <a:off x="3571868" y="4786322"/>
            <a:ext cx="4929222" cy="1384995"/>
          </a:xfrm>
          <a:prstGeom prst="rect">
            <a:avLst/>
          </a:prstGeom>
          <a:noFill/>
        </p:spPr>
        <p:txBody>
          <a:bodyPr wrap="square" rtlCol="0">
            <a:spAutoFit/>
          </a:bodyPr>
          <a:lstStyle/>
          <a:p>
            <a:pPr>
              <a:defRPr/>
            </a:pPr>
            <a:r>
              <a:rPr lang="en-US" altLang="zh-CN" sz="2800" dirty="0" smtClean="0">
                <a:solidFill>
                  <a:srgbClr val="FF0000"/>
                </a:solidFill>
              </a:rPr>
              <a:t>it has a big screen but this is not a disadvantage – it still fits in your pocket</a:t>
            </a:r>
            <a:endParaRPr lang="zh-CN" altLang="en-US" sz="2800" dirty="0" smtClean="0">
              <a:solidFill>
                <a:srgbClr val="FF0000"/>
              </a:solidFill>
            </a:endParaRPr>
          </a:p>
        </p:txBody>
      </p:sp>
      <p:pic>
        <p:nvPicPr>
          <p:cNvPr id="18" name="图片 17" descr="2966 (2).gif"/>
          <p:cNvPicPr>
            <a:picLocks noChangeAspect="1"/>
          </p:cNvPicPr>
          <p:nvPr/>
        </p:nvPicPr>
        <p:blipFill>
          <a:blip r:embed="rId2"/>
          <a:stretch>
            <a:fillRect/>
          </a:stretch>
        </p:blipFill>
        <p:spPr>
          <a:xfrm>
            <a:off x="571472" y="5929330"/>
            <a:ext cx="1809750" cy="666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identifying distractors</a:t>
            </a:r>
            <a:endParaRPr lang="zh-CN" altLang="en-US" dirty="0"/>
          </a:p>
        </p:txBody>
      </p:sp>
      <p:sp>
        <p:nvSpPr>
          <p:cNvPr id="3" name="内容占位符 2"/>
          <p:cNvSpPr>
            <a:spLocks noGrp="1"/>
          </p:cNvSpPr>
          <p:nvPr>
            <p:ph idx="1"/>
          </p:nvPr>
        </p:nvSpPr>
        <p:spPr/>
        <p:txBody>
          <a:bodyPr>
            <a:normAutofit/>
          </a:bodyPr>
          <a:lstStyle/>
          <a:p>
            <a:r>
              <a:rPr lang="en-US" dirty="0" smtClean="0"/>
              <a:t>1 identifying distractors</a:t>
            </a:r>
            <a:endParaRPr lang="zh-CN" altLang="en-US" dirty="0" smtClean="0"/>
          </a:p>
          <a:p>
            <a:r>
              <a:rPr lang="en-US" dirty="0" smtClean="0"/>
              <a:t>Distractors are  the  incorrect answers to a question. Identifying distractors helps  you  to choose the  correct answer and  shows you  have understood the  Listening text.</a:t>
            </a:r>
          </a:p>
        </p:txBody>
      </p:sp>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动作按钮: 后退或前一项 6">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动作按钮: 前进或下一项 7">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identifying distractors</a:t>
            </a:r>
            <a:endParaRPr lang="zh-CN" altLang="en-US" dirty="0"/>
          </a:p>
        </p:txBody>
      </p:sp>
      <p:sp>
        <p:nvSpPr>
          <p:cNvPr id="3" name="内容占位符 2"/>
          <p:cNvSpPr>
            <a:spLocks noGrp="1"/>
          </p:cNvSpPr>
          <p:nvPr>
            <p:ph idx="1"/>
          </p:nvPr>
        </p:nvSpPr>
        <p:spPr/>
        <p:txBody>
          <a:bodyPr>
            <a:normAutofit/>
          </a:bodyPr>
          <a:lstStyle/>
          <a:p>
            <a:r>
              <a:rPr lang="en-US" dirty="0" smtClean="0"/>
              <a:t>1.1	      Listen to extracts from each  Section of the  Listening paper. Answer the  questions in the  table below.</a:t>
            </a:r>
            <a:endParaRPr lang="zh-CN" altLang="en-US" dirty="0" smtClean="0"/>
          </a:p>
          <a:p>
            <a:r>
              <a:rPr lang="en-US" dirty="0" smtClean="0"/>
              <a:t>Write </a:t>
            </a:r>
            <a:r>
              <a:rPr lang="en-US" i="1" dirty="0" smtClean="0"/>
              <a:t>ONE WORD AND/OR A NUMBER.</a:t>
            </a:r>
            <a:endParaRPr lang="en-US" dirty="0" smtClean="0"/>
          </a:p>
        </p:txBody>
      </p:sp>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642910" y="3500438"/>
            <a:ext cx="7715304"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b="1" dirty="0" smtClean="0">
                <a:solidFill>
                  <a:srgbClr val="FF0000"/>
                </a:solidFill>
              </a:rPr>
              <a:t>Study Tip </a:t>
            </a:r>
            <a:r>
              <a:rPr lang="en-US" sz="2800" dirty="0" smtClean="0"/>
              <a:t>To improve your concentration when you are doing the Practice Tests in this book  try to write down each possible answer.  Cross out the incorrect answers as you listen  based on what the speakers say. (Note that you may not have time to do this in the exam however.)</a:t>
            </a:r>
            <a:endParaRPr lang="zh-CN" altLang="en-US" sz="2800" dirty="0"/>
          </a:p>
        </p:txBody>
      </p:sp>
      <p:sp>
        <p:nvSpPr>
          <p:cNvPr id="8" name="动作按钮: 自定义 7">
            <a:hlinkClick r:id="rId2" action="ppaction://hlinkfile" highlightClick="1"/>
          </p:cNvPr>
          <p:cNvSpPr/>
          <p:nvPr/>
        </p:nvSpPr>
        <p:spPr>
          <a:xfrm>
            <a:off x="1428728" y="1142984"/>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13</a:t>
            </a:r>
            <a:endParaRPr lang="zh-CN" altLang="en-US" dirty="0"/>
          </a:p>
        </p:txBody>
      </p:sp>
      <p:sp>
        <p:nvSpPr>
          <p:cNvPr id="9" name="动作按钮: 后退或前一项 8">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前进或下一项 9">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identifying distractors</a:t>
            </a:r>
            <a:endParaRPr lang="zh-CN" altLang="en-US" dirty="0"/>
          </a:p>
        </p:txBody>
      </p:sp>
      <p:graphicFrame>
        <p:nvGraphicFramePr>
          <p:cNvPr id="9" name="内容占位符 8"/>
          <p:cNvGraphicFramePr>
            <a:graphicFrameLocks noGrp="1"/>
          </p:cNvGraphicFramePr>
          <p:nvPr>
            <p:ph idx="1"/>
          </p:nvPr>
        </p:nvGraphicFramePr>
        <p:xfrm>
          <a:off x="457200" y="1000125"/>
          <a:ext cx="8229600" cy="4297680"/>
        </p:xfrm>
        <a:graphic>
          <a:graphicData uri="http://schemas.openxmlformats.org/drawingml/2006/table">
            <a:tbl>
              <a:tblPr firstRow="1" bandRow="1">
                <a:tableStyleId>{5C22544A-7EE6-4342-B048-85BDC9FD1C3A}</a:tableStyleId>
              </a:tblPr>
              <a:tblGrid>
                <a:gridCol w="828652"/>
                <a:gridCol w="4071966"/>
                <a:gridCol w="3328982"/>
              </a:tblGrid>
              <a:tr h="370840">
                <a:tc>
                  <a:txBody>
                    <a:bodyPr/>
                    <a:lstStyle/>
                    <a:p>
                      <a:endParaRPr lang="zh-CN" altLang="en-US" sz="2800" dirty="0"/>
                    </a:p>
                  </a:txBody>
                  <a:tcPr/>
                </a:tc>
                <a:tc>
                  <a:txBody>
                    <a:bodyPr/>
                    <a:lstStyle/>
                    <a:p>
                      <a:r>
                        <a:rPr lang="en-US" altLang="zh-CN" sz="2800" dirty="0" smtClean="0"/>
                        <a:t>questions</a:t>
                      </a:r>
                      <a:endParaRPr lang="zh-CN" altLang="en-US" sz="2800" dirty="0"/>
                    </a:p>
                  </a:txBody>
                  <a:tcPr/>
                </a:tc>
                <a:tc>
                  <a:txBody>
                    <a:bodyPr/>
                    <a:lstStyle/>
                    <a:p>
                      <a:r>
                        <a:rPr lang="en-US" altLang="zh-CN" sz="2800" dirty="0" smtClean="0"/>
                        <a:t>distractors</a:t>
                      </a:r>
                      <a:endParaRPr lang="zh-CN" altLang="en-US" sz="2800" dirty="0"/>
                    </a:p>
                  </a:txBody>
                  <a:tcPr/>
                </a:tc>
              </a:tr>
              <a:tr h="370840">
                <a:tc>
                  <a:txBody>
                    <a:bodyPr/>
                    <a:lstStyle/>
                    <a:p>
                      <a:r>
                        <a:rPr lang="en-US" altLang="zh-CN" sz="2800" dirty="0" smtClean="0"/>
                        <a:t>1</a:t>
                      </a:r>
                      <a:endParaRPr lang="zh-CN" altLang="en-US" sz="2800" dirty="0"/>
                    </a:p>
                  </a:txBody>
                  <a:tcPr/>
                </a:tc>
                <a:tc>
                  <a:txBody>
                    <a:bodyPr/>
                    <a:lstStyle/>
                    <a:p>
                      <a:r>
                        <a:rPr lang="en-US" altLang="zh-CN" sz="2800" dirty="0" smtClean="0"/>
                        <a:t>What date will they leave?</a:t>
                      </a:r>
                      <a:endParaRPr lang="zh-CN" altLang="en-US" sz="2800" dirty="0"/>
                    </a:p>
                  </a:txBody>
                  <a:tcPr/>
                </a:tc>
                <a:tc>
                  <a:txBody>
                    <a:bodyPr/>
                    <a:lstStyle/>
                    <a:p>
                      <a:endParaRPr lang="zh-CN" altLang="en-US" sz="2800" dirty="0"/>
                    </a:p>
                  </a:txBody>
                  <a:tcPr/>
                </a:tc>
              </a:tr>
              <a:tr h="370840">
                <a:tc>
                  <a:txBody>
                    <a:bodyPr/>
                    <a:lstStyle/>
                    <a:p>
                      <a:r>
                        <a:rPr lang="en-US" altLang="zh-CN" sz="2800" dirty="0" smtClean="0"/>
                        <a:t>2</a:t>
                      </a:r>
                      <a:endParaRPr lang="zh-CN" altLang="en-US" sz="2800" dirty="0"/>
                    </a:p>
                  </a:txBody>
                  <a:tcPr/>
                </a:tc>
                <a:tc>
                  <a:txBody>
                    <a:bodyPr/>
                    <a:lstStyle/>
                    <a:p>
                      <a:r>
                        <a:rPr lang="en-US" altLang="zh-CN" sz="2800" dirty="0" smtClean="0"/>
                        <a:t>What day will the tour visit a farm?</a:t>
                      </a:r>
                      <a:endParaRPr lang="zh-CN" altLang="en-US" sz="2800" dirty="0"/>
                    </a:p>
                  </a:txBody>
                  <a:tcPr/>
                </a:tc>
                <a:tc>
                  <a:txBody>
                    <a:bodyPr/>
                    <a:lstStyle/>
                    <a:p>
                      <a:endParaRPr lang="zh-CN" altLang="en-US" sz="2800"/>
                    </a:p>
                  </a:txBody>
                  <a:tcPr/>
                </a:tc>
              </a:tr>
              <a:tr h="370840">
                <a:tc>
                  <a:txBody>
                    <a:bodyPr/>
                    <a:lstStyle/>
                    <a:p>
                      <a:r>
                        <a:rPr lang="en-US" altLang="zh-CN" sz="2800" dirty="0" smtClean="0"/>
                        <a:t>3</a:t>
                      </a:r>
                      <a:endParaRPr lang="zh-CN" altLang="en-US" sz="2800" dirty="0"/>
                    </a:p>
                  </a:txBody>
                  <a:tcPr/>
                </a:tc>
                <a:tc>
                  <a:txBody>
                    <a:bodyPr/>
                    <a:lstStyle/>
                    <a:p>
                      <a:r>
                        <a:rPr lang="en-US" altLang="zh-CN" sz="2800" dirty="0" smtClean="0"/>
                        <a:t>The students decide to do a project about</a:t>
                      </a:r>
                      <a:endParaRPr lang="zh-CN" altLang="en-US" sz="2800" dirty="0"/>
                    </a:p>
                  </a:txBody>
                  <a:tcPr/>
                </a:tc>
                <a:tc>
                  <a:txBody>
                    <a:bodyPr/>
                    <a:lstStyle/>
                    <a:p>
                      <a:endParaRPr lang="zh-CN" altLang="en-US" sz="2800" dirty="0"/>
                    </a:p>
                  </a:txBody>
                  <a:tcPr/>
                </a:tc>
              </a:tr>
              <a:tr h="370840">
                <a:tc>
                  <a:txBody>
                    <a:bodyPr/>
                    <a:lstStyle/>
                    <a:p>
                      <a:r>
                        <a:rPr lang="en-US" altLang="zh-CN" sz="2800" dirty="0" smtClean="0"/>
                        <a:t>4</a:t>
                      </a:r>
                      <a:endParaRPr lang="zh-CN" altLang="en-US" sz="2800" dirty="0"/>
                    </a:p>
                  </a:txBody>
                  <a:tcPr/>
                </a:tc>
                <a:tc>
                  <a:txBody>
                    <a:bodyPr/>
                    <a:lstStyle/>
                    <a:p>
                      <a:r>
                        <a:rPr lang="en-US" altLang="zh-CN" sz="2800" dirty="0" smtClean="0"/>
                        <a:t>Problems:</a:t>
                      </a:r>
                    </a:p>
                    <a:p>
                      <a:pPr>
                        <a:buFont typeface="Arial" pitchFamily="34" charset="0"/>
                        <a:buChar char="•"/>
                      </a:pPr>
                      <a:r>
                        <a:rPr lang="en-US" altLang="zh-CN" sz="2800" dirty="0" smtClean="0"/>
                        <a:t>Poor weather</a:t>
                      </a:r>
                    </a:p>
                    <a:p>
                      <a:pPr>
                        <a:buFont typeface="Arial" pitchFamily="34" charset="0"/>
                        <a:buChar char="•"/>
                      </a:pPr>
                      <a:r>
                        <a:rPr lang="en-US" altLang="zh-CN" sz="2800" dirty="0" smtClean="0"/>
                        <a:t>A lack of</a:t>
                      </a:r>
                      <a:r>
                        <a:rPr lang="en-US" altLang="zh-CN" sz="2800" baseline="0" dirty="0" smtClean="0"/>
                        <a:t> </a:t>
                      </a:r>
                      <a:endParaRPr lang="zh-CN" altLang="en-US" sz="2800" dirty="0"/>
                    </a:p>
                  </a:txBody>
                  <a:tcPr/>
                </a:tc>
                <a:tc>
                  <a:txBody>
                    <a:bodyPr/>
                    <a:lstStyle/>
                    <a:p>
                      <a:endParaRPr lang="zh-CN" altLang="en-US" sz="2800" dirty="0"/>
                    </a:p>
                  </a:txBody>
                  <a:tcPr/>
                </a:tc>
              </a:tr>
            </a:tbl>
          </a:graphicData>
        </a:graphic>
      </p:graphicFrame>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动作按钮: 后退或前一项 9">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动作按钮: 前进或下一项 10">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429256" y="1500174"/>
            <a:ext cx="2286016" cy="523220"/>
          </a:xfrm>
          <a:prstGeom prst="rect">
            <a:avLst/>
          </a:prstGeom>
          <a:noFill/>
        </p:spPr>
        <p:txBody>
          <a:bodyPr wrap="square" rtlCol="0">
            <a:spAutoFit/>
          </a:bodyPr>
          <a:lstStyle/>
          <a:p>
            <a:r>
              <a:rPr lang="en-US" altLang="zh-CN" sz="2800" dirty="0" smtClean="0">
                <a:solidFill>
                  <a:srgbClr val="FF0000"/>
                </a:solidFill>
              </a:rPr>
              <a:t>18th July</a:t>
            </a:r>
            <a:endParaRPr lang="zh-CN" altLang="en-US" sz="2800" dirty="0">
              <a:solidFill>
                <a:srgbClr val="FF0000"/>
              </a:solidFill>
            </a:endParaRPr>
          </a:p>
        </p:txBody>
      </p:sp>
      <p:sp>
        <p:nvSpPr>
          <p:cNvPr id="13" name="TextBox 12"/>
          <p:cNvSpPr txBox="1"/>
          <p:nvPr/>
        </p:nvSpPr>
        <p:spPr>
          <a:xfrm>
            <a:off x="5429256" y="2214554"/>
            <a:ext cx="2286016" cy="523220"/>
          </a:xfrm>
          <a:prstGeom prst="rect">
            <a:avLst/>
          </a:prstGeom>
          <a:noFill/>
        </p:spPr>
        <p:txBody>
          <a:bodyPr wrap="square" rtlCol="0">
            <a:spAutoFit/>
          </a:bodyPr>
          <a:lstStyle/>
          <a:p>
            <a:r>
              <a:rPr lang="en-US" altLang="zh-CN" sz="2800" dirty="0" smtClean="0">
                <a:solidFill>
                  <a:srgbClr val="FF0000"/>
                </a:solidFill>
              </a:rPr>
              <a:t>Wednesday</a:t>
            </a:r>
            <a:endParaRPr lang="zh-CN" altLang="en-US" sz="2800" dirty="0">
              <a:solidFill>
                <a:srgbClr val="FF0000"/>
              </a:solidFill>
            </a:endParaRPr>
          </a:p>
        </p:txBody>
      </p:sp>
      <p:sp>
        <p:nvSpPr>
          <p:cNvPr id="14" name="TextBox 13"/>
          <p:cNvSpPr txBox="1"/>
          <p:nvPr/>
        </p:nvSpPr>
        <p:spPr>
          <a:xfrm>
            <a:off x="5429256" y="3143248"/>
            <a:ext cx="2286016" cy="523220"/>
          </a:xfrm>
          <a:prstGeom prst="rect">
            <a:avLst/>
          </a:prstGeom>
          <a:noFill/>
        </p:spPr>
        <p:txBody>
          <a:bodyPr wrap="square" rtlCol="0">
            <a:spAutoFit/>
          </a:bodyPr>
          <a:lstStyle/>
          <a:p>
            <a:r>
              <a:rPr lang="en-US" altLang="zh-CN" sz="2800" dirty="0" smtClean="0">
                <a:solidFill>
                  <a:srgbClr val="FF0000"/>
                </a:solidFill>
              </a:rPr>
              <a:t>recycling</a:t>
            </a:r>
            <a:endParaRPr lang="zh-CN" altLang="en-US" sz="2800" dirty="0">
              <a:solidFill>
                <a:srgbClr val="FF0000"/>
              </a:solidFill>
            </a:endParaRPr>
          </a:p>
        </p:txBody>
      </p:sp>
      <p:sp>
        <p:nvSpPr>
          <p:cNvPr id="15" name="TextBox 14"/>
          <p:cNvSpPr txBox="1"/>
          <p:nvPr/>
        </p:nvSpPr>
        <p:spPr>
          <a:xfrm>
            <a:off x="5429256" y="4334540"/>
            <a:ext cx="2286016" cy="523220"/>
          </a:xfrm>
          <a:prstGeom prst="rect">
            <a:avLst/>
          </a:prstGeom>
          <a:noFill/>
        </p:spPr>
        <p:txBody>
          <a:bodyPr wrap="square" rtlCol="0">
            <a:spAutoFit/>
          </a:bodyPr>
          <a:lstStyle/>
          <a:p>
            <a:r>
              <a:rPr lang="en-US" altLang="zh-CN" sz="2800" dirty="0" smtClean="0">
                <a:solidFill>
                  <a:srgbClr val="FF0000"/>
                </a:solidFill>
              </a:rPr>
              <a:t>funds</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identifying distractors</a:t>
            </a:r>
            <a:endParaRPr lang="zh-CN" altLang="en-US" dirty="0"/>
          </a:p>
        </p:txBody>
      </p:sp>
      <p:sp>
        <p:nvSpPr>
          <p:cNvPr id="3" name="内容占位符 2"/>
          <p:cNvSpPr>
            <a:spLocks noGrp="1"/>
          </p:cNvSpPr>
          <p:nvPr>
            <p:ph idx="1"/>
          </p:nvPr>
        </p:nvSpPr>
        <p:spPr/>
        <p:txBody>
          <a:bodyPr>
            <a:normAutofit/>
          </a:bodyPr>
          <a:lstStyle/>
          <a:p>
            <a:r>
              <a:rPr lang="en-US" dirty="0" smtClean="0"/>
              <a:t>1.2  Listen to the  extracts again. Write  down each  possible answer</a:t>
            </a:r>
            <a:r>
              <a:rPr lang="zh-CN" altLang="en-US" dirty="0" smtClean="0"/>
              <a:t> </a:t>
            </a:r>
            <a:r>
              <a:rPr lang="en-US" dirty="0" smtClean="0"/>
              <a:t>and cross  out  the  incorrect ones. Write  the  distractors in the  table.</a:t>
            </a:r>
          </a:p>
          <a:p>
            <a:r>
              <a:rPr lang="en-US" dirty="0" smtClean="0"/>
              <a:t>The distractors are:</a:t>
            </a:r>
          </a:p>
          <a:p>
            <a:pPr>
              <a:buNone/>
            </a:pPr>
            <a:r>
              <a:rPr lang="en-US" dirty="0" smtClean="0"/>
              <a:t>		</a:t>
            </a:r>
            <a:r>
              <a:rPr lang="en-US" dirty="0" smtClean="0">
                <a:solidFill>
                  <a:srgbClr val="FF0000"/>
                </a:solidFill>
              </a:rPr>
              <a:t>1 19th, 20th, 21st</a:t>
            </a:r>
          </a:p>
          <a:p>
            <a:pPr>
              <a:buNone/>
            </a:pPr>
            <a:r>
              <a:rPr lang="en-US" dirty="0" smtClean="0">
                <a:solidFill>
                  <a:srgbClr val="FF0000"/>
                </a:solidFill>
              </a:rPr>
              <a:t>		2 Tuesday, Thursday, Friday</a:t>
            </a:r>
          </a:p>
          <a:p>
            <a:pPr>
              <a:buNone/>
            </a:pPr>
            <a:r>
              <a:rPr lang="en-US" dirty="0" smtClean="0">
                <a:solidFill>
                  <a:srgbClr val="FF0000"/>
                </a:solidFill>
              </a:rPr>
              <a:t>		3 environment, pollution</a:t>
            </a:r>
          </a:p>
          <a:p>
            <a:pPr>
              <a:buNone/>
            </a:pPr>
            <a:r>
              <a:rPr lang="en-US" dirty="0" smtClean="0">
                <a:solidFill>
                  <a:srgbClr val="FF0000"/>
                </a:solidFill>
              </a:rPr>
              <a:t>		4 equipment, volunteers</a:t>
            </a:r>
          </a:p>
          <a:p>
            <a:endParaRPr lang="en-US" dirty="0" smtClean="0"/>
          </a:p>
        </p:txBody>
      </p:sp>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动作按钮: 后退或前一项 6">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动作按钮: 前进或下一项 7">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Recognising paraphrase</a:t>
            </a:r>
            <a:endParaRPr lang="zh-CN" altLang="en-US" dirty="0"/>
          </a:p>
        </p:txBody>
      </p:sp>
      <p:sp>
        <p:nvSpPr>
          <p:cNvPr id="3" name="内容占位符 2"/>
          <p:cNvSpPr>
            <a:spLocks noGrp="1"/>
          </p:cNvSpPr>
          <p:nvPr>
            <p:ph idx="1"/>
          </p:nvPr>
        </p:nvSpPr>
        <p:spPr/>
        <p:txBody>
          <a:bodyPr>
            <a:normAutofit/>
          </a:bodyPr>
          <a:lstStyle/>
          <a:p>
            <a:r>
              <a:rPr lang="en-US" dirty="0" smtClean="0"/>
              <a:t>2. Recognising paraphrase</a:t>
            </a:r>
            <a:endParaRPr lang="zh-CN" altLang="en-US" dirty="0" smtClean="0"/>
          </a:p>
          <a:p>
            <a:r>
              <a:rPr lang="en-US" dirty="0" smtClean="0"/>
              <a:t>The speakers you  will hear  in the Listening  paper  often  use different words  to those  in the questions. For example  you may hear  a synonym (a word  with  a similar  meaning) .</a:t>
            </a:r>
          </a:p>
        </p:txBody>
      </p:sp>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动作按钮: 后退或前一项 6">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动作按钮: 前进或下一项 7">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Recognising paraphrase</a:t>
            </a:r>
            <a:endParaRPr lang="zh-CN" altLang="en-US" dirty="0"/>
          </a:p>
        </p:txBody>
      </p:sp>
      <p:sp>
        <p:nvSpPr>
          <p:cNvPr id="3" name="内容占位符 2"/>
          <p:cNvSpPr>
            <a:spLocks noGrp="1"/>
          </p:cNvSpPr>
          <p:nvPr>
            <p:ph idx="1"/>
          </p:nvPr>
        </p:nvSpPr>
        <p:spPr/>
        <p:txBody>
          <a:bodyPr>
            <a:normAutofit/>
          </a:bodyPr>
          <a:lstStyle/>
          <a:p>
            <a:r>
              <a:rPr lang="en-US" dirty="0" smtClean="0"/>
              <a:t>2.1  Match words/phrases 1-8  with their  synonyms a-h.</a:t>
            </a:r>
            <a:endParaRPr lang="zh-CN" altLang="en-US" dirty="0" smtClean="0"/>
          </a:p>
          <a:p>
            <a:r>
              <a:rPr lang="en-US" dirty="0" smtClean="0"/>
              <a:t>1  a price 				a  money</a:t>
            </a:r>
            <a:endParaRPr lang="zh-CN" altLang="en-US" dirty="0" smtClean="0"/>
          </a:p>
          <a:p>
            <a:r>
              <a:rPr lang="en-US" dirty="0" smtClean="0"/>
              <a:t>2  a location 			b  to carry</a:t>
            </a:r>
            <a:endParaRPr lang="zh-CN" altLang="en-US" dirty="0" smtClean="0"/>
          </a:p>
          <a:p>
            <a:r>
              <a:rPr lang="en-US" dirty="0" smtClean="0"/>
              <a:t>3   funding			c  a drawback</a:t>
            </a:r>
            <a:endParaRPr lang="zh-CN" altLang="en-US" dirty="0" smtClean="0"/>
          </a:p>
          <a:p>
            <a:r>
              <a:rPr lang="en-US" dirty="0" smtClean="0"/>
              <a:t>4  dangerous			d  a fee</a:t>
            </a:r>
            <a:endParaRPr lang="zh-CN" altLang="en-US" dirty="0" smtClean="0"/>
          </a:p>
          <a:p>
            <a:r>
              <a:rPr lang="en-US" dirty="0" smtClean="0"/>
              <a:t>5  a solution			e  a place</a:t>
            </a:r>
            <a:endParaRPr lang="zh-CN" altLang="en-US" dirty="0" smtClean="0"/>
          </a:p>
          <a:p>
            <a:r>
              <a:rPr lang="en-US" dirty="0" smtClean="0"/>
              <a:t>6  to transport			f  risky</a:t>
            </a:r>
            <a:endParaRPr lang="zh-CN" altLang="en-US" dirty="0" smtClean="0"/>
          </a:p>
          <a:p>
            <a:r>
              <a:rPr lang="en-US" dirty="0" smtClean="0"/>
              <a:t>7  disadvantage			g  an impact</a:t>
            </a:r>
            <a:endParaRPr lang="zh-CN" altLang="en-US" dirty="0" smtClean="0"/>
          </a:p>
          <a:p>
            <a:r>
              <a:rPr lang="en-US" dirty="0" smtClean="0"/>
              <a:t>8  an effect 			h  an answer</a:t>
            </a:r>
          </a:p>
        </p:txBody>
      </p:sp>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动作按钮: 后退或前一项 6">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动作按钮: 前进或下一项 7">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2214546" y="2214554"/>
            <a:ext cx="3000396" cy="1571636"/>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571736" y="2714620"/>
            <a:ext cx="2571768" cy="164307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357422" y="2214554"/>
            <a:ext cx="2786082" cy="107157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643174" y="3786190"/>
            <a:ext cx="2500330" cy="1000132"/>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71736" y="4286256"/>
            <a:ext cx="2571768" cy="1571636"/>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857488" y="2714620"/>
            <a:ext cx="2214578" cy="2071702"/>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flipH="1" flipV="1">
            <a:off x="3071802" y="3286124"/>
            <a:ext cx="2000264" cy="200026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428860" y="5357826"/>
            <a:ext cx="2643206" cy="500042"/>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Recognising  paraphrase</a:t>
            </a:r>
            <a:r>
              <a:rPr lang="en-US" altLang="zh-CN" dirty="0" smtClean="0"/>
              <a:t>-</a:t>
            </a:r>
            <a:r>
              <a:rPr lang="en-US" dirty="0" smtClean="0"/>
              <a:t> Recognising paraphrase</a:t>
            </a:r>
            <a:endParaRPr lang="zh-CN" altLang="en-US" dirty="0"/>
          </a:p>
        </p:txBody>
      </p:sp>
      <p:sp>
        <p:nvSpPr>
          <p:cNvPr id="3" name="内容占位符 2"/>
          <p:cNvSpPr>
            <a:spLocks noGrp="1"/>
          </p:cNvSpPr>
          <p:nvPr>
            <p:ph idx="1"/>
          </p:nvPr>
        </p:nvSpPr>
        <p:spPr/>
        <p:txBody>
          <a:bodyPr>
            <a:normAutofit/>
          </a:bodyPr>
          <a:lstStyle/>
          <a:p>
            <a:r>
              <a:rPr lang="en-US" altLang="zh-CN" dirty="0" smtClean="0"/>
              <a:t>The questions may paraphrase an idea that you will hear (express the same idea in a different way).</a:t>
            </a:r>
          </a:p>
          <a:p>
            <a:r>
              <a:rPr lang="en-US" altLang="zh-CN" dirty="0" smtClean="0"/>
              <a:t>2.2        Listen to more extracts from each Listening Section. Complete the first column by choosing the correct answer.</a:t>
            </a:r>
            <a:endParaRPr lang="en-US" dirty="0" smtClean="0"/>
          </a:p>
        </p:txBody>
      </p:sp>
      <p:sp>
        <p:nvSpPr>
          <p:cNvPr id="4" name="日期占位符 3"/>
          <p:cNvSpPr txBox="1">
            <a:spLocks/>
          </p:cNvSpPr>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日期占位符 3"/>
          <p:cNvSpPr txBox="1">
            <a:spLocks/>
          </p:cNvSpPr>
          <p:nvPr/>
        </p:nvSpPr>
        <p:spPr>
          <a:xfrm>
            <a:off x="609600" y="65087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动作按钮: 自定义 6">
            <a:hlinkClick r:id="rId2" action="ppaction://hlinkfile" highlightClick="1"/>
          </p:cNvPr>
          <p:cNvSpPr/>
          <p:nvPr/>
        </p:nvSpPr>
        <p:spPr>
          <a:xfrm>
            <a:off x="1428728" y="2071678"/>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14</a:t>
            </a:r>
            <a:endParaRPr lang="zh-CN" altLang="en-US" dirty="0"/>
          </a:p>
        </p:txBody>
      </p:sp>
      <p:sp>
        <p:nvSpPr>
          <p:cNvPr id="8" name="动作按钮: 后退或前一项 7">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1001</Words>
  <PresentationFormat>全屏显示(4:3)</PresentationFormat>
  <Paragraphs>190</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3  Recognising  paraphrase</vt:lpstr>
      <vt:lpstr>3 Recognising  paraphrase</vt:lpstr>
      <vt:lpstr>3 Recognising  paraphrase- identifying distractors</vt:lpstr>
      <vt:lpstr>3 Recognising  paraphrase- identifying distractors</vt:lpstr>
      <vt:lpstr>3 Recognising  paraphrase- identifying distractors</vt:lpstr>
      <vt:lpstr>3 Recognising  paraphrase- identifying distractors</vt:lpstr>
      <vt:lpstr>3 Recognising  paraphrase- Recognising paraphrase</vt:lpstr>
      <vt:lpstr>3 Recognising  paraphrase- Recognising paraphrase</vt:lpstr>
      <vt:lpstr>3 Recognising  paraphrase- Recognising paraphrase</vt:lpstr>
      <vt:lpstr>3 Recognising  paraphrase- Recognising paraphrase</vt:lpstr>
      <vt:lpstr>3 Recognising  paraphrase- Recognising paraphrase</vt:lpstr>
      <vt:lpstr>3 Recognising  paraphrase- Recognising paraphrase</vt:lpstr>
      <vt:lpstr>3 Recognising  paraphrase- Recognising paraphrase</vt:lpstr>
      <vt:lpstr>3 Recognising  paraphrase- Recognising paraphrase</vt:lpstr>
      <vt:lpstr>3 Recognising  paraphrase- Recognising paraphrase</vt:lpstr>
      <vt:lpstr>3 Recognising  paraphrase- Recognising paraphrase</vt:lpstr>
      <vt:lpstr>3 Recognising  paraphrase- Recognising paraphrase</vt:lpstr>
      <vt:lpstr>3 Recognising  paraphrase- Recognising paraphrase</vt:lpstr>
      <vt:lpstr>3 Recognising  paraphrase- Selecting from a list</vt:lpstr>
      <vt:lpstr>3 Recognising  paraphrase- Selecting from a list</vt:lpstr>
      <vt:lpstr>3 Recognising  paraphrase- identifying distractors</vt:lpstr>
      <vt:lpstr>3 Recognising  paraphrase- Selecting from a list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Recognising  paraphrase</dc:title>
  <dc:creator>LT W</dc:creator>
  <cp:lastModifiedBy>Administrator</cp:lastModifiedBy>
  <cp:revision>21</cp:revision>
  <dcterms:created xsi:type="dcterms:W3CDTF">2017-04-04T02:31:12Z</dcterms:created>
  <dcterms:modified xsi:type="dcterms:W3CDTF">2017-04-04T13:51:21Z</dcterms:modified>
</cp:coreProperties>
</file>